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pptx" ContentType="application/vnd.openxmlformats-officedocument.presentationml.presentation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3" r:id="rId12"/>
    <p:sldId id="282" r:id="rId13"/>
    <p:sldId id="2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5" r:id="rId23"/>
    <p:sldId id="296" r:id="rId24"/>
    <p:sldId id="297" r:id="rId25"/>
    <p:sldId id="298" r:id="rId26"/>
    <p:sldId id="294" r:id="rId27"/>
    <p:sldId id="299" r:id="rId28"/>
    <p:sldId id="300" r:id="rId29"/>
    <p:sldId id="301" r:id="rId30"/>
    <p:sldId id="302" r:id="rId31"/>
    <p:sldId id="303" r:id="rId32"/>
    <p:sldId id="304" r:id="rId33"/>
    <p:sldId id="271" r:id="rId34"/>
    <p:sldId id="273" r:id="rId35"/>
  </p:sldIdLst>
  <p:sldSz cx="9144000" cy="6858000" type="screen4x3"/>
  <p:notesSz cx="69469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3AE"/>
    <a:srgbClr val="B9D0E5"/>
    <a:srgbClr val="9EBDD8"/>
    <a:srgbClr val="94B1CA"/>
    <a:srgbClr val="CC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71396" autoAdjust="0"/>
  </p:normalViewPr>
  <p:slideViewPr>
    <p:cSldViewPr snapToGrid="0" snapToObjects="1">
      <p:cViewPr>
        <p:scale>
          <a:sx n="75" d="100"/>
          <a:sy n="75" d="100"/>
        </p:scale>
        <p:origin x="-201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567B56-063E-4792-A85E-FD5B6F5F7CC1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805863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5B6D53-A5B7-4FCD-907A-F5B92AFF1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8A8601-DA61-40E0-AE13-31E7189F39C8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03725"/>
            <a:ext cx="5556250" cy="4171950"/>
          </a:xfrm>
          <a:prstGeom prst="rect">
            <a:avLst/>
          </a:prstGeom>
        </p:spPr>
        <p:txBody>
          <a:bodyPr vert="horz" lIns="92665" tIns="46333" rIns="92665" bIns="4633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805863"/>
            <a:ext cx="3009900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398513-2AA8-4B81-87CA-7F20A9513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A065A-1A13-4CCD-920F-61D70DBC95E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BEF3A5-67CB-4F8B-A21C-34346395B51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AA_NG_PPT_01_Titl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09113" cy="705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6581"/>
            <a:ext cx="7772400" cy="1123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40076"/>
            <a:ext cx="7772400" cy="52918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8EB4E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21488" y="3505200"/>
            <a:ext cx="1636712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pc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3E1DFEE3-22DE-44CF-87A5-DB21BDB015EF}" type="datetimeFigureOut">
              <a:rPr lang="en-US"/>
              <a:pPr>
                <a:defRPr/>
              </a:pPr>
              <a:t>9/14/2012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3CDE51B-17CB-4DA0-AB3E-C342C2DB51CE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74E08D-B680-4D77-9B69-3DF4310A7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DA7EBD-74B2-4840-864E-DD59607A0692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DC6BCD-6790-482C-B19D-72D831479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60847CE-AE8D-40AF-A9BD-21BA2203AA99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4A8711-9EA3-4DB9-A1FA-EDEFB9D77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C4D7D8B-E388-4EA1-8386-F35DAFE55D77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7C0781-A80D-4746-A245-AAFC05984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80DEE2-6DDB-4302-B106-09D08E68FA21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FCDA70-5C14-45CE-82A9-2F3EB55BD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62CE097-D244-44A1-A525-B345A6CC9619}" type="datetimeFigureOut">
              <a:rPr lang="en-US"/>
              <a:pPr>
                <a:defRPr/>
              </a:pPr>
              <a:t>9/14/2012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86525"/>
            <a:ext cx="2133600" cy="222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64A1C2D-EF41-4276-867B-09B9EF3F8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6525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5FC903E-03D3-4E19-95F5-0EEEB8393A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17375E"/>
          </a:solidFill>
          <a:latin typeface="Arial"/>
          <a:ea typeface="+mj-ea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sz="2800" kern="1200">
          <a:solidFill>
            <a:srgbClr val="7F7F7F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CC9933"/>
        </a:buClr>
        <a:buSzPct val="50000"/>
        <a:buFont typeface="Wingdings" pitchFamily="2" charset="2"/>
        <a:buChar char=""/>
        <a:defRPr sz="2400" kern="1200">
          <a:solidFill>
            <a:srgbClr val="7F7F7F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sz="2000" kern="1200">
          <a:solidFill>
            <a:srgbClr val="7F7F7F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C9933"/>
        </a:buClr>
        <a:buSzPct val="50000"/>
        <a:buFont typeface="Wingdings" pitchFamily="2" charset="2"/>
        <a:buChar char=""/>
        <a:defRPr kern="1200">
          <a:solidFill>
            <a:srgbClr val="7F7F7F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558ED5"/>
        </a:buClr>
        <a:buSzPct val="80000"/>
        <a:buFont typeface="Arial" charset="0"/>
        <a:buChar char="»"/>
        <a:defRPr kern="1200">
          <a:solidFill>
            <a:srgbClr val="7F7F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3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4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5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416050"/>
            <a:ext cx="7772400" cy="11239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Arial" charset="0"/>
                <a:cs typeface="Arial" charset="0"/>
              </a:rPr>
              <a:t>NSWRC Operational Scenarios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2540000"/>
            <a:ext cx="7772400" cy="528638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October 18, 2012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Mark Weadon</a:t>
            </a:r>
          </a:p>
          <a:p>
            <a:pPr eaLnBrk="1" hangingPunct="1"/>
            <a:r>
              <a:rPr lang="en-US" sz="2400" dirty="0" err="1" smtClean="0">
                <a:latin typeface="Arial" charset="0"/>
                <a:cs typeface="Arial" charset="0"/>
              </a:rPr>
              <a:t>AvMet</a:t>
            </a:r>
            <a:r>
              <a:rPr lang="en-US" sz="2400" dirty="0" smtClean="0">
                <a:latin typeface="Arial" charset="0"/>
                <a:cs typeface="Arial" charset="0"/>
              </a:rPr>
              <a:t>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2705100"/>
            <a:ext cx="3238500" cy="1143000"/>
          </a:xfrm>
        </p:spPr>
        <p:txBody>
          <a:bodyPr/>
          <a:lstStyle/>
          <a:p>
            <a:r>
              <a:rPr lang="en-US" dirty="0" err="1" smtClean="0"/>
              <a:t>Microbursts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23 June, 2300Z,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6" name="Content Placeholder 3" descr="C:\Users\weadon\Desktop\FAA\Radar\MPAR\GET\MPAR Scenarios\June 23, 2010 Scenario\100623_231315d.jpg"/>
          <p:cNvPicPr>
            <a:picLocks noGrp="1"/>
          </p:cNvPicPr>
          <p:nvPr>
            <p:ph idx="1"/>
          </p:nvPr>
        </p:nvPicPr>
        <p:blipFill>
          <a:blip r:embed="rId2" cstate="print"/>
          <a:srcRect l="12115" t="20568" r="22027" b="15844"/>
          <a:stretch>
            <a:fillRect/>
          </a:stretch>
        </p:blipFill>
        <p:spPr bwMode="auto">
          <a:xfrm>
            <a:off x="3073400" y="50800"/>
            <a:ext cx="5943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sosceles Triangle 6"/>
          <p:cNvSpPr/>
          <p:nvPr/>
        </p:nvSpPr>
        <p:spPr>
          <a:xfrm>
            <a:off x="5588000" y="1422400"/>
            <a:ext cx="228600" cy="2286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0400" y="1574800"/>
            <a:ext cx="1413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O’Hare Airport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101600" y="2705100"/>
            <a:ext cx="3238500" cy="1143000"/>
          </a:xfrm>
        </p:spPr>
        <p:txBody>
          <a:bodyPr/>
          <a:lstStyle/>
          <a:p>
            <a:r>
              <a:rPr lang="en-US" dirty="0" smtClean="0"/>
              <a:t>Severe Weather</a:t>
            </a:r>
            <a:br>
              <a:rPr lang="en-US" dirty="0" smtClean="0"/>
            </a:br>
            <a:r>
              <a:rPr lang="en-US" dirty="0" smtClean="0"/>
              <a:t>23 June, 2326Z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10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22018" r="24093" b="11730"/>
          <a:stretch>
            <a:fillRect/>
          </a:stretch>
        </p:blipFill>
        <p:spPr bwMode="auto">
          <a:xfrm>
            <a:off x="3136901" y="0"/>
            <a:ext cx="56261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597400" y="685800"/>
            <a:ext cx="1371600" cy="464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8794" y="3505200"/>
            <a:ext cx="786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53 km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Post-impact – 6/24/10 0340Z</a:t>
            </a:r>
            <a:endParaRPr lang="en-US" dirty="0"/>
          </a:p>
        </p:txBody>
      </p:sp>
      <p:pic>
        <p:nvPicPr>
          <p:cNvPr id="8" name="Content Placeholder 4" descr="Post_Impact.jpg"/>
          <p:cNvPicPr>
            <a:picLocks noGrp="1"/>
          </p:cNvPicPr>
          <p:nvPr>
            <p:ph idx="1"/>
          </p:nvPr>
        </p:nvPicPr>
        <p:blipFill>
          <a:blip r:embed="rId2" cstate="print"/>
          <a:srcRect l="15940" r="6100"/>
          <a:stretch>
            <a:fillRect/>
          </a:stretch>
        </p:blipFill>
        <p:spPr>
          <a:xfrm>
            <a:off x="1536700" y="1231900"/>
            <a:ext cx="5867808" cy="4894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           Animation shown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343" y="454026"/>
            <a:ext cx="7555239" cy="550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>
            <a:off x="4800600" y="1600200"/>
            <a:ext cx="18288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800600" y="1295400"/>
            <a:ext cx="0" cy="3429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629400" y="1295400"/>
            <a:ext cx="0" cy="3429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12436" y="11253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Start of Animation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5036" y="1125379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End of Animation</a:t>
            </a:r>
            <a:endParaRPr lang="en-US" sz="1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419" y="454026"/>
            <a:ext cx="7013163" cy="510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419" y="454026"/>
            <a:ext cx="7013163" cy="510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419" y="454026"/>
            <a:ext cx="7013163" cy="510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419" y="454026"/>
            <a:ext cx="7013163" cy="510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Scenario #2 – Atlanta Hartsfield Airport (ATL)  29-30 June 2008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Sunday afternoon/night into Monday morning at extremely busy hub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Mid-afternoon line of convection developed quickly, swept across airport in late afternoon at time of peak scheduled in air traffic, causing numerous delays and reroutes for inbound flights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Operational Scenarios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2242" y="1426774"/>
            <a:ext cx="8686800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Legacy requirements provide specifications of what terminal weather and airport surveillance radars do </a:t>
            </a:r>
            <a:r>
              <a:rPr lang="en-US" sz="2400" i="1" dirty="0" smtClean="0">
                <a:solidFill>
                  <a:schemeClr val="tx1"/>
                </a:solidFill>
              </a:rPr>
              <a:t>independently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 key to multi-functionality is a phased array radar  engineered to meet the demands of surveillance and weather </a:t>
            </a:r>
            <a:r>
              <a:rPr lang="en-US" sz="2400" i="1" dirty="0" smtClean="0">
                <a:solidFill>
                  <a:schemeClr val="tx1"/>
                </a:solidFill>
              </a:rPr>
              <a:t>simultaneously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Use case s</a:t>
            </a:r>
            <a:r>
              <a:rPr lang="en-US" sz="2400" dirty="0" smtClean="0">
                <a:solidFill>
                  <a:schemeClr val="tx1"/>
                </a:solidFill>
              </a:rPr>
              <a:t>cenarios describe </a:t>
            </a:r>
            <a:r>
              <a:rPr lang="en-US" sz="2400" dirty="0" smtClean="0">
                <a:solidFill>
                  <a:schemeClr val="tx1"/>
                </a:solidFill>
              </a:rPr>
              <a:t>actual weather and surveillance target loading on a multi-function phased array radar under stressful </a:t>
            </a:r>
            <a:r>
              <a:rPr lang="en-US" sz="2400" dirty="0" smtClean="0">
                <a:solidFill>
                  <a:schemeClr val="tx1"/>
                </a:solidFill>
              </a:rPr>
              <a:t>conditions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Sternest </a:t>
            </a:r>
            <a:r>
              <a:rPr lang="en-US" sz="2400" dirty="0" smtClean="0">
                <a:solidFill>
                  <a:schemeClr val="tx1"/>
                </a:solidFill>
              </a:rPr>
              <a:t>test for a multi-function radar is heavy air traffic coupled with complex </a:t>
            </a:r>
            <a:r>
              <a:rPr lang="en-US" sz="2400" dirty="0" smtClean="0">
                <a:solidFill>
                  <a:schemeClr val="tx1"/>
                </a:solidFill>
              </a:rPr>
              <a:t>weather in the terminal airspace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t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382000" cy="6019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0" y="2133600"/>
            <a:ext cx="0" cy="304800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3276600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35 km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68" y="0"/>
            <a:ext cx="7784032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81400" y="4191000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r>
              <a:rPr lang="en-US" sz="1000" b="1" dirty="0" smtClean="0">
                <a:solidFill>
                  <a:srgbClr val="FF0000"/>
                </a:solidFill>
              </a:rPr>
              <a:t> MPAR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Pre-impact – 6/29/08  1110Z</a:t>
            </a:r>
            <a:endParaRPr lang="en-US" dirty="0"/>
          </a:p>
        </p:txBody>
      </p:sp>
      <p:pic>
        <p:nvPicPr>
          <p:cNvPr id="6" name="Content Placeholder 5" descr="No_Impact.jpg"/>
          <p:cNvPicPr>
            <a:picLocks noGrp="1"/>
          </p:cNvPicPr>
          <p:nvPr>
            <p:ph idx="1"/>
          </p:nvPr>
        </p:nvPicPr>
        <p:blipFill>
          <a:blip r:embed="rId2" cstate="print"/>
          <a:srcRect l="21506" r="16417"/>
          <a:stretch>
            <a:fillRect/>
          </a:stretch>
        </p:blipFill>
        <p:spPr>
          <a:xfrm>
            <a:off x="2209800" y="1143000"/>
            <a:ext cx="5334000" cy="49831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Building – 6/29/08  2005Z</a:t>
            </a:r>
            <a:endParaRPr lang="en-US" dirty="0"/>
          </a:p>
        </p:txBody>
      </p:sp>
      <p:pic>
        <p:nvPicPr>
          <p:cNvPr id="6" name="Content Placeholder 5" descr="Pre_Impact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8096" y="1295400"/>
            <a:ext cx="7706303" cy="48307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Impact – 6/30/08  0000Z</a:t>
            </a:r>
            <a:endParaRPr lang="en-US" dirty="0"/>
          </a:p>
        </p:txBody>
      </p:sp>
      <p:pic>
        <p:nvPicPr>
          <p:cNvPr id="6" name="Content Placeholder 5" descr="Full_Impact.jpg"/>
          <p:cNvPicPr>
            <a:picLocks noGrp="1"/>
          </p:cNvPicPr>
          <p:nvPr>
            <p:ph idx="1"/>
          </p:nvPr>
        </p:nvPicPr>
        <p:blipFill>
          <a:blip r:embed="rId2" cstate="print"/>
          <a:srcRect l="8812"/>
          <a:stretch>
            <a:fillRect/>
          </a:stretch>
        </p:blipFill>
        <p:spPr>
          <a:xfrm>
            <a:off x="1219200" y="1219200"/>
            <a:ext cx="7096703" cy="490696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Post-impact – 6/30/08 0201Z</a:t>
            </a:r>
            <a:endParaRPr lang="en-US" dirty="0"/>
          </a:p>
        </p:txBody>
      </p:sp>
      <p:pic>
        <p:nvPicPr>
          <p:cNvPr id="6" name="Content Placeholder 5" descr="Waning_Impact.jpg"/>
          <p:cNvPicPr>
            <a:picLocks noGrp="1"/>
          </p:cNvPicPr>
          <p:nvPr>
            <p:ph idx="1"/>
          </p:nvPr>
        </p:nvPicPr>
        <p:blipFill>
          <a:blip r:embed="rId2" cstate="print"/>
          <a:srcRect l="15821" r="5075"/>
          <a:stretch>
            <a:fillRect/>
          </a:stretch>
        </p:blipFill>
        <p:spPr>
          <a:xfrm>
            <a:off x="1828800" y="1143000"/>
            <a:ext cx="6096000" cy="49831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         Animation shown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358739" y="0"/>
          <a:ext cx="8251861" cy="6019800"/>
        </p:xfrm>
        <a:graphic>
          <a:graphicData uri="http://schemas.openxmlformats.org/presentationml/2006/ole">
            <p:oleObj spid="_x0000_s24578" name="Slide" r:id="rId3" imgW="4570486" imgH="3427585" progId="PowerPoint.Slide.12">
              <p:embed/>
            </p:oleObj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3886200" y="1600200"/>
            <a:ext cx="35052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3886200" y="1524000"/>
            <a:ext cx="0" cy="3429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391400" y="1524000"/>
            <a:ext cx="0" cy="3429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76600" y="1277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Start of Animation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7917" y="1277779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End of Animation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389238" y="0"/>
          <a:ext cx="8297562" cy="6019800"/>
        </p:xfrm>
        <a:graphic>
          <a:graphicData uri="http://schemas.openxmlformats.org/presentationml/2006/ole">
            <p:oleObj spid="_x0000_s25602" name="Presentation" r:id="rId3" imgW="4570486" imgH="3427585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237067" y="0"/>
          <a:ext cx="8144933" cy="5943600"/>
        </p:xfrm>
        <a:graphic>
          <a:graphicData uri="http://schemas.openxmlformats.org/presentationml/2006/ole">
            <p:oleObj spid="_x0000_s26626" name="Slide" r:id="rId3" imgW="4570486" imgH="3427585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6042" y="1300646"/>
            <a:ext cx="8891758" cy="4525963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Two scenarios:  O’Hare International Airport (ORD) on 23-24 June 2010; Atlanta Hartsfield (ATL) on 29-30 June 2008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Both days represent peak </a:t>
            </a:r>
            <a:r>
              <a:rPr lang="en-US" sz="2000" dirty="0" smtClean="0">
                <a:solidFill>
                  <a:schemeClr val="tx1"/>
                </a:solidFill>
              </a:rPr>
              <a:t>operations at large hubs </a:t>
            </a:r>
            <a:r>
              <a:rPr lang="en-US" sz="2000" dirty="0" smtClean="0">
                <a:solidFill>
                  <a:schemeClr val="tx1"/>
                </a:solidFill>
              </a:rPr>
              <a:t>during significant weather</a:t>
            </a:r>
            <a:r>
              <a:rPr lang="en-US" sz="2000" dirty="0" smtClean="0">
                <a:solidFill>
                  <a:schemeClr val="tx1"/>
                </a:solidFill>
              </a:rPr>
              <a:t>; weather is bad,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yet not so bad as </a:t>
            </a:r>
            <a:r>
              <a:rPr lang="en-US" sz="2000" dirty="0" smtClean="0">
                <a:solidFill>
                  <a:schemeClr val="tx1"/>
                </a:solidFill>
              </a:rPr>
              <a:t>to shut </a:t>
            </a:r>
            <a:r>
              <a:rPr lang="en-US" sz="2000" dirty="0" smtClean="0">
                <a:solidFill>
                  <a:schemeClr val="tx1"/>
                </a:solidFill>
              </a:rPr>
              <a:t>down </a:t>
            </a:r>
            <a:r>
              <a:rPr lang="en-US" sz="2000" dirty="0" smtClean="0">
                <a:solidFill>
                  <a:schemeClr val="tx1"/>
                </a:solidFill>
              </a:rPr>
              <a:t>airport operations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These scenarios </a:t>
            </a:r>
            <a:r>
              <a:rPr lang="en-US" sz="1800" dirty="0" smtClean="0">
                <a:solidFill>
                  <a:schemeClr val="tx1"/>
                </a:solidFill>
              </a:rPr>
              <a:t>represent </a:t>
            </a:r>
            <a:r>
              <a:rPr lang="en-US" sz="1800" dirty="0" smtClean="0">
                <a:solidFill>
                  <a:schemeClr val="tx1"/>
                </a:solidFill>
              </a:rPr>
              <a:t>the sternest challenge for </a:t>
            </a:r>
            <a:r>
              <a:rPr lang="en-US" sz="1800" dirty="0" smtClean="0">
                <a:solidFill>
                  <a:schemeClr val="tx1"/>
                </a:solidFill>
              </a:rPr>
              <a:t>multifunction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radar resource allocation: many aircraft and convective targets in the same airspace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Once a candidate day/time selected, the Weather Analysis and Visualization Environment (WAVE) tool used to develop graphics </a:t>
            </a:r>
            <a:r>
              <a:rPr lang="en-US" sz="2000" dirty="0" smtClean="0">
                <a:solidFill>
                  <a:schemeClr val="tx1"/>
                </a:solidFill>
              </a:rPr>
              <a:t>analyze </a:t>
            </a:r>
            <a:r>
              <a:rPr lang="en-US" sz="2000" dirty="0" smtClean="0">
                <a:solidFill>
                  <a:schemeClr val="tx1"/>
                </a:solidFill>
              </a:rPr>
              <a:t>actual traffic counts and weather loading within the airspace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WAVE uses data feeds from Enhanced Traffic Management System (ETMS) for airborne </a:t>
            </a:r>
            <a:r>
              <a:rPr lang="en-US" sz="1800" dirty="0" smtClean="0">
                <a:solidFill>
                  <a:schemeClr val="tx1"/>
                </a:solidFill>
              </a:rPr>
              <a:t>targets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Airborne targets </a:t>
            </a:r>
            <a:r>
              <a:rPr lang="en-US" sz="1800" dirty="0" smtClean="0">
                <a:solidFill>
                  <a:schemeClr val="tx1"/>
                </a:solidFill>
              </a:rPr>
              <a:t>temporally </a:t>
            </a:r>
            <a:r>
              <a:rPr lang="en-US" sz="1800" dirty="0" smtClean="0">
                <a:solidFill>
                  <a:schemeClr val="tx1"/>
                </a:solidFill>
              </a:rPr>
              <a:t>and spatially </a:t>
            </a:r>
            <a:r>
              <a:rPr lang="en-US" sz="1800" dirty="0" smtClean="0">
                <a:solidFill>
                  <a:schemeClr val="tx1"/>
                </a:solidFill>
              </a:rPr>
              <a:t>correlated </a:t>
            </a:r>
            <a:r>
              <a:rPr lang="en-US" sz="1800" dirty="0" smtClean="0">
                <a:solidFill>
                  <a:schemeClr val="tx1"/>
                </a:solidFill>
              </a:rPr>
              <a:t>with </a:t>
            </a:r>
            <a:r>
              <a:rPr lang="en-US" sz="1800" dirty="0" smtClean="0">
                <a:solidFill>
                  <a:schemeClr val="tx1"/>
                </a:solidFill>
              </a:rPr>
              <a:t>the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National Convective Weather Diagnostic (NCWD)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Aircraft counts at 5 min intervals within 110km (60nm) radius of terminals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0" y="0"/>
          <a:ext cx="8208818" cy="6019800"/>
        </p:xfrm>
        <a:graphic>
          <a:graphicData uri="http://schemas.openxmlformats.org/presentationml/2006/ole">
            <p:oleObj spid="_x0000_s27650" name="Slide" r:id="rId3" imgW="4570486" imgH="3427585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381000" y="-1"/>
          <a:ext cx="8229600" cy="5982511"/>
        </p:xfrm>
        <a:graphic>
          <a:graphicData uri="http://schemas.openxmlformats.org/presentationml/2006/ole">
            <p:oleObj spid="_x0000_s28674" name="Slide" r:id="rId3" imgW="4570486" imgH="3427585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Each </a:t>
            </a:r>
            <a:r>
              <a:rPr lang="en-US" sz="2400" dirty="0" smtClean="0">
                <a:solidFill>
                  <a:schemeClr val="tx1"/>
                </a:solidFill>
              </a:rPr>
              <a:t>multi-function radar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face is assumed to operate independently-- most stressful scenario for the MPAR is, by definition, the one that appears within the field of view of </a:t>
            </a:r>
            <a:r>
              <a:rPr lang="en-US" sz="2400" i="1" dirty="0" smtClean="0">
                <a:solidFill>
                  <a:schemeClr val="tx1"/>
                </a:solidFill>
              </a:rPr>
              <a:t>any one of its faces.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Convective activity and aircraft counts are, roughly speaking, inversely related.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smtClean="0">
                <a:solidFill>
                  <a:schemeClr val="tx1"/>
                </a:solidFill>
              </a:rPr>
              <a:t>multi-function radar</a:t>
            </a:r>
            <a:r>
              <a:rPr lang="en-US" sz="240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must be agile and have sufficient radar resources to track aircraft and weather (including severe weather and </a:t>
            </a:r>
            <a:r>
              <a:rPr lang="en-US" sz="2400" dirty="0" err="1" smtClean="0">
                <a:solidFill>
                  <a:schemeClr val="tx1"/>
                </a:solidFill>
              </a:rPr>
              <a:t>microbursts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i="1" dirty="0" smtClean="0">
                <a:solidFill>
                  <a:schemeClr val="tx1"/>
                </a:solidFill>
              </a:rPr>
              <a:t>simultaneously </a:t>
            </a:r>
            <a:r>
              <a:rPr lang="en-US" sz="2400" dirty="0" smtClean="0">
                <a:solidFill>
                  <a:schemeClr val="tx1"/>
                </a:solidFill>
              </a:rPr>
              <a:t>in the same sector.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Other, unforeseen factors may drive radar resource use even higher:  i.e., non-cooperative aircraft requiring intensive tracking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53682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FAA_NG_PPT_04_Her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#1 – O’Hare International Airport (ORD)   23-24 June 2010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2242" y="1550272"/>
            <a:ext cx="8686800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Wednesday afternoon/night at an extremely busy hub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Mid-afternoon line of convection developed quickly to west, swept across airport in late afternoon at time of peak scheduled in air traffic, causing numerous delays and reroutes for inbound flights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Solid line convection with </a:t>
            </a:r>
            <a:r>
              <a:rPr lang="en-US" sz="2400" dirty="0" smtClean="0">
                <a:solidFill>
                  <a:schemeClr val="tx1"/>
                </a:solidFill>
              </a:rPr>
              <a:t>echo tops</a:t>
            </a:r>
            <a:r>
              <a:rPr lang="en-US" sz="2400" dirty="0" smtClean="0">
                <a:solidFill>
                  <a:schemeClr val="tx1"/>
                </a:solidFill>
              </a:rPr>
              <a:t>&gt;45K </a:t>
            </a:r>
            <a:r>
              <a:rPr lang="en-US" sz="2400" dirty="0" smtClean="0">
                <a:solidFill>
                  <a:schemeClr val="tx1"/>
                </a:solidFill>
              </a:rPr>
              <a:t>ft; VIP &gt;60dBz; numerous </a:t>
            </a:r>
            <a:r>
              <a:rPr lang="en-US" sz="2400" dirty="0" err="1" smtClean="0">
                <a:solidFill>
                  <a:schemeClr val="tx1"/>
                </a:solidFill>
              </a:rPr>
              <a:t>microburst</a:t>
            </a:r>
            <a:r>
              <a:rPr lang="en-US" sz="2400" dirty="0" err="1" smtClean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within the Chicago TRACON area; hail and tornados reported to south of ORD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3528"/>
            <a:ext cx="8954005" cy="602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016829" y="2133600"/>
            <a:ext cx="391885" cy="2634343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91000" y="301534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21 km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20876" r="8300"/>
          <a:stretch>
            <a:fillRect/>
          </a:stretch>
        </p:blipFill>
        <p:spPr bwMode="auto">
          <a:xfrm>
            <a:off x="1454745" y="43544"/>
            <a:ext cx="5936655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Pre-impact – 6/23/10  2020Z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7" name="Content Placeholder 4" descr="No_Impact.jpg"/>
          <p:cNvPicPr>
            <a:picLocks noGrp="1"/>
          </p:cNvPicPr>
          <p:nvPr>
            <p:ph idx="1"/>
          </p:nvPr>
        </p:nvPicPr>
        <p:blipFill>
          <a:blip r:embed="rId2" cstate="print"/>
          <a:srcRect l="15185" r="10606"/>
          <a:stretch>
            <a:fillRect/>
          </a:stretch>
        </p:blipFill>
        <p:spPr>
          <a:xfrm>
            <a:off x="1600200" y="1219200"/>
            <a:ext cx="5607579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Building – 6/23/10  2120Z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6" name="Content Placeholder 4" descr="Pre_Impact.jpg"/>
          <p:cNvPicPr>
            <a:picLocks noGrp="1"/>
          </p:cNvPicPr>
          <p:nvPr>
            <p:ph idx="1"/>
          </p:nvPr>
        </p:nvPicPr>
        <p:blipFill>
          <a:blip r:embed="rId2" cstate="print"/>
          <a:srcRect r="18076"/>
          <a:stretch>
            <a:fillRect/>
          </a:stretch>
        </p:blipFill>
        <p:spPr>
          <a:xfrm>
            <a:off x="1447800" y="1219200"/>
            <a:ext cx="6096000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Impact – 6/23/10  2300Z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6" name="Content Placeholder 4" descr="Full_Impact.jpg"/>
          <p:cNvPicPr>
            <a:picLocks noGrp="1"/>
          </p:cNvPicPr>
          <p:nvPr>
            <p:ph idx="1"/>
          </p:nvPr>
        </p:nvPicPr>
        <p:blipFill>
          <a:blip r:embed="rId2" cstate="print"/>
          <a:srcRect l="12468" r="17808"/>
          <a:stretch>
            <a:fillRect/>
          </a:stretch>
        </p:blipFill>
        <p:spPr>
          <a:xfrm>
            <a:off x="1828800" y="1143000"/>
            <a:ext cx="5257800" cy="498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</TotalTime>
  <Words>536</Words>
  <Application>Microsoft Office PowerPoint</Application>
  <PresentationFormat>On-screen Show (4:3)</PresentationFormat>
  <Paragraphs>57</Paragraphs>
  <Slides>34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Slide</vt:lpstr>
      <vt:lpstr>Presentation</vt:lpstr>
      <vt:lpstr>NSWRC Operational Scenarios</vt:lpstr>
      <vt:lpstr>Purpose of Operational Scenarios</vt:lpstr>
      <vt:lpstr>Methodology</vt:lpstr>
      <vt:lpstr>Scenario #1 – O’Hare International Airport (ORD)   23-24 June 2010</vt:lpstr>
      <vt:lpstr>Slide 5</vt:lpstr>
      <vt:lpstr>Slide 6</vt:lpstr>
      <vt:lpstr>Pre-impact – 6/23/10  2020Z</vt:lpstr>
      <vt:lpstr>Convection Building – 6/23/10  2120Z</vt:lpstr>
      <vt:lpstr>Maximum Impact – 6/23/10  2300Z</vt:lpstr>
      <vt:lpstr>Microbursts 23 June, 2300Z,   </vt:lpstr>
      <vt:lpstr>Severe Weather 23 June, 2326Z </vt:lpstr>
      <vt:lpstr>Post-impact – 6/24/10 0340Z</vt:lpstr>
      <vt:lpstr>Animation</vt:lpstr>
      <vt:lpstr>Slide 14</vt:lpstr>
      <vt:lpstr>Slide 15</vt:lpstr>
      <vt:lpstr>Slide 16</vt:lpstr>
      <vt:lpstr>Slide 17</vt:lpstr>
      <vt:lpstr>Slide 18</vt:lpstr>
      <vt:lpstr>Scenario #2 – Atlanta Hartsfield Airport (ATL)  29-30 June 2008</vt:lpstr>
      <vt:lpstr>Slide 20</vt:lpstr>
      <vt:lpstr>Slide 21</vt:lpstr>
      <vt:lpstr>Pre-impact – 6/29/08  1110Z</vt:lpstr>
      <vt:lpstr>Convection Building – 6/29/08  2005Z</vt:lpstr>
      <vt:lpstr>Maximum Impact – 6/30/08  0000Z</vt:lpstr>
      <vt:lpstr>Post-impact – 6/30/08 0201Z</vt:lpstr>
      <vt:lpstr>Animation</vt:lpstr>
      <vt:lpstr>Slide 27</vt:lpstr>
      <vt:lpstr>Slide 28</vt:lpstr>
      <vt:lpstr>Slide 29</vt:lpstr>
      <vt:lpstr>Slide 30</vt:lpstr>
      <vt:lpstr>Slide 31</vt:lpstr>
      <vt:lpstr>Conclusions</vt:lpstr>
      <vt:lpstr>THANK YOU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Mark Weadon</cp:lastModifiedBy>
  <cp:revision>90</cp:revision>
  <cp:lastPrinted>2012-06-21T20:01:07Z</cp:lastPrinted>
  <dcterms:created xsi:type="dcterms:W3CDTF">2011-05-05T22:04:56Z</dcterms:created>
  <dcterms:modified xsi:type="dcterms:W3CDTF">2012-09-14T14:11:46Z</dcterms:modified>
</cp:coreProperties>
</file>