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04" r:id="rId1"/>
  </p:sldMasterIdLst>
  <p:notesMasterIdLst>
    <p:notesMasterId r:id="rId27"/>
  </p:notesMasterIdLst>
  <p:handoutMasterIdLst>
    <p:handoutMasterId r:id="rId28"/>
  </p:handoutMasterIdLst>
  <p:sldIdLst>
    <p:sldId id="779" r:id="rId2"/>
    <p:sldId id="809" r:id="rId3"/>
    <p:sldId id="800" r:id="rId4"/>
    <p:sldId id="818" r:id="rId5"/>
    <p:sldId id="786" r:id="rId6"/>
    <p:sldId id="730" r:id="rId7"/>
    <p:sldId id="724" r:id="rId8"/>
    <p:sldId id="811" r:id="rId9"/>
    <p:sldId id="755" r:id="rId10"/>
    <p:sldId id="764" r:id="rId11"/>
    <p:sldId id="780" r:id="rId12"/>
    <p:sldId id="782" r:id="rId13"/>
    <p:sldId id="602" r:id="rId14"/>
    <p:sldId id="793" r:id="rId15"/>
    <p:sldId id="813" r:id="rId16"/>
    <p:sldId id="801" r:id="rId17"/>
    <p:sldId id="808" r:id="rId18"/>
    <p:sldId id="819" r:id="rId19"/>
    <p:sldId id="785" r:id="rId20"/>
    <p:sldId id="815" r:id="rId21"/>
    <p:sldId id="799" r:id="rId22"/>
    <p:sldId id="810" r:id="rId23"/>
    <p:sldId id="812" r:id="rId24"/>
    <p:sldId id="686" r:id="rId25"/>
    <p:sldId id="806" r:id="rId26"/>
  </p:sldIdLst>
  <p:sldSz cx="9144000" cy="6858000" type="screen4x3"/>
  <p:notesSz cx="92964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70C0"/>
    <a:srgbClr val="FFCC00"/>
    <a:srgbClr val="C00000"/>
    <a:srgbClr val="009900"/>
    <a:srgbClr val="66FFCC"/>
    <a:srgbClr val="212121"/>
    <a:srgbClr val="00FF00"/>
    <a:srgbClr val="7F7F7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2" autoAdjust="0"/>
    <p:restoredTop sz="94620" autoAdjust="0"/>
  </p:normalViewPr>
  <p:slideViewPr>
    <p:cSldViewPr snapToGrid="0" snapToObjects="1">
      <p:cViewPr varScale="1">
        <p:scale>
          <a:sx n="51" d="100"/>
          <a:sy n="51" d="100"/>
        </p:scale>
        <p:origin x="-1085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36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8813"/>
    </p:cViewPr>
  </p:sorterViewPr>
  <p:notesViewPr>
    <p:cSldViewPr snapToGrid="0" snapToObjects="1">
      <p:cViewPr varScale="1">
        <p:scale>
          <a:sx n="57" d="100"/>
          <a:sy n="57" d="100"/>
        </p:scale>
        <p:origin x="-1692" y="-78"/>
      </p:cViewPr>
      <p:guideLst>
        <p:guide orient="horz" pos="2209"/>
        <p:guide pos="29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NSSL%20WRDD\Projects\Ideas\GYRE%20Grid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ns\Documents\Work\Projects\FACETs\Winter%20FACET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ns\Documents\Work\Projects\FACETs\Winter%20FACET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ns\Documents\Work\Projects\FACETs\Winter%20FACET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ns\Documents\Work\Projects\FACETs\Winter%20FACET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ns\Documents\Work\Projects\FACETs\Winter%20FACETs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ns\Documents\Work\Projects\FACETs\Winter%20FACET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NSSL%20WRDD\Projects\Ideas\GYRE%20Grid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ns\Documents\Work\Projects\FACETs\Winter%20FACE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ns\Documents\Work\Projects\FACETs\Winter%20FACE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ns\Documents\Work\Projects\FACETs\Winter%20FACET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ns\Documents\Work\Projects\FACETs\Winter%20FACET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ns\Documents\Work\Projects\FACETs\Winter%20FACE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Probability of Occurrence at 4701 N Porter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397218940398147"/>
          <c:y val="0.12936033343527528"/>
          <c:w val="0.8619523588105914"/>
          <c:h val="0.71650944080918222"/>
        </c:manualLayout>
      </c:layout>
      <c:areaChart>
        <c:grouping val="standard"/>
        <c:varyColors val="0"/>
        <c:ser>
          <c:idx val="0"/>
          <c:order val="0"/>
          <c:tx>
            <c:strRef>
              <c:f>'Probability Grid Short'!$B$1</c:f>
              <c:strCache>
                <c:ptCount val="1"/>
                <c:pt idx="0">
                  <c:v>Tornado</c:v>
                </c:pt>
              </c:strCache>
            </c:strRef>
          </c:tx>
          <c:spPr>
            <a:solidFill>
              <a:srgbClr val="FF0000">
                <a:alpha val="60000"/>
              </a:srgbClr>
            </a:solidFill>
            <a:ln>
              <a:solidFill>
                <a:srgbClr val="FF0000"/>
              </a:solidFill>
            </a:ln>
            <a:effectLst/>
          </c:spPr>
          <c:cat>
            <c:numRef>
              <c:f>'Probability Grid Short'!$A$2:$A$40</c:f>
              <c:numCache>
                <c:formatCode>h:mm;@</c:formatCode>
                <c:ptCount val="39"/>
                <c:pt idx="0">
                  <c:v>0.20833333333333334</c:v>
                </c:pt>
                <c:pt idx="1">
                  <c:v>0.21180555555555555</c:v>
                </c:pt>
                <c:pt idx="2">
                  <c:v>0.21527777777777776</c:v>
                </c:pt>
                <c:pt idx="3">
                  <c:v>0.21874999999999997</c:v>
                </c:pt>
                <c:pt idx="4">
                  <c:v>0.22222222222222218</c:v>
                </c:pt>
                <c:pt idx="5">
                  <c:v>0.22569444444444439</c:v>
                </c:pt>
                <c:pt idx="6">
                  <c:v>0.2291666666666666</c:v>
                </c:pt>
                <c:pt idx="7">
                  <c:v>0.23263888888888881</c:v>
                </c:pt>
                <c:pt idx="8">
                  <c:v>0.23611111111111102</c:v>
                </c:pt>
                <c:pt idx="9">
                  <c:v>0.23958333333333323</c:v>
                </c:pt>
                <c:pt idx="10">
                  <c:v>0.24305555555555544</c:v>
                </c:pt>
                <c:pt idx="11">
                  <c:v>0.24652777777777765</c:v>
                </c:pt>
                <c:pt idx="12">
                  <c:v>0.24999999999999986</c:v>
                </c:pt>
                <c:pt idx="13">
                  <c:v>0.2534722222222221</c:v>
                </c:pt>
                <c:pt idx="14">
                  <c:v>0.25694444444444431</c:v>
                </c:pt>
                <c:pt idx="15">
                  <c:v>0.26041666666666652</c:v>
                </c:pt>
                <c:pt idx="16">
                  <c:v>0.26388888888888873</c:v>
                </c:pt>
                <c:pt idx="17">
                  <c:v>0.26736111111111094</c:v>
                </c:pt>
                <c:pt idx="18">
                  <c:v>0.27083333333333315</c:v>
                </c:pt>
                <c:pt idx="19">
                  <c:v>0.27430555555555536</c:v>
                </c:pt>
                <c:pt idx="20">
                  <c:v>0.27777777777777757</c:v>
                </c:pt>
                <c:pt idx="21">
                  <c:v>0.28124999999999978</c:v>
                </c:pt>
                <c:pt idx="22">
                  <c:v>0.28472222222222199</c:v>
                </c:pt>
                <c:pt idx="23">
                  <c:v>0.2881944444444442</c:v>
                </c:pt>
                <c:pt idx="24">
                  <c:v>0.29166666666666641</c:v>
                </c:pt>
                <c:pt idx="25">
                  <c:v>0.29513888888888862</c:v>
                </c:pt>
                <c:pt idx="26">
                  <c:v>0.29861111111111083</c:v>
                </c:pt>
                <c:pt idx="27">
                  <c:v>0.30208333333333304</c:v>
                </c:pt>
                <c:pt idx="28">
                  <c:v>0.30555555555555525</c:v>
                </c:pt>
                <c:pt idx="29">
                  <c:v>0.30902777777777746</c:v>
                </c:pt>
                <c:pt idx="30">
                  <c:v>0.31249999999999967</c:v>
                </c:pt>
                <c:pt idx="31">
                  <c:v>0.31597222222222188</c:v>
                </c:pt>
                <c:pt idx="32">
                  <c:v>0.31944444444444409</c:v>
                </c:pt>
                <c:pt idx="33">
                  <c:v>0.3229166666666663</c:v>
                </c:pt>
                <c:pt idx="34">
                  <c:v>0.32638888888888851</c:v>
                </c:pt>
                <c:pt idx="35">
                  <c:v>0.32986111111111072</c:v>
                </c:pt>
                <c:pt idx="36">
                  <c:v>0.33333333333333293</c:v>
                </c:pt>
                <c:pt idx="37">
                  <c:v>0.33680555555555514</c:v>
                </c:pt>
                <c:pt idx="38">
                  <c:v>0.34027777777777735</c:v>
                </c:pt>
              </c:numCache>
            </c:numRef>
          </c:cat>
          <c:val>
            <c:numRef>
              <c:f>'Probability Grid Short'!$B$2:$B$40</c:f>
              <c:numCache>
                <c:formatCode>General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15</c:v>
                </c:pt>
                <c:pt idx="16">
                  <c:v>40</c:v>
                </c:pt>
                <c:pt idx="17">
                  <c:v>75</c:v>
                </c:pt>
                <c:pt idx="18">
                  <c:v>80</c:v>
                </c:pt>
                <c:pt idx="19">
                  <c:v>60</c:v>
                </c:pt>
                <c:pt idx="20">
                  <c:v>30</c:v>
                </c:pt>
                <c:pt idx="21">
                  <c:v>20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088064"/>
        <c:axId val="96089600"/>
      </c:areaChart>
      <c:catAx>
        <c:axId val="96088064"/>
        <c:scaling>
          <c:orientation val="minMax"/>
        </c:scaling>
        <c:delete val="0"/>
        <c:axPos val="b"/>
        <c:numFmt formatCode="h:mm;@" sourceLinked="1"/>
        <c:majorTickMark val="none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96089600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96089600"/>
        <c:scaling>
          <c:orientation val="minMax"/>
          <c:max val="100"/>
          <c:min val="0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96088064"/>
        <c:crosses val="autoZero"/>
        <c:crossBetween val="between"/>
      </c:valAx>
      <c:spPr>
        <a:noFill/>
      </c:spPr>
    </c:plotArea>
    <c:legend>
      <c:legendPos val="b"/>
      <c:layout/>
      <c:overlay val="0"/>
    </c:legend>
    <c:plotVisOnly val="1"/>
    <c:dispBlanksAs val="gap"/>
    <c:showDLblsOverMax val="0"/>
  </c:chart>
  <c:spPr>
    <a:gradFill flip="none" rotWithShape="1"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13500000" scaled="1"/>
      <a:tileRect/>
    </a:gradFill>
  </c:sp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Sheet1!$A$7</c:f>
              <c:strCache>
                <c:ptCount val="1"/>
                <c:pt idx="0">
                  <c:v>Winter Wx:  Next 12 hrs Starting 10 p.m. (4701 N. Porter)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</c:dPt>
          <c:cat>
            <c:strRef>
              <c:f>Sheet1!$B$1:$L$1</c:f>
              <c:strCache>
                <c:ptCount val="11"/>
                <c:pt idx="0">
                  <c:v>Ice &lt; .1"</c:v>
                </c:pt>
                <c:pt idx="1">
                  <c:v>Ice &gt; .1"</c:v>
                </c:pt>
                <c:pt idx="2">
                  <c:v>Sleet</c:v>
                </c:pt>
                <c:pt idx="3">
                  <c:v>Dusting</c:v>
                </c:pt>
                <c:pt idx="4">
                  <c:v>Up to 1"</c:v>
                </c:pt>
                <c:pt idx="5">
                  <c:v>Up to 2"</c:v>
                </c:pt>
                <c:pt idx="6">
                  <c:v>Up to 4"</c:v>
                </c:pt>
                <c:pt idx="7">
                  <c:v>Up to 6"</c:v>
                </c:pt>
                <c:pt idx="8">
                  <c:v>6-10"</c:v>
                </c:pt>
                <c:pt idx="9">
                  <c:v>10-14"</c:v>
                </c:pt>
                <c:pt idx="10">
                  <c:v>Over 14"</c:v>
                </c:pt>
              </c:strCache>
            </c:strRef>
          </c:cat>
          <c:val>
            <c:numRef>
              <c:f>Sheet1!$B$7:$L$7</c:f>
              <c:numCache>
                <c:formatCode>General</c:formatCode>
                <c:ptCount val="11"/>
                <c:pt idx="0">
                  <c:v>20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20</c:v>
                </c:pt>
                <c:pt idx="5">
                  <c:v>60</c:v>
                </c:pt>
                <c:pt idx="6">
                  <c:v>15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934720"/>
        <c:axId val="97948800"/>
      </c:barChart>
      <c:catAx>
        <c:axId val="97934720"/>
        <c:scaling>
          <c:orientation val="minMax"/>
        </c:scaling>
        <c:delete val="0"/>
        <c:axPos val="b"/>
        <c:majorTickMark val="out"/>
        <c:minorTickMark val="none"/>
        <c:tickLblPos val="nextTo"/>
        <c:crossAx val="97948800"/>
        <c:crosses val="autoZero"/>
        <c:auto val="1"/>
        <c:lblAlgn val="ctr"/>
        <c:lblOffset val="100"/>
        <c:noMultiLvlLbl val="0"/>
      </c:catAx>
      <c:valAx>
        <c:axId val="97948800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Chance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793472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Sheet1!$A$8</c:f>
              <c:strCache>
                <c:ptCount val="1"/>
                <c:pt idx="0">
                  <c:v>Winter Wx:  Next 12 hrs Starting 12 a.m. (4701 N. Porter)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</c:dPt>
          <c:cat>
            <c:strRef>
              <c:f>Sheet1!$B$1:$L$1</c:f>
              <c:strCache>
                <c:ptCount val="11"/>
                <c:pt idx="0">
                  <c:v>Ice &lt; .1"</c:v>
                </c:pt>
                <c:pt idx="1">
                  <c:v>Ice &gt; .1"</c:v>
                </c:pt>
                <c:pt idx="2">
                  <c:v>Sleet</c:v>
                </c:pt>
                <c:pt idx="3">
                  <c:v>Dusting</c:v>
                </c:pt>
                <c:pt idx="4">
                  <c:v>Up to 1"</c:v>
                </c:pt>
                <c:pt idx="5">
                  <c:v>Up to 2"</c:v>
                </c:pt>
                <c:pt idx="6">
                  <c:v>Up to 4"</c:v>
                </c:pt>
                <c:pt idx="7">
                  <c:v>Up to 6"</c:v>
                </c:pt>
                <c:pt idx="8">
                  <c:v>6-10"</c:v>
                </c:pt>
                <c:pt idx="9">
                  <c:v>10-14"</c:v>
                </c:pt>
                <c:pt idx="10">
                  <c:v>Over 14"</c:v>
                </c:pt>
              </c:strCache>
            </c:strRef>
          </c:cat>
          <c:val>
            <c:numRef>
              <c:f>Sheet1!$B$8:$L$8</c:f>
              <c:numCache>
                <c:formatCode>General</c:formatCode>
                <c:ptCount val="11"/>
                <c:pt idx="0">
                  <c:v>20</c:v>
                </c:pt>
                <c:pt idx="1">
                  <c:v>10</c:v>
                </c:pt>
                <c:pt idx="2">
                  <c:v>5</c:v>
                </c:pt>
                <c:pt idx="3">
                  <c:v>0</c:v>
                </c:pt>
                <c:pt idx="4">
                  <c:v>25</c:v>
                </c:pt>
                <c:pt idx="5">
                  <c:v>70</c:v>
                </c:pt>
                <c:pt idx="6">
                  <c:v>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965952"/>
        <c:axId val="97967488"/>
      </c:barChart>
      <c:catAx>
        <c:axId val="97965952"/>
        <c:scaling>
          <c:orientation val="minMax"/>
        </c:scaling>
        <c:delete val="0"/>
        <c:axPos val="b"/>
        <c:majorTickMark val="out"/>
        <c:minorTickMark val="none"/>
        <c:tickLblPos val="nextTo"/>
        <c:crossAx val="97967488"/>
        <c:crosses val="autoZero"/>
        <c:auto val="1"/>
        <c:lblAlgn val="ctr"/>
        <c:lblOffset val="100"/>
        <c:noMultiLvlLbl val="0"/>
      </c:catAx>
      <c:valAx>
        <c:axId val="97967488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Chance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796595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Sheet1!$A$9</c:f>
              <c:strCache>
                <c:ptCount val="1"/>
                <c:pt idx="0">
                  <c:v>Winter Wx:  Next 12 hrs Starting 2 a.m. (4701 N. Porter)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</c:dPt>
          <c:cat>
            <c:strRef>
              <c:f>Sheet1!$B$1:$L$1</c:f>
              <c:strCache>
                <c:ptCount val="11"/>
                <c:pt idx="0">
                  <c:v>Ice &lt; .1"</c:v>
                </c:pt>
                <c:pt idx="1">
                  <c:v>Ice &gt; .1"</c:v>
                </c:pt>
                <c:pt idx="2">
                  <c:v>Sleet</c:v>
                </c:pt>
                <c:pt idx="3">
                  <c:v>Dusting</c:v>
                </c:pt>
                <c:pt idx="4">
                  <c:v>Up to 1"</c:v>
                </c:pt>
                <c:pt idx="5">
                  <c:v>Up to 2"</c:v>
                </c:pt>
                <c:pt idx="6">
                  <c:v>Up to 4"</c:v>
                </c:pt>
                <c:pt idx="7">
                  <c:v>Up to 6"</c:v>
                </c:pt>
                <c:pt idx="8">
                  <c:v>6-10"</c:v>
                </c:pt>
                <c:pt idx="9">
                  <c:v>10-14"</c:v>
                </c:pt>
                <c:pt idx="10">
                  <c:v>Over 14"</c:v>
                </c:pt>
              </c:strCache>
            </c:strRef>
          </c:cat>
          <c:val>
            <c:numRef>
              <c:f>Sheet1!$B$9:$L$9</c:f>
              <c:numCache>
                <c:formatCode>General</c:formatCode>
                <c:ptCount val="11"/>
                <c:pt idx="0">
                  <c:v>20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30</c:v>
                </c:pt>
                <c:pt idx="5">
                  <c:v>60</c:v>
                </c:pt>
                <c:pt idx="6">
                  <c:v>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874304"/>
        <c:axId val="97875840"/>
      </c:barChart>
      <c:catAx>
        <c:axId val="97874304"/>
        <c:scaling>
          <c:orientation val="minMax"/>
        </c:scaling>
        <c:delete val="0"/>
        <c:axPos val="b"/>
        <c:majorTickMark val="out"/>
        <c:minorTickMark val="none"/>
        <c:tickLblPos val="nextTo"/>
        <c:crossAx val="97875840"/>
        <c:crosses val="autoZero"/>
        <c:auto val="1"/>
        <c:lblAlgn val="ctr"/>
        <c:lblOffset val="100"/>
        <c:noMultiLvlLbl val="0"/>
      </c:catAx>
      <c:valAx>
        <c:axId val="97875840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Chance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787430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Sheet1!$A$10</c:f>
              <c:strCache>
                <c:ptCount val="1"/>
                <c:pt idx="0">
                  <c:v>Winter Wx:  Next 12 hrs Starting 4 a.m. (4701 N. Porter)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</c:dPt>
          <c:cat>
            <c:strRef>
              <c:f>Sheet1!$B$1:$L$1</c:f>
              <c:strCache>
                <c:ptCount val="11"/>
                <c:pt idx="0">
                  <c:v>Ice &lt; .1"</c:v>
                </c:pt>
                <c:pt idx="1">
                  <c:v>Ice &gt; .1"</c:v>
                </c:pt>
                <c:pt idx="2">
                  <c:v>Sleet</c:v>
                </c:pt>
                <c:pt idx="3">
                  <c:v>Dusting</c:v>
                </c:pt>
                <c:pt idx="4">
                  <c:v>Up to 1"</c:v>
                </c:pt>
                <c:pt idx="5">
                  <c:v>Up to 2"</c:v>
                </c:pt>
                <c:pt idx="6">
                  <c:v>Up to 4"</c:v>
                </c:pt>
                <c:pt idx="7">
                  <c:v>Up to 6"</c:v>
                </c:pt>
                <c:pt idx="8">
                  <c:v>6-10"</c:v>
                </c:pt>
                <c:pt idx="9">
                  <c:v>10-14"</c:v>
                </c:pt>
                <c:pt idx="10">
                  <c:v>Over 14"</c:v>
                </c:pt>
              </c:strCache>
            </c:strRef>
          </c:cat>
          <c:val>
            <c:numRef>
              <c:f>Sheet1!$B$10:$L$10</c:f>
              <c:numCache>
                <c:formatCode>General</c:formatCode>
                <c:ptCount val="11"/>
                <c:pt idx="0">
                  <c:v>20</c:v>
                </c:pt>
                <c:pt idx="1">
                  <c:v>5</c:v>
                </c:pt>
                <c:pt idx="2">
                  <c:v>2</c:v>
                </c:pt>
                <c:pt idx="3">
                  <c:v>10</c:v>
                </c:pt>
                <c:pt idx="4">
                  <c:v>50</c:v>
                </c:pt>
                <c:pt idx="5">
                  <c:v>40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888896"/>
        <c:axId val="97976704"/>
      </c:barChart>
      <c:catAx>
        <c:axId val="97888896"/>
        <c:scaling>
          <c:orientation val="minMax"/>
        </c:scaling>
        <c:delete val="0"/>
        <c:axPos val="b"/>
        <c:majorTickMark val="out"/>
        <c:minorTickMark val="none"/>
        <c:tickLblPos val="nextTo"/>
        <c:crossAx val="97976704"/>
        <c:crosses val="autoZero"/>
        <c:auto val="1"/>
        <c:lblAlgn val="ctr"/>
        <c:lblOffset val="100"/>
        <c:noMultiLvlLbl val="0"/>
      </c:catAx>
      <c:valAx>
        <c:axId val="97976704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Chance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788889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Sheet1!$A$11</c:f>
              <c:strCache>
                <c:ptCount val="1"/>
                <c:pt idx="0">
                  <c:v>Winter Wx:  Next 12 hrs Starting 6 a.m. (4701 N. Porter)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</c:dPt>
          <c:cat>
            <c:strRef>
              <c:f>Sheet1!$B$1:$L$1</c:f>
              <c:strCache>
                <c:ptCount val="11"/>
                <c:pt idx="0">
                  <c:v>Ice &lt; .1"</c:v>
                </c:pt>
                <c:pt idx="1">
                  <c:v>Ice &gt; .1"</c:v>
                </c:pt>
                <c:pt idx="2">
                  <c:v>Sleet</c:v>
                </c:pt>
                <c:pt idx="3">
                  <c:v>Dusting</c:v>
                </c:pt>
                <c:pt idx="4">
                  <c:v>Up to 1"</c:v>
                </c:pt>
                <c:pt idx="5">
                  <c:v>Up to 2"</c:v>
                </c:pt>
                <c:pt idx="6">
                  <c:v>Up to 4"</c:v>
                </c:pt>
                <c:pt idx="7">
                  <c:v>Up to 6"</c:v>
                </c:pt>
                <c:pt idx="8">
                  <c:v>6-10"</c:v>
                </c:pt>
                <c:pt idx="9">
                  <c:v>10-14"</c:v>
                </c:pt>
                <c:pt idx="10">
                  <c:v>Over 14"</c:v>
                </c:pt>
              </c:strCache>
            </c:strRef>
          </c:cat>
          <c:val>
            <c:numRef>
              <c:f>Sheet1!$B$11:$L$11</c:f>
              <c:numCache>
                <c:formatCode>General</c:formatCode>
                <c:ptCount val="11"/>
                <c:pt idx="0">
                  <c:v>20</c:v>
                </c:pt>
                <c:pt idx="1">
                  <c:v>5</c:v>
                </c:pt>
                <c:pt idx="2">
                  <c:v>2</c:v>
                </c:pt>
                <c:pt idx="3">
                  <c:v>20</c:v>
                </c:pt>
                <c:pt idx="4">
                  <c:v>50</c:v>
                </c:pt>
                <c:pt idx="5">
                  <c:v>30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006144"/>
        <c:axId val="98007680"/>
      </c:barChart>
      <c:catAx>
        <c:axId val="98006144"/>
        <c:scaling>
          <c:orientation val="minMax"/>
        </c:scaling>
        <c:delete val="0"/>
        <c:axPos val="b"/>
        <c:majorTickMark val="out"/>
        <c:minorTickMark val="none"/>
        <c:tickLblPos val="nextTo"/>
        <c:crossAx val="98007680"/>
        <c:crosses val="autoZero"/>
        <c:auto val="1"/>
        <c:lblAlgn val="ctr"/>
        <c:lblOffset val="100"/>
        <c:noMultiLvlLbl val="0"/>
      </c:catAx>
      <c:valAx>
        <c:axId val="98007680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Chance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800614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Sheet1!$A$12</c:f>
              <c:strCache>
                <c:ptCount val="1"/>
                <c:pt idx="0">
                  <c:v>Winter Wx:  Next 12 hrs Starting 8 a.m. (4701 N. Porter)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</c:dPt>
          <c:cat>
            <c:strRef>
              <c:f>Sheet1!$B$1:$L$1</c:f>
              <c:strCache>
                <c:ptCount val="11"/>
                <c:pt idx="0">
                  <c:v>Ice &lt; .1"</c:v>
                </c:pt>
                <c:pt idx="1">
                  <c:v>Ice &gt; .1"</c:v>
                </c:pt>
                <c:pt idx="2">
                  <c:v>Sleet</c:v>
                </c:pt>
                <c:pt idx="3">
                  <c:v>Dusting</c:v>
                </c:pt>
                <c:pt idx="4">
                  <c:v>Up to 1"</c:v>
                </c:pt>
                <c:pt idx="5">
                  <c:v>Up to 2"</c:v>
                </c:pt>
                <c:pt idx="6">
                  <c:v>Up to 4"</c:v>
                </c:pt>
                <c:pt idx="7">
                  <c:v>Up to 6"</c:v>
                </c:pt>
                <c:pt idx="8">
                  <c:v>6-10"</c:v>
                </c:pt>
                <c:pt idx="9">
                  <c:v>10-14"</c:v>
                </c:pt>
                <c:pt idx="10">
                  <c:v>Over 14"</c:v>
                </c:pt>
              </c:strCache>
            </c:strRef>
          </c:cat>
          <c:val>
            <c:numRef>
              <c:f>Sheet1!$B$12:$L$12</c:f>
              <c:numCache>
                <c:formatCode>General</c:formatCode>
                <c:ptCount val="11"/>
                <c:pt idx="0">
                  <c:v>20</c:v>
                </c:pt>
                <c:pt idx="1">
                  <c:v>0</c:v>
                </c:pt>
                <c:pt idx="2">
                  <c:v>2</c:v>
                </c:pt>
                <c:pt idx="3">
                  <c:v>60</c:v>
                </c:pt>
                <c:pt idx="4">
                  <c:v>40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033024"/>
        <c:axId val="98038912"/>
      </c:barChart>
      <c:catAx>
        <c:axId val="98033024"/>
        <c:scaling>
          <c:orientation val="minMax"/>
        </c:scaling>
        <c:delete val="0"/>
        <c:axPos val="b"/>
        <c:majorTickMark val="out"/>
        <c:minorTickMark val="none"/>
        <c:tickLblPos val="nextTo"/>
        <c:crossAx val="98038912"/>
        <c:crosses val="autoZero"/>
        <c:auto val="1"/>
        <c:lblAlgn val="ctr"/>
        <c:lblOffset val="100"/>
        <c:noMultiLvlLbl val="0"/>
      </c:catAx>
      <c:valAx>
        <c:axId val="98038912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Chance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803302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Probability of Occurrence </a:t>
            </a:r>
            <a:r>
              <a:rPr lang="en-US" sz="1400" dirty="0" smtClean="0"/>
              <a:t>at </a:t>
            </a:r>
            <a:r>
              <a:rPr lang="en-US" sz="1400" dirty="0"/>
              <a:t>4701 N Porter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397218940398147"/>
          <c:y val="0.12936033343527528"/>
          <c:w val="0.8619523588105914"/>
          <c:h val="0.71650944080918222"/>
        </c:manualLayout>
      </c:layout>
      <c:areaChart>
        <c:grouping val="standard"/>
        <c:varyColors val="0"/>
        <c:ser>
          <c:idx val="0"/>
          <c:order val="0"/>
          <c:tx>
            <c:strRef>
              <c:f>'Probability Grid Short'!$B$1</c:f>
              <c:strCache>
                <c:ptCount val="1"/>
                <c:pt idx="0">
                  <c:v>Tornado</c:v>
                </c:pt>
              </c:strCache>
            </c:strRef>
          </c:tx>
          <c:spPr>
            <a:solidFill>
              <a:srgbClr val="FF0000">
                <a:alpha val="60000"/>
              </a:srgbClr>
            </a:solidFill>
            <a:ln>
              <a:solidFill>
                <a:srgbClr val="FF0000"/>
              </a:solidFill>
            </a:ln>
            <a:effectLst/>
          </c:spPr>
          <c:cat>
            <c:numRef>
              <c:f>'Probability Grid Short'!$A$2:$A$40</c:f>
              <c:numCache>
                <c:formatCode>h:mm;@</c:formatCode>
                <c:ptCount val="39"/>
                <c:pt idx="0">
                  <c:v>0.20833333333333334</c:v>
                </c:pt>
                <c:pt idx="1">
                  <c:v>0.21180555555555555</c:v>
                </c:pt>
                <c:pt idx="2">
                  <c:v>0.21527777777777776</c:v>
                </c:pt>
                <c:pt idx="3">
                  <c:v>0.21874999999999997</c:v>
                </c:pt>
                <c:pt idx="4">
                  <c:v>0.22222222222222218</c:v>
                </c:pt>
                <c:pt idx="5">
                  <c:v>0.22569444444444439</c:v>
                </c:pt>
                <c:pt idx="6">
                  <c:v>0.2291666666666666</c:v>
                </c:pt>
                <c:pt idx="7">
                  <c:v>0.23263888888888881</c:v>
                </c:pt>
                <c:pt idx="8">
                  <c:v>0.23611111111111102</c:v>
                </c:pt>
                <c:pt idx="9">
                  <c:v>0.23958333333333323</c:v>
                </c:pt>
                <c:pt idx="10">
                  <c:v>0.24305555555555544</c:v>
                </c:pt>
                <c:pt idx="11">
                  <c:v>0.24652777777777765</c:v>
                </c:pt>
                <c:pt idx="12">
                  <c:v>0.24999999999999986</c:v>
                </c:pt>
                <c:pt idx="13">
                  <c:v>0.2534722222222221</c:v>
                </c:pt>
                <c:pt idx="14">
                  <c:v>0.25694444444444431</c:v>
                </c:pt>
                <c:pt idx="15">
                  <c:v>0.26041666666666652</c:v>
                </c:pt>
                <c:pt idx="16">
                  <c:v>0.26388888888888873</c:v>
                </c:pt>
                <c:pt idx="17">
                  <c:v>0.26736111111111094</c:v>
                </c:pt>
                <c:pt idx="18">
                  <c:v>0.27083333333333315</c:v>
                </c:pt>
                <c:pt idx="19">
                  <c:v>0.27430555555555536</c:v>
                </c:pt>
                <c:pt idx="20">
                  <c:v>0.27777777777777757</c:v>
                </c:pt>
                <c:pt idx="21">
                  <c:v>0.28124999999999978</c:v>
                </c:pt>
                <c:pt idx="22">
                  <c:v>0.28472222222222199</c:v>
                </c:pt>
                <c:pt idx="23">
                  <c:v>0.2881944444444442</c:v>
                </c:pt>
                <c:pt idx="24">
                  <c:v>0.29166666666666641</c:v>
                </c:pt>
                <c:pt idx="25">
                  <c:v>0.29513888888888862</c:v>
                </c:pt>
                <c:pt idx="26">
                  <c:v>0.29861111111111083</c:v>
                </c:pt>
                <c:pt idx="27">
                  <c:v>0.30208333333333304</c:v>
                </c:pt>
                <c:pt idx="28">
                  <c:v>0.30555555555555525</c:v>
                </c:pt>
                <c:pt idx="29">
                  <c:v>0.30902777777777746</c:v>
                </c:pt>
                <c:pt idx="30">
                  <c:v>0.31249999999999967</c:v>
                </c:pt>
                <c:pt idx="31">
                  <c:v>0.31597222222222188</c:v>
                </c:pt>
                <c:pt idx="32">
                  <c:v>0.31944444444444409</c:v>
                </c:pt>
                <c:pt idx="33">
                  <c:v>0.3229166666666663</c:v>
                </c:pt>
                <c:pt idx="34">
                  <c:v>0.32638888888888851</c:v>
                </c:pt>
                <c:pt idx="35">
                  <c:v>0.32986111111111072</c:v>
                </c:pt>
                <c:pt idx="36">
                  <c:v>0.33333333333333293</c:v>
                </c:pt>
                <c:pt idx="37">
                  <c:v>0.33680555555555514</c:v>
                </c:pt>
                <c:pt idx="38">
                  <c:v>0.34027777777777735</c:v>
                </c:pt>
              </c:numCache>
            </c:numRef>
          </c:cat>
          <c:val>
            <c:numRef>
              <c:f>'Probability Grid Short'!$B$2:$B$40</c:f>
              <c:numCache>
                <c:formatCode>General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15</c:v>
                </c:pt>
                <c:pt idx="16">
                  <c:v>40</c:v>
                </c:pt>
                <c:pt idx="17">
                  <c:v>75</c:v>
                </c:pt>
                <c:pt idx="18">
                  <c:v>80</c:v>
                </c:pt>
                <c:pt idx="19">
                  <c:v>60</c:v>
                </c:pt>
                <c:pt idx="20">
                  <c:v>30</c:v>
                </c:pt>
                <c:pt idx="21">
                  <c:v>20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</c:numCache>
            </c:numRef>
          </c:val>
        </c:ser>
        <c:ser>
          <c:idx val="1"/>
          <c:order val="1"/>
          <c:tx>
            <c:strRef>
              <c:f>'Probability Grid Short'!$C$1</c:f>
              <c:strCache>
                <c:ptCount val="1"/>
                <c:pt idx="0">
                  <c:v>Flood</c:v>
                </c:pt>
              </c:strCache>
            </c:strRef>
          </c:tx>
          <c:spPr>
            <a:solidFill>
              <a:srgbClr val="00B050">
                <a:alpha val="61000"/>
              </a:srgbClr>
            </a:solidFill>
            <a:ln cap="flat">
              <a:solidFill>
                <a:srgbClr val="00B050"/>
              </a:solidFill>
              <a:miter lim="800000"/>
            </a:ln>
          </c:spPr>
          <c:cat>
            <c:numRef>
              <c:f>'Probability Grid Short'!$A$2:$A$40</c:f>
              <c:numCache>
                <c:formatCode>h:mm;@</c:formatCode>
                <c:ptCount val="39"/>
                <c:pt idx="0">
                  <c:v>0.20833333333333334</c:v>
                </c:pt>
                <c:pt idx="1">
                  <c:v>0.21180555555555555</c:v>
                </c:pt>
                <c:pt idx="2">
                  <c:v>0.21527777777777776</c:v>
                </c:pt>
                <c:pt idx="3">
                  <c:v>0.21874999999999997</c:v>
                </c:pt>
                <c:pt idx="4">
                  <c:v>0.22222222222222218</c:v>
                </c:pt>
                <c:pt idx="5">
                  <c:v>0.22569444444444439</c:v>
                </c:pt>
                <c:pt idx="6">
                  <c:v>0.2291666666666666</c:v>
                </c:pt>
                <c:pt idx="7">
                  <c:v>0.23263888888888881</c:v>
                </c:pt>
                <c:pt idx="8">
                  <c:v>0.23611111111111102</c:v>
                </c:pt>
                <c:pt idx="9">
                  <c:v>0.23958333333333323</c:v>
                </c:pt>
                <c:pt idx="10">
                  <c:v>0.24305555555555544</c:v>
                </c:pt>
                <c:pt idx="11">
                  <c:v>0.24652777777777765</c:v>
                </c:pt>
                <c:pt idx="12">
                  <c:v>0.24999999999999986</c:v>
                </c:pt>
                <c:pt idx="13">
                  <c:v>0.2534722222222221</c:v>
                </c:pt>
                <c:pt idx="14">
                  <c:v>0.25694444444444431</c:v>
                </c:pt>
                <c:pt idx="15">
                  <c:v>0.26041666666666652</c:v>
                </c:pt>
                <c:pt idx="16">
                  <c:v>0.26388888888888873</c:v>
                </c:pt>
                <c:pt idx="17">
                  <c:v>0.26736111111111094</c:v>
                </c:pt>
                <c:pt idx="18">
                  <c:v>0.27083333333333315</c:v>
                </c:pt>
                <c:pt idx="19">
                  <c:v>0.27430555555555536</c:v>
                </c:pt>
                <c:pt idx="20">
                  <c:v>0.27777777777777757</c:v>
                </c:pt>
                <c:pt idx="21">
                  <c:v>0.28124999999999978</c:v>
                </c:pt>
                <c:pt idx="22">
                  <c:v>0.28472222222222199</c:v>
                </c:pt>
                <c:pt idx="23">
                  <c:v>0.2881944444444442</c:v>
                </c:pt>
                <c:pt idx="24">
                  <c:v>0.29166666666666641</c:v>
                </c:pt>
                <c:pt idx="25">
                  <c:v>0.29513888888888862</c:v>
                </c:pt>
                <c:pt idx="26">
                  <c:v>0.29861111111111083</c:v>
                </c:pt>
                <c:pt idx="27">
                  <c:v>0.30208333333333304</c:v>
                </c:pt>
                <c:pt idx="28">
                  <c:v>0.30555555555555525</c:v>
                </c:pt>
                <c:pt idx="29">
                  <c:v>0.30902777777777746</c:v>
                </c:pt>
                <c:pt idx="30">
                  <c:v>0.31249999999999967</c:v>
                </c:pt>
                <c:pt idx="31">
                  <c:v>0.31597222222222188</c:v>
                </c:pt>
                <c:pt idx="32">
                  <c:v>0.31944444444444409</c:v>
                </c:pt>
                <c:pt idx="33">
                  <c:v>0.3229166666666663</c:v>
                </c:pt>
                <c:pt idx="34">
                  <c:v>0.32638888888888851</c:v>
                </c:pt>
                <c:pt idx="35">
                  <c:v>0.32986111111111072</c:v>
                </c:pt>
                <c:pt idx="36">
                  <c:v>0.33333333333333293</c:v>
                </c:pt>
                <c:pt idx="37">
                  <c:v>0.33680555555555514</c:v>
                </c:pt>
                <c:pt idx="38">
                  <c:v>0.34027777777777735</c:v>
                </c:pt>
              </c:numCache>
            </c:numRef>
          </c:cat>
          <c:val>
            <c:numRef>
              <c:f>'Probability Grid Short'!$C$2:$C$40</c:f>
              <c:numCache>
                <c:formatCode>General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10</c:v>
                </c:pt>
                <c:pt idx="24">
                  <c:v>15</c:v>
                </c:pt>
                <c:pt idx="25">
                  <c:v>20</c:v>
                </c:pt>
                <c:pt idx="26">
                  <c:v>30</c:v>
                </c:pt>
                <c:pt idx="27">
                  <c:v>50</c:v>
                </c:pt>
                <c:pt idx="28">
                  <c:v>60</c:v>
                </c:pt>
                <c:pt idx="29">
                  <c:v>60</c:v>
                </c:pt>
                <c:pt idx="30">
                  <c:v>40</c:v>
                </c:pt>
                <c:pt idx="31">
                  <c:v>50</c:v>
                </c:pt>
                <c:pt idx="32">
                  <c:v>50</c:v>
                </c:pt>
                <c:pt idx="33">
                  <c:v>50</c:v>
                </c:pt>
                <c:pt idx="34">
                  <c:v>50</c:v>
                </c:pt>
                <c:pt idx="35">
                  <c:v>75</c:v>
                </c:pt>
                <c:pt idx="36">
                  <c:v>90</c:v>
                </c:pt>
                <c:pt idx="37">
                  <c:v>90</c:v>
                </c:pt>
                <c:pt idx="38">
                  <c:v>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134656"/>
        <c:axId val="96136192"/>
      </c:areaChart>
      <c:lineChart>
        <c:grouping val="standard"/>
        <c:varyColors val="0"/>
        <c:ser>
          <c:idx val="2"/>
          <c:order val="2"/>
          <c:tx>
            <c:strRef>
              <c:f>'Probability Grid Short'!$D$1</c:f>
              <c:strCache>
                <c:ptCount val="1"/>
                <c:pt idx="0">
                  <c:v>Hail</c:v>
                </c:pt>
              </c:strCache>
            </c:strRef>
          </c:tx>
          <c:spPr>
            <a:ln w="4445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'Probability Grid Short'!$A$2:$A$40</c:f>
              <c:numCache>
                <c:formatCode>h:mm;@</c:formatCode>
                <c:ptCount val="39"/>
                <c:pt idx="0">
                  <c:v>0.20833333333333334</c:v>
                </c:pt>
                <c:pt idx="1">
                  <c:v>0.21180555555555555</c:v>
                </c:pt>
                <c:pt idx="2">
                  <c:v>0.21527777777777776</c:v>
                </c:pt>
                <c:pt idx="3">
                  <c:v>0.21874999999999997</c:v>
                </c:pt>
                <c:pt idx="4">
                  <c:v>0.22222222222222218</c:v>
                </c:pt>
                <c:pt idx="5">
                  <c:v>0.22569444444444439</c:v>
                </c:pt>
                <c:pt idx="6">
                  <c:v>0.2291666666666666</c:v>
                </c:pt>
                <c:pt idx="7">
                  <c:v>0.23263888888888881</c:v>
                </c:pt>
                <c:pt idx="8">
                  <c:v>0.23611111111111102</c:v>
                </c:pt>
                <c:pt idx="9">
                  <c:v>0.23958333333333323</c:v>
                </c:pt>
                <c:pt idx="10">
                  <c:v>0.24305555555555544</c:v>
                </c:pt>
                <c:pt idx="11">
                  <c:v>0.24652777777777765</c:v>
                </c:pt>
                <c:pt idx="12">
                  <c:v>0.24999999999999986</c:v>
                </c:pt>
                <c:pt idx="13">
                  <c:v>0.2534722222222221</c:v>
                </c:pt>
                <c:pt idx="14">
                  <c:v>0.25694444444444431</c:v>
                </c:pt>
                <c:pt idx="15">
                  <c:v>0.26041666666666652</c:v>
                </c:pt>
                <c:pt idx="16">
                  <c:v>0.26388888888888873</c:v>
                </c:pt>
                <c:pt idx="17">
                  <c:v>0.26736111111111094</c:v>
                </c:pt>
                <c:pt idx="18">
                  <c:v>0.27083333333333315</c:v>
                </c:pt>
                <c:pt idx="19">
                  <c:v>0.27430555555555536</c:v>
                </c:pt>
                <c:pt idx="20">
                  <c:v>0.27777777777777757</c:v>
                </c:pt>
                <c:pt idx="21">
                  <c:v>0.28124999999999978</c:v>
                </c:pt>
                <c:pt idx="22">
                  <c:v>0.28472222222222199</c:v>
                </c:pt>
                <c:pt idx="23">
                  <c:v>0.2881944444444442</c:v>
                </c:pt>
                <c:pt idx="24">
                  <c:v>0.29166666666666641</c:v>
                </c:pt>
                <c:pt idx="25">
                  <c:v>0.29513888888888862</c:v>
                </c:pt>
                <c:pt idx="26">
                  <c:v>0.29861111111111083</c:v>
                </c:pt>
                <c:pt idx="27">
                  <c:v>0.30208333333333304</c:v>
                </c:pt>
                <c:pt idx="28">
                  <c:v>0.30555555555555525</c:v>
                </c:pt>
                <c:pt idx="29">
                  <c:v>0.30902777777777746</c:v>
                </c:pt>
                <c:pt idx="30">
                  <c:v>0.31249999999999967</c:v>
                </c:pt>
                <c:pt idx="31">
                  <c:v>0.31597222222222188</c:v>
                </c:pt>
                <c:pt idx="32">
                  <c:v>0.31944444444444409</c:v>
                </c:pt>
                <c:pt idx="33">
                  <c:v>0.3229166666666663</c:v>
                </c:pt>
                <c:pt idx="34">
                  <c:v>0.32638888888888851</c:v>
                </c:pt>
                <c:pt idx="35">
                  <c:v>0.32986111111111072</c:v>
                </c:pt>
                <c:pt idx="36">
                  <c:v>0.33333333333333293</c:v>
                </c:pt>
                <c:pt idx="37">
                  <c:v>0.33680555555555514</c:v>
                </c:pt>
                <c:pt idx="38">
                  <c:v>0.34027777777777735</c:v>
                </c:pt>
              </c:numCache>
            </c:numRef>
          </c:cat>
          <c:val>
            <c:numRef>
              <c:f>'Probability Grid Short'!$D$2:$D$40</c:f>
              <c:numCache>
                <c:formatCode>General</c:formatCode>
                <c:ptCount val="39"/>
                <c:pt idx="0">
                  <c:v>0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10</c:v>
                </c:pt>
                <c:pt idx="5">
                  <c:v>15</c:v>
                </c:pt>
                <c:pt idx="6">
                  <c:v>15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25</c:v>
                </c:pt>
                <c:pt idx="11">
                  <c:v>30</c:v>
                </c:pt>
                <c:pt idx="12">
                  <c:v>35</c:v>
                </c:pt>
                <c:pt idx="13">
                  <c:v>50</c:v>
                </c:pt>
                <c:pt idx="14">
                  <c:v>65</c:v>
                </c:pt>
                <c:pt idx="15">
                  <c:v>80</c:v>
                </c:pt>
                <c:pt idx="16">
                  <c:v>90</c:v>
                </c:pt>
                <c:pt idx="17">
                  <c:v>90</c:v>
                </c:pt>
                <c:pt idx="18">
                  <c:v>65</c:v>
                </c:pt>
                <c:pt idx="19">
                  <c:v>40</c:v>
                </c:pt>
                <c:pt idx="20">
                  <c:v>20</c:v>
                </c:pt>
                <c:pt idx="21">
                  <c:v>15</c:v>
                </c:pt>
                <c:pt idx="22">
                  <c:v>15</c:v>
                </c:pt>
                <c:pt idx="23">
                  <c:v>5</c:v>
                </c:pt>
                <c:pt idx="24">
                  <c:v>5</c:v>
                </c:pt>
                <c:pt idx="25">
                  <c:v>20</c:v>
                </c:pt>
                <c:pt idx="26">
                  <c:v>15</c:v>
                </c:pt>
                <c:pt idx="27">
                  <c:v>10</c:v>
                </c:pt>
                <c:pt idx="28">
                  <c:v>5</c:v>
                </c:pt>
                <c:pt idx="29">
                  <c:v>5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</c:numCache>
            </c:numRef>
          </c:val>
          <c:smooth val="1"/>
        </c:ser>
        <c:ser>
          <c:idx val="3"/>
          <c:order val="3"/>
          <c:tx>
            <c:strRef>
              <c:f>'Probability Grid Short'!$E$1</c:f>
              <c:strCache>
                <c:ptCount val="1"/>
                <c:pt idx="0">
                  <c:v>Wind &gt; 60mph</c:v>
                </c:pt>
              </c:strCache>
            </c:strRef>
          </c:tx>
          <c:spPr>
            <a:ln w="44450">
              <a:solidFill>
                <a:srgbClr val="00B0F0"/>
              </a:solidFill>
              <a:prstDash val="sysDash"/>
            </a:ln>
          </c:spPr>
          <c:marker>
            <c:symbol val="none"/>
          </c:marker>
          <c:cat>
            <c:numRef>
              <c:f>'Probability Grid Short'!$A$2:$A$40</c:f>
              <c:numCache>
                <c:formatCode>h:mm;@</c:formatCode>
                <c:ptCount val="39"/>
                <c:pt idx="0">
                  <c:v>0.20833333333333334</c:v>
                </c:pt>
                <c:pt idx="1">
                  <c:v>0.21180555555555555</c:v>
                </c:pt>
                <c:pt idx="2">
                  <c:v>0.21527777777777776</c:v>
                </c:pt>
                <c:pt idx="3">
                  <c:v>0.21874999999999997</c:v>
                </c:pt>
                <c:pt idx="4">
                  <c:v>0.22222222222222218</c:v>
                </c:pt>
                <c:pt idx="5">
                  <c:v>0.22569444444444439</c:v>
                </c:pt>
                <c:pt idx="6">
                  <c:v>0.2291666666666666</c:v>
                </c:pt>
                <c:pt idx="7">
                  <c:v>0.23263888888888881</c:v>
                </c:pt>
                <c:pt idx="8">
                  <c:v>0.23611111111111102</c:v>
                </c:pt>
                <c:pt idx="9">
                  <c:v>0.23958333333333323</c:v>
                </c:pt>
                <c:pt idx="10">
                  <c:v>0.24305555555555544</c:v>
                </c:pt>
                <c:pt idx="11">
                  <c:v>0.24652777777777765</c:v>
                </c:pt>
                <c:pt idx="12">
                  <c:v>0.24999999999999986</c:v>
                </c:pt>
                <c:pt idx="13">
                  <c:v>0.2534722222222221</c:v>
                </c:pt>
                <c:pt idx="14">
                  <c:v>0.25694444444444431</c:v>
                </c:pt>
                <c:pt idx="15">
                  <c:v>0.26041666666666652</c:v>
                </c:pt>
                <c:pt idx="16">
                  <c:v>0.26388888888888873</c:v>
                </c:pt>
                <c:pt idx="17">
                  <c:v>0.26736111111111094</c:v>
                </c:pt>
                <c:pt idx="18">
                  <c:v>0.27083333333333315</c:v>
                </c:pt>
                <c:pt idx="19">
                  <c:v>0.27430555555555536</c:v>
                </c:pt>
                <c:pt idx="20">
                  <c:v>0.27777777777777757</c:v>
                </c:pt>
                <c:pt idx="21">
                  <c:v>0.28124999999999978</c:v>
                </c:pt>
                <c:pt idx="22">
                  <c:v>0.28472222222222199</c:v>
                </c:pt>
                <c:pt idx="23">
                  <c:v>0.2881944444444442</c:v>
                </c:pt>
                <c:pt idx="24">
                  <c:v>0.29166666666666641</c:v>
                </c:pt>
                <c:pt idx="25">
                  <c:v>0.29513888888888862</c:v>
                </c:pt>
                <c:pt idx="26">
                  <c:v>0.29861111111111083</c:v>
                </c:pt>
                <c:pt idx="27">
                  <c:v>0.30208333333333304</c:v>
                </c:pt>
                <c:pt idx="28">
                  <c:v>0.30555555555555525</c:v>
                </c:pt>
                <c:pt idx="29">
                  <c:v>0.30902777777777746</c:v>
                </c:pt>
                <c:pt idx="30">
                  <c:v>0.31249999999999967</c:v>
                </c:pt>
                <c:pt idx="31">
                  <c:v>0.31597222222222188</c:v>
                </c:pt>
                <c:pt idx="32">
                  <c:v>0.31944444444444409</c:v>
                </c:pt>
                <c:pt idx="33">
                  <c:v>0.3229166666666663</c:v>
                </c:pt>
                <c:pt idx="34">
                  <c:v>0.32638888888888851</c:v>
                </c:pt>
                <c:pt idx="35">
                  <c:v>0.32986111111111072</c:v>
                </c:pt>
                <c:pt idx="36">
                  <c:v>0.33333333333333293</c:v>
                </c:pt>
                <c:pt idx="37">
                  <c:v>0.33680555555555514</c:v>
                </c:pt>
                <c:pt idx="38">
                  <c:v>0.34027777777777735</c:v>
                </c:pt>
              </c:numCache>
            </c:numRef>
          </c:cat>
          <c:val>
            <c:numRef>
              <c:f>'Probability Grid Short'!$E$2:$E$40</c:f>
              <c:numCache>
                <c:formatCode>General</c:formatCode>
                <c:ptCount val="39"/>
                <c:pt idx="0">
                  <c:v>5</c:v>
                </c:pt>
                <c:pt idx="1">
                  <c:v>5</c:v>
                </c:pt>
                <c:pt idx="2">
                  <c:v>20</c:v>
                </c:pt>
                <c:pt idx="3">
                  <c:v>20</c:v>
                </c:pt>
                <c:pt idx="4">
                  <c:v>25</c:v>
                </c:pt>
                <c:pt idx="5">
                  <c:v>35</c:v>
                </c:pt>
                <c:pt idx="6">
                  <c:v>25</c:v>
                </c:pt>
                <c:pt idx="7">
                  <c:v>10</c:v>
                </c:pt>
                <c:pt idx="8">
                  <c:v>5</c:v>
                </c:pt>
                <c:pt idx="9">
                  <c:v>10</c:v>
                </c:pt>
                <c:pt idx="10">
                  <c:v>15</c:v>
                </c:pt>
                <c:pt idx="11">
                  <c:v>15</c:v>
                </c:pt>
                <c:pt idx="12">
                  <c:v>15</c:v>
                </c:pt>
                <c:pt idx="13">
                  <c:v>50</c:v>
                </c:pt>
                <c:pt idx="14">
                  <c:v>60</c:v>
                </c:pt>
                <c:pt idx="15">
                  <c:v>65</c:v>
                </c:pt>
                <c:pt idx="16">
                  <c:v>70</c:v>
                </c:pt>
                <c:pt idx="17">
                  <c:v>80</c:v>
                </c:pt>
                <c:pt idx="18">
                  <c:v>85</c:v>
                </c:pt>
                <c:pt idx="19">
                  <c:v>90</c:v>
                </c:pt>
                <c:pt idx="20">
                  <c:v>75</c:v>
                </c:pt>
                <c:pt idx="21">
                  <c:v>60</c:v>
                </c:pt>
                <c:pt idx="22">
                  <c:v>40</c:v>
                </c:pt>
                <c:pt idx="23">
                  <c:v>30</c:v>
                </c:pt>
                <c:pt idx="24">
                  <c:v>30</c:v>
                </c:pt>
                <c:pt idx="25">
                  <c:v>35</c:v>
                </c:pt>
                <c:pt idx="26">
                  <c:v>45</c:v>
                </c:pt>
                <c:pt idx="27">
                  <c:v>40</c:v>
                </c:pt>
                <c:pt idx="28">
                  <c:v>30</c:v>
                </c:pt>
                <c:pt idx="29">
                  <c:v>10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134656"/>
        <c:axId val="96136192"/>
      </c:lineChart>
      <c:catAx>
        <c:axId val="96134656"/>
        <c:scaling>
          <c:orientation val="minMax"/>
        </c:scaling>
        <c:delete val="0"/>
        <c:axPos val="b"/>
        <c:numFmt formatCode="h:mm;@" sourceLinked="1"/>
        <c:majorTickMark val="none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96136192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96136192"/>
        <c:scaling>
          <c:orientation val="minMax"/>
          <c:max val="100"/>
          <c:min val="0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96134656"/>
        <c:crosses val="autoZero"/>
        <c:crossBetween val="between"/>
      </c:valAx>
      <c:spPr>
        <a:noFill/>
      </c:spPr>
    </c:plotArea>
    <c:legend>
      <c:legendPos val="b"/>
      <c:layout/>
      <c:overlay val="0"/>
    </c:legend>
    <c:plotVisOnly val="1"/>
    <c:dispBlanksAs val="gap"/>
    <c:showDLblsOverMax val="0"/>
  </c:chart>
  <c:spPr>
    <a:gradFill flip="none" rotWithShape="1"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13500000" scaled="1"/>
      <a:tileRect/>
    </a:gradFill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pPr>
            <a:r>
              <a:rPr lang="en-US" sz="2000" b="1" dirty="0" smtClean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Weather Threats</a:t>
            </a:r>
          </a:p>
          <a:p>
            <a:pPr>
              <a:defRPr sz="20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pPr>
            <a:r>
              <a:rPr lang="en-US" sz="2000" b="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4701 N</a:t>
            </a:r>
            <a:r>
              <a:rPr lang="en-US" sz="2000" b="0" baseline="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Porter Ave</a:t>
            </a:r>
            <a:endParaRPr lang="en-US" sz="2000" b="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Risk by 1 p.m.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99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99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9900"/>
              </a:solidFill>
            </c:spPr>
          </c:dPt>
          <c:cat>
            <c:strRef>
              <c:f>Sheet1!$A$2:$A$5</c:f>
              <c:strCache>
                <c:ptCount val="4"/>
                <c:pt idx="0">
                  <c:v>Hail</c:v>
                </c:pt>
                <c:pt idx="1">
                  <c:v>Wind</c:v>
                </c:pt>
                <c:pt idx="2">
                  <c:v>Flood</c:v>
                </c:pt>
                <c:pt idx="3">
                  <c:v>Tornado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35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449536"/>
        <c:axId val="124451840"/>
      </c:barChart>
      <c:catAx>
        <c:axId val="1244495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n-US"/>
          </a:p>
        </c:txPr>
        <c:crossAx val="124451840"/>
        <c:crosses val="autoZero"/>
        <c:auto val="1"/>
        <c:lblAlgn val="ctr"/>
        <c:lblOffset val="100"/>
        <c:noMultiLvlLbl val="0"/>
      </c:catAx>
      <c:valAx>
        <c:axId val="124451840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crossAx val="124449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6666666666666667E-2"/>
          <c:y val="0.22839506172839502"/>
          <c:w val="0.92666666666666664"/>
          <c:h val="0.668292019053173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Risk by 1 p.m.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99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cat>
            <c:strRef>
              <c:f>Sheet1!$A$2:$A$5</c:f>
              <c:strCache>
                <c:ptCount val="4"/>
                <c:pt idx="0">
                  <c:v>Hail</c:v>
                </c:pt>
                <c:pt idx="1">
                  <c:v>Wind</c:v>
                </c:pt>
                <c:pt idx="2">
                  <c:v>Flood</c:v>
                </c:pt>
                <c:pt idx="3">
                  <c:v>Tornado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</c:v>
                </c:pt>
                <c:pt idx="1">
                  <c:v>90</c:v>
                </c:pt>
                <c:pt idx="2">
                  <c:v>5</c:v>
                </c:pt>
                <c:pt idx="3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839488"/>
        <c:axId val="151841024"/>
      </c:barChart>
      <c:catAx>
        <c:axId val="151839488"/>
        <c:scaling>
          <c:orientation val="minMax"/>
        </c:scaling>
        <c:delete val="1"/>
        <c:axPos val="b"/>
        <c:majorTickMark val="out"/>
        <c:minorTickMark val="none"/>
        <c:tickLblPos val="nextTo"/>
        <c:crossAx val="151841024"/>
        <c:crosses val="autoZero"/>
        <c:auto val="1"/>
        <c:lblAlgn val="ctr"/>
        <c:lblOffset val="100"/>
        <c:noMultiLvlLbl val="0"/>
      </c:catAx>
      <c:valAx>
        <c:axId val="15184102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crossAx val="15183948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Winter Wx:  Next 12 hrs Starting 12 p.m. (4701 N. Porter)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</c:dPt>
          <c:cat>
            <c:strRef>
              <c:f>Sheet1!$B$1:$L$1</c:f>
              <c:strCache>
                <c:ptCount val="11"/>
                <c:pt idx="0">
                  <c:v>Ice &lt; .1"</c:v>
                </c:pt>
                <c:pt idx="1">
                  <c:v>Ice &gt; .1"</c:v>
                </c:pt>
                <c:pt idx="2">
                  <c:v>Sleet</c:v>
                </c:pt>
                <c:pt idx="3">
                  <c:v>Dusting</c:v>
                </c:pt>
                <c:pt idx="4">
                  <c:v>Up to 1"</c:v>
                </c:pt>
                <c:pt idx="5">
                  <c:v>Up to 2"</c:v>
                </c:pt>
                <c:pt idx="6">
                  <c:v>Up to 4"</c:v>
                </c:pt>
                <c:pt idx="7">
                  <c:v>Up to 6"</c:v>
                </c:pt>
                <c:pt idx="8">
                  <c:v>6-10"</c:v>
                </c:pt>
                <c:pt idx="9">
                  <c:v>10-14"</c:v>
                </c:pt>
                <c:pt idx="10">
                  <c:v>Over 14"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20</c:v>
                </c:pt>
                <c:pt idx="1">
                  <c:v>0</c:v>
                </c:pt>
                <c:pt idx="2">
                  <c:v>0</c:v>
                </c:pt>
                <c:pt idx="3">
                  <c:v>20</c:v>
                </c:pt>
                <c:pt idx="4">
                  <c:v>55</c:v>
                </c:pt>
                <c:pt idx="5">
                  <c:v>25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193920"/>
        <c:axId val="96212096"/>
      </c:barChart>
      <c:catAx>
        <c:axId val="96193920"/>
        <c:scaling>
          <c:orientation val="minMax"/>
        </c:scaling>
        <c:delete val="0"/>
        <c:axPos val="b"/>
        <c:majorTickMark val="out"/>
        <c:minorTickMark val="none"/>
        <c:tickLblPos val="nextTo"/>
        <c:crossAx val="96212096"/>
        <c:crosses val="autoZero"/>
        <c:auto val="1"/>
        <c:lblAlgn val="ctr"/>
        <c:lblOffset val="100"/>
        <c:noMultiLvlLbl val="0"/>
      </c:catAx>
      <c:valAx>
        <c:axId val="96212096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Chance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619392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Winter Wx:  Next 12 hrs Starting 2 p.m. (4701 N. Porter)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</c:dPt>
          <c:cat>
            <c:strRef>
              <c:f>Sheet1!$B$1:$L$1</c:f>
              <c:strCache>
                <c:ptCount val="11"/>
                <c:pt idx="0">
                  <c:v>Ice &lt; .1"</c:v>
                </c:pt>
                <c:pt idx="1">
                  <c:v>Ice &gt; .1"</c:v>
                </c:pt>
                <c:pt idx="2">
                  <c:v>Sleet</c:v>
                </c:pt>
                <c:pt idx="3">
                  <c:v>Dusting</c:v>
                </c:pt>
                <c:pt idx="4">
                  <c:v>Up to 1"</c:v>
                </c:pt>
                <c:pt idx="5">
                  <c:v>Up to 2"</c:v>
                </c:pt>
                <c:pt idx="6">
                  <c:v>Up to 4"</c:v>
                </c:pt>
                <c:pt idx="7">
                  <c:v>Up to 6"</c:v>
                </c:pt>
                <c:pt idx="8">
                  <c:v>6-10"</c:v>
                </c:pt>
                <c:pt idx="9">
                  <c:v>10-14"</c:v>
                </c:pt>
                <c:pt idx="10">
                  <c:v>Over 14"</c:v>
                </c:pt>
              </c:strCache>
            </c:strRef>
          </c:cat>
          <c:val>
            <c:numRef>
              <c:f>Sheet1!$B$3:$L$3</c:f>
              <c:numCache>
                <c:formatCode>General</c:formatCode>
                <c:ptCount val="11"/>
                <c:pt idx="0">
                  <c:v>20</c:v>
                </c:pt>
                <c:pt idx="1">
                  <c:v>5</c:v>
                </c:pt>
                <c:pt idx="2">
                  <c:v>5</c:v>
                </c:pt>
                <c:pt idx="3">
                  <c:v>20</c:v>
                </c:pt>
                <c:pt idx="4">
                  <c:v>55</c:v>
                </c:pt>
                <c:pt idx="5">
                  <c:v>25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237440"/>
        <c:axId val="96238976"/>
      </c:barChart>
      <c:catAx>
        <c:axId val="96237440"/>
        <c:scaling>
          <c:orientation val="minMax"/>
        </c:scaling>
        <c:delete val="0"/>
        <c:axPos val="b"/>
        <c:majorTickMark val="out"/>
        <c:minorTickMark val="none"/>
        <c:tickLblPos val="nextTo"/>
        <c:crossAx val="96238976"/>
        <c:crosses val="autoZero"/>
        <c:auto val="1"/>
        <c:lblAlgn val="ctr"/>
        <c:lblOffset val="100"/>
        <c:noMultiLvlLbl val="0"/>
      </c:catAx>
      <c:valAx>
        <c:axId val="96238976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Chance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623744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Winter Wx:  Next 12 hrs Starting 4 p.m. (4701 N. Porter)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</c:dPt>
          <c:cat>
            <c:strRef>
              <c:f>Sheet1!$B$1:$L$1</c:f>
              <c:strCache>
                <c:ptCount val="11"/>
                <c:pt idx="0">
                  <c:v>Ice &lt; .1"</c:v>
                </c:pt>
                <c:pt idx="1">
                  <c:v>Ice &gt; .1"</c:v>
                </c:pt>
                <c:pt idx="2">
                  <c:v>Sleet</c:v>
                </c:pt>
                <c:pt idx="3">
                  <c:v>Dusting</c:v>
                </c:pt>
                <c:pt idx="4">
                  <c:v>Up to 1"</c:v>
                </c:pt>
                <c:pt idx="5">
                  <c:v>Up to 2"</c:v>
                </c:pt>
                <c:pt idx="6">
                  <c:v>Up to 4"</c:v>
                </c:pt>
                <c:pt idx="7">
                  <c:v>Up to 6"</c:v>
                </c:pt>
                <c:pt idx="8">
                  <c:v>6-10"</c:v>
                </c:pt>
                <c:pt idx="9">
                  <c:v>10-14"</c:v>
                </c:pt>
                <c:pt idx="10">
                  <c:v>Over 14"</c:v>
                </c:pt>
              </c:strCache>
            </c:strRef>
          </c:cat>
          <c:val>
            <c:numRef>
              <c:f>Sheet1!$B$4:$L$4</c:f>
              <c:numCache>
                <c:formatCode>General</c:formatCode>
                <c:ptCount val="11"/>
                <c:pt idx="0">
                  <c:v>20</c:v>
                </c:pt>
                <c:pt idx="1">
                  <c:v>10</c:v>
                </c:pt>
                <c:pt idx="2">
                  <c:v>5</c:v>
                </c:pt>
                <c:pt idx="3">
                  <c:v>10</c:v>
                </c:pt>
                <c:pt idx="4">
                  <c:v>60</c:v>
                </c:pt>
                <c:pt idx="5">
                  <c:v>30</c:v>
                </c:pt>
                <c:pt idx="6">
                  <c:v>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949184"/>
        <c:axId val="95950720"/>
      </c:barChart>
      <c:catAx>
        <c:axId val="95949184"/>
        <c:scaling>
          <c:orientation val="minMax"/>
        </c:scaling>
        <c:delete val="0"/>
        <c:axPos val="b"/>
        <c:majorTickMark val="out"/>
        <c:minorTickMark val="none"/>
        <c:tickLblPos val="nextTo"/>
        <c:crossAx val="95950720"/>
        <c:crosses val="autoZero"/>
        <c:auto val="1"/>
        <c:lblAlgn val="ctr"/>
        <c:lblOffset val="100"/>
        <c:noMultiLvlLbl val="0"/>
      </c:catAx>
      <c:valAx>
        <c:axId val="95950720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Chance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594918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Sheet1!$A$5</c:f>
              <c:strCache>
                <c:ptCount val="1"/>
                <c:pt idx="0">
                  <c:v>Winter Wx:  Next 12 hrs Starting 6 p.m. (4701 N. Porter)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</c:dPt>
          <c:cat>
            <c:strRef>
              <c:f>Sheet1!$B$1:$L$1</c:f>
              <c:strCache>
                <c:ptCount val="11"/>
                <c:pt idx="0">
                  <c:v>Ice &lt; .1"</c:v>
                </c:pt>
                <c:pt idx="1">
                  <c:v>Ice &gt; .1"</c:v>
                </c:pt>
                <c:pt idx="2">
                  <c:v>Sleet</c:v>
                </c:pt>
                <c:pt idx="3">
                  <c:v>Dusting</c:v>
                </c:pt>
                <c:pt idx="4">
                  <c:v>Up to 1"</c:v>
                </c:pt>
                <c:pt idx="5">
                  <c:v>Up to 2"</c:v>
                </c:pt>
                <c:pt idx="6">
                  <c:v>Up to 4"</c:v>
                </c:pt>
                <c:pt idx="7">
                  <c:v>Up to 6"</c:v>
                </c:pt>
                <c:pt idx="8">
                  <c:v>6-10"</c:v>
                </c:pt>
                <c:pt idx="9">
                  <c:v>10-14"</c:v>
                </c:pt>
                <c:pt idx="10">
                  <c:v>Over 14"</c:v>
                </c:pt>
              </c:strCache>
            </c:strRef>
          </c:cat>
          <c:val>
            <c:numRef>
              <c:f>Sheet1!$B$5:$L$5</c:f>
              <c:numCache>
                <c:formatCode>General</c:formatCode>
                <c:ptCount val="11"/>
                <c:pt idx="0">
                  <c:v>20</c:v>
                </c:pt>
                <c:pt idx="1">
                  <c:v>10</c:v>
                </c:pt>
                <c:pt idx="2">
                  <c:v>5</c:v>
                </c:pt>
                <c:pt idx="3">
                  <c:v>5</c:v>
                </c:pt>
                <c:pt idx="4">
                  <c:v>60</c:v>
                </c:pt>
                <c:pt idx="5">
                  <c:v>30</c:v>
                </c:pt>
                <c:pt idx="6">
                  <c:v>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976064"/>
        <c:axId val="95986048"/>
      </c:barChart>
      <c:catAx>
        <c:axId val="95976064"/>
        <c:scaling>
          <c:orientation val="minMax"/>
        </c:scaling>
        <c:delete val="0"/>
        <c:axPos val="b"/>
        <c:majorTickMark val="out"/>
        <c:minorTickMark val="none"/>
        <c:tickLblPos val="nextTo"/>
        <c:crossAx val="95986048"/>
        <c:crosses val="autoZero"/>
        <c:auto val="1"/>
        <c:lblAlgn val="ctr"/>
        <c:lblOffset val="100"/>
        <c:noMultiLvlLbl val="0"/>
      </c:catAx>
      <c:valAx>
        <c:axId val="95986048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Chance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597606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Sheet1!$A$6</c:f>
              <c:strCache>
                <c:ptCount val="1"/>
                <c:pt idx="0">
                  <c:v>Winter Wx:  Next 12 hrs Starting 8 p.m. (4701 N. Porter)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</c:dPt>
          <c:cat>
            <c:strRef>
              <c:f>Sheet1!$B$1:$L$1</c:f>
              <c:strCache>
                <c:ptCount val="11"/>
                <c:pt idx="0">
                  <c:v>Ice &lt; .1"</c:v>
                </c:pt>
                <c:pt idx="1">
                  <c:v>Ice &gt; .1"</c:v>
                </c:pt>
                <c:pt idx="2">
                  <c:v>Sleet</c:v>
                </c:pt>
                <c:pt idx="3">
                  <c:v>Dusting</c:v>
                </c:pt>
                <c:pt idx="4">
                  <c:v>Up to 1"</c:v>
                </c:pt>
                <c:pt idx="5">
                  <c:v>Up to 2"</c:v>
                </c:pt>
                <c:pt idx="6">
                  <c:v>Up to 4"</c:v>
                </c:pt>
                <c:pt idx="7">
                  <c:v>Up to 6"</c:v>
                </c:pt>
                <c:pt idx="8">
                  <c:v>6-10"</c:v>
                </c:pt>
                <c:pt idx="9">
                  <c:v>10-14"</c:v>
                </c:pt>
                <c:pt idx="10">
                  <c:v>Over 14"</c:v>
                </c:pt>
              </c:strCache>
            </c:strRef>
          </c:cat>
          <c:val>
            <c:numRef>
              <c:f>Sheet1!$B$6:$L$6</c:f>
              <c:numCache>
                <c:formatCode>General</c:formatCode>
                <c:ptCount val="11"/>
                <c:pt idx="0">
                  <c:v>20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45</c:v>
                </c:pt>
                <c:pt idx="5">
                  <c:v>40</c:v>
                </c:pt>
                <c:pt idx="6">
                  <c:v>10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924224"/>
        <c:axId val="97925760"/>
      </c:barChart>
      <c:catAx>
        <c:axId val="97924224"/>
        <c:scaling>
          <c:orientation val="minMax"/>
        </c:scaling>
        <c:delete val="0"/>
        <c:axPos val="b"/>
        <c:majorTickMark val="out"/>
        <c:minorTickMark val="none"/>
        <c:tickLblPos val="nextTo"/>
        <c:crossAx val="97925760"/>
        <c:crosses val="autoZero"/>
        <c:auto val="1"/>
        <c:lblAlgn val="ctr"/>
        <c:lblOffset val="100"/>
        <c:noMultiLvlLbl val="0"/>
      </c:catAx>
      <c:valAx>
        <c:axId val="97925760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Chance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792422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11C71B-5F33-4E41-982B-1B4BAE08CD0A}" type="doc">
      <dgm:prSet loTypeId="urn:microsoft.com/office/officeart/2005/8/layout/radial4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BFD70D5-7CC5-4F84-9A7D-CDC5DB9C3AED}">
      <dgm:prSet phldrT="[Text]"/>
      <dgm:spPr/>
      <dgm:t>
        <a:bodyPr/>
        <a:lstStyle/>
        <a:p>
          <a:r>
            <a:rPr lang="en-US" dirty="0" smtClean="0"/>
            <a:t>Future Watch/Warning Paradigm</a:t>
          </a:r>
          <a:endParaRPr lang="en-US" dirty="0"/>
        </a:p>
      </dgm:t>
    </dgm:pt>
    <dgm:pt modelId="{955B057E-016C-4D96-B985-A304B71A7EDD}" type="parTrans" cxnId="{EA74C9FF-AF9C-4D7A-96CB-C00103EF729D}">
      <dgm:prSet/>
      <dgm:spPr/>
      <dgm:t>
        <a:bodyPr/>
        <a:lstStyle/>
        <a:p>
          <a:endParaRPr lang="en-US"/>
        </a:p>
      </dgm:t>
    </dgm:pt>
    <dgm:pt modelId="{5F2D8AB4-B97B-4246-BD0E-CAF3BF817463}" type="sibTrans" cxnId="{EA74C9FF-AF9C-4D7A-96CB-C00103EF729D}">
      <dgm:prSet/>
      <dgm:spPr/>
      <dgm:t>
        <a:bodyPr/>
        <a:lstStyle/>
        <a:p>
          <a:endParaRPr lang="en-US"/>
        </a:p>
      </dgm:t>
    </dgm:pt>
    <dgm:pt modelId="{6E6E57C8-8E9B-44D7-B5E9-97BC49D11DB5}">
      <dgm:prSet phldrT="[Text]" custT="1"/>
      <dgm:spPr/>
      <dgm:t>
        <a:bodyPr/>
        <a:lstStyle/>
        <a:p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Good things we do now.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C4505D-144C-4AA3-9694-906A27620B03}" type="parTrans" cxnId="{87E6E425-0CD9-4243-BF7F-294FDBD72DAB}">
      <dgm:prSet/>
      <dgm:spPr/>
      <dgm:t>
        <a:bodyPr/>
        <a:lstStyle/>
        <a:p>
          <a:endParaRPr lang="en-US"/>
        </a:p>
      </dgm:t>
    </dgm:pt>
    <dgm:pt modelId="{3B3FC8B6-27FB-4FD5-8C29-F97A0F5FCE54}" type="sibTrans" cxnId="{87E6E425-0CD9-4243-BF7F-294FDBD72DAB}">
      <dgm:prSet/>
      <dgm:spPr/>
      <dgm:t>
        <a:bodyPr/>
        <a:lstStyle/>
        <a:p>
          <a:endParaRPr lang="en-US"/>
        </a:p>
      </dgm:t>
    </dgm:pt>
    <dgm:pt modelId="{7AD5B1E8-A7D0-465F-AA66-86000023E0F3}">
      <dgm:prSet phldrT="[Text]" custT="1"/>
      <dgm:spPr/>
      <dgm:t>
        <a:bodyPr/>
        <a:lstStyle/>
        <a:p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Challenges we have now.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668D98-23AA-4C63-B8A5-2F3A6AA86014}" type="parTrans" cxnId="{892ED539-9A6E-455E-8B73-9C931E8CE281}">
      <dgm:prSet/>
      <dgm:spPr/>
      <dgm:t>
        <a:bodyPr/>
        <a:lstStyle/>
        <a:p>
          <a:endParaRPr lang="en-US"/>
        </a:p>
      </dgm:t>
    </dgm:pt>
    <dgm:pt modelId="{41889921-E4A7-4170-98F5-E5609033EFC8}" type="sibTrans" cxnId="{892ED539-9A6E-455E-8B73-9C931E8CE281}">
      <dgm:prSet/>
      <dgm:spPr/>
      <dgm:t>
        <a:bodyPr/>
        <a:lstStyle/>
        <a:p>
          <a:endParaRPr lang="en-US"/>
        </a:p>
      </dgm:t>
    </dgm:pt>
    <dgm:pt modelId="{81433624-38D7-4E27-A1B4-EBFFC2E0708D}">
      <dgm:prSet phldrT="[Text]" custT="1"/>
      <dgm:spPr/>
      <dgm:t>
        <a:bodyPr/>
        <a:lstStyle/>
        <a:p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Trajectories of science, tools and society.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092AB6-9766-4C38-80AC-B929C7F84501}" type="parTrans" cxnId="{97C2EACF-F73F-412A-A0ED-22FFBB3B945C}">
      <dgm:prSet/>
      <dgm:spPr/>
      <dgm:t>
        <a:bodyPr/>
        <a:lstStyle/>
        <a:p>
          <a:endParaRPr lang="en-US"/>
        </a:p>
      </dgm:t>
    </dgm:pt>
    <dgm:pt modelId="{6607E695-3F27-4BA1-9E02-521D5E0F64ED}" type="sibTrans" cxnId="{97C2EACF-F73F-412A-A0ED-22FFBB3B945C}">
      <dgm:prSet/>
      <dgm:spPr/>
      <dgm:t>
        <a:bodyPr/>
        <a:lstStyle/>
        <a:p>
          <a:endParaRPr lang="en-US"/>
        </a:p>
      </dgm:t>
    </dgm:pt>
    <dgm:pt modelId="{3B3F3449-D240-40A0-91DF-1E7A1DB633C0}" type="pres">
      <dgm:prSet presAssocID="{3E11C71B-5F33-4E41-982B-1B4BAE08CD0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018CDC-E8AA-4C92-B278-9FCDE27755DE}" type="pres">
      <dgm:prSet presAssocID="{7BFD70D5-7CC5-4F84-9A7D-CDC5DB9C3AED}" presName="centerShape" presStyleLbl="node0" presStyleIdx="0" presStyleCnt="1"/>
      <dgm:spPr/>
      <dgm:t>
        <a:bodyPr/>
        <a:lstStyle/>
        <a:p>
          <a:endParaRPr lang="en-US"/>
        </a:p>
      </dgm:t>
    </dgm:pt>
    <dgm:pt modelId="{9A5A84B7-5C13-43B8-90D2-1CD8F72F1709}" type="pres">
      <dgm:prSet presAssocID="{5CC4505D-144C-4AA3-9694-906A27620B03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A270C39D-F887-447F-A5D5-5385B0AAF949}" type="pres">
      <dgm:prSet presAssocID="{6E6E57C8-8E9B-44D7-B5E9-97BC49D11DB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23DFA0-9C3D-4E10-B981-3EFD7FB52B6F}" type="pres">
      <dgm:prSet presAssocID="{FF668D98-23AA-4C63-B8A5-2F3A6AA86014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06E174A3-2C61-4F03-AB5E-3EF4B48AEEA1}" type="pres">
      <dgm:prSet presAssocID="{7AD5B1E8-A7D0-465F-AA66-86000023E0F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0AE448-C817-465D-B171-8917145988EF}" type="pres">
      <dgm:prSet presAssocID="{17092AB6-9766-4C38-80AC-B929C7F84501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A692A31E-6B6C-4CEF-907A-0254C2C30251}" type="pres">
      <dgm:prSet presAssocID="{81433624-38D7-4E27-A1B4-EBFFC2E0708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06F5C1-D42B-490B-B262-F1C02060F5CA}" type="presOf" srcId="{3E11C71B-5F33-4E41-982B-1B4BAE08CD0A}" destId="{3B3F3449-D240-40A0-91DF-1E7A1DB633C0}" srcOrd="0" destOrd="0" presId="urn:microsoft.com/office/officeart/2005/8/layout/radial4"/>
    <dgm:cxn modelId="{279573BE-8143-444F-BAA4-6FFB8D825A6D}" type="presOf" srcId="{6E6E57C8-8E9B-44D7-B5E9-97BC49D11DB5}" destId="{A270C39D-F887-447F-A5D5-5385B0AAF949}" srcOrd="0" destOrd="0" presId="urn:microsoft.com/office/officeart/2005/8/layout/radial4"/>
    <dgm:cxn modelId="{6800BFD3-53E2-465B-B94D-734C90EC2DDD}" type="presOf" srcId="{FF668D98-23AA-4C63-B8A5-2F3A6AA86014}" destId="{7723DFA0-9C3D-4E10-B981-3EFD7FB52B6F}" srcOrd="0" destOrd="0" presId="urn:microsoft.com/office/officeart/2005/8/layout/radial4"/>
    <dgm:cxn modelId="{410FAE62-EAB2-4BB2-8FAD-ADE671F29577}" type="presOf" srcId="{7BFD70D5-7CC5-4F84-9A7D-CDC5DB9C3AED}" destId="{5F018CDC-E8AA-4C92-B278-9FCDE27755DE}" srcOrd="0" destOrd="0" presId="urn:microsoft.com/office/officeart/2005/8/layout/radial4"/>
    <dgm:cxn modelId="{0CD7E418-AA0B-45BE-9F73-C3311DDF0E67}" type="presOf" srcId="{7AD5B1E8-A7D0-465F-AA66-86000023E0F3}" destId="{06E174A3-2C61-4F03-AB5E-3EF4B48AEEA1}" srcOrd="0" destOrd="0" presId="urn:microsoft.com/office/officeart/2005/8/layout/radial4"/>
    <dgm:cxn modelId="{97C2EACF-F73F-412A-A0ED-22FFBB3B945C}" srcId="{7BFD70D5-7CC5-4F84-9A7D-CDC5DB9C3AED}" destId="{81433624-38D7-4E27-A1B4-EBFFC2E0708D}" srcOrd="2" destOrd="0" parTransId="{17092AB6-9766-4C38-80AC-B929C7F84501}" sibTransId="{6607E695-3F27-4BA1-9E02-521D5E0F64ED}"/>
    <dgm:cxn modelId="{0F41D23D-D489-4FA3-A0DF-FFE21278D3A3}" type="presOf" srcId="{5CC4505D-144C-4AA3-9694-906A27620B03}" destId="{9A5A84B7-5C13-43B8-90D2-1CD8F72F1709}" srcOrd="0" destOrd="0" presId="urn:microsoft.com/office/officeart/2005/8/layout/radial4"/>
    <dgm:cxn modelId="{89274181-B189-4137-A131-5A9FE15358CC}" type="presOf" srcId="{17092AB6-9766-4C38-80AC-B929C7F84501}" destId="{490AE448-C817-465D-B171-8917145988EF}" srcOrd="0" destOrd="0" presId="urn:microsoft.com/office/officeart/2005/8/layout/radial4"/>
    <dgm:cxn modelId="{041FD2CD-6DAE-4CED-B552-0ADA17EDD5F4}" type="presOf" srcId="{81433624-38D7-4E27-A1B4-EBFFC2E0708D}" destId="{A692A31E-6B6C-4CEF-907A-0254C2C30251}" srcOrd="0" destOrd="0" presId="urn:microsoft.com/office/officeart/2005/8/layout/radial4"/>
    <dgm:cxn modelId="{87E6E425-0CD9-4243-BF7F-294FDBD72DAB}" srcId="{7BFD70D5-7CC5-4F84-9A7D-CDC5DB9C3AED}" destId="{6E6E57C8-8E9B-44D7-B5E9-97BC49D11DB5}" srcOrd="0" destOrd="0" parTransId="{5CC4505D-144C-4AA3-9694-906A27620B03}" sibTransId="{3B3FC8B6-27FB-4FD5-8C29-F97A0F5FCE54}"/>
    <dgm:cxn modelId="{892ED539-9A6E-455E-8B73-9C931E8CE281}" srcId="{7BFD70D5-7CC5-4F84-9A7D-CDC5DB9C3AED}" destId="{7AD5B1E8-A7D0-465F-AA66-86000023E0F3}" srcOrd="1" destOrd="0" parTransId="{FF668D98-23AA-4C63-B8A5-2F3A6AA86014}" sibTransId="{41889921-E4A7-4170-98F5-E5609033EFC8}"/>
    <dgm:cxn modelId="{EA74C9FF-AF9C-4D7A-96CB-C00103EF729D}" srcId="{3E11C71B-5F33-4E41-982B-1B4BAE08CD0A}" destId="{7BFD70D5-7CC5-4F84-9A7D-CDC5DB9C3AED}" srcOrd="0" destOrd="0" parTransId="{955B057E-016C-4D96-B985-A304B71A7EDD}" sibTransId="{5F2D8AB4-B97B-4246-BD0E-CAF3BF817463}"/>
    <dgm:cxn modelId="{9B7EFB96-C9EB-4E3D-B016-A7BB0CBD1388}" type="presParOf" srcId="{3B3F3449-D240-40A0-91DF-1E7A1DB633C0}" destId="{5F018CDC-E8AA-4C92-B278-9FCDE27755DE}" srcOrd="0" destOrd="0" presId="urn:microsoft.com/office/officeart/2005/8/layout/radial4"/>
    <dgm:cxn modelId="{44495628-0CA8-49C9-82E6-661B12F75411}" type="presParOf" srcId="{3B3F3449-D240-40A0-91DF-1E7A1DB633C0}" destId="{9A5A84B7-5C13-43B8-90D2-1CD8F72F1709}" srcOrd="1" destOrd="0" presId="urn:microsoft.com/office/officeart/2005/8/layout/radial4"/>
    <dgm:cxn modelId="{1B1AA4AB-D3F8-4098-8EBC-1B1A60DB107E}" type="presParOf" srcId="{3B3F3449-D240-40A0-91DF-1E7A1DB633C0}" destId="{A270C39D-F887-447F-A5D5-5385B0AAF949}" srcOrd="2" destOrd="0" presId="urn:microsoft.com/office/officeart/2005/8/layout/radial4"/>
    <dgm:cxn modelId="{1F4366A2-F948-4A44-BEAD-BE9345C23C38}" type="presParOf" srcId="{3B3F3449-D240-40A0-91DF-1E7A1DB633C0}" destId="{7723DFA0-9C3D-4E10-B981-3EFD7FB52B6F}" srcOrd="3" destOrd="0" presId="urn:microsoft.com/office/officeart/2005/8/layout/radial4"/>
    <dgm:cxn modelId="{E85990DF-A969-4D5D-81E9-88522E1FC9CB}" type="presParOf" srcId="{3B3F3449-D240-40A0-91DF-1E7A1DB633C0}" destId="{06E174A3-2C61-4F03-AB5E-3EF4B48AEEA1}" srcOrd="4" destOrd="0" presId="urn:microsoft.com/office/officeart/2005/8/layout/radial4"/>
    <dgm:cxn modelId="{0313478D-1214-4534-A04F-169CFD5166DB}" type="presParOf" srcId="{3B3F3449-D240-40A0-91DF-1E7A1DB633C0}" destId="{490AE448-C817-465D-B171-8917145988EF}" srcOrd="5" destOrd="0" presId="urn:microsoft.com/office/officeart/2005/8/layout/radial4"/>
    <dgm:cxn modelId="{5D586AAF-6D93-420B-B33A-1316361FC50C}" type="presParOf" srcId="{3B3F3449-D240-40A0-91DF-1E7A1DB633C0}" destId="{A692A31E-6B6C-4CEF-907A-0254C2C30251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18CDC-E8AA-4C92-B278-9FCDE27755DE}">
      <dsp:nvSpPr>
        <dsp:cNvPr id="0" name=""/>
        <dsp:cNvSpPr/>
      </dsp:nvSpPr>
      <dsp:spPr>
        <a:xfrm>
          <a:off x="2856394" y="2456283"/>
          <a:ext cx="2059610" cy="205961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Future Watch/Warning Paradigm</a:t>
          </a:r>
          <a:endParaRPr lang="en-US" sz="1700" kern="1200" dirty="0"/>
        </a:p>
      </dsp:txBody>
      <dsp:txXfrm>
        <a:off x="3158017" y="2757906"/>
        <a:ext cx="1456364" cy="1456364"/>
      </dsp:txXfrm>
    </dsp:sp>
    <dsp:sp modelId="{9A5A84B7-5C13-43B8-90D2-1CD8F72F1709}">
      <dsp:nvSpPr>
        <dsp:cNvPr id="0" name=""/>
        <dsp:cNvSpPr/>
      </dsp:nvSpPr>
      <dsp:spPr>
        <a:xfrm rot="12900000">
          <a:off x="1529153" y="2095709"/>
          <a:ext cx="1581067" cy="58698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70C39D-F887-447F-A5D5-5385B0AAF949}">
      <dsp:nvSpPr>
        <dsp:cNvPr id="0" name=""/>
        <dsp:cNvSpPr/>
      </dsp:nvSpPr>
      <dsp:spPr>
        <a:xfrm>
          <a:off x="693805" y="1153120"/>
          <a:ext cx="1956629" cy="15653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Good things we do now.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9651" y="1198966"/>
        <a:ext cx="1864937" cy="1473611"/>
      </dsp:txXfrm>
    </dsp:sp>
    <dsp:sp modelId="{7723DFA0-9C3D-4E10-B981-3EFD7FB52B6F}">
      <dsp:nvSpPr>
        <dsp:cNvPr id="0" name=""/>
        <dsp:cNvSpPr/>
      </dsp:nvSpPr>
      <dsp:spPr>
        <a:xfrm rot="16200000">
          <a:off x="3095666" y="1280235"/>
          <a:ext cx="1581067" cy="58698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75317"/>
            <a:satOff val="-14450"/>
            <a:lumOff val="2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E174A3-2C61-4F03-AB5E-3EF4B48AEEA1}">
      <dsp:nvSpPr>
        <dsp:cNvPr id="0" name=""/>
        <dsp:cNvSpPr/>
      </dsp:nvSpPr>
      <dsp:spPr>
        <a:xfrm>
          <a:off x="2907885" y="543"/>
          <a:ext cx="1956629" cy="1565303"/>
        </a:xfrm>
        <a:prstGeom prst="roundRect">
          <a:avLst>
            <a:gd name="adj" fmla="val 10000"/>
          </a:avLst>
        </a:prstGeom>
        <a:solidFill>
          <a:schemeClr val="accent5">
            <a:hueOff val="-75317"/>
            <a:satOff val="-14450"/>
            <a:lumOff val="2059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Challenges we have now.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53731" y="46389"/>
        <a:ext cx="1864937" cy="1473611"/>
      </dsp:txXfrm>
    </dsp:sp>
    <dsp:sp modelId="{490AE448-C817-465D-B171-8917145988EF}">
      <dsp:nvSpPr>
        <dsp:cNvPr id="0" name=""/>
        <dsp:cNvSpPr/>
      </dsp:nvSpPr>
      <dsp:spPr>
        <a:xfrm rot="19500000">
          <a:off x="4662178" y="2095709"/>
          <a:ext cx="1581067" cy="58698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50635"/>
            <a:satOff val="-28901"/>
            <a:lumOff val="411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2A31E-6B6C-4CEF-907A-0254C2C30251}">
      <dsp:nvSpPr>
        <dsp:cNvPr id="0" name=""/>
        <dsp:cNvSpPr/>
      </dsp:nvSpPr>
      <dsp:spPr>
        <a:xfrm>
          <a:off x="5121964" y="1153120"/>
          <a:ext cx="1956629" cy="1565303"/>
        </a:xfrm>
        <a:prstGeom prst="roundRect">
          <a:avLst>
            <a:gd name="adj" fmla="val 10000"/>
          </a:avLst>
        </a:prstGeom>
        <a:solidFill>
          <a:schemeClr val="accent5">
            <a:hueOff val="-150635"/>
            <a:satOff val="-28901"/>
            <a:lumOff val="4118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Trajectories of science, tools and society.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67810" y="1198966"/>
        <a:ext cx="1864937" cy="1473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0.08543</cdr:y>
    </cdr:from>
    <cdr:to>
      <cdr:x>0.1132</cdr:x>
      <cdr:y>0.81326</cdr:y>
    </cdr:to>
    <cdr:grpSp>
      <cdr:nvGrpSpPr>
        <cdr:cNvPr id="2" name="Group 1"/>
        <cdr:cNvGrpSpPr/>
      </cdr:nvGrpSpPr>
      <cdr:grpSpPr>
        <a:xfrm xmlns:a="http://schemas.openxmlformats.org/drawingml/2006/main">
          <a:off x="0" y="286837"/>
          <a:ext cx="570341" cy="2443735"/>
          <a:chOff x="4587942" y="4460334"/>
          <a:chExt cx="678676" cy="2067682"/>
        </a:xfrm>
      </cdr:grpSpPr>
      <cdr:sp macro="" textlink="">
        <cdr:nvSpPr>
          <cdr:cNvPr id="3" name="TextBox 6"/>
          <cdr:cNvSpPr txBox="1"/>
        </cdr:nvSpPr>
        <cdr:spPr>
          <a:xfrm xmlns:a="http://schemas.openxmlformats.org/drawingml/2006/main">
            <a:off x="4592346" y="6216811"/>
            <a:ext cx="629525" cy="311205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dirty="0" smtClean="0">
                <a:latin typeface="+mn-lt"/>
              </a:rPr>
              <a:t>Low</a:t>
            </a:r>
            <a:endParaRPr lang="en-US" sz="1400" dirty="0">
              <a:latin typeface="+mn-lt"/>
            </a:endParaRPr>
          </a:p>
        </cdr:txBody>
      </cdr:sp>
      <cdr:sp macro="" textlink="">
        <cdr:nvSpPr>
          <cdr:cNvPr id="4" name="TextBox 7"/>
          <cdr:cNvSpPr txBox="1"/>
        </cdr:nvSpPr>
        <cdr:spPr>
          <a:xfrm xmlns:a="http://schemas.openxmlformats.org/drawingml/2006/main">
            <a:off x="4592663" y="5342372"/>
            <a:ext cx="653118" cy="311205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dirty="0" smtClean="0">
                <a:latin typeface="+mn-lt"/>
              </a:rPr>
              <a:t>Med</a:t>
            </a:r>
            <a:endParaRPr lang="en-US" sz="1400" dirty="0">
              <a:latin typeface="+mn-lt"/>
            </a:endParaRPr>
          </a:p>
        </cdr:txBody>
      </cdr:sp>
      <cdr:sp macro="" textlink="">
        <cdr:nvSpPr>
          <cdr:cNvPr id="5" name="TextBox 8"/>
          <cdr:cNvSpPr txBox="1"/>
        </cdr:nvSpPr>
        <cdr:spPr>
          <a:xfrm xmlns:a="http://schemas.openxmlformats.org/drawingml/2006/main">
            <a:off x="4587942" y="4460334"/>
            <a:ext cx="678676" cy="311205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dirty="0" smtClean="0">
                <a:latin typeface="+mn-lt"/>
              </a:rPr>
              <a:t>High</a:t>
            </a:r>
            <a:endParaRPr lang="en-US" sz="1400" dirty="0">
              <a:latin typeface="+mn-lt"/>
            </a:endParaRPr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0.08543</cdr:y>
    </cdr:from>
    <cdr:to>
      <cdr:x>0.1132</cdr:x>
      <cdr:y>0.81326</cdr:y>
    </cdr:to>
    <cdr:grpSp>
      <cdr:nvGrpSpPr>
        <cdr:cNvPr id="2" name="Group 1"/>
        <cdr:cNvGrpSpPr/>
      </cdr:nvGrpSpPr>
      <cdr:grpSpPr>
        <a:xfrm xmlns:a="http://schemas.openxmlformats.org/drawingml/2006/main">
          <a:off x="0" y="286837"/>
          <a:ext cx="570341" cy="2443735"/>
          <a:chOff x="4587942" y="4460334"/>
          <a:chExt cx="678676" cy="2067682"/>
        </a:xfrm>
      </cdr:grpSpPr>
      <cdr:sp macro="" textlink="">
        <cdr:nvSpPr>
          <cdr:cNvPr id="3" name="TextBox 6"/>
          <cdr:cNvSpPr txBox="1"/>
        </cdr:nvSpPr>
        <cdr:spPr>
          <a:xfrm xmlns:a="http://schemas.openxmlformats.org/drawingml/2006/main">
            <a:off x="4592346" y="6216811"/>
            <a:ext cx="629525" cy="311205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dirty="0" smtClean="0">
                <a:latin typeface="+mn-lt"/>
              </a:rPr>
              <a:t>Low</a:t>
            </a:r>
            <a:endParaRPr lang="en-US" sz="1400" dirty="0">
              <a:latin typeface="+mn-lt"/>
            </a:endParaRPr>
          </a:p>
        </cdr:txBody>
      </cdr:sp>
      <cdr:sp macro="" textlink="">
        <cdr:nvSpPr>
          <cdr:cNvPr id="4" name="TextBox 7"/>
          <cdr:cNvSpPr txBox="1"/>
        </cdr:nvSpPr>
        <cdr:spPr>
          <a:xfrm xmlns:a="http://schemas.openxmlformats.org/drawingml/2006/main">
            <a:off x="4592663" y="5342372"/>
            <a:ext cx="653118" cy="311205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dirty="0" smtClean="0">
                <a:latin typeface="+mn-lt"/>
              </a:rPr>
              <a:t>Med</a:t>
            </a:r>
            <a:endParaRPr lang="en-US" sz="1400" dirty="0">
              <a:latin typeface="+mn-lt"/>
            </a:endParaRPr>
          </a:p>
        </cdr:txBody>
      </cdr:sp>
      <cdr:sp macro="" textlink="">
        <cdr:nvSpPr>
          <cdr:cNvPr id="5" name="TextBox 8"/>
          <cdr:cNvSpPr txBox="1"/>
        </cdr:nvSpPr>
        <cdr:spPr>
          <a:xfrm xmlns:a="http://schemas.openxmlformats.org/drawingml/2006/main">
            <a:off x="4587942" y="4460334"/>
            <a:ext cx="678676" cy="311205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dirty="0" smtClean="0">
                <a:latin typeface="+mn-lt"/>
              </a:rPr>
              <a:t>High</a:t>
            </a:r>
            <a:endParaRPr lang="en-US" sz="1400" dirty="0">
              <a:latin typeface="+mn-lt"/>
            </a:endParaRP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52730" cy="34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79" tIns="45589" rIns="91179" bIns="45589" numCol="1" anchor="t" anchorCtr="0" compatLnSpc="1">
            <a:prstTxWarp prst="textNoShape">
              <a:avLst/>
            </a:prstTxWarp>
          </a:bodyPr>
          <a:lstStyle>
            <a:lvl1pPr defTabSz="911225">
              <a:defRPr sz="1200"/>
            </a:lvl1pPr>
          </a:lstStyle>
          <a:p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7746" y="0"/>
            <a:ext cx="4054335" cy="34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79" tIns="45589" rIns="91179" bIns="45589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/>
            </a:lvl1pPr>
          </a:lstStyle>
          <a:p>
            <a:endParaRPr lang="en-US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76647"/>
            <a:ext cx="4052730" cy="34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79" tIns="45589" rIns="91179" bIns="45589" numCol="1" anchor="b" anchorCtr="0" compatLnSpc="1">
            <a:prstTxWarp prst="textNoShape">
              <a:avLst/>
            </a:prstTxWarp>
          </a:bodyPr>
          <a:lstStyle>
            <a:lvl1pPr defTabSz="911225">
              <a:defRPr sz="1200"/>
            </a:lvl1pPr>
          </a:lstStyle>
          <a:p>
            <a:endParaRPr lang="en-US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7746" y="6676647"/>
            <a:ext cx="4054335" cy="34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79" tIns="45589" rIns="91179" bIns="45589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/>
            </a:lvl1pPr>
          </a:lstStyle>
          <a:p>
            <a:fld id="{90C5BF76-37FC-4059-85B4-D9C33C47D1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85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985318" cy="35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00" tIns="46301" rIns="92600" bIns="46301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11083" y="0"/>
            <a:ext cx="3985317" cy="35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00" tIns="46301" rIns="92600" bIns="46301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86075" y="531813"/>
            <a:ext cx="3529013" cy="2646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29462" y="3350187"/>
            <a:ext cx="6837477" cy="311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00" tIns="46301" rIns="92600" bIns="46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46593"/>
            <a:ext cx="3985318" cy="35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00" tIns="46301" rIns="92600" bIns="46301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11083" y="6646593"/>
            <a:ext cx="3985317" cy="35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00" tIns="46301" rIns="92600" bIns="46301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fld id="{2ACC8E57-F82C-4C76-951F-DF44590076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471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E1295-3D43-4C12-BDB0-58BB64B9D43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36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97188" y="525463"/>
            <a:ext cx="3505200" cy="2628900"/>
          </a:xfrm>
          <a:ln/>
        </p:spPr>
      </p:sp>
      <p:sp>
        <p:nvSpPr>
          <p:cNvPr id="113668" name="Notes Placeholder 2"/>
          <p:cNvSpPr>
            <a:spLocks noGrp="1"/>
          </p:cNvSpPr>
          <p:nvPr>
            <p:ph type="body" idx="1"/>
          </p:nvPr>
        </p:nvSpPr>
        <p:spPr>
          <a:xfrm>
            <a:off x="1239520" y="3329940"/>
            <a:ext cx="6817360" cy="31546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3669" name="Slide Number Placeholder 3"/>
          <p:cNvSpPr txBox="1">
            <a:spLocks noGrp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228C7C0A-1072-4859-8A95-6E926565A8E2}" type="slidenum">
              <a:rPr lang="en-US" sz="1200">
                <a:solidFill>
                  <a:prstClr val="black"/>
                </a:solidFill>
                <a:ea typeface="ＭＳ Ｐゴシック" pitchFamily="34" charset="-128"/>
              </a:rPr>
              <a:pPr algn="r" eaLnBrk="1" hangingPunct="1"/>
              <a:t>7</a:t>
            </a:fld>
            <a:endParaRPr lang="en-US" sz="120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C8E57-F82C-4C76-951F-DF445900765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39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C8E57-F82C-4C76-951F-DF445900765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39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04AF466F-BDA4-4F18-9C7B-FF0A9A1B0E80}" type="datetime1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58FB4290-6522-4139-852E-05BD9E7F0D2E}" type="datetime1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AAB955F9-81EA-47C5-8059-9E5C2B437C70}" type="datetime1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1CEF607B-A47E-422C-9BEF-122CCDB7C526}" type="datetime1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63A9A7CB-BEE6-4F99-898E-913F06E8E125}" type="datetime1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B6EE300C-6FC5-4FC3-AF1A-075E4F50620D}" type="datetime1">
              <a:rPr lang="en-US" smtClean="0"/>
              <a:pPr/>
              <a:t>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F50D295D-4A77-4DEB-B04C-9F4282A8BC04}" type="datetime1">
              <a:rPr lang="en-US" smtClean="0"/>
              <a:pPr/>
              <a:t>2/5/2014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02B28685-4D0C-42D5-8013-B5904CD1FCBC}" type="datetime1">
              <a:rPr lang="en-US" smtClean="0"/>
              <a:pPr/>
              <a:t>2/5/2014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FDF226C0-9885-4BA9-BBFA-A52CBFEBB775}" type="datetime1">
              <a:rPr lang="en-US" smtClean="0"/>
              <a:pPr/>
              <a:t>2/5/2014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EBEE1B38-C5EB-4D66-9137-0AFE9CDEDE8F}" type="datetime1">
              <a:rPr lang="en-US" smtClean="0"/>
              <a:pPr/>
              <a:t>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327B613C-1AD7-49D3-885D-F654C5CDBAA6}" type="datetime1">
              <a:rPr lang="en-US" smtClean="0"/>
              <a:pPr/>
              <a:t>2/5/2014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2000">
              <a:schemeClr val="bg1">
                <a:shade val="100000"/>
                <a:satMod val="115000"/>
              </a:schemeClr>
            </a:gs>
            <a:gs pos="100000">
              <a:srgbClr val="0070C0">
                <a:lumMod val="61000"/>
                <a:lumOff val="39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287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028774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19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3128" y="6400800"/>
            <a:ext cx="447430" cy="447430"/>
          </a:xfrm>
          <a:prstGeom prst="ellipse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58" y="6400800"/>
            <a:ext cx="447430" cy="447430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98" y="6400800"/>
            <a:ext cx="447430" cy="447430"/>
          </a:xfrm>
          <a:prstGeom prst="ellipse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9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13" Type="http://schemas.openxmlformats.org/officeDocument/2006/relationships/chart" Target="../charts/chart15.xml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12" Type="http://schemas.openxmlformats.org/officeDocument/2006/relationships/chart" Target="../charts/chart1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8.xml"/><Relationship Id="rId11" Type="http://schemas.openxmlformats.org/officeDocument/2006/relationships/chart" Target="../charts/chart13.xml"/><Relationship Id="rId5" Type="http://schemas.openxmlformats.org/officeDocument/2006/relationships/chart" Target="../charts/chart7.xml"/><Relationship Id="rId10" Type="http://schemas.openxmlformats.org/officeDocument/2006/relationships/chart" Target="../charts/chart12.xml"/><Relationship Id="rId4" Type="http://schemas.openxmlformats.org/officeDocument/2006/relationships/chart" Target="../charts/chart6.xml"/><Relationship Id="rId9" Type="http://schemas.openxmlformats.org/officeDocument/2006/relationships/chart" Target="../charts/char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A Future Watch/Warning Concept: Forecasting </a:t>
            </a:r>
            <a:r>
              <a:rPr lang="en-US" sz="4000" dirty="0"/>
              <a:t>a Continuum of Environmental Threats (FACETs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7196328" cy="1066800"/>
          </a:xfrm>
        </p:spPr>
        <p:txBody>
          <a:bodyPr>
            <a:noAutofit/>
          </a:bodyPr>
          <a:lstStyle/>
          <a:p>
            <a:r>
              <a:rPr lang="en-US" sz="1600" dirty="0">
                <a:effectLst/>
              </a:rPr>
              <a:t>Lans P. Rothfusz</a:t>
            </a:r>
            <a:r>
              <a:rPr lang="en-US" sz="1600" baseline="30000" dirty="0">
                <a:effectLst/>
              </a:rPr>
              <a:t>1</a:t>
            </a:r>
            <a:r>
              <a:rPr lang="en-US" sz="1600" dirty="0">
                <a:effectLst/>
              </a:rPr>
              <a:t>, </a:t>
            </a:r>
            <a:r>
              <a:rPr lang="en-US" sz="1600" dirty="0" smtClean="0">
                <a:effectLst/>
              </a:rPr>
              <a:t>Paul T. Schlatter</a:t>
            </a:r>
            <a:r>
              <a:rPr lang="en-US" sz="1600" baseline="30000" dirty="0" smtClean="0">
                <a:effectLst/>
              </a:rPr>
              <a:t>2</a:t>
            </a:r>
            <a:r>
              <a:rPr lang="en-US" sz="1600" dirty="0" smtClean="0">
                <a:effectLst/>
              </a:rPr>
              <a:t>, Elliott Jacks</a:t>
            </a:r>
            <a:r>
              <a:rPr lang="en-US" sz="1600" baseline="30000" dirty="0" smtClean="0">
                <a:effectLst/>
              </a:rPr>
              <a:t>3 </a:t>
            </a:r>
            <a:r>
              <a:rPr lang="en-US" sz="1600" dirty="0"/>
              <a:t> </a:t>
            </a:r>
            <a:r>
              <a:rPr lang="en-US" sz="1600" dirty="0" smtClean="0"/>
              <a:t>and </a:t>
            </a:r>
            <a:r>
              <a:rPr lang="en-US" sz="1600" dirty="0" smtClean="0">
                <a:effectLst/>
              </a:rPr>
              <a:t>Travis </a:t>
            </a:r>
            <a:r>
              <a:rPr lang="en-US" sz="1600" dirty="0">
                <a:effectLst/>
              </a:rPr>
              <a:t>M. </a:t>
            </a:r>
            <a:r>
              <a:rPr lang="en-US" sz="1600" dirty="0" smtClean="0">
                <a:effectLst/>
              </a:rPr>
              <a:t>Smith</a:t>
            </a:r>
            <a:r>
              <a:rPr lang="en-US" sz="1600" baseline="30000" dirty="0" smtClean="0">
                <a:effectLst/>
              </a:rPr>
              <a:t>1,4</a:t>
            </a:r>
            <a:endParaRPr lang="en-US" sz="1600" dirty="0">
              <a:effectLst/>
            </a:endParaRPr>
          </a:p>
          <a:p>
            <a:r>
              <a:rPr lang="en-US" sz="1100" baseline="30000" dirty="0">
                <a:effectLst/>
              </a:rPr>
              <a:t>1</a:t>
            </a:r>
            <a:r>
              <a:rPr lang="en-US" sz="1100" dirty="0">
                <a:effectLst/>
              </a:rPr>
              <a:t>NOAA/OAR/NSSL Norman, </a:t>
            </a:r>
            <a:r>
              <a:rPr lang="en-US" sz="1100" dirty="0" smtClean="0">
                <a:effectLst/>
              </a:rPr>
              <a:t>OK</a:t>
            </a:r>
          </a:p>
          <a:p>
            <a:r>
              <a:rPr lang="en-US" sz="1100" baseline="30000" dirty="0" smtClean="0"/>
              <a:t>2</a:t>
            </a:r>
            <a:r>
              <a:rPr lang="en-US" sz="1100" dirty="0" smtClean="0"/>
              <a:t>NOAA/NWS/AA, Silver Spring, MD</a:t>
            </a:r>
          </a:p>
          <a:p>
            <a:r>
              <a:rPr lang="en-US" sz="1100" baseline="30000" dirty="0" smtClean="0"/>
              <a:t>3</a:t>
            </a:r>
            <a:r>
              <a:rPr lang="en-US" sz="1100" dirty="0" smtClean="0"/>
              <a:t>NOAA/NWS/OCWWS, Silver Spring, MD</a:t>
            </a:r>
            <a:endParaRPr lang="en-US" sz="1100" dirty="0">
              <a:effectLst/>
            </a:endParaRPr>
          </a:p>
          <a:p>
            <a:r>
              <a:rPr lang="en-US" sz="1100" baseline="30000" dirty="0" smtClean="0">
                <a:effectLst/>
              </a:rPr>
              <a:t>4</a:t>
            </a:r>
            <a:r>
              <a:rPr lang="en-US" sz="1100" dirty="0" smtClean="0">
                <a:effectLst/>
              </a:rPr>
              <a:t>CIMMS/University </a:t>
            </a:r>
            <a:r>
              <a:rPr lang="en-US" sz="1100" dirty="0">
                <a:effectLst/>
              </a:rPr>
              <a:t>of Oklahoma Norman, </a:t>
            </a:r>
            <a:r>
              <a:rPr lang="en-US" sz="1100" dirty="0" smtClean="0">
                <a:effectLst/>
              </a:rPr>
              <a:t>OK</a:t>
            </a:r>
            <a:endParaRPr lang="en-US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90022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852929" y="348063"/>
            <a:ext cx="3401568" cy="3399954"/>
            <a:chOff x="2458837" y="2793713"/>
            <a:chExt cx="3860940" cy="3859107"/>
          </a:xfrm>
        </p:grpSpPr>
        <p:sp>
          <p:nvSpPr>
            <p:cNvPr id="37" name="Oval 36"/>
            <p:cNvSpPr/>
            <p:nvPr/>
          </p:nvSpPr>
          <p:spPr bwMode="auto">
            <a:xfrm flipV="1">
              <a:off x="2458837" y="2793713"/>
              <a:ext cx="3860940" cy="385910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softEdge rad="190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38" name="Picture 3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54663" y="3057525"/>
              <a:ext cx="3308338" cy="33083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8" name="Rounded Rectangle 17"/>
          <p:cNvSpPr/>
          <p:nvPr/>
        </p:nvSpPr>
        <p:spPr>
          <a:xfrm>
            <a:off x="100584" y="3804666"/>
            <a:ext cx="1261876" cy="289788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Rounded Rectangle 4"/>
          <p:cNvSpPr/>
          <p:nvPr/>
        </p:nvSpPr>
        <p:spPr>
          <a:xfrm>
            <a:off x="117345" y="5284851"/>
            <a:ext cx="1261876" cy="859917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rgbClr val="002060"/>
                </a:solidFill>
              </a:rPr>
              <a:t>Grid-Based Probabilistic Threats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b="1" kern="1200" dirty="0" smtClean="0">
              <a:solidFill>
                <a:srgbClr val="00206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138440" y="3804666"/>
            <a:ext cx="1186163" cy="1403394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extBox 1"/>
          <p:cNvSpPr txBox="1"/>
          <p:nvPr/>
        </p:nvSpPr>
        <p:spPr>
          <a:xfrm>
            <a:off x="594360" y="624337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379221" y="3804666"/>
            <a:ext cx="1261876" cy="289788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Rounded Rectangle 4"/>
          <p:cNvSpPr/>
          <p:nvPr/>
        </p:nvSpPr>
        <p:spPr>
          <a:xfrm>
            <a:off x="1395982" y="5284851"/>
            <a:ext cx="1261876" cy="631317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err="1" smtClean="0">
                <a:solidFill>
                  <a:srgbClr val="002060"/>
                </a:solidFill>
              </a:rPr>
              <a:t>Obs</a:t>
            </a:r>
            <a:r>
              <a:rPr lang="en-US" sz="1600" b="1" kern="1200" dirty="0" smtClean="0">
                <a:solidFill>
                  <a:srgbClr val="002060"/>
                </a:solidFill>
              </a:rPr>
              <a:t> &amp; Guidance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b="1" kern="1200" dirty="0" smtClean="0">
              <a:solidFill>
                <a:srgbClr val="002060"/>
              </a:solidFill>
            </a:endParaRPr>
          </a:p>
          <a:p>
            <a:pPr marL="114300" lvl="0" indent="-11430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endParaRPr lang="en-US" sz="1600" b="1" kern="1200" dirty="0">
              <a:solidFill>
                <a:srgbClr val="00206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1433838" y="3804666"/>
            <a:ext cx="1186163" cy="1403394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alpha val="90000"/>
              <a:hueOff val="0"/>
              <a:satOff val="-483"/>
              <a:lumOff val="2011"/>
              <a:alphaOff val="-6667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TextBox 28"/>
          <p:cNvSpPr txBox="1"/>
          <p:nvPr/>
        </p:nvSpPr>
        <p:spPr>
          <a:xfrm>
            <a:off x="1837944" y="624337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657858" y="3804666"/>
            <a:ext cx="1261876" cy="289788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Rounded Rectangle 4"/>
          <p:cNvSpPr/>
          <p:nvPr/>
        </p:nvSpPr>
        <p:spPr>
          <a:xfrm>
            <a:off x="2674619" y="5284851"/>
            <a:ext cx="1261876" cy="704469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rgbClr val="002060"/>
                </a:solidFill>
              </a:rPr>
              <a:t>The Forecaster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b="1" kern="1200" dirty="0" smtClean="0">
              <a:solidFill>
                <a:srgbClr val="00206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695714" y="3804666"/>
            <a:ext cx="1186163" cy="1403394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alpha val="90000"/>
              <a:hueOff val="0"/>
              <a:satOff val="-965"/>
              <a:lumOff val="4023"/>
              <a:alphaOff val="-13333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TextBox 29"/>
          <p:cNvSpPr txBox="1"/>
          <p:nvPr/>
        </p:nvSpPr>
        <p:spPr>
          <a:xfrm>
            <a:off x="3113558" y="624337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936495" y="3804666"/>
            <a:ext cx="1261876" cy="289788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Rounded Rectangle 4"/>
          <p:cNvSpPr/>
          <p:nvPr/>
        </p:nvSpPr>
        <p:spPr>
          <a:xfrm>
            <a:off x="3953256" y="5284851"/>
            <a:ext cx="1261876" cy="60388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rgbClr val="002060"/>
                </a:solidFill>
              </a:rPr>
              <a:t>Threat Grid Tools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b="1" kern="1200" dirty="0" smtClean="0">
              <a:solidFill>
                <a:srgbClr val="002060"/>
              </a:solidFill>
            </a:endParaRPr>
          </a:p>
          <a:p>
            <a:pPr marL="114300" lvl="0" indent="-11430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endParaRPr lang="en-US" sz="1600" b="1" kern="1200" dirty="0">
              <a:solidFill>
                <a:srgbClr val="00206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3991112" y="3804666"/>
            <a:ext cx="1186163" cy="1403394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alpha val="90000"/>
              <a:hueOff val="0"/>
              <a:satOff val="-1448"/>
              <a:lumOff val="6034"/>
              <a:alphaOff val="-2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TextBox 30"/>
          <p:cNvSpPr txBox="1"/>
          <p:nvPr/>
        </p:nvSpPr>
        <p:spPr>
          <a:xfrm>
            <a:off x="4375430" y="624337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204138" y="3804666"/>
            <a:ext cx="1261876" cy="289788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4" name="Rounded Rectangle 4"/>
          <p:cNvSpPr/>
          <p:nvPr/>
        </p:nvSpPr>
        <p:spPr>
          <a:xfrm>
            <a:off x="5220899" y="5284851"/>
            <a:ext cx="1261876" cy="64046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rgbClr val="002060"/>
                </a:solidFill>
              </a:rPr>
              <a:t>Useful Output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b="1" kern="1200" dirty="0" smtClean="0">
              <a:solidFill>
                <a:srgbClr val="00206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5258755" y="3804666"/>
            <a:ext cx="1186163" cy="1403394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alpha val="90000"/>
              <a:hueOff val="0"/>
              <a:satOff val="-1930"/>
              <a:lumOff val="8046"/>
              <a:alphaOff val="-26667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TextBox 31"/>
          <p:cNvSpPr txBox="1"/>
          <p:nvPr/>
        </p:nvSpPr>
        <p:spPr>
          <a:xfrm>
            <a:off x="5664070" y="624337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482775" y="3804666"/>
            <a:ext cx="1261876" cy="289788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8" name="Rounded Rectangle 4"/>
          <p:cNvSpPr/>
          <p:nvPr/>
        </p:nvSpPr>
        <p:spPr>
          <a:xfrm>
            <a:off x="6444919" y="5284851"/>
            <a:ext cx="1371110" cy="613029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rgbClr val="002060"/>
                </a:solidFill>
              </a:rPr>
              <a:t>Effective Response</a:t>
            </a:r>
          </a:p>
        </p:txBody>
      </p:sp>
      <p:sp>
        <p:nvSpPr>
          <p:cNvPr id="68" name="Oval 67"/>
          <p:cNvSpPr/>
          <p:nvPr/>
        </p:nvSpPr>
        <p:spPr>
          <a:xfrm>
            <a:off x="6520631" y="3804666"/>
            <a:ext cx="1186163" cy="1403394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alpha val="90000"/>
              <a:hueOff val="0"/>
              <a:satOff val="-2413"/>
              <a:lumOff val="10057"/>
              <a:alphaOff val="-33333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TextBox 32"/>
          <p:cNvSpPr txBox="1"/>
          <p:nvPr/>
        </p:nvSpPr>
        <p:spPr>
          <a:xfrm>
            <a:off x="6980806" y="624337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7761412" y="3804666"/>
            <a:ext cx="1261876" cy="289788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2" name="Rounded Rectangle 4"/>
          <p:cNvSpPr/>
          <p:nvPr/>
        </p:nvSpPr>
        <p:spPr>
          <a:xfrm>
            <a:off x="7778173" y="5284851"/>
            <a:ext cx="1261876" cy="55816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rgbClr val="002060"/>
                </a:solidFill>
              </a:rPr>
              <a:t>Verification</a:t>
            </a:r>
          </a:p>
        </p:txBody>
      </p:sp>
      <p:sp>
        <p:nvSpPr>
          <p:cNvPr id="69" name="Oval 68"/>
          <p:cNvSpPr/>
          <p:nvPr/>
        </p:nvSpPr>
        <p:spPr>
          <a:xfrm>
            <a:off x="7816029" y="3804666"/>
            <a:ext cx="1186163" cy="1403394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alpha val="90000"/>
              <a:hueOff val="0"/>
              <a:satOff val="-2895"/>
              <a:lumOff val="12069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TextBox 33"/>
          <p:cNvSpPr txBox="1"/>
          <p:nvPr/>
        </p:nvSpPr>
        <p:spPr>
          <a:xfrm>
            <a:off x="8242678" y="624337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Left-Right Arrow 39"/>
          <p:cNvSpPr/>
          <p:nvPr/>
        </p:nvSpPr>
        <p:spPr bwMode="auto">
          <a:xfrm>
            <a:off x="958562" y="5839372"/>
            <a:ext cx="7005134" cy="645798"/>
          </a:xfrm>
          <a:prstGeom prst="leftRightArrow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+mn-lt"/>
              </a:rPr>
              <a:t>Integrated Social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+mn-lt"/>
              </a:rPr>
              <a:t>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+mn-lt"/>
              </a:rPr>
              <a:t>Sciences</a:t>
            </a:r>
          </a:p>
        </p:txBody>
      </p:sp>
    </p:spTree>
    <p:extLst>
      <p:ext uri="{BB962C8B-B14F-4D97-AF65-F5344CB8AC3E}">
        <p14:creationId xmlns:p14="http://schemas.microsoft.com/office/powerpoint/2010/main" val="42187284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322" y="274638"/>
            <a:ext cx="686289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Facet </a:t>
            </a:r>
            <a:r>
              <a:rPr lang="en-US" dirty="0"/>
              <a:t>#1:  </a:t>
            </a:r>
            <a:r>
              <a:rPr lang="en-US" dirty="0" smtClean="0"/>
              <a:t>Grid-Based </a:t>
            </a:r>
            <a:r>
              <a:rPr lang="en-US" dirty="0"/>
              <a:t>Probabilistic Threats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736" y="2642616"/>
            <a:ext cx="4445119" cy="3435096"/>
          </a:xfrm>
        </p:spPr>
        <p:txBody>
          <a:bodyPr>
            <a:noAutofit/>
          </a:bodyPr>
          <a:lstStyle/>
          <a:p>
            <a:r>
              <a:rPr lang="en-US" sz="2400" dirty="0" smtClean="0"/>
              <a:t>Probabilistic </a:t>
            </a:r>
            <a:r>
              <a:rPr lang="en-US" sz="2400" dirty="0"/>
              <a:t>Hazard Information (PHI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Forecasters </a:t>
            </a:r>
            <a:r>
              <a:rPr lang="en-US" sz="2400" dirty="0"/>
              <a:t>convey threat probability on grids.</a:t>
            </a:r>
          </a:p>
          <a:p>
            <a:pPr lvl="1"/>
            <a:r>
              <a:rPr lang="en-US" sz="2400" dirty="0"/>
              <a:t>NOT (explicitly) watches or </a:t>
            </a:r>
            <a:r>
              <a:rPr lang="en-US" sz="2400" dirty="0" smtClean="0"/>
              <a:t>warnings, but…</a:t>
            </a: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582" y="2594167"/>
            <a:ext cx="4498418" cy="361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3"/>
          <p:cNvSpPr>
            <a:spLocks noChangeAspect="1" noChangeArrowheads="1"/>
          </p:cNvSpPr>
          <p:nvPr/>
        </p:nvSpPr>
        <p:spPr bwMode="auto">
          <a:xfrm>
            <a:off x="4645582" y="1759436"/>
            <a:ext cx="4498418" cy="834730"/>
          </a:xfrm>
          <a:prstGeom prst="rect">
            <a:avLst/>
          </a:prstGeom>
          <a:solidFill>
            <a:schemeClr val="tx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30-Minute Threat:  Tornado Probability</a:t>
            </a:r>
            <a:endParaRPr kumimoji="1"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Valid 10:00 </a:t>
            </a:r>
            <a:r>
              <a:rPr kumimoji="1"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p.m. - 10:30 p.m. CDT</a:t>
            </a:r>
            <a:endParaRPr kumimoji="1"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Last updated: </a:t>
            </a:r>
            <a:r>
              <a:rPr kumimoji="1"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 </a:t>
            </a:r>
            <a:r>
              <a:rPr kumimoji="1"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minutes ago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91440" y="91440"/>
            <a:ext cx="1109519" cy="2316193"/>
            <a:chOff x="100584" y="3804666"/>
            <a:chExt cx="1278637" cy="2669237"/>
          </a:xfrm>
        </p:grpSpPr>
        <p:sp>
          <p:nvSpPr>
            <p:cNvPr id="12" name="Rounded Rectangle 11"/>
            <p:cNvSpPr>
              <a:spLocks noChangeAspect="1"/>
            </p:cNvSpPr>
            <p:nvPr/>
          </p:nvSpPr>
          <p:spPr>
            <a:xfrm>
              <a:off x="100584" y="3804666"/>
              <a:ext cx="1245426" cy="2634442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>
              <a:spLocks noChangeAspect="1"/>
            </p:cNvSpPr>
            <p:nvPr/>
          </p:nvSpPr>
          <p:spPr>
            <a:xfrm>
              <a:off x="117345" y="5284851"/>
              <a:ext cx="1261876" cy="85991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rgbClr val="002060"/>
                  </a:solidFill>
                </a:rPr>
                <a:t>Grid-Based Probabilistic Threats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b="1" kern="1200" dirty="0" smtClean="0">
                <a:solidFill>
                  <a:srgbClr val="002060"/>
                </a:solidFill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138440" y="3804666"/>
              <a:ext cx="1186163" cy="1403394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/>
            <p:cNvSpPr txBox="1">
              <a:spLocks noChangeAspect="1"/>
            </p:cNvSpPr>
            <p:nvPr/>
          </p:nvSpPr>
          <p:spPr>
            <a:xfrm>
              <a:off x="536443" y="5941869"/>
              <a:ext cx="390158" cy="532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543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582" y="2594167"/>
            <a:ext cx="4498418" cy="361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 bwMode="auto">
          <a:xfrm>
            <a:off x="4943475" y="4238625"/>
            <a:ext cx="2528888" cy="1614487"/>
          </a:xfrm>
          <a:custGeom>
            <a:avLst/>
            <a:gdLst>
              <a:gd name="connsiteX0" fmla="*/ 314325 w 2528888"/>
              <a:gd name="connsiteY0" fmla="*/ 328613 h 1590675"/>
              <a:gd name="connsiteX1" fmla="*/ 1257300 w 2528888"/>
              <a:gd name="connsiteY1" fmla="*/ 328613 h 1590675"/>
              <a:gd name="connsiteX2" fmla="*/ 1257300 w 2528888"/>
              <a:gd name="connsiteY2" fmla="*/ 0 h 1590675"/>
              <a:gd name="connsiteX3" fmla="*/ 2528888 w 2528888"/>
              <a:gd name="connsiteY3" fmla="*/ 0 h 1590675"/>
              <a:gd name="connsiteX4" fmla="*/ 2528888 w 2528888"/>
              <a:gd name="connsiteY4" fmla="*/ 300038 h 1590675"/>
              <a:gd name="connsiteX5" fmla="*/ 2214563 w 2528888"/>
              <a:gd name="connsiteY5" fmla="*/ 300038 h 1590675"/>
              <a:gd name="connsiteX6" fmla="*/ 2214563 w 2528888"/>
              <a:gd name="connsiteY6" fmla="*/ 628650 h 1590675"/>
              <a:gd name="connsiteX7" fmla="*/ 1928813 w 2528888"/>
              <a:gd name="connsiteY7" fmla="*/ 628650 h 1590675"/>
              <a:gd name="connsiteX8" fmla="*/ 1928813 w 2528888"/>
              <a:gd name="connsiteY8" fmla="*/ 947738 h 1590675"/>
              <a:gd name="connsiteX9" fmla="*/ 1266825 w 2528888"/>
              <a:gd name="connsiteY9" fmla="*/ 947738 h 1590675"/>
              <a:gd name="connsiteX10" fmla="*/ 1266825 w 2528888"/>
              <a:gd name="connsiteY10" fmla="*/ 1290638 h 1590675"/>
              <a:gd name="connsiteX11" fmla="*/ 666750 w 2528888"/>
              <a:gd name="connsiteY11" fmla="*/ 1290638 h 1590675"/>
              <a:gd name="connsiteX12" fmla="*/ 666750 w 2528888"/>
              <a:gd name="connsiteY12" fmla="*/ 1590675 h 1590675"/>
              <a:gd name="connsiteX13" fmla="*/ 0 w 2528888"/>
              <a:gd name="connsiteY13" fmla="*/ 1590675 h 1590675"/>
              <a:gd name="connsiteX14" fmla="*/ 0 w 2528888"/>
              <a:gd name="connsiteY14" fmla="*/ 642938 h 1590675"/>
              <a:gd name="connsiteX15" fmla="*/ 309563 w 2528888"/>
              <a:gd name="connsiteY15" fmla="*/ 642938 h 1590675"/>
              <a:gd name="connsiteX16" fmla="*/ 314325 w 2528888"/>
              <a:gd name="connsiteY16" fmla="*/ 328613 h 1590675"/>
              <a:gd name="connsiteX0" fmla="*/ 314325 w 2528888"/>
              <a:gd name="connsiteY0" fmla="*/ 328613 h 1590675"/>
              <a:gd name="connsiteX1" fmla="*/ 1257300 w 2528888"/>
              <a:gd name="connsiteY1" fmla="*/ 328613 h 1590675"/>
              <a:gd name="connsiteX2" fmla="*/ 1257300 w 2528888"/>
              <a:gd name="connsiteY2" fmla="*/ 0 h 1590675"/>
              <a:gd name="connsiteX3" fmla="*/ 2528888 w 2528888"/>
              <a:gd name="connsiteY3" fmla="*/ 0 h 1590675"/>
              <a:gd name="connsiteX4" fmla="*/ 2528888 w 2528888"/>
              <a:gd name="connsiteY4" fmla="*/ 300038 h 1590675"/>
              <a:gd name="connsiteX5" fmla="*/ 2214563 w 2528888"/>
              <a:gd name="connsiteY5" fmla="*/ 300038 h 1590675"/>
              <a:gd name="connsiteX6" fmla="*/ 2214563 w 2528888"/>
              <a:gd name="connsiteY6" fmla="*/ 628650 h 1590675"/>
              <a:gd name="connsiteX7" fmla="*/ 1928813 w 2528888"/>
              <a:gd name="connsiteY7" fmla="*/ 628650 h 1590675"/>
              <a:gd name="connsiteX8" fmla="*/ 1928813 w 2528888"/>
              <a:gd name="connsiteY8" fmla="*/ 947738 h 1590675"/>
              <a:gd name="connsiteX9" fmla="*/ 1266825 w 2528888"/>
              <a:gd name="connsiteY9" fmla="*/ 947738 h 1590675"/>
              <a:gd name="connsiteX10" fmla="*/ 1266825 w 2528888"/>
              <a:gd name="connsiteY10" fmla="*/ 1290638 h 1590675"/>
              <a:gd name="connsiteX11" fmla="*/ 666750 w 2528888"/>
              <a:gd name="connsiteY11" fmla="*/ 1290638 h 1590675"/>
              <a:gd name="connsiteX12" fmla="*/ 666750 w 2528888"/>
              <a:gd name="connsiteY12" fmla="*/ 1590675 h 1590675"/>
              <a:gd name="connsiteX13" fmla="*/ 0 w 2528888"/>
              <a:gd name="connsiteY13" fmla="*/ 1590675 h 1590675"/>
              <a:gd name="connsiteX14" fmla="*/ 0 w 2528888"/>
              <a:gd name="connsiteY14" fmla="*/ 642938 h 1590675"/>
              <a:gd name="connsiteX15" fmla="*/ 309563 w 2528888"/>
              <a:gd name="connsiteY15" fmla="*/ 657226 h 1590675"/>
              <a:gd name="connsiteX16" fmla="*/ 314325 w 2528888"/>
              <a:gd name="connsiteY16" fmla="*/ 328613 h 1590675"/>
              <a:gd name="connsiteX0" fmla="*/ 314325 w 2528888"/>
              <a:gd name="connsiteY0" fmla="*/ 328613 h 1590675"/>
              <a:gd name="connsiteX1" fmla="*/ 1257300 w 2528888"/>
              <a:gd name="connsiteY1" fmla="*/ 328613 h 1590675"/>
              <a:gd name="connsiteX2" fmla="*/ 1257300 w 2528888"/>
              <a:gd name="connsiteY2" fmla="*/ 0 h 1590675"/>
              <a:gd name="connsiteX3" fmla="*/ 2528888 w 2528888"/>
              <a:gd name="connsiteY3" fmla="*/ 0 h 1590675"/>
              <a:gd name="connsiteX4" fmla="*/ 2528888 w 2528888"/>
              <a:gd name="connsiteY4" fmla="*/ 300038 h 1590675"/>
              <a:gd name="connsiteX5" fmla="*/ 2214563 w 2528888"/>
              <a:gd name="connsiteY5" fmla="*/ 300038 h 1590675"/>
              <a:gd name="connsiteX6" fmla="*/ 2214563 w 2528888"/>
              <a:gd name="connsiteY6" fmla="*/ 628650 h 1590675"/>
              <a:gd name="connsiteX7" fmla="*/ 1928813 w 2528888"/>
              <a:gd name="connsiteY7" fmla="*/ 628650 h 1590675"/>
              <a:gd name="connsiteX8" fmla="*/ 1928813 w 2528888"/>
              <a:gd name="connsiteY8" fmla="*/ 947738 h 1590675"/>
              <a:gd name="connsiteX9" fmla="*/ 1266825 w 2528888"/>
              <a:gd name="connsiteY9" fmla="*/ 947738 h 1590675"/>
              <a:gd name="connsiteX10" fmla="*/ 1266825 w 2528888"/>
              <a:gd name="connsiteY10" fmla="*/ 1290638 h 1590675"/>
              <a:gd name="connsiteX11" fmla="*/ 666750 w 2528888"/>
              <a:gd name="connsiteY11" fmla="*/ 1290638 h 1590675"/>
              <a:gd name="connsiteX12" fmla="*/ 666750 w 2528888"/>
              <a:gd name="connsiteY12" fmla="*/ 1590675 h 1590675"/>
              <a:gd name="connsiteX13" fmla="*/ 0 w 2528888"/>
              <a:gd name="connsiteY13" fmla="*/ 1590675 h 1590675"/>
              <a:gd name="connsiteX14" fmla="*/ 0 w 2528888"/>
              <a:gd name="connsiteY14" fmla="*/ 661988 h 1590675"/>
              <a:gd name="connsiteX15" fmla="*/ 309563 w 2528888"/>
              <a:gd name="connsiteY15" fmla="*/ 657226 h 1590675"/>
              <a:gd name="connsiteX16" fmla="*/ 314325 w 2528888"/>
              <a:gd name="connsiteY16" fmla="*/ 328613 h 1590675"/>
              <a:gd name="connsiteX0" fmla="*/ 314325 w 2528888"/>
              <a:gd name="connsiteY0" fmla="*/ 328613 h 1614487"/>
              <a:gd name="connsiteX1" fmla="*/ 1257300 w 2528888"/>
              <a:gd name="connsiteY1" fmla="*/ 328613 h 1614487"/>
              <a:gd name="connsiteX2" fmla="*/ 1257300 w 2528888"/>
              <a:gd name="connsiteY2" fmla="*/ 0 h 1614487"/>
              <a:gd name="connsiteX3" fmla="*/ 2528888 w 2528888"/>
              <a:gd name="connsiteY3" fmla="*/ 0 h 1614487"/>
              <a:gd name="connsiteX4" fmla="*/ 2528888 w 2528888"/>
              <a:gd name="connsiteY4" fmla="*/ 300038 h 1614487"/>
              <a:gd name="connsiteX5" fmla="*/ 2214563 w 2528888"/>
              <a:gd name="connsiteY5" fmla="*/ 300038 h 1614487"/>
              <a:gd name="connsiteX6" fmla="*/ 2214563 w 2528888"/>
              <a:gd name="connsiteY6" fmla="*/ 628650 h 1614487"/>
              <a:gd name="connsiteX7" fmla="*/ 1928813 w 2528888"/>
              <a:gd name="connsiteY7" fmla="*/ 628650 h 1614487"/>
              <a:gd name="connsiteX8" fmla="*/ 1928813 w 2528888"/>
              <a:gd name="connsiteY8" fmla="*/ 947738 h 1614487"/>
              <a:gd name="connsiteX9" fmla="*/ 1266825 w 2528888"/>
              <a:gd name="connsiteY9" fmla="*/ 947738 h 1614487"/>
              <a:gd name="connsiteX10" fmla="*/ 1266825 w 2528888"/>
              <a:gd name="connsiteY10" fmla="*/ 1290638 h 1614487"/>
              <a:gd name="connsiteX11" fmla="*/ 666750 w 2528888"/>
              <a:gd name="connsiteY11" fmla="*/ 1290638 h 1614487"/>
              <a:gd name="connsiteX12" fmla="*/ 666750 w 2528888"/>
              <a:gd name="connsiteY12" fmla="*/ 1590675 h 1614487"/>
              <a:gd name="connsiteX13" fmla="*/ 0 w 2528888"/>
              <a:gd name="connsiteY13" fmla="*/ 1614487 h 1614487"/>
              <a:gd name="connsiteX14" fmla="*/ 0 w 2528888"/>
              <a:gd name="connsiteY14" fmla="*/ 661988 h 1614487"/>
              <a:gd name="connsiteX15" fmla="*/ 309563 w 2528888"/>
              <a:gd name="connsiteY15" fmla="*/ 657226 h 1614487"/>
              <a:gd name="connsiteX16" fmla="*/ 314325 w 2528888"/>
              <a:gd name="connsiteY16" fmla="*/ 328613 h 1614487"/>
              <a:gd name="connsiteX0" fmla="*/ 314325 w 2528888"/>
              <a:gd name="connsiteY0" fmla="*/ 328613 h 1614487"/>
              <a:gd name="connsiteX1" fmla="*/ 1257300 w 2528888"/>
              <a:gd name="connsiteY1" fmla="*/ 328613 h 1614487"/>
              <a:gd name="connsiteX2" fmla="*/ 1257300 w 2528888"/>
              <a:gd name="connsiteY2" fmla="*/ 0 h 1614487"/>
              <a:gd name="connsiteX3" fmla="*/ 2528888 w 2528888"/>
              <a:gd name="connsiteY3" fmla="*/ 0 h 1614487"/>
              <a:gd name="connsiteX4" fmla="*/ 2528888 w 2528888"/>
              <a:gd name="connsiteY4" fmla="*/ 300038 h 1614487"/>
              <a:gd name="connsiteX5" fmla="*/ 2214563 w 2528888"/>
              <a:gd name="connsiteY5" fmla="*/ 300038 h 1614487"/>
              <a:gd name="connsiteX6" fmla="*/ 2214563 w 2528888"/>
              <a:gd name="connsiteY6" fmla="*/ 628650 h 1614487"/>
              <a:gd name="connsiteX7" fmla="*/ 1928813 w 2528888"/>
              <a:gd name="connsiteY7" fmla="*/ 628650 h 1614487"/>
              <a:gd name="connsiteX8" fmla="*/ 1928813 w 2528888"/>
              <a:gd name="connsiteY8" fmla="*/ 947738 h 1614487"/>
              <a:gd name="connsiteX9" fmla="*/ 1266825 w 2528888"/>
              <a:gd name="connsiteY9" fmla="*/ 947738 h 1614487"/>
              <a:gd name="connsiteX10" fmla="*/ 1266825 w 2528888"/>
              <a:gd name="connsiteY10" fmla="*/ 1290638 h 1614487"/>
              <a:gd name="connsiteX11" fmla="*/ 666750 w 2528888"/>
              <a:gd name="connsiteY11" fmla="*/ 1290638 h 1614487"/>
              <a:gd name="connsiteX12" fmla="*/ 666750 w 2528888"/>
              <a:gd name="connsiteY12" fmla="*/ 1609725 h 1614487"/>
              <a:gd name="connsiteX13" fmla="*/ 0 w 2528888"/>
              <a:gd name="connsiteY13" fmla="*/ 1614487 h 1614487"/>
              <a:gd name="connsiteX14" fmla="*/ 0 w 2528888"/>
              <a:gd name="connsiteY14" fmla="*/ 661988 h 1614487"/>
              <a:gd name="connsiteX15" fmla="*/ 309563 w 2528888"/>
              <a:gd name="connsiteY15" fmla="*/ 657226 h 1614487"/>
              <a:gd name="connsiteX16" fmla="*/ 314325 w 2528888"/>
              <a:gd name="connsiteY16" fmla="*/ 328613 h 1614487"/>
              <a:gd name="connsiteX0" fmla="*/ 314325 w 2528888"/>
              <a:gd name="connsiteY0" fmla="*/ 328613 h 1614487"/>
              <a:gd name="connsiteX1" fmla="*/ 1257300 w 2528888"/>
              <a:gd name="connsiteY1" fmla="*/ 328613 h 1614487"/>
              <a:gd name="connsiteX2" fmla="*/ 1257300 w 2528888"/>
              <a:gd name="connsiteY2" fmla="*/ 0 h 1614487"/>
              <a:gd name="connsiteX3" fmla="*/ 2528888 w 2528888"/>
              <a:gd name="connsiteY3" fmla="*/ 0 h 1614487"/>
              <a:gd name="connsiteX4" fmla="*/ 2528888 w 2528888"/>
              <a:gd name="connsiteY4" fmla="*/ 300038 h 1614487"/>
              <a:gd name="connsiteX5" fmla="*/ 2214563 w 2528888"/>
              <a:gd name="connsiteY5" fmla="*/ 300038 h 1614487"/>
              <a:gd name="connsiteX6" fmla="*/ 2214563 w 2528888"/>
              <a:gd name="connsiteY6" fmla="*/ 628650 h 1614487"/>
              <a:gd name="connsiteX7" fmla="*/ 1928813 w 2528888"/>
              <a:gd name="connsiteY7" fmla="*/ 628650 h 1614487"/>
              <a:gd name="connsiteX8" fmla="*/ 1928813 w 2528888"/>
              <a:gd name="connsiteY8" fmla="*/ 947738 h 1614487"/>
              <a:gd name="connsiteX9" fmla="*/ 1266825 w 2528888"/>
              <a:gd name="connsiteY9" fmla="*/ 947738 h 1614487"/>
              <a:gd name="connsiteX10" fmla="*/ 1266825 w 2528888"/>
              <a:gd name="connsiteY10" fmla="*/ 1290638 h 1614487"/>
              <a:gd name="connsiteX11" fmla="*/ 642938 w 2528888"/>
              <a:gd name="connsiteY11" fmla="*/ 1295400 h 1614487"/>
              <a:gd name="connsiteX12" fmla="*/ 666750 w 2528888"/>
              <a:gd name="connsiteY12" fmla="*/ 1609725 h 1614487"/>
              <a:gd name="connsiteX13" fmla="*/ 0 w 2528888"/>
              <a:gd name="connsiteY13" fmla="*/ 1614487 h 1614487"/>
              <a:gd name="connsiteX14" fmla="*/ 0 w 2528888"/>
              <a:gd name="connsiteY14" fmla="*/ 661988 h 1614487"/>
              <a:gd name="connsiteX15" fmla="*/ 309563 w 2528888"/>
              <a:gd name="connsiteY15" fmla="*/ 657226 h 1614487"/>
              <a:gd name="connsiteX16" fmla="*/ 314325 w 2528888"/>
              <a:gd name="connsiteY16" fmla="*/ 328613 h 1614487"/>
              <a:gd name="connsiteX0" fmla="*/ 314325 w 2528888"/>
              <a:gd name="connsiteY0" fmla="*/ 328613 h 1614487"/>
              <a:gd name="connsiteX1" fmla="*/ 1257300 w 2528888"/>
              <a:gd name="connsiteY1" fmla="*/ 328613 h 1614487"/>
              <a:gd name="connsiteX2" fmla="*/ 1257300 w 2528888"/>
              <a:gd name="connsiteY2" fmla="*/ 0 h 1614487"/>
              <a:gd name="connsiteX3" fmla="*/ 2528888 w 2528888"/>
              <a:gd name="connsiteY3" fmla="*/ 0 h 1614487"/>
              <a:gd name="connsiteX4" fmla="*/ 2528888 w 2528888"/>
              <a:gd name="connsiteY4" fmla="*/ 300038 h 1614487"/>
              <a:gd name="connsiteX5" fmla="*/ 2214563 w 2528888"/>
              <a:gd name="connsiteY5" fmla="*/ 300038 h 1614487"/>
              <a:gd name="connsiteX6" fmla="*/ 2214563 w 2528888"/>
              <a:gd name="connsiteY6" fmla="*/ 628650 h 1614487"/>
              <a:gd name="connsiteX7" fmla="*/ 1928813 w 2528888"/>
              <a:gd name="connsiteY7" fmla="*/ 628650 h 1614487"/>
              <a:gd name="connsiteX8" fmla="*/ 1928813 w 2528888"/>
              <a:gd name="connsiteY8" fmla="*/ 947738 h 1614487"/>
              <a:gd name="connsiteX9" fmla="*/ 1266825 w 2528888"/>
              <a:gd name="connsiteY9" fmla="*/ 947738 h 1614487"/>
              <a:gd name="connsiteX10" fmla="*/ 1266825 w 2528888"/>
              <a:gd name="connsiteY10" fmla="*/ 1290638 h 1614487"/>
              <a:gd name="connsiteX11" fmla="*/ 676275 w 2528888"/>
              <a:gd name="connsiteY11" fmla="*/ 1295400 h 1614487"/>
              <a:gd name="connsiteX12" fmla="*/ 666750 w 2528888"/>
              <a:gd name="connsiteY12" fmla="*/ 1609725 h 1614487"/>
              <a:gd name="connsiteX13" fmla="*/ 0 w 2528888"/>
              <a:gd name="connsiteY13" fmla="*/ 1614487 h 1614487"/>
              <a:gd name="connsiteX14" fmla="*/ 0 w 2528888"/>
              <a:gd name="connsiteY14" fmla="*/ 661988 h 1614487"/>
              <a:gd name="connsiteX15" fmla="*/ 309563 w 2528888"/>
              <a:gd name="connsiteY15" fmla="*/ 657226 h 1614487"/>
              <a:gd name="connsiteX16" fmla="*/ 314325 w 2528888"/>
              <a:gd name="connsiteY16" fmla="*/ 328613 h 1614487"/>
              <a:gd name="connsiteX0" fmla="*/ 314325 w 2528888"/>
              <a:gd name="connsiteY0" fmla="*/ 328613 h 1614487"/>
              <a:gd name="connsiteX1" fmla="*/ 1257300 w 2528888"/>
              <a:gd name="connsiteY1" fmla="*/ 328613 h 1614487"/>
              <a:gd name="connsiteX2" fmla="*/ 1257300 w 2528888"/>
              <a:gd name="connsiteY2" fmla="*/ 0 h 1614487"/>
              <a:gd name="connsiteX3" fmla="*/ 2528888 w 2528888"/>
              <a:gd name="connsiteY3" fmla="*/ 0 h 1614487"/>
              <a:gd name="connsiteX4" fmla="*/ 2528888 w 2528888"/>
              <a:gd name="connsiteY4" fmla="*/ 300038 h 1614487"/>
              <a:gd name="connsiteX5" fmla="*/ 2214563 w 2528888"/>
              <a:gd name="connsiteY5" fmla="*/ 300038 h 1614487"/>
              <a:gd name="connsiteX6" fmla="*/ 2214563 w 2528888"/>
              <a:gd name="connsiteY6" fmla="*/ 628650 h 1614487"/>
              <a:gd name="connsiteX7" fmla="*/ 1928813 w 2528888"/>
              <a:gd name="connsiteY7" fmla="*/ 628650 h 1614487"/>
              <a:gd name="connsiteX8" fmla="*/ 1928813 w 2528888"/>
              <a:gd name="connsiteY8" fmla="*/ 947738 h 1614487"/>
              <a:gd name="connsiteX9" fmla="*/ 1266825 w 2528888"/>
              <a:gd name="connsiteY9" fmla="*/ 947738 h 1614487"/>
              <a:gd name="connsiteX10" fmla="*/ 1266825 w 2528888"/>
              <a:gd name="connsiteY10" fmla="*/ 1290638 h 1614487"/>
              <a:gd name="connsiteX11" fmla="*/ 661988 w 2528888"/>
              <a:gd name="connsiteY11" fmla="*/ 1295400 h 1614487"/>
              <a:gd name="connsiteX12" fmla="*/ 666750 w 2528888"/>
              <a:gd name="connsiteY12" fmla="*/ 1609725 h 1614487"/>
              <a:gd name="connsiteX13" fmla="*/ 0 w 2528888"/>
              <a:gd name="connsiteY13" fmla="*/ 1614487 h 1614487"/>
              <a:gd name="connsiteX14" fmla="*/ 0 w 2528888"/>
              <a:gd name="connsiteY14" fmla="*/ 661988 h 1614487"/>
              <a:gd name="connsiteX15" fmla="*/ 309563 w 2528888"/>
              <a:gd name="connsiteY15" fmla="*/ 657226 h 1614487"/>
              <a:gd name="connsiteX16" fmla="*/ 314325 w 2528888"/>
              <a:gd name="connsiteY16" fmla="*/ 328613 h 161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28888" h="1614487">
                <a:moveTo>
                  <a:pt x="314325" y="328613"/>
                </a:moveTo>
                <a:lnTo>
                  <a:pt x="1257300" y="328613"/>
                </a:lnTo>
                <a:lnTo>
                  <a:pt x="1257300" y="0"/>
                </a:lnTo>
                <a:lnTo>
                  <a:pt x="2528888" y="0"/>
                </a:lnTo>
                <a:lnTo>
                  <a:pt x="2528888" y="300038"/>
                </a:lnTo>
                <a:lnTo>
                  <a:pt x="2214563" y="300038"/>
                </a:lnTo>
                <a:lnTo>
                  <a:pt x="2214563" y="628650"/>
                </a:lnTo>
                <a:lnTo>
                  <a:pt x="1928813" y="628650"/>
                </a:lnTo>
                <a:lnTo>
                  <a:pt x="1928813" y="947738"/>
                </a:lnTo>
                <a:lnTo>
                  <a:pt x="1266825" y="947738"/>
                </a:lnTo>
                <a:lnTo>
                  <a:pt x="1266825" y="1290638"/>
                </a:lnTo>
                <a:lnTo>
                  <a:pt x="661988" y="1295400"/>
                </a:lnTo>
                <a:cubicBezTo>
                  <a:pt x="663575" y="1400175"/>
                  <a:pt x="665163" y="1504950"/>
                  <a:pt x="666750" y="1609725"/>
                </a:cubicBezTo>
                <a:lnTo>
                  <a:pt x="0" y="1614487"/>
                </a:lnTo>
                <a:lnTo>
                  <a:pt x="0" y="661988"/>
                </a:lnTo>
                <a:lnTo>
                  <a:pt x="309563" y="657226"/>
                </a:lnTo>
                <a:cubicBezTo>
                  <a:pt x="311150" y="552451"/>
                  <a:pt x="312738" y="433388"/>
                  <a:pt x="314325" y="328613"/>
                </a:cubicBezTo>
                <a:close/>
              </a:path>
            </a:pathLst>
          </a:custGeom>
          <a:solidFill>
            <a:srgbClr val="FFFF00">
              <a:alpha val="76000"/>
            </a:srgbClr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318" y="274638"/>
            <a:ext cx="684788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Facet </a:t>
            </a:r>
            <a:r>
              <a:rPr lang="en-US" dirty="0"/>
              <a:t>#1:  </a:t>
            </a:r>
            <a:r>
              <a:rPr lang="en-US" dirty="0" smtClean="0"/>
              <a:t>Grid-Based </a:t>
            </a:r>
            <a:r>
              <a:rPr lang="en-US" dirty="0"/>
              <a:t>Probabilistic Threats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906" y="2607251"/>
            <a:ext cx="4140200" cy="41148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Legacy products (warnings/watches) result from pre-determined thresholds.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Opens the door for new products and services.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For ALL weather hazards (not just tornadoes)!!</a:t>
            </a:r>
            <a:endParaRPr lang="en-US" sz="2400" dirty="0"/>
          </a:p>
        </p:txBody>
      </p:sp>
      <p:sp>
        <p:nvSpPr>
          <p:cNvPr id="16" name="Rectangle 23"/>
          <p:cNvSpPr>
            <a:spLocks noChangeAspect="1" noChangeArrowheads="1"/>
          </p:cNvSpPr>
          <p:nvPr/>
        </p:nvSpPr>
        <p:spPr bwMode="auto">
          <a:xfrm>
            <a:off x="4645582" y="1759436"/>
            <a:ext cx="4498418" cy="834730"/>
          </a:xfrm>
          <a:prstGeom prst="rect">
            <a:avLst/>
          </a:prstGeom>
          <a:solidFill>
            <a:schemeClr val="tx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30-Minute Threat:  Tornado Probability</a:t>
            </a:r>
            <a:endParaRPr kumimoji="1"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Valid 10:00 </a:t>
            </a:r>
            <a:r>
              <a:rPr kumimoji="1"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p.m. - 10:30 p.m. CDT</a:t>
            </a:r>
            <a:endParaRPr kumimoji="1"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Last updated: </a:t>
            </a:r>
            <a:r>
              <a:rPr kumimoji="1"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 </a:t>
            </a:r>
            <a:r>
              <a:rPr kumimoji="1"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minutes ago</a:t>
            </a:r>
          </a:p>
        </p:txBody>
      </p:sp>
      <p:sp>
        <p:nvSpPr>
          <p:cNvPr id="5" name="Freeform 4"/>
          <p:cNvSpPr/>
          <p:nvPr/>
        </p:nvSpPr>
        <p:spPr bwMode="auto">
          <a:xfrm>
            <a:off x="4938713" y="4562475"/>
            <a:ext cx="1905000" cy="1285875"/>
          </a:xfrm>
          <a:custGeom>
            <a:avLst/>
            <a:gdLst>
              <a:gd name="connsiteX0" fmla="*/ 938212 w 1905000"/>
              <a:gd name="connsiteY0" fmla="*/ 0 h 1285875"/>
              <a:gd name="connsiteX1" fmla="*/ 1905000 w 1905000"/>
              <a:gd name="connsiteY1" fmla="*/ 0 h 1285875"/>
              <a:gd name="connsiteX2" fmla="*/ 1905000 w 1905000"/>
              <a:gd name="connsiteY2" fmla="*/ 309563 h 1285875"/>
              <a:gd name="connsiteX3" fmla="*/ 1585912 w 1905000"/>
              <a:gd name="connsiteY3" fmla="*/ 309563 h 1285875"/>
              <a:gd name="connsiteX4" fmla="*/ 1585912 w 1905000"/>
              <a:gd name="connsiteY4" fmla="*/ 623888 h 1285875"/>
              <a:gd name="connsiteX5" fmla="*/ 962025 w 1905000"/>
              <a:gd name="connsiteY5" fmla="*/ 623888 h 1285875"/>
              <a:gd name="connsiteX6" fmla="*/ 962025 w 1905000"/>
              <a:gd name="connsiteY6" fmla="*/ 957263 h 1285875"/>
              <a:gd name="connsiteX7" fmla="*/ 342900 w 1905000"/>
              <a:gd name="connsiteY7" fmla="*/ 957263 h 1285875"/>
              <a:gd name="connsiteX8" fmla="*/ 342900 w 1905000"/>
              <a:gd name="connsiteY8" fmla="*/ 1285875 h 1285875"/>
              <a:gd name="connsiteX9" fmla="*/ 0 w 1905000"/>
              <a:gd name="connsiteY9" fmla="*/ 1285875 h 1285875"/>
              <a:gd name="connsiteX10" fmla="*/ 0 w 1905000"/>
              <a:gd name="connsiteY10" fmla="*/ 333375 h 1285875"/>
              <a:gd name="connsiteX11" fmla="*/ 957262 w 1905000"/>
              <a:gd name="connsiteY11" fmla="*/ 333375 h 1285875"/>
              <a:gd name="connsiteX12" fmla="*/ 938212 w 1905000"/>
              <a:gd name="connsiteY12" fmla="*/ 0 h 1285875"/>
              <a:gd name="connsiteX0" fmla="*/ 938212 w 1905000"/>
              <a:gd name="connsiteY0" fmla="*/ 0 h 1285875"/>
              <a:gd name="connsiteX1" fmla="*/ 1905000 w 1905000"/>
              <a:gd name="connsiteY1" fmla="*/ 0 h 1285875"/>
              <a:gd name="connsiteX2" fmla="*/ 1905000 w 1905000"/>
              <a:gd name="connsiteY2" fmla="*/ 309563 h 1285875"/>
              <a:gd name="connsiteX3" fmla="*/ 1585912 w 1905000"/>
              <a:gd name="connsiteY3" fmla="*/ 309563 h 1285875"/>
              <a:gd name="connsiteX4" fmla="*/ 1585912 w 1905000"/>
              <a:gd name="connsiteY4" fmla="*/ 623888 h 1285875"/>
              <a:gd name="connsiteX5" fmla="*/ 962025 w 1905000"/>
              <a:gd name="connsiteY5" fmla="*/ 623888 h 1285875"/>
              <a:gd name="connsiteX6" fmla="*/ 962025 w 1905000"/>
              <a:gd name="connsiteY6" fmla="*/ 957263 h 1285875"/>
              <a:gd name="connsiteX7" fmla="*/ 342900 w 1905000"/>
              <a:gd name="connsiteY7" fmla="*/ 957263 h 1285875"/>
              <a:gd name="connsiteX8" fmla="*/ 342900 w 1905000"/>
              <a:gd name="connsiteY8" fmla="*/ 1285875 h 1285875"/>
              <a:gd name="connsiteX9" fmla="*/ 0 w 1905000"/>
              <a:gd name="connsiteY9" fmla="*/ 1285875 h 1285875"/>
              <a:gd name="connsiteX10" fmla="*/ 0 w 1905000"/>
              <a:gd name="connsiteY10" fmla="*/ 333375 h 1285875"/>
              <a:gd name="connsiteX11" fmla="*/ 957262 w 1905000"/>
              <a:gd name="connsiteY11" fmla="*/ 333375 h 1285875"/>
              <a:gd name="connsiteX12" fmla="*/ 938212 w 1905000"/>
              <a:gd name="connsiteY12" fmla="*/ 0 h 1285875"/>
              <a:gd name="connsiteX0" fmla="*/ 938212 w 1905000"/>
              <a:gd name="connsiteY0" fmla="*/ 0 h 1285875"/>
              <a:gd name="connsiteX1" fmla="*/ 1905000 w 1905000"/>
              <a:gd name="connsiteY1" fmla="*/ 0 h 1285875"/>
              <a:gd name="connsiteX2" fmla="*/ 1905000 w 1905000"/>
              <a:gd name="connsiteY2" fmla="*/ 309563 h 1285875"/>
              <a:gd name="connsiteX3" fmla="*/ 1585912 w 1905000"/>
              <a:gd name="connsiteY3" fmla="*/ 309563 h 1285875"/>
              <a:gd name="connsiteX4" fmla="*/ 1585912 w 1905000"/>
              <a:gd name="connsiteY4" fmla="*/ 623888 h 1285875"/>
              <a:gd name="connsiteX5" fmla="*/ 962025 w 1905000"/>
              <a:gd name="connsiteY5" fmla="*/ 623888 h 1285875"/>
              <a:gd name="connsiteX6" fmla="*/ 962025 w 1905000"/>
              <a:gd name="connsiteY6" fmla="*/ 957263 h 1285875"/>
              <a:gd name="connsiteX7" fmla="*/ 342900 w 1905000"/>
              <a:gd name="connsiteY7" fmla="*/ 957263 h 1285875"/>
              <a:gd name="connsiteX8" fmla="*/ 342900 w 1905000"/>
              <a:gd name="connsiteY8" fmla="*/ 1285875 h 1285875"/>
              <a:gd name="connsiteX9" fmla="*/ 0 w 1905000"/>
              <a:gd name="connsiteY9" fmla="*/ 1285875 h 1285875"/>
              <a:gd name="connsiteX10" fmla="*/ 0 w 1905000"/>
              <a:gd name="connsiteY10" fmla="*/ 333375 h 1285875"/>
              <a:gd name="connsiteX11" fmla="*/ 942974 w 1905000"/>
              <a:gd name="connsiteY11" fmla="*/ 333375 h 1285875"/>
              <a:gd name="connsiteX12" fmla="*/ 938212 w 1905000"/>
              <a:gd name="connsiteY12" fmla="*/ 0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5000" h="1285875">
                <a:moveTo>
                  <a:pt x="938212" y="0"/>
                </a:moveTo>
                <a:lnTo>
                  <a:pt x="1905000" y="0"/>
                </a:lnTo>
                <a:lnTo>
                  <a:pt x="1905000" y="309563"/>
                </a:lnTo>
                <a:lnTo>
                  <a:pt x="1585912" y="309563"/>
                </a:lnTo>
                <a:lnTo>
                  <a:pt x="1585912" y="623888"/>
                </a:lnTo>
                <a:lnTo>
                  <a:pt x="962025" y="623888"/>
                </a:lnTo>
                <a:lnTo>
                  <a:pt x="962025" y="957263"/>
                </a:lnTo>
                <a:lnTo>
                  <a:pt x="342900" y="957263"/>
                </a:lnTo>
                <a:lnTo>
                  <a:pt x="342900" y="1285875"/>
                </a:lnTo>
                <a:lnTo>
                  <a:pt x="0" y="1285875"/>
                </a:lnTo>
                <a:lnTo>
                  <a:pt x="0" y="333375"/>
                </a:lnTo>
                <a:lnTo>
                  <a:pt x="942974" y="333375"/>
                </a:lnTo>
                <a:cubicBezTo>
                  <a:pt x="941387" y="222250"/>
                  <a:pt x="939799" y="111125"/>
                  <a:pt x="938212" y="0"/>
                </a:cubicBezTo>
                <a:close/>
              </a:path>
            </a:pathLst>
          </a:custGeom>
          <a:solidFill>
            <a:srgbClr val="FF0000">
              <a:alpha val="75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46106" y="5341851"/>
            <a:ext cx="2137829" cy="1374104"/>
            <a:chOff x="6194915" y="6836613"/>
            <a:chExt cx="2137829" cy="1374104"/>
          </a:xfrm>
        </p:grpSpPr>
        <p:sp>
          <p:nvSpPr>
            <p:cNvPr id="11" name="Right Arrow 10"/>
            <p:cNvSpPr/>
            <p:nvPr/>
          </p:nvSpPr>
          <p:spPr bwMode="auto">
            <a:xfrm rot="14691793">
              <a:off x="6675667" y="7122842"/>
              <a:ext cx="759499" cy="187042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94915" y="7502831"/>
              <a:ext cx="2137829" cy="70788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tabLst>
                  <a:tab pos="511175" algn="l"/>
                </a:tabLst>
              </a:pPr>
              <a:r>
                <a:rPr lang="en-US" sz="2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“Byproduct” </a:t>
              </a:r>
            </a:p>
            <a:p>
              <a:pPr algn="ctr">
                <a:tabLst>
                  <a:tab pos="511175" algn="l"/>
                </a:tabLst>
              </a:pPr>
              <a:r>
                <a:rPr lang="en-US" sz="2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Tornado Warning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937780" y="2942541"/>
            <a:ext cx="2018566" cy="1310449"/>
            <a:chOff x="6595594" y="1367051"/>
            <a:chExt cx="2018566" cy="1310449"/>
          </a:xfrm>
        </p:grpSpPr>
        <p:sp>
          <p:nvSpPr>
            <p:cNvPr id="20" name="Right Arrow 19"/>
            <p:cNvSpPr/>
            <p:nvPr/>
          </p:nvSpPr>
          <p:spPr bwMode="auto">
            <a:xfrm rot="7717958">
              <a:off x="6985577" y="2157130"/>
              <a:ext cx="804700" cy="236040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95594" y="1367051"/>
              <a:ext cx="2018566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tabLst>
                  <a:tab pos="511175" algn="l"/>
                </a:tabLst>
              </a:pPr>
              <a:r>
                <a:rPr lang="en-US" sz="18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Proximity (Yellow)</a:t>
              </a:r>
            </a:p>
            <a:p>
              <a:pPr algn="ctr">
                <a:tabLst>
                  <a:tab pos="511175" algn="l"/>
                </a:tabLst>
              </a:pPr>
              <a:r>
                <a:rPr lang="en-US" sz="18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Alert??</a:t>
              </a:r>
            </a:p>
          </p:txBody>
        </p: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91440" y="91440"/>
            <a:ext cx="1109519" cy="2316193"/>
            <a:chOff x="100584" y="3804666"/>
            <a:chExt cx="1278637" cy="2669237"/>
          </a:xfrm>
        </p:grpSpPr>
        <p:sp>
          <p:nvSpPr>
            <p:cNvPr id="22" name="Rounded Rectangle 21"/>
            <p:cNvSpPr>
              <a:spLocks noChangeAspect="1"/>
            </p:cNvSpPr>
            <p:nvPr/>
          </p:nvSpPr>
          <p:spPr>
            <a:xfrm>
              <a:off x="100584" y="3804666"/>
              <a:ext cx="1245426" cy="2634442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ounded Rectangle 4"/>
            <p:cNvSpPr>
              <a:spLocks noChangeAspect="1"/>
            </p:cNvSpPr>
            <p:nvPr/>
          </p:nvSpPr>
          <p:spPr>
            <a:xfrm>
              <a:off x="117345" y="5284851"/>
              <a:ext cx="1261876" cy="85991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rgbClr val="002060"/>
                  </a:solidFill>
                </a:rPr>
                <a:t>Grid-Based Probabilistic Threats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b="1" kern="1200" dirty="0" smtClean="0">
                <a:solidFill>
                  <a:srgbClr val="002060"/>
                </a:solidFill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138440" y="3804666"/>
              <a:ext cx="1186163" cy="1403394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/>
            <p:cNvSpPr txBox="1">
              <a:spLocks noChangeAspect="1"/>
            </p:cNvSpPr>
            <p:nvPr/>
          </p:nvSpPr>
          <p:spPr>
            <a:xfrm>
              <a:off x="536443" y="5941869"/>
              <a:ext cx="390158" cy="532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949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uiExpand="1" build="p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47774" y="274638"/>
            <a:ext cx="6829425" cy="1143000"/>
          </a:xfrm>
        </p:spPr>
        <p:txBody>
          <a:bodyPr/>
          <a:lstStyle/>
          <a:p>
            <a:r>
              <a:rPr lang="en-US" dirty="0" smtClean="0"/>
              <a:t>Facet #2: </a:t>
            </a:r>
            <a:r>
              <a:rPr lang="en-US" dirty="0" err="1" smtClean="0"/>
              <a:t>Obs</a:t>
            </a:r>
            <a:r>
              <a:rPr lang="en-US" dirty="0" smtClean="0"/>
              <a:t> &amp; Guidance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8298" y="1600200"/>
            <a:ext cx="6928902" cy="4800600"/>
          </a:xfrm>
        </p:spPr>
        <p:txBody>
          <a:bodyPr/>
          <a:lstStyle/>
          <a:p>
            <a:r>
              <a:rPr lang="en-US" dirty="0" smtClean="0"/>
              <a:t>What forecasters use to make decisions.</a:t>
            </a:r>
          </a:p>
          <a:p>
            <a:pPr lvl="1"/>
            <a:r>
              <a:rPr lang="en-US" dirty="0" smtClean="0"/>
              <a:t>Radars, satellites, observations, models, etc.</a:t>
            </a:r>
          </a:p>
          <a:p>
            <a:r>
              <a:rPr lang="en-US" dirty="0" smtClean="0"/>
              <a:t>Warn </a:t>
            </a:r>
            <a:r>
              <a:rPr lang="en-US" dirty="0"/>
              <a:t>on </a:t>
            </a:r>
            <a:r>
              <a:rPr lang="en-US" dirty="0" smtClean="0"/>
              <a:t>Forecast</a:t>
            </a:r>
            <a:endParaRPr lang="en-US" dirty="0"/>
          </a:p>
          <a:p>
            <a:pPr lvl="1"/>
            <a:r>
              <a:rPr lang="en-US" dirty="0" smtClean="0"/>
              <a:t>Output from storm-scale NWP… then what?!</a:t>
            </a:r>
            <a:endParaRPr lang="en-US" dirty="0"/>
          </a:p>
          <a:p>
            <a:pPr lvl="1"/>
            <a:r>
              <a:rPr lang="en-US" dirty="0"/>
              <a:t>FACETs is the “</a:t>
            </a:r>
            <a:r>
              <a:rPr lang="en-US" b="1" i="1" dirty="0">
                <a:solidFill>
                  <a:srgbClr val="C00000"/>
                </a:solidFill>
              </a:rPr>
              <a:t>delivery mechanism</a:t>
            </a:r>
            <a:r>
              <a:rPr lang="en-US" dirty="0"/>
              <a:t>” for WoF-generated probabilistic output.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115" y="3873381"/>
            <a:ext cx="6829425" cy="2876796"/>
            <a:chOff x="1247775" y="3866523"/>
            <a:chExt cx="6829425" cy="2876796"/>
          </a:xfrm>
        </p:grpSpPr>
        <p:pic>
          <p:nvPicPr>
            <p:cNvPr id="5" name="Picture 4"/>
            <p:cNvPicPr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47775" y="3866523"/>
              <a:ext cx="4328566" cy="287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18" t="-3078" r="-1064" b="-4487"/>
            <a:stretch/>
          </p:blipFill>
          <p:spPr bwMode="auto">
            <a:xfrm>
              <a:off x="5888689" y="4128176"/>
              <a:ext cx="2188511" cy="22726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98713" y="91440"/>
            <a:ext cx="1094975" cy="2286000"/>
            <a:chOff x="1387602" y="3804665"/>
            <a:chExt cx="1261876" cy="2634441"/>
          </a:xfrm>
        </p:grpSpPr>
        <p:sp>
          <p:nvSpPr>
            <p:cNvPr id="13" name="Rounded Rectangle 12"/>
            <p:cNvSpPr>
              <a:spLocks/>
            </p:cNvSpPr>
            <p:nvPr/>
          </p:nvSpPr>
          <p:spPr>
            <a:xfrm>
              <a:off x="1396811" y="3804665"/>
              <a:ext cx="1243457" cy="2634441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1387602" y="5284851"/>
              <a:ext cx="1261876" cy="631316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err="1" smtClean="0">
                  <a:solidFill>
                    <a:srgbClr val="002060"/>
                  </a:solidFill>
                </a:rPr>
                <a:t>Obs</a:t>
              </a:r>
              <a:r>
                <a:rPr lang="en-US" sz="1400" b="1" kern="1200" dirty="0" smtClean="0">
                  <a:solidFill>
                    <a:srgbClr val="002060"/>
                  </a:solidFill>
                </a:rPr>
                <a:t> &amp; Guidance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 dirty="0" smtClean="0">
                <a:solidFill>
                  <a:srgbClr val="002060"/>
                </a:solidFill>
              </a:endParaRPr>
            </a:p>
            <a:p>
              <a:pPr marL="114300" lvl="0" indent="-11430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endParaRPr lang="en-US" sz="1400" b="1" kern="1200" dirty="0">
                <a:solidFill>
                  <a:srgbClr val="002060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433838" y="3804666"/>
              <a:ext cx="1186163" cy="1403394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-483"/>
                <a:lumOff val="2011"/>
                <a:alphaOff val="-6667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TextBox 15"/>
            <p:cNvSpPr txBox="1"/>
            <p:nvPr/>
          </p:nvSpPr>
          <p:spPr>
            <a:xfrm>
              <a:off x="1836440" y="5831859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5025" y="3909314"/>
            <a:ext cx="3914655" cy="286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461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264" y="274638"/>
            <a:ext cx="7171710" cy="1143000"/>
          </a:xfrm>
        </p:spPr>
        <p:txBody>
          <a:bodyPr/>
          <a:lstStyle/>
          <a:p>
            <a:r>
              <a:rPr lang="en-US" smtClean="0"/>
              <a:t>Facet #3: The Forecaster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263" y="1802379"/>
            <a:ext cx="7107361" cy="3987383"/>
          </a:xfrm>
        </p:spPr>
        <p:txBody>
          <a:bodyPr>
            <a:noAutofit/>
          </a:bodyPr>
          <a:lstStyle/>
          <a:p>
            <a:r>
              <a:rPr lang="en-US" sz="2400" dirty="0" smtClean="0"/>
              <a:t>New paradigm = New (extensive) training.</a:t>
            </a:r>
          </a:p>
          <a:p>
            <a:r>
              <a:rPr lang="en-US" sz="2400" dirty="0" smtClean="0"/>
              <a:t>Involved in EVERY facet, especially…</a:t>
            </a:r>
          </a:p>
          <a:p>
            <a:pPr lvl="1"/>
            <a:r>
              <a:rPr lang="en-US" dirty="0" smtClean="0"/>
              <a:t>Interpreting and decision making (</a:t>
            </a:r>
            <a:r>
              <a:rPr lang="en-US" dirty="0" err="1" smtClean="0"/>
              <a:t>Obs</a:t>
            </a:r>
            <a:r>
              <a:rPr lang="en-US" dirty="0" smtClean="0"/>
              <a:t> &amp; Guidance; Facet #2)</a:t>
            </a:r>
          </a:p>
          <a:p>
            <a:pPr lvl="1"/>
            <a:r>
              <a:rPr lang="en-US" dirty="0" smtClean="0"/>
              <a:t>Decision supporting (Useful Output Facet; Facet #5).</a:t>
            </a:r>
          </a:p>
          <a:p>
            <a:r>
              <a:rPr lang="en-US" sz="2400" dirty="0" smtClean="0"/>
              <a:t>As essential as ever to the </a:t>
            </a:r>
            <a:r>
              <a:rPr lang="en-US" sz="2400" b="1" i="1" dirty="0" smtClean="0">
                <a:solidFill>
                  <a:srgbClr val="C00000"/>
                </a:solidFill>
              </a:rPr>
              <a:t>entire </a:t>
            </a:r>
            <a:r>
              <a:rPr lang="en-US" sz="2400" dirty="0" smtClean="0"/>
              <a:t>warning process.</a:t>
            </a:r>
          </a:p>
          <a:p>
            <a:endParaRPr lang="en-US" sz="2400" dirty="0" smtClean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91441" y="91441"/>
            <a:ext cx="1109518" cy="2286000"/>
            <a:chOff x="2657859" y="3804666"/>
            <a:chExt cx="1278636" cy="2634441"/>
          </a:xfrm>
        </p:grpSpPr>
        <p:sp>
          <p:nvSpPr>
            <p:cNvPr id="6" name="Rounded Rectangle 5"/>
            <p:cNvSpPr>
              <a:spLocks/>
            </p:cNvSpPr>
            <p:nvPr/>
          </p:nvSpPr>
          <p:spPr>
            <a:xfrm>
              <a:off x="2657859" y="3804666"/>
              <a:ext cx="1243457" cy="2634441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2674619" y="5284851"/>
              <a:ext cx="1261876" cy="704469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002060"/>
                  </a:solidFill>
                </a:rPr>
                <a:t>The Forecaster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 dirty="0" smtClean="0">
                <a:solidFill>
                  <a:srgbClr val="002060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695714" y="3804666"/>
              <a:ext cx="1186163" cy="1403394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-965"/>
                <a:lumOff val="4023"/>
                <a:alphaOff val="-13333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3097486" y="5727709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050" name="Picture 2" descr="C:\Users\Dad\Pictures\Work\Facilities\IMG00018-20110120-1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448" y="3904488"/>
            <a:ext cx="3706368" cy="27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868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01429" y="91441"/>
            <a:ext cx="1109519" cy="2286000"/>
            <a:chOff x="3936495" y="3804666"/>
            <a:chExt cx="1278637" cy="2634441"/>
          </a:xfrm>
        </p:grpSpPr>
        <p:sp>
          <p:nvSpPr>
            <p:cNvPr id="12" name="Rounded Rectangle 11"/>
            <p:cNvSpPr/>
            <p:nvPr/>
          </p:nvSpPr>
          <p:spPr>
            <a:xfrm>
              <a:off x="3936495" y="3804666"/>
              <a:ext cx="1243457" cy="2634441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953256" y="5284851"/>
              <a:ext cx="1261876" cy="603885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002060"/>
                  </a:solidFill>
                </a:rPr>
                <a:t>Threat Grid Tools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 dirty="0" smtClean="0">
                <a:solidFill>
                  <a:srgbClr val="002060"/>
                </a:solidFill>
              </a:endParaRPr>
            </a:p>
            <a:p>
              <a:pPr marL="114300" lvl="0" indent="-11430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endParaRPr lang="en-US" sz="1400" b="1" kern="1200" dirty="0">
                <a:solidFill>
                  <a:srgbClr val="002060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991112" y="3804666"/>
              <a:ext cx="1186163" cy="1403394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-1448"/>
                <a:lumOff val="6034"/>
                <a:alphaOff val="-2000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/>
            <p:cNvSpPr txBox="1"/>
            <p:nvPr/>
          </p:nvSpPr>
          <p:spPr>
            <a:xfrm>
              <a:off x="4375429" y="572771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610" y="274638"/>
            <a:ext cx="7034363" cy="1143000"/>
          </a:xfrm>
        </p:spPr>
        <p:txBody>
          <a:bodyPr/>
          <a:lstStyle/>
          <a:p>
            <a:r>
              <a:rPr lang="en-US" dirty="0" smtClean="0"/>
              <a:t>Facet #4: Forecast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733" y="1899864"/>
            <a:ext cx="6355267" cy="3987383"/>
          </a:xfrm>
        </p:spPr>
        <p:txBody>
          <a:bodyPr>
            <a:noAutofit/>
          </a:bodyPr>
          <a:lstStyle/>
          <a:p>
            <a:r>
              <a:rPr lang="en-US" dirty="0" smtClean="0"/>
              <a:t>Global Systems Division (GSD)’s “Hazard Services” AWIPS-II tool.</a:t>
            </a:r>
          </a:p>
          <a:p>
            <a:pPr lvl="1"/>
            <a:r>
              <a:rPr lang="en-US" dirty="0" smtClean="0"/>
              <a:t>Multi-phenomenon threats.</a:t>
            </a:r>
          </a:p>
          <a:p>
            <a:pPr lvl="1"/>
            <a:r>
              <a:rPr lang="en-US" dirty="0" smtClean="0"/>
              <a:t>Working with NSSL on science-based </a:t>
            </a:r>
            <a:r>
              <a:rPr lang="en-US" dirty="0"/>
              <a:t>“Recommenders.”</a:t>
            </a:r>
          </a:p>
          <a:p>
            <a:r>
              <a:rPr lang="en-US" dirty="0" smtClean="0"/>
              <a:t>More than just grid editing for severe ops!!</a:t>
            </a:r>
          </a:p>
          <a:p>
            <a:pPr lvl="1"/>
            <a:endParaRPr lang="en-US" dirty="0" smtClean="0"/>
          </a:p>
          <a:p>
            <a:endParaRPr lang="en-US" sz="2000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04422"/>
            <a:ext cx="4400550" cy="256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1562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582" y="2594167"/>
            <a:ext cx="4498418" cy="361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318" y="274638"/>
            <a:ext cx="684788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Facet #5:  Useful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906" y="2607251"/>
            <a:ext cx="4140200" cy="41148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Watches and warnings, yes! 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But more precise, with a continuous stream of threat information.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Copious private sector opportunities.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Examples follow…</a:t>
            </a:r>
            <a:endParaRPr lang="en-US" dirty="0"/>
          </a:p>
        </p:txBody>
      </p:sp>
      <p:sp>
        <p:nvSpPr>
          <p:cNvPr id="16" name="Rectangle 23"/>
          <p:cNvSpPr>
            <a:spLocks noChangeAspect="1" noChangeArrowheads="1"/>
          </p:cNvSpPr>
          <p:nvPr/>
        </p:nvSpPr>
        <p:spPr bwMode="auto">
          <a:xfrm>
            <a:off x="4645582" y="1759436"/>
            <a:ext cx="4498418" cy="834730"/>
          </a:xfrm>
          <a:prstGeom prst="rect">
            <a:avLst/>
          </a:prstGeom>
          <a:solidFill>
            <a:schemeClr val="tx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30-Minute Threat:  Tornado Probability</a:t>
            </a:r>
            <a:endParaRPr kumimoji="1"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Valid 10:00 </a:t>
            </a:r>
            <a:r>
              <a:rPr kumimoji="1"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p.m. - 10:30 p.m. CDT</a:t>
            </a:r>
            <a:endParaRPr kumimoji="1"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Last updated: </a:t>
            </a:r>
            <a:r>
              <a:rPr kumimoji="1"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 </a:t>
            </a:r>
            <a:r>
              <a:rPr kumimoji="1"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minutes ago</a:t>
            </a:r>
          </a:p>
        </p:txBody>
      </p:sp>
      <p:sp>
        <p:nvSpPr>
          <p:cNvPr id="5" name="Freeform 4"/>
          <p:cNvSpPr/>
          <p:nvPr/>
        </p:nvSpPr>
        <p:spPr bwMode="auto">
          <a:xfrm>
            <a:off x="4938713" y="4562475"/>
            <a:ext cx="1905000" cy="1285875"/>
          </a:xfrm>
          <a:custGeom>
            <a:avLst/>
            <a:gdLst>
              <a:gd name="connsiteX0" fmla="*/ 938212 w 1905000"/>
              <a:gd name="connsiteY0" fmla="*/ 0 h 1285875"/>
              <a:gd name="connsiteX1" fmla="*/ 1905000 w 1905000"/>
              <a:gd name="connsiteY1" fmla="*/ 0 h 1285875"/>
              <a:gd name="connsiteX2" fmla="*/ 1905000 w 1905000"/>
              <a:gd name="connsiteY2" fmla="*/ 309563 h 1285875"/>
              <a:gd name="connsiteX3" fmla="*/ 1585912 w 1905000"/>
              <a:gd name="connsiteY3" fmla="*/ 309563 h 1285875"/>
              <a:gd name="connsiteX4" fmla="*/ 1585912 w 1905000"/>
              <a:gd name="connsiteY4" fmla="*/ 623888 h 1285875"/>
              <a:gd name="connsiteX5" fmla="*/ 962025 w 1905000"/>
              <a:gd name="connsiteY5" fmla="*/ 623888 h 1285875"/>
              <a:gd name="connsiteX6" fmla="*/ 962025 w 1905000"/>
              <a:gd name="connsiteY6" fmla="*/ 957263 h 1285875"/>
              <a:gd name="connsiteX7" fmla="*/ 342900 w 1905000"/>
              <a:gd name="connsiteY7" fmla="*/ 957263 h 1285875"/>
              <a:gd name="connsiteX8" fmla="*/ 342900 w 1905000"/>
              <a:gd name="connsiteY8" fmla="*/ 1285875 h 1285875"/>
              <a:gd name="connsiteX9" fmla="*/ 0 w 1905000"/>
              <a:gd name="connsiteY9" fmla="*/ 1285875 h 1285875"/>
              <a:gd name="connsiteX10" fmla="*/ 0 w 1905000"/>
              <a:gd name="connsiteY10" fmla="*/ 333375 h 1285875"/>
              <a:gd name="connsiteX11" fmla="*/ 957262 w 1905000"/>
              <a:gd name="connsiteY11" fmla="*/ 333375 h 1285875"/>
              <a:gd name="connsiteX12" fmla="*/ 938212 w 1905000"/>
              <a:gd name="connsiteY12" fmla="*/ 0 h 1285875"/>
              <a:gd name="connsiteX0" fmla="*/ 938212 w 1905000"/>
              <a:gd name="connsiteY0" fmla="*/ 0 h 1285875"/>
              <a:gd name="connsiteX1" fmla="*/ 1905000 w 1905000"/>
              <a:gd name="connsiteY1" fmla="*/ 0 h 1285875"/>
              <a:gd name="connsiteX2" fmla="*/ 1905000 w 1905000"/>
              <a:gd name="connsiteY2" fmla="*/ 309563 h 1285875"/>
              <a:gd name="connsiteX3" fmla="*/ 1585912 w 1905000"/>
              <a:gd name="connsiteY3" fmla="*/ 309563 h 1285875"/>
              <a:gd name="connsiteX4" fmla="*/ 1585912 w 1905000"/>
              <a:gd name="connsiteY4" fmla="*/ 623888 h 1285875"/>
              <a:gd name="connsiteX5" fmla="*/ 962025 w 1905000"/>
              <a:gd name="connsiteY5" fmla="*/ 623888 h 1285875"/>
              <a:gd name="connsiteX6" fmla="*/ 962025 w 1905000"/>
              <a:gd name="connsiteY6" fmla="*/ 957263 h 1285875"/>
              <a:gd name="connsiteX7" fmla="*/ 342900 w 1905000"/>
              <a:gd name="connsiteY7" fmla="*/ 957263 h 1285875"/>
              <a:gd name="connsiteX8" fmla="*/ 342900 w 1905000"/>
              <a:gd name="connsiteY8" fmla="*/ 1285875 h 1285875"/>
              <a:gd name="connsiteX9" fmla="*/ 0 w 1905000"/>
              <a:gd name="connsiteY9" fmla="*/ 1285875 h 1285875"/>
              <a:gd name="connsiteX10" fmla="*/ 0 w 1905000"/>
              <a:gd name="connsiteY10" fmla="*/ 333375 h 1285875"/>
              <a:gd name="connsiteX11" fmla="*/ 957262 w 1905000"/>
              <a:gd name="connsiteY11" fmla="*/ 333375 h 1285875"/>
              <a:gd name="connsiteX12" fmla="*/ 938212 w 1905000"/>
              <a:gd name="connsiteY12" fmla="*/ 0 h 1285875"/>
              <a:gd name="connsiteX0" fmla="*/ 938212 w 1905000"/>
              <a:gd name="connsiteY0" fmla="*/ 0 h 1285875"/>
              <a:gd name="connsiteX1" fmla="*/ 1905000 w 1905000"/>
              <a:gd name="connsiteY1" fmla="*/ 0 h 1285875"/>
              <a:gd name="connsiteX2" fmla="*/ 1905000 w 1905000"/>
              <a:gd name="connsiteY2" fmla="*/ 309563 h 1285875"/>
              <a:gd name="connsiteX3" fmla="*/ 1585912 w 1905000"/>
              <a:gd name="connsiteY3" fmla="*/ 309563 h 1285875"/>
              <a:gd name="connsiteX4" fmla="*/ 1585912 w 1905000"/>
              <a:gd name="connsiteY4" fmla="*/ 623888 h 1285875"/>
              <a:gd name="connsiteX5" fmla="*/ 962025 w 1905000"/>
              <a:gd name="connsiteY5" fmla="*/ 623888 h 1285875"/>
              <a:gd name="connsiteX6" fmla="*/ 962025 w 1905000"/>
              <a:gd name="connsiteY6" fmla="*/ 957263 h 1285875"/>
              <a:gd name="connsiteX7" fmla="*/ 342900 w 1905000"/>
              <a:gd name="connsiteY7" fmla="*/ 957263 h 1285875"/>
              <a:gd name="connsiteX8" fmla="*/ 342900 w 1905000"/>
              <a:gd name="connsiteY8" fmla="*/ 1285875 h 1285875"/>
              <a:gd name="connsiteX9" fmla="*/ 0 w 1905000"/>
              <a:gd name="connsiteY9" fmla="*/ 1285875 h 1285875"/>
              <a:gd name="connsiteX10" fmla="*/ 0 w 1905000"/>
              <a:gd name="connsiteY10" fmla="*/ 333375 h 1285875"/>
              <a:gd name="connsiteX11" fmla="*/ 942974 w 1905000"/>
              <a:gd name="connsiteY11" fmla="*/ 333375 h 1285875"/>
              <a:gd name="connsiteX12" fmla="*/ 938212 w 1905000"/>
              <a:gd name="connsiteY12" fmla="*/ 0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5000" h="1285875">
                <a:moveTo>
                  <a:pt x="938212" y="0"/>
                </a:moveTo>
                <a:lnTo>
                  <a:pt x="1905000" y="0"/>
                </a:lnTo>
                <a:lnTo>
                  <a:pt x="1905000" y="309563"/>
                </a:lnTo>
                <a:lnTo>
                  <a:pt x="1585912" y="309563"/>
                </a:lnTo>
                <a:lnTo>
                  <a:pt x="1585912" y="623888"/>
                </a:lnTo>
                <a:lnTo>
                  <a:pt x="962025" y="623888"/>
                </a:lnTo>
                <a:lnTo>
                  <a:pt x="962025" y="957263"/>
                </a:lnTo>
                <a:lnTo>
                  <a:pt x="342900" y="957263"/>
                </a:lnTo>
                <a:lnTo>
                  <a:pt x="342900" y="1285875"/>
                </a:lnTo>
                <a:lnTo>
                  <a:pt x="0" y="1285875"/>
                </a:lnTo>
                <a:lnTo>
                  <a:pt x="0" y="333375"/>
                </a:lnTo>
                <a:lnTo>
                  <a:pt x="942974" y="333375"/>
                </a:lnTo>
                <a:cubicBezTo>
                  <a:pt x="941387" y="222250"/>
                  <a:pt x="939799" y="111125"/>
                  <a:pt x="938212" y="0"/>
                </a:cubicBezTo>
                <a:close/>
              </a:path>
            </a:pathLst>
          </a:custGeom>
          <a:solidFill>
            <a:srgbClr val="FF0000">
              <a:alpha val="75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46106" y="5341851"/>
            <a:ext cx="2137829" cy="1374104"/>
            <a:chOff x="6194915" y="6836613"/>
            <a:chExt cx="2137829" cy="1374104"/>
          </a:xfrm>
        </p:grpSpPr>
        <p:sp>
          <p:nvSpPr>
            <p:cNvPr id="11" name="Right Arrow 10"/>
            <p:cNvSpPr/>
            <p:nvPr/>
          </p:nvSpPr>
          <p:spPr bwMode="auto">
            <a:xfrm rot="14691793">
              <a:off x="6675667" y="7122842"/>
              <a:ext cx="759499" cy="187042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94915" y="7502831"/>
              <a:ext cx="2137829" cy="70788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tabLst>
                  <a:tab pos="511175" algn="l"/>
                </a:tabLst>
              </a:pPr>
              <a:r>
                <a:rPr lang="en-US" sz="2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“Byproduct” </a:t>
              </a:r>
            </a:p>
            <a:p>
              <a:pPr algn="ctr">
                <a:tabLst>
                  <a:tab pos="511175" algn="l"/>
                </a:tabLst>
              </a:pPr>
              <a:r>
                <a:rPr lang="en-US" sz="2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Tornado Warning</a:t>
              </a:r>
            </a:p>
          </p:txBody>
        </p: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91440" y="91439"/>
            <a:ext cx="1109519" cy="2286000"/>
            <a:chOff x="5204138" y="3804666"/>
            <a:chExt cx="1278637" cy="2634442"/>
          </a:xfrm>
        </p:grpSpPr>
        <p:sp>
          <p:nvSpPr>
            <p:cNvPr id="22" name="Rounded Rectangle 21"/>
            <p:cNvSpPr/>
            <p:nvPr/>
          </p:nvSpPr>
          <p:spPr>
            <a:xfrm>
              <a:off x="5204138" y="3804666"/>
              <a:ext cx="1243457" cy="2634442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ounded Rectangle 4"/>
            <p:cNvSpPr/>
            <p:nvPr/>
          </p:nvSpPr>
          <p:spPr>
            <a:xfrm>
              <a:off x="5220899" y="5284851"/>
              <a:ext cx="1261876" cy="640461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002060"/>
                  </a:solidFill>
                </a:rPr>
                <a:t>Useful Output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 dirty="0" smtClean="0">
                <a:solidFill>
                  <a:srgbClr val="00206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258755" y="3804666"/>
              <a:ext cx="1186163" cy="1403394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-1930"/>
                <a:lumOff val="8046"/>
                <a:alphaOff val="-26667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/>
            <p:cNvSpPr txBox="1"/>
            <p:nvPr/>
          </p:nvSpPr>
          <p:spPr>
            <a:xfrm>
              <a:off x="5643765" y="574712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36882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ore_Tornado_Example_PowerPoint_1280x80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117665"/>
            <a:ext cx="8029575" cy="5056123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 bwMode="auto">
          <a:xfrm rot="14029047">
            <a:off x="4984672" y="4613168"/>
            <a:ext cx="1255363" cy="52694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109634" y="4214469"/>
            <a:ext cx="127635" cy="1143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96583"/>
              </p:ext>
            </p:extLst>
          </p:nvPr>
        </p:nvGraphicFramePr>
        <p:xfrm>
          <a:off x="4105655" y="3500437"/>
          <a:ext cx="5038345" cy="335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Facet #5: Useful Output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977534"/>
              </p:ext>
            </p:extLst>
          </p:nvPr>
        </p:nvGraphicFramePr>
        <p:xfrm>
          <a:off x="4105655" y="3500437"/>
          <a:ext cx="5038345" cy="335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98851" y="1256242"/>
            <a:ext cx="201183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>
              <a:tabLst>
                <a:tab pos="511175" algn="l"/>
              </a:tabLst>
            </a:pP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Tornado Probability</a:t>
            </a:r>
          </a:p>
        </p:txBody>
      </p:sp>
    </p:spTree>
    <p:extLst>
      <p:ext uri="{BB962C8B-B14F-4D97-AF65-F5344CB8AC3E}">
        <p14:creationId xmlns:p14="http://schemas.microsoft.com/office/powerpoint/2010/main" val="6890782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CETS_meter_v3_PowerPoint_L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14" y="274638"/>
            <a:ext cx="7299559" cy="1143000"/>
          </a:xfrm>
        </p:spPr>
        <p:txBody>
          <a:bodyPr/>
          <a:lstStyle/>
          <a:p>
            <a:r>
              <a:rPr lang="en-US" dirty="0" smtClean="0"/>
              <a:t>Facet #5:  Useful Output</a:t>
            </a:r>
            <a:endParaRPr lang="en-US" dirty="0"/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91440" y="91440"/>
            <a:ext cx="1109519" cy="2514600"/>
            <a:chOff x="5204138" y="3804666"/>
            <a:chExt cx="1278637" cy="2897886"/>
          </a:xfrm>
        </p:grpSpPr>
        <p:sp>
          <p:nvSpPr>
            <p:cNvPr id="22" name="Rounded Rectangle 21"/>
            <p:cNvSpPr/>
            <p:nvPr/>
          </p:nvSpPr>
          <p:spPr>
            <a:xfrm>
              <a:off x="5204138" y="3804666"/>
              <a:ext cx="1261876" cy="2897886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5220899" y="5284851"/>
              <a:ext cx="1261876" cy="640461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Useful Output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258755" y="3804666"/>
              <a:ext cx="1186163" cy="1403394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-1930"/>
                <a:lumOff val="8046"/>
                <a:alphaOff val="-26667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5664070" y="609347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967889" y="1708002"/>
            <a:ext cx="8862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Tornado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Threat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Meter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356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294003" y="2032090"/>
            <a:ext cx="4736383" cy="4061361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14" y="274638"/>
            <a:ext cx="7299559" cy="1143000"/>
          </a:xfrm>
        </p:spPr>
        <p:txBody>
          <a:bodyPr/>
          <a:lstStyle/>
          <a:p>
            <a:r>
              <a:rPr lang="en-US" dirty="0" smtClean="0"/>
              <a:t>Facet #5:  Useful Output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6273692"/>
              </p:ext>
            </p:extLst>
          </p:nvPr>
        </p:nvGraphicFramePr>
        <p:xfrm>
          <a:off x="2766248" y="1931601"/>
          <a:ext cx="4114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53839537"/>
              </p:ext>
            </p:extLst>
          </p:nvPr>
        </p:nvGraphicFramePr>
        <p:xfrm>
          <a:off x="2766248" y="1865014"/>
          <a:ext cx="4114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880419" y="2168648"/>
            <a:ext cx="7697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+mn-lt"/>
                <a:cs typeface="Comic Sans MS"/>
              </a:rPr>
              <a:t>Until</a:t>
            </a:r>
          </a:p>
          <a:p>
            <a:pPr algn="ctr"/>
            <a:r>
              <a:rPr lang="en-US" sz="1100" dirty="0" smtClean="0">
                <a:latin typeface="+mn-lt"/>
                <a:cs typeface="Comic Sans MS"/>
              </a:rPr>
              <a:t>5:30 p.m.</a:t>
            </a:r>
            <a:endParaRPr lang="en-US" sz="1100" dirty="0">
              <a:latin typeface="+mn-lt"/>
              <a:cs typeface="Comic Sans M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632982" y="3455458"/>
            <a:ext cx="3233604" cy="369332"/>
            <a:chOff x="6025441" y="3544059"/>
            <a:chExt cx="3233604" cy="369332"/>
          </a:xfrm>
        </p:grpSpPr>
        <p:sp>
          <p:nvSpPr>
            <p:cNvPr id="16" name="TextBox 15"/>
            <p:cNvSpPr txBox="1"/>
            <p:nvPr/>
          </p:nvSpPr>
          <p:spPr>
            <a:xfrm>
              <a:off x="8056472" y="354405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/>
                  <a:cs typeface="Comic Sans MS"/>
                </a:rPr>
                <a:t>Act Now!</a:t>
              </a:r>
              <a:endParaRPr lang="en-US" sz="1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25441" y="354405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/>
                  <a:cs typeface="Comic Sans MS"/>
                </a:rPr>
                <a:t>Act Now!</a:t>
              </a:r>
              <a:endParaRPr lang="en-US" sz="1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94005" y="2623484"/>
            <a:ext cx="659155" cy="2500022"/>
            <a:chOff x="2294005" y="2623484"/>
            <a:chExt cx="659155" cy="2500022"/>
          </a:xfrm>
        </p:grpSpPr>
        <p:sp>
          <p:nvSpPr>
            <p:cNvPr id="7" name="TextBox 6"/>
            <p:cNvSpPr txBox="1"/>
            <p:nvPr/>
          </p:nvSpPr>
          <p:spPr>
            <a:xfrm>
              <a:off x="2298415" y="4754174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j-lt"/>
                </a:rPr>
                <a:t>Low</a:t>
              </a:r>
              <a:endParaRPr lang="en-US" sz="1800" dirty="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98730" y="3693439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j-lt"/>
                </a:rPr>
                <a:t>Med</a:t>
              </a:r>
              <a:endParaRPr lang="en-US" sz="1800" dirty="0"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94005" y="2623484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j-lt"/>
                </a:rPr>
                <a:t>High</a:t>
              </a:r>
              <a:endParaRPr lang="en-US" sz="1800" dirty="0">
                <a:latin typeface="+mj-lt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880418" y="2168647"/>
            <a:ext cx="7697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+mn-lt"/>
                <a:cs typeface="Comic Sans MS"/>
              </a:rPr>
              <a:t>Until</a:t>
            </a:r>
          </a:p>
          <a:p>
            <a:pPr algn="ctr"/>
            <a:r>
              <a:rPr lang="en-US" sz="1100" dirty="0" smtClean="0">
                <a:latin typeface="+mn-lt"/>
                <a:cs typeface="Comic Sans MS"/>
              </a:rPr>
              <a:t>6:45 p.m.</a:t>
            </a:r>
            <a:endParaRPr lang="en-US" sz="1100" dirty="0">
              <a:latin typeface="+mn-lt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48184" y="6157860"/>
            <a:ext cx="5374741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>
              <a:tabLst>
                <a:tab pos="511175" algn="l"/>
              </a:tabLst>
            </a:pP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Example (Private Sector) Phone App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94005" y="2169611"/>
            <a:ext cx="9444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+mn-lt"/>
                <a:cs typeface="Comic Sans MS"/>
              </a:rPr>
              <a:t>Last Update</a:t>
            </a:r>
          </a:p>
          <a:p>
            <a:pPr algn="ctr"/>
            <a:r>
              <a:rPr lang="en-US" sz="1100" dirty="0" smtClean="0">
                <a:latin typeface="+mn-lt"/>
                <a:cs typeface="Comic Sans MS"/>
              </a:rPr>
              <a:t>6:15 p.m.</a:t>
            </a:r>
            <a:endParaRPr lang="en-US" sz="1100" dirty="0">
              <a:latin typeface="+mn-lt"/>
              <a:cs typeface="Comic Sans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94004" y="2180522"/>
            <a:ext cx="9444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+mn-lt"/>
                <a:cs typeface="Comic Sans MS"/>
              </a:rPr>
              <a:t>Last Update</a:t>
            </a:r>
          </a:p>
          <a:p>
            <a:pPr algn="ctr"/>
            <a:r>
              <a:rPr lang="en-US" sz="1100" dirty="0" smtClean="0">
                <a:latin typeface="+mn-lt"/>
                <a:cs typeface="Comic Sans MS"/>
              </a:rPr>
              <a:t>5:00 p.m.</a:t>
            </a:r>
            <a:endParaRPr lang="en-US" sz="1100" dirty="0">
              <a:latin typeface="+mn-lt"/>
              <a:cs typeface="Comic Sans MS"/>
            </a:endParaRP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91440" y="91440"/>
            <a:ext cx="1109519" cy="2514600"/>
            <a:chOff x="5204138" y="3804666"/>
            <a:chExt cx="1278637" cy="2897886"/>
          </a:xfrm>
        </p:grpSpPr>
        <p:sp>
          <p:nvSpPr>
            <p:cNvPr id="22" name="Rounded Rectangle 21"/>
            <p:cNvSpPr/>
            <p:nvPr/>
          </p:nvSpPr>
          <p:spPr>
            <a:xfrm>
              <a:off x="5204138" y="3804666"/>
              <a:ext cx="1261876" cy="2897886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5220899" y="5284851"/>
              <a:ext cx="1261876" cy="640461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Useful Output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258755" y="3804666"/>
              <a:ext cx="1186163" cy="1403394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-1930"/>
                <a:lumOff val="8046"/>
                <a:alphaOff val="-26667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5664070" y="609347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8209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4" grpId="0"/>
      <p:bldP spid="14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Thanks to…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Greg </a:t>
            </a:r>
            <a:r>
              <a:rPr lang="en-US" dirty="0" err="1" smtClean="0"/>
              <a:t>Stumpf</a:t>
            </a:r>
            <a:r>
              <a:rPr lang="en-US" dirty="0" smtClean="0"/>
              <a:t> (OU CIMMS/NWS MDL)</a:t>
            </a:r>
          </a:p>
          <a:p>
            <a:r>
              <a:rPr lang="en-US" dirty="0" smtClean="0"/>
              <a:t>Russ Schneider (NWS SPC)</a:t>
            </a:r>
          </a:p>
          <a:p>
            <a:r>
              <a:rPr lang="en-US" dirty="0" smtClean="0"/>
              <a:t>Chris </a:t>
            </a:r>
            <a:r>
              <a:rPr lang="en-US" dirty="0" err="1" smtClean="0"/>
              <a:t>Karstens</a:t>
            </a:r>
            <a:r>
              <a:rPr lang="en-US" dirty="0" smtClean="0"/>
              <a:t> (OU CIMMS)</a:t>
            </a:r>
          </a:p>
          <a:p>
            <a:r>
              <a:rPr lang="en-US" dirty="0" smtClean="0"/>
              <a:t>John </a:t>
            </a:r>
            <a:r>
              <a:rPr lang="en-US" dirty="0" err="1" smtClean="0"/>
              <a:t>Ferree</a:t>
            </a:r>
            <a:r>
              <a:rPr lang="en-US" dirty="0" smtClean="0"/>
              <a:t> (NWS)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386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14" y="274638"/>
            <a:ext cx="7299559" cy="1143000"/>
          </a:xfrm>
        </p:spPr>
        <p:txBody>
          <a:bodyPr/>
          <a:lstStyle/>
          <a:p>
            <a:r>
              <a:rPr lang="en-US" dirty="0" smtClean="0"/>
              <a:t>Facet #5:  Useful Output</a:t>
            </a:r>
            <a:endParaRPr lang="en-US" dirty="0"/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91440" y="91440"/>
            <a:ext cx="1109519" cy="2514600"/>
            <a:chOff x="5204138" y="3804666"/>
            <a:chExt cx="1278637" cy="2897886"/>
          </a:xfrm>
        </p:grpSpPr>
        <p:sp>
          <p:nvSpPr>
            <p:cNvPr id="22" name="Rounded Rectangle 21"/>
            <p:cNvSpPr/>
            <p:nvPr/>
          </p:nvSpPr>
          <p:spPr>
            <a:xfrm>
              <a:off x="5204138" y="3804666"/>
              <a:ext cx="1261876" cy="2897886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5220899" y="5284851"/>
              <a:ext cx="1261876" cy="640461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Useful Output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258755" y="3804666"/>
              <a:ext cx="1186163" cy="1403394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-1930"/>
                <a:lumOff val="8046"/>
                <a:alphaOff val="-26667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5664070" y="609347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26" name="Char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3056752"/>
              </p:ext>
            </p:extLst>
          </p:nvPr>
        </p:nvGraphicFramePr>
        <p:xfrm>
          <a:off x="1333001" y="1647297"/>
          <a:ext cx="762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108001"/>
              </p:ext>
            </p:extLst>
          </p:nvPr>
        </p:nvGraphicFramePr>
        <p:xfrm>
          <a:off x="1333001" y="1647297"/>
          <a:ext cx="762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736560"/>
              </p:ext>
            </p:extLst>
          </p:nvPr>
        </p:nvGraphicFramePr>
        <p:xfrm>
          <a:off x="1333001" y="1647297"/>
          <a:ext cx="762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Char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108414"/>
              </p:ext>
            </p:extLst>
          </p:nvPr>
        </p:nvGraphicFramePr>
        <p:xfrm>
          <a:off x="1333001" y="1647297"/>
          <a:ext cx="762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Char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122004"/>
              </p:ext>
            </p:extLst>
          </p:nvPr>
        </p:nvGraphicFramePr>
        <p:xfrm>
          <a:off x="1333001" y="1647297"/>
          <a:ext cx="762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1" name="Char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949580"/>
              </p:ext>
            </p:extLst>
          </p:nvPr>
        </p:nvGraphicFramePr>
        <p:xfrm>
          <a:off x="1333001" y="1647297"/>
          <a:ext cx="762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2" name="Char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279827"/>
              </p:ext>
            </p:extLst>
          </p:nvPr>
        </p:nvGraphicFramePr>
        <p:xfrm>
          <a:off x="1333001" y="1647297"/>
          <a:ext cx="762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3" name="Char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139920"/>
              </p:ext>
            </p:extLst>
          </p:nvPr>
        </p:nvGraphicFramePr>
        <p:xfrm>
          <a:off x="1333001" y="1647297"/>
          <a:ext cx="762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4" name="Char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463460"/>
              </p:ext>
            </p:extLst>
          </p:nvPr>
        </p:nvGraphicFramePr>
        <p:xfrm>
          <a:off x="1333001" y="1647297"/>
          <a:ext cx="762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5" name="Char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902620"/>
              </p:ext>
            </p:extLst>
          </p:nvPr>
        </p:nvGraphicFramePr>
        <p:xfrm>
          <a:off x="1333001" y="1647297"/>
          <a:ext cx="762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6" name="Char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104701"/>
              </p:ext>
            </p:extLst>
          </p:nvPr>
        </p:nvGraphicFramePr>
        <p:xfrm>
          <a:off x="1333001" y="1647297"/>
          <a:ext cx="762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1402471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  <p:bldGraphic spid="28" grpId="0">
        <p:bldAsOne/>
      </p:bldGraphic>
      <p:bldGraphic spid="29" grpId="0">
        <p:bldAsOne/>
      </p:bldGraphic>
      <p:bldGraphic spid="30" grpId="0">
        <p:bldAsOne/>
      </p:bldGraphic>
      <p:bldGraphic spid="31" grpId="0">
        <p:bldAsOne/>
      </p:bldGraphic>
      <p:bldGraphic spid="32" grpId="0">
        <p:bldAsOne/>
      </p:bldGraphic>
      <p:bldGraphic spid="33" grpId="0">
        <p:bldAsOne/>
      </p:bldGraphic>
      <p:bldGraphic spid="34" grpId="0">
        <p:bldAsOne/>
      </p:bldGraphic>
      <p:bldGraphic spid="35" grpId="0">
        <p:bldAsOne/>
      </p:bldGraphic>
      <p:bldGraphic spid="36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274638"/>
            <a:ext cx="7022933" cy="1143000"/>
          </a:xfrm>
        </p:spPr>
        <p:txBody>
          <a:bodyPr/>
          <a:lstStyle/>
          <a:p>
            <a:r>
              <a:rPr lang="en-US" dirty="0" smtClean="0"/>
              <a:t>Facet #6: Effective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10" y="2575034"/>
            <a:ext cx="8471338" cy="382576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 smtClean="0"/>
              <a:t>Employ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social/behavioral science </a:t>
            </a:r>
            <a:r>
              <a:rPr lang="en-US" dirty="0" smtClean="0"/>
              <a:t>insights into ensuring the most effective response. 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/>
              <a:t>“Learn how people respond to weather information &amp; threats, accept that reality, and then build the system to work within that reality and still achieve the desired outcomes</a:t>
            </a:r>
            <a:r>
              <a:rPr lang="en-US" dirty="0" smtClean="0"/>
              <a:t>.” – Jeff </a:t>
            </a:r>
            <a:r>
              <a:rPr lang="en-US" dirty="0" err="1" smtClean="0"/>
              <a:t>Lazo</a:t>
            </a:r>
            <a:endParaRPr lang="en-US" dirty="0" smtClean="0"/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 smtClean="0"/>
              <a:t>Today’s Town </a:t>
            </a:r>
            <a:r>
              <a:rPr lang="en-US" dirty="0"/>
              <a:t>Hall </a:t>
            </a:r>
            <a:r>
              <a:rPr lang="en-US" dirty="0" smtClean="0"/>
              <a:t>Meeting…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 smtClean="0"/>
              <a:t>Social </a:t>
            </a:r>
            <a:r>
              <a:rPr lang="en-US" dirty="0"/>
              <a:t>Science and a New Watch/Warning Paradigm: What Can We Apply and What Is Still Unknown? </a:t>
            </a:r>
            <a:endParaRPr lang="en-US" dirty="0" smtClean="0"/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 smtClean="0"/>
              <a:t>12:15 </a:t>
            </a:r>
            <a:r>
              <a:rPr lang="en-US" dirty="0"/>
              <a:t>PM-1:15 </a:t>
            </a:r>
            <a:r>
              <a:rPr lang="en-US" dirty="0" smtClean="0"/>
              <a:t>PM in Room C205.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80695" y="73914"/>
            <a:ext cx="1189762" cy="2286000"/>
            <a:chOff x="6444919" y="3804666"/>
            <a:chExt cx="1371110" cy="2634441"/>
          </a:xfrm>
        </p:grpSpPr>
        <p:sp>
          <p:nvSpPr>
            <p:cNvPr id="22" name="Rounded Rectangle 21"/>
            <p:cNvSpPr/>
            <p:nvPr/>
          </p:nvSpPr>
          <p:spPr>
            <a:xfrm>
              <a:off x="6482775" y="3804666"/>
              <a:ext cx="1243456" cy="2634441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6444919" y="5284851"/>
              <a:ext cx="1371110" cy="613029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002060"/>
                  </a:solidFill>
                </a:rPr>
                <a:t>Effective Response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6520631" y="3804666"/>
              <a:ext cx="1186163" cy="1403394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-2413"/>
                <a:lumOff val="10057"/>
                <a:alphaOff val="-33333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6931611" y="583186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500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110658" y="96774"/>
            <a:ext cx="1109519" cy="2286000"/>
            <a:chOff x="7761412" y="3804666"/>
            <a:chExt cx="1278637" cy="2634441"/>
          </a:xfrm>
        </p:grpSpPr>
        <p:sp>
          <p:nvSpPr>
            <p:cNvPr id="27" name="Rounded Rectangle 26"/>
            <p:cNvSpPr/>
            <p:nvPr/>
          </p:nvSpPr>
          <p:spPr>
            <a:xfrm>
              <a:off x="7761412" y="3804666"/>
              <a:ext cx="1243457" cy="2634441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7778173" y="5284851"/>
              <a:ext cx="1261876" cy="558165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002060"/>
                  </a:solidFill>
                </a:rPr>
                <a:t>Verification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7816029" y="3804666"/>
              <a:ext cx="1186163" cy="1403394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-2895"/>
                <a:lumOff val="12069"/>
                <a:alphaOff val="-4000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TextBox 29"/>
            <p:cNvSpPr txBox="1"/>
            <p:nvPr/>
          </p:nvSpPr>
          <p:spPr>
            <a:xfrm>
              <a:off x="8227009" y="5831859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74638"/>
            <a:ext cx="7000073" cy="1143000"/>
          </a:xfrm>
        </p:spPr>
        <p:txBody>
          <a:bodyPr/>
          <a:lstStyle/>
          <a:p>
            <a:r>
              <a:rPr lang="en-US" dirty="0" smtClean="0"/>
              <a:t>Facet #7: 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10" y="2575034"/>
            <a:ext cx="5308250" cy="382576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 smtClean="0"/>
              <a:t>Forecasts </a:t>
            </a:r>
            <a:r>
              <a:rPr lang="en-US" dirty="0"/>
              <a:t>and observations on the same coordinate </a:t>
            </a:r>
            <a:r>
              <a:rPr lang="en-US" dirty="0" smtClean="0"/>
              <a:t>system:  A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geospatial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grid</a:t>
            </a:r>
            <a:r>
              <a:rPr lang="en-US" dirty="0" smtClean="0"/>
              <a:t>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 smtClean="0"/>
              <a:t>Statistically-valid </a:t>
            </a:r>
            <a:r>
              <a:rPr lang="en-US" dirty="0"/>
              <a:t>and scientifically-robust results </a:t>
            </a:r>
            <a:r>
              <a:rPr lang="en-US" dirty="0" smtClean="0"/>
              <a:t>suitable </a:t>
            </a:r>
            <a:r>
              <a:rPr lang="en-US" dirty="0"/>
              <a:t>for </a:t>
            </a:r>
            <a:r>
              <a:rPr lang="en-US" dirty="0" smtClean="0"/>
              <a:t>system improvement &amp; research.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 smtClean="0"/>
              <a:t>Not just forecast verification!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 smtClean="0"/>
              <a:t>Verify “Effectiveness of Response,” too.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596327" y="2542032"/>
            <a:ext cx="3368222" cy="2908488"/>
            <a:chOff x="5690053" y="1828800"/>
            <a:chExt cx="3368222" cy="2908488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0053" y="1828800"/>
              <a:ext cx="3368222" cy="263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5710560" y="4460289"/>
              <a:ext cx="25314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dirty="0" smtClean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From ECMWF and Allan Murphy</a:t>
              </a:r>
              <a:endParaRPr lang="en-US" sz="1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16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170" cy="1143000"/>
          </a:xfrm>
        </p:spPr>
        <p:txBody>
          <a:bodyPr/>
          <a:lstStyle/>
          <a:p>
            <a:r>
              <a:rPr lang="en-US" dirty="0" smtClean="0"/>
              <a:t>	&amp;		    :The Connections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759" y="573371"/>
            <a:ext cx="1671266" cy="5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043116"/>
              </p:ext>
            </p:extLst>
          </p:nvPr>
        </p:nvGraphicFramePr>
        <p:xfrm>
          <a:off x="1554482" y="1268730"/>
          <a:ext cx="6400800" cy="555063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48928"/>
                <a:gridCol w="1888530"/>
                <a:gridCol w="551906"/>
                <a:gridCol w="551906"/>
                <a:gridCol w="551906"/>
                <a:gridCol w="551906"/>
                <a:gridCol w="551906"/>
                <a:gridCol w="551906"/>
                <a:gridCol w="551906"/>
              </a:tblGrid>
              <a:tr h="18664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Applicable </a:t>
                      </a:r>
                      <a:r>
                        <a:rPr lang="en-US" sz="1100" b="1" u="none" strike="noStrike" dirty="0" smtClean="0">
                          <a:effectLst/>
                        </a:rPr>
                        <a:t>            Facet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435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Category</a:t>
                      </a:r>
                      <a:r>
                        <a:rPr 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of Challenge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</a:rPr>
                        <a:t>#1</a:t>
                      </a:r>
                    </a:p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</a:rPr>
                        <a:t>Method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</a:rPr>
                        <a:t>#2</a:t>
                      </a:r>
                    </a:p>
                    <a:p>
                      <a:pPr algn="ctr" fontAlgn="b"/>
                      <a:r>
                        <a:rPr lang="en-US" sz="1000" b="1" u="none" strike="noStrike" dirty="0" err="1" smtClean="0">
                          <a:effectLst/>
                        </a:rPr>
                        <a:t>Obs</a:t>
                      </a:r>
                      <a:r>
                        <a:rPr lang="en-US" sz="1000" b="1" u="none" strike="noStrike" dirty="0" smtClean="0">
                          <a:effectLst/>
                        </a:rPr>
                        <a:t>/</a:t>
                      </a:r>
                      <a:r>
                        <a:rPr lang="en-US" sz="1000" b="1" u="none" strike="noStrike" dirty="0" err="1" smtClean="0">
                          <a:effectLst/>
                        </a:rPr>
                        <a:t>Guid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</a:rPr>
                        <a:t>#3</a:t>
                      </a:r>
                    </a:p>
                    <a:p>
                      <a:pPr algn="ctr" fontAlgn="b"/>
                      <a:r>
                        <a:rPr lang="en-US" sz="1000" b="1" u="none" strike="noStrike" dirty="0" err="1" smtClean="0">
                          <a:effectLst/>
                        </a:rPr>
                        <a:t>Fcstr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</a:rPr>
                        <a:t>#4</a:t>
                      </a:r>
                    </a:p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</a:rPr>
                        <a:t>Tools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</a:rPr>
                        <a:t>#5</a:t>
                      </a:r>
                    </a:p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</a:rPr>
                        <a:t>Output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</a:rPr>
                        <a:t>#6</a:t>
                      </a:r>
                    </a:p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</a:rPr>
                        <a:t>Response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</a:rPr>
                        <a:t>#7</a:t>
                      </a:r>
                    </a:p>
                    <a:p>
                      <a:pPr algn="ctr" fontAlgn="b"/>
                      <a:r>
                        <a:rPr lang="en-US" sz="1000" b="1" u="none" strike="noStrike" dirty="0" err="1" smtClean="0">
                          <a:effectLst/>
                        </a:rPr>
                        <a:t>Verif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</a:tr>
              <a:tr h="154359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</a:rPr>
                        <a:t>Norman</a:t>
                      </a:r>
                    </a:p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</a:rPr>
                        <a:t>Meeting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vert="vert27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1. </a:t>
                      </a:r>
                      <a:r>
                        <a:rPr lang="en-US" sz="1000" u="none" strike="noStrike" dirty="0" err="1">
                          <a:effectLst/>
                        </a:rPr>
                        <a:t>Soc</a:t>
                      </a:r>
                      <a:r>
                        <a:rPr lang="en-US" sz="1000" u="none" strike="noStrike" dirty="0">
                          <a:effectLst/>
                        </a:rPr>
                        <a:t>/</a:t>
                      </a:r>
                      <a:r>
                        <a:rPr lang="en-US" sz="1000" u="none" strike="noStrike" dirty="0" err="1">
                          <a:effectLst/>
                        </a:rPr>
                        <a:t>Phys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Sci</a:t>
                      </a:r>
                      <a:r>
                        <a:rPr lang="en-US" sz="1000" u="none" strike="noStrike" dirty="0">
                          <a:effectLst/>
                        </a:rPr>
                        <a:t> Integration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2. FAR Reduction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3. Dissemination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4. Modeling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5. Outreach &amp; Education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6. Service Assessments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7. Resilience Coalition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8. Warning Process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</a:tr>
              <a:tr h="154359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</a:rPr>
                        <a:t>Birmingham</a:t>
                      </a:r>
                    </a:p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</a:rPr>
                        <a:t>Meeting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vert="vert27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1. Physical Understanding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2. Warning Process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3. Response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4. Population Differences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5. Household Preparedness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6. Planning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7. Warning Economics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8. Safe Rooms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9. Organizational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/>
                </a:tc>
              </a:tr>
              <a:tr h="154359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</a:rPr>
                        <a:t>WRN-Identified</a:t>
                      </a:r>
                    </a:p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</a:rPr>
                        <a:t>Projects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vert="vert27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A. Physical Understanding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B. Wind &amp; Buildings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C. </a:t>
                      </a:r>
                      <a:r>
                        <a:rPr lang="en-US" sz="1000" u="none" strike="noStrike" dirty="0" err="1">
                          <a:effectLst/>
                        </a:rPr>
                        <a:t>Polygonology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D. False Alarms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E. Warning Channel &amp; Response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F. Warning Message Experiments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G. Preparedness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H. Vulnerable Population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I. Planning &amp; Recovery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J. Mitigation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K. Warning Valuation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54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L. </a:t>
                      </a:r>
                      <a:r>
                        <a:rPr lang="en-US" sz="1000" u="none" strike="noStrike" dirty="0" err="1">
                          <a:effectLst/>
                        </a:rPr>
                        <a:t>SocSci</a:t>
                      </a:r>
                      <a:r>
                        <a:rPr lang="en-US" sz="1000" u="none" strike="noStrike" dirty="0">
                          <a:effectLst/>
                        </a:rPr>
                        <a:t> Course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sym typeface="Wingdings"/>
                        </a:rPr>
                        <a:t>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557" marR="8557" marT="8557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20040" y="226217"/>
            <a:ext cx="1152144" cy="1151597"/>
            <a:chOff x="2458837" y="2793713"/>
            <a:chExt cx="3860940" cy="3859107"/>
          </a:xfrm>
        </p:grpSpPr>
        <p:sp>
          <p:nvSpPr>
            <p:cNvPr id="6" name="Oval 5"/>
            <p:cNvSpPr/>
            <p:nvPr/>
          </p:nvSpPr>
          <p:spPr bwMode="auto">
            <a:xfrm flipV="1">
              <a:off x="2458837" y="2793713"/>
              <a:ext cx="3860940" cy="385910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softEdge rad="190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7" name="Picture 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54663" y="3057525"/>
              <a:ext cx="3308338" cy="33083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432" y="1477078"/>
            <a:ext cx="500832" cy="1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952744" y="1117339"/>
            <a:ext cx="448056" cy="447842"/>
            <a:chOff x="2458837" y="2793713"/>
            <a:chExt cx="3860940" cy="3859107"/>
          </a:xfrm>
        </p:grpSpPr>
        <p:sp>
          <p:nvSpPr>
            <p:cNvPr id="11" name="Oval 10"/>
            <p:cNvSpPr/>
            <p:nvPr/>
          </p:nvSpPr>
          <p:spPr bwMode="auto">
            <a:xfrm flipV="1">
              <a:off x="2458837" y="2793713"/>
              <a:ext cx="3860940" cy="385910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softEdge rad="190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2" name="Picture 11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54663" y="3057525"/>
              <a:ext cx="3308338" cy="33083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3636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Summary…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800" dirty="0" smtClean="0"/>
              <a:t>FACETs is…</a:t>
            </a:r>
            <a:endParaRPr lang="en-US" sz="2400" dirty="0" smtClean="0"/>
          </a:p>
          <a:p>
            <a:pPr lvl="1">
              <a:spcAft>
                <a:spcPts val="0"/>
              </a:spcAft>
              <a:buFont typeface="Arial" pitchFamily="34" charset="0"/>
              <a:buChar char="…"/>
            </a:pPr>
            <a:endParaRPr lang="en-US" sz="2400" dirty="0" smtClean="0"/>
          </a:p>
          <a:p>
            <a:pPr lvl="1">
              <a:spcAft>
                <a:spcPts val="0"/>
              </a:spcAft>
              <a:buFont typeface="Arial" pitchFamily="34" charset="0"/>
              <a:buChar char="…"/>
            </a:pPr>
            <a:r>
              <a:rPr lang="en-US" sz="2400" dirty="0" smtClean="0"/>
              <a:t>a new, all-hazard watch/warning paradigm (grid-based, probabilistic threats) redesigned with social/behavioral science infused; </a:t>
            </a:r>
          </a:p>
          <a:p>
            <a:pPr lvl="1">
              <a:spcAft>
                <a:spcPts val="0"/>
              </a:spcAft>
              <a:buFont typeface="Arial" pitchFamily="34" charset="0"/>
              <a:buChar char="…"/>
            </a:pPr>
            <a:r>
              <a:rPr lang="en-US" sz="2400" dirty="0" smtClean="0"/>
              <a:t>a framework intended to organize and guide reinvention efforts;</a:t>
            </a:r>
          </a:p>
          <a:p>
            <a:pPr lvl="1">
              <a:spcAft>
                <a:spcPts val="0"/>
              </a:spcAft>
              <a:buFont typeface="Arial" pitchFamily="34" charset="0"/>
              <a:buChar char="…"/>
            </a:pPr>
            <a:r>
              <a:rPr lang="en-US" sz="2400" dirty="0" smtClean="0"/>
              <a:t>a vehicle for achieving several WRN goals;</a:t>
            </a:r>
          </a:p>
          <a:p>
            <a:pPr lvl="1">
              <a:spcAft>
                <a:spcPts val="0"/>
              </a:spcAft>
              <a:buFont typeface="Arial" pitchFamily="34" charset="0"/>
              <a:buChar char="…"/>
            </a:pPr>
            <a:r>
              <a:rPr lang="en-US" sz="2400" dirty="0" smtClean="0"/>
              <a:t>under development and awaiting your input, suggestions, concerns and </a:t>
            </a:r>
            <a:r>
              <a:rPr lang="en-US" sz="2400" b="1" i="1" dirty="0" smtClean="0">
                <a:solidFill>
                  <a:srgbClr val="C00000"/>
                </a:solidFill>
              </a:rPr>
              <a:t>collaboration</a:t>
            </a:r>
            <a:r>
              <a:rPr lang="en-US" sz="2400" dirty="0" smtClean="0"/>
              <a:t> (e.g., HWT)!</a:t>
            </a:r>
          </a:p>
        </p:txBody>
      </p:sp>
    </p:spTree>
    <p:extLst>
      <p:ext uri="{BB962C8B-B14F-4D97-AF65-F5344CB8AC3E}">
        <p14:creationId xmlns:p14="http://schemas.microsoft.com/office/powerpoint/2010/main" val="2139051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594360" y="199357"/>
            <a:ext cx="3401568" cy="3399954"/>
            <a:chOff x="2458837" y="2793713"/>
            <a:chExt cx="3860940" cy="3859107"/>
          </a:xfrm>
        </p:grpSpPr>
        <p:sp>
          <p:nvSpPr>
            <p:cNvPr id="37" name="Oval 36"/>
            <p:cNvSpPr/>
            <p:nvPr/>
          </p:nvSpPr>
          <p:spPr bwMode="auto">
            <a:xfrm flipV="1">
              <a:off x="2458837" y="2793713"/>
              <a:ext cx="3860940" cy="385910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softEdge rad="190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38" name="Picture 3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54663" y="3057525"/>
              <a:ext cx="3308338" cy="33083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0" name="TextBox 39"/>
          <p:cNvSpPr txBox="1"/>
          <p:nvPr/>
        </p:nvSpPr>
        <p:spPr>
          <a:xfrm>
            <a:off x="4269315" y="1195998"/>
            <a:ext cx="400853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Lans P. Rothfusz</a:t>
            </a:r>
          </a:p>
          <a:p>
            <a:r>
              <a:rPr lang="en-US" sz="2000" dirty="0" smtClean="0">
                <a:latin typeface="+mj-lt"/>
              </a:rPr>
              <a:t>National Severe Storms Laboratory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lans.rothfusz@noaa.gov</a:t>
            </a:r>
          </a:p>
          <a:p>
            <a:r>
              <a:rPr lang="en-US" sz="2000" dirty="0" smtClean="0">
                <a:latin typeface="+mj-lt"/>
              </a:rPr>
              <a:t>678-665-7049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0584" y="3804666"/>
            <a:ext cx="1261876" cy="289788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Rounded Rectangle 4"/>
          <p:cNvSpPr/>
          <p:nvPr/>
        </p:nvSpPr>
        <p:spPr>
          <a:xfrm>
            <a:off x="117345" y="5284851"/>
            <a:ext cx="1261876" cy="859917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rgbClr val="002060"/>
                </a:solidFill>
              </a:rPr>
              <a:t>Grid-Based Probabilistic Threats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b="1" kern="1200" dirty="0" smtClean="0">
              <a:solidFill>
                <a:srgbClr val="00206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38440" y="3804666"/>
            <a:ext cx="1186163" cy="1403394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TextBox 50"/>
          <p:cNvSpPr txBox="1"/>
          <p:nvPr/>
        </p:nvSpPr>
        <p:spPr>
          <a:xfrm>
            <a:off x="594360" y="624337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379221" y="3804666"/>
            <a:ext cx="1261876" cy="289788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5" name="Rounded Rectangle 4"/>
          <p:cNvSpPr/>
          <p:nvPr/>
        </p:nvSpPr>
        <p:spPr>
          <a:xfrm>
            <a:off x="1395982" y="5284851"/>
            <a:ext cx="1261876" cy="631317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err="1" smtClean="0">
                <a:solidFill>
                  <a:srgbClr val="002060"/>
                </a:solidFill>
              </a:rPr>
              <a:t>Obs</a:t>
            </a:r>
            <a:r>
              <a:rPr lang="en-US" sz="1600" b="1" kern="1200" dirty="0" smtClean="0">
                <a:solidFill>
                  <a:srgbClr val="002060"/>
                </a:solidFill>
              </a:rPr>
              <a:t> &amp; Guidance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b="1" kern="1200" dirty="0" smtClean="0">
              <a:solidFill>
                <a:srgbClr val="002060"/>
              </a:solidFill>
            </a:endParaRPr>
          </a:p>
          <a:p>
            <a:pPr marL="114300" lvl="0" indent="-11430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endParaRPr lang="en-US" sz="1600" b="1" kern="1200" dirty="0">
              <a:solidFill>
                <a:srgbClr val="00206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1433838" y="3804666"/>
            <a:ext cx="1186163" cy="1403394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alpha val="90000"/>
              <a:hueOff val="0"/>
              <a:satOff val="-483"/>
              <a:lumOff val="2011"/>
              <a:alphaOff val="-6667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9" name="TextBox 58"/>
          <p:cNvSpPr txBox="1"/>
          <p:nvPr/>
        </p:nvSpPr>
        <p:spPr>
          <a:xfrm>
            <a:off x="1837944" y="624337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657858" y="3804666"/>
            <a:ext cx="1261876" cy="289788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3" name="Rounded Rectangle 4"/>
          <p:cNvSpPr/>
          <p:nvPr/>
        </p:nvSpPr>
        <p:spPr>
          <a:xfrm>
            <a:off x="2674619" y="5284851"/>
            <a:ext cx="1261876" cy="704469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rgbClr val="002060"/>
                </a:solidFill>
              </a:rPr>
              <a:t>The Forecaster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b="1" kern="1200" dirty="0" smtClean="0">
              <a:solidFill>
                <a:srgbClr val="00206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695714" y="3804666"/>
            <a:ext cx="1186163" cy="1403394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alpha val="90000"/>
              <a:hueOff val="0"/>
              <a:satOff val="-965"/>
              <a:lumOff val="4023"/>
              <a:alphaOff val="-13333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1" name="TextBox 70"/>
          <p:cNvSpPr txBox="1"/>
          <p:nvPr/>
        </p:nvSpPr>
        <p:spPr>
          <a:xfrm>
            <a:off x="3113558" y="624337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3936495" y="3804666"/>
            <a:ext cx="1261876" cy="289788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3" name="Rounded Rectangle 4"/>
          <p:cNvSpPr/>
          <p:nvPr/>
        </p:nvSpPr>
        <p:spPr>
          <a:xfrm>
            <a:off x="3953256" y="5284851"/>
            <a:ext cx="1261876" cy="60388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rgbClr val="002060"/>
                </a:solidFill>
              </a:rPr>
              <a:t>Threat Grid Tools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b="1" kern="1200" dirty="0" smtClean="0">
              <a:solidFill>
                <a:srgbClr val="002060"/>
              </a:solidFill>
            </a:endParaRPr>
          </a:p>
          <a:p>
            <a:pPr marL="114300" lvl="0" indent="-11430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endParaRPr lang="en-US" sz="1600" b="1" kern="1200" dirty="0">
              <a:solidFill>
                <a:srgbClr val="00206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3991112" y="3804666"/>
            <a:ext cx="1186163" cy="1403394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alpha val="90000"/>
              <a:hueOff val="0"/>
              <a:satOff val="-1448"/>
              <a:lumOff val="6034"/>
              <a:alphaOff val="-2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5" name="TextBox 74"/>
          <p:cNvSpPr txBox="1"/>
          <p:nvPr/>
        </p:nvSpPr>
        <p:spPr>
          <a:xfrm>
            <a:off x="4375430" y="624337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5204138" y="3804666"/>
            <a:ext cx="1261876" cy="289788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7" name="Rounded Rectangle 4"/>
          <p:cNvSpPr/>
          <p:nvPr/>
        </p:nvSpPr>
        <p:spPr>
          <a:xfrm>
            <a:off x="5220899" y="5284851"/>
            <a:ext cx="1261876" cy="64046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rgbClr val="002060"/>
                </a:solidFill>
              </a:rPr>
              <a:t>Useful Output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b="1" kern="1200" dirty="0" smtClean="0">
              <a:solidFill>
                <a:srgbClr val="00206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5258755" y="3804666"/>
            <a:ext cx="1186163" cy="1403394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alpha val="90000"/>
              <a:hueOff val="0"/>
              <a:satOff val="-1930"/>
              <a:lumOff val="8046"/>
              <a:alphaOff val="-26667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9" name="TextBox 78"/>
          <p:cNvSpPr txBox="1"/>
          <p:nvPr/>
        </p:nvSpPr>
        <p:spPr>
          <a:xfrm>
            <a:off x="5664070" y="624337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6482775" y="3804666"/>
            <a:ext cx="1261876" cy="289788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1" name="Rounded Rectangle 4"/>
          <p:cNvSpPr/>
          <p:nvPr/>
        </p:nvSpPr>
        <p:spPr>
          <a:xfrm>
            <a:off x="6444919" y="5284851"/>
            <a:ext cx="1371110" cy="613029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rgbClr val="002060"/>
                </a:solidFill>
              </a:rPr>
              <a:t>Effective Response</a:t>
            </a:r>
          </a:p>
        </p:txBody>
      </p:sp>
      <p:sp>
        <p:nvSpPr>
          <p:cNvPr id="82" name="Oval 81"/>
          <p:cNvSpPr/>
          <p:nvPr/>
        </p:nvSpPr>
        <p:spPr>
          <a:xfrm>
            <a:off x="6520631" y="3804666"/>
            <a:ext cx="1186163" cy="1403394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alpha val="90000"/>
              <a:hueOff val="0"/>
              <a:satOff val="-2413"/>
              <a:lumOff val="10057"/>
              <a:alphaOff val="-33333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3" name="TextBox 82"/>
          <p:cNvSpPr txBox="1"/>
          <p:nvPr/>
        </p:nvSpPr>
        <p:spPr>
          <a:xfrm>
            <a:off x="6980806" y="624337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7761412" y="3804666"/>
            <a:ext cx="1261876" cy="289788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5" name="Rounded Rectangle 4"/>
          <p:cNvSpPr/>
          <p:nvPr/>
        </p:nvSpPr>
        <p:spPr>
          <a:xfrm>
            <a:off x="7778173" y="5284851"/>
            <a:ext cx="1261876" cy="55816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rgbClr val="002060"/>
                </a:solidFill>
              </a:rPr>
              <a:t>Verification</a:t>
            </a:r>
          </a:p>
        </p:txBody>
      </p:sp>
      <p:sp>
        <p:nvSpPr>
          <p:cNvPr id="86" name="Oval 85"/>
          <p:cNvSpPr/>
          <p:nvPr/>
        </p:nvSpPr>
        <p:spPr>
          <a:xfrm>
            <a:off x="7816029" y="3804666"/>
            <a:ext cx="1186163" cy="1403394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alpha val="90000"/>
              <a:hueOff val="0"/>
              <a:satOff val="-2895"/>
              <a:lumOff val="12069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7" name="TextBox 86"/>
          <p:cNvSpPr txBox="1"/>
          <p:nvPr/>
        </p:nvSpPr>
        <p:spPr>
          <a:xfrm>
            <a:off x="8242678" y="624337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Left-Right Arrow 87"/>
          <p:cNvSpPr/>
          <p:nvPr/>
        </p:nvSpPr>
        <p:spPr bwMode="auto">
          <a:xfrm>
            <a:off x="958562" y="5839372"/>
            <a:ext cx="7005134" cy="645798"/>
          </a:xfrm>
          <a:prstGeom prst="leftRightArrow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+mn-lt"/>
              </a:rPr>
              <a:t>Integrated Social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+mn-lt"/>
              </a:rPr>
              <a:t>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+mn-lt"/>
              </a:rPr>
              <a:t>Sciences</a:t>
            </a:r>
          </a:p>
        </p:txBody>
      </p:sp>
      <p:sp>
        <p:nvSpPr>
          <p:cNvPr id="43" name="Oval 42"/>
          <p:cNvSpPr/>
          <p:nvPr/>
        </p:nvSpPr>
        <p:spPr bwMode="auto">
          <a:xfrm>
            <a:off x="100585" y="5148072"/>
            <a:ext cx="1280160" cy="99669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1370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DISCLAIMER!!!!!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concepts presented herein are </a:t>
            </a:r>
            <a:r>
              <a:rPr lang="en-US" sz="2800" b="1" i="1" dirty="0" smtClean="0"/>
              <a:t>under development and exploration</a:t>
            </a:r>
            <a:r>
              <a:rPr lang="en-US" sz="2800" dirty="0" smtClean="0"/>
              <a:t> by the National Severe Storms Laboratory.</a:t>
            </a:r>
          </a:p>
          <a:p>
            <a:endParaRPr lang="en-US" sz="2800" dirty="0"/>
          </a:p>
          <a:p>
            <a:r>
              <a:rPr lang="en-US" sz="2800" dirty="0" smtClean="0"/>
              <a:t>They are </a:t>
            </a:r>
            <a:r>
              <a:rPr lang="en-US" sz="2800" b="1" dirty="0" smtClean="0"/>
              <a:t>NOT</a:t>
            </a:r>
            <a:r>
              <a:rPr lang="en-US" sz="2800" dirty="0" smtClean="0"/>
              <a:t> the accepted and adopted plans of the National Weather Service</a:t>
            </a:r>
          </a:p>
          <a:p>
            <a:pPr lvl="1"/>
            <a:r>
              <a:rPr lang="en-US" sz="2600" dirty="0" smtClean="0"/>
              <a:t>…although NWS is partnering in the exploration.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2369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FACETs Is…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>
              <a:spcAft>
                <a:spcPts val="0"/>
              </a:spcAft>
              <a:buFont typeface="Arial" pitchFamily="34" charset="0"/>
              <a:buChar char="…"/>
            </a:pPr>
            <a:r>
              <a:rPr lang="en-US" sz="2800" dirty="0" smtClean="0"/>
              <a:t>a new, all-hazard watch/warning paradigm;</a:t>
            </a:r>
          </a:p>
          <a:p>
            <a:pPr lvl="1">
              <a:spcAft>
                <a:spcPts val="0"/>
              </a:spcAft>
              <a:buFont typeface="Arial" pitchFamily="34" charset="0"/>
              <a:buChar char="…"/>
            </a:pPr>
            <a:endParaRPr lang="en-US" sz="2800" dirty="0" smtClean="0"/>
          </a:p>
          <a:p>
            <a:pPr lvl="1">
              <a:spcAft>
                <a:spcPts val="0"/>
              </a:spcAft>
              <a:buFont typeface="Arial" pitchFamily="34" charset="0"/>
              <a:buChar char="…"/>
            </a:pPr>
            <a:r>
              <a:rPr lang="en-US" sz="2800" dirty="0" smtClean="0"/>
              <a:t>a framework intended to organize and guide paradigm reinvention efforts;</a:t>
            </a:r>
          </a:p>
          <a:p>
            <a:pPr lvl="1">
              <a:spcAft>
                <a:spcPts val="0"/>
              </a:spcAft>
              <a:buFont typeface="Arial" pitchFamily="34" charset="0"/>
              <a:buChar char="…"/>
            </a:pPr>
            <a:endParaRPr lang="en-US" sz="2800" dirty="0" smtClean="0"/>
          </a:p>
          <a:p>
            <a:pPr lvl="1">
              <a:spcAft>
                <a:spcPts val="0"/>
              </a:spcAft>
              <a:buFont typeface="Arial" pitchFamily="34" charset="0"/>
              <a:buChar char="…"/>
            </a:pPr>
            <a:r>
              <a:rPr lang="en-US" sz="2800" dirty="0" smtClean="0"/>
              <a:t>a vehicle for achieving several WRN goals</a:t>
            </a:r>
            <a:r>
              <a:rPr lang="en-US" sz="2800" dirty="0"/>
              <a:t>.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259978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Informing a Paradigm Shift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6204576"/>
              </p:ext>
            </p:extLst>
          </p:nvPr>
        </p:nvGraphicFramePr>
        <p:xfrm>
          <a:off x="685800" y="1941543"/>
          <a:ext cx="7772400" cy="4516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6403" y="4751388"/>
            <a:ext cx="2078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First, do no harm!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6295" y="1417638"/>
            <a:ext cx="3511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Refine, revise and/or reinvent.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2084" y="4751388"/>
            <a:ext cx="2485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Where we’re headed.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97917" y="1898511"/>
            <a:ext cx="4358998" cy="2809095"/>
            <a:chOff x="3497917" y="1898511"/>
            <a:chExt cx="4358998" cy="2809095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5735507" y="3044127"/>
              <a:ext cx="2121408" cy="1663479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3497917" y="1898511"/>
              <a:ext cx="2121408" cy="1663479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38752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Current Watch/Warning System “Challenges”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734312"/>
            <a:ext cx="7772400" cy="4114800"/>
          </a:xfrm>
        </p:spPr>
        <p:txBody>
          <a:bodyPr>
            <a:noAutofit/>
          </a:bodyPr>
          <a:lstStyle/>
          <a:p>
            <a:r>
              <a:rPr lang="en-US" sz="2000" dirty="0" smtClean="0"/>
              <a:t>Warning methodologies have changed little in over 40 years.</a:t>
            </a:r>
          </a:p>
          <a:p>
            <a:pPr lvl="1"/>
            <a:r>
              <a:rPr lang="en-US" dirty="0" smtClean="0"/>
              <a:t>Except for “bullet format” and “storm-based” issuance.</a:t>
            </a:r>
          </a:p>
          <a:p>
            <a:pPr lvl="1"/>
            <a:r>
              <a:rPr lang="en-US" dirty="0" smtClean="0"/>
              <a:t>Still deterministic (binary) and text-based.</a:t>
            </a:r>
          </a:p>
          <a:p>
            <a:endParaRPr lang="en-US" sz="2000" dirty="0" smtClean="0"/>
          </a:p>
          <a:p>
            <a:r>
              <a:rPr lang="en-US" sz="2000" dirty="0" smtClean="0"/>
              <a:t>Society </a:t>
            </a:r>
            <a:r>
              <a:rPr lang="en-US" sz="2000" dirty="0"/>
              <a:t>has changed….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Science</a:t>
            </a:r>
          </a:p>
          <a:p>
            <a:pPr lvl="1"/>
            <a:r>
              <a:rPr lang="en-US" dirty="0"/>
              <a:t>Social diversity</a:t>
            </a:r>
          </a:p>
          <a:p>
            <a:pPr lvl="1"/>
            <a:r>
              <a:rPr lang="en-US" dirty="0"/>
              <a:t>Lifestyles</a:t>
            </a:r>
          </a:p>
          <a:p>
            <a:pPr lvl="1"/>
            <a:r>
              <a:rPr lang="en-US" dirty="0" smtClean="0"/>
              <a:t>Vulnerability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758" y="2882900"/>
            <a:ext cx="5756990" cy="382651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3097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Isosceles Triangle 130"/>
          <p:cNvGrpSpPr>
            <a:grpSpLocks/>
          </p:cNvGrpSpPr>
          <p:nvPr/>
        </p:nvGrpSpPr>
        <p:grpSpPr bwMode="auto">
          <a:xfrm>
            <a:off x="814388" y="1255713"/>
            <a:ext cx="8234362" cy="5002212"/>
            <a:chOff x="975" y="1183"/>
            <a:chExt cx="4194" cy="2611"/>
          </a:xfrm>
          <a:noFill/>
        </p:grpSpPr>
        <p:pic>
          <p:nvPicPr>
            <p:cNvPr id="52305" name="Isosceles Triangle 13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5" y="1183"/>
              <a:ext cx="4194" cy="261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52306" name="Text Box 4"/>
            <p:cNvSpPr txBox="1">
              <a:spLocks noChangeArrowheads="1"/>
            </p:cNvSpPr>
            <p:nvPr/>
          </p:nvSpPr>
          <p:spPr bwMode="auto">
            <a:xfrm rot="5400000">
              <a:off x="1404" y="1439"/>
              <a:ext cx="1272" cy="206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eaLnBrk="1" hangingPunct="1"/>
              <a:endParaRPr lang="en-US" sz="18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44" y="4779084"/>
            <a:ext cx="1107222" cy="63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 flipV="1">
            <a:off x="844551" y="1514476"/>
            <a:ext cx="7661274" cy="21403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44551" y="3654842"/>
            <a:ext cx="7661274" cy="23554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32" name="TextBox 21"/>
          <p:cNvSpPr txBox="1">
            <a:spLocks noChangeArrowheads="1"/>
          </p:cNvSpPr>
          <p:nvPr/>
        </p:nvSpPr>
        <p:spPr bwMode="auto">
          <a:xfrm>
            <a:off x="65088" y="3215481"/>
            <a:ext cx="855664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b="1" dirty="0" smtClean="0">
                <a:solidFill>
                  <a:srgbClr val="C00000"/>
                </a:solidFill>
                <a:latin typeface="Arial" charset="0"/>
                <a:ea typeface="ＭＳ Ｐゴシック" pitchFamily="34" charset="-128"/>
              </a:rPr>
              <a:t>Time</a:t>
            </a:r>
            <a:endParaRPr lang="en-US" sz="1600" b="1" dirty="0">
              <a:solidFill>
                <a:srgbClr val="C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6411606" y="3076575"/>
            <a:ext cx="7147" cy="116581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39" name="TextBox 89"/>
          <p:cNvSpPr txBox="1">
            <a:spLocks noChangeArrowheads="1"/>
          </p:cNvSpPr>
          <p:nvPr/>
        </p:nvSpPr>
        <p:spPr bwMode="auto">
          <a:xfrm>
            <a:off x="2119313" y="3181351"/>
            <a:ext cx="6715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Days</a:t>
            </a:r>
            <a:endParaRPr lang="en-US" sz="1600" b="1" dirty="0">
              <a:solidFill>
                <a:schemeClr val="bg1"/>
              </a:solidFill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31888" y="1924050"/>
            <a:ext cx="3777972" cy="1183300"/>
            <a:chOff x="1131888" y="1924050"/>
            <a:chExt cx="3777972" cy="1183300"/>
          </a:xfrm>
        </p:grpSpPr>
        <p:pic>
          <p:nvPicPr>
            <p:cNvPr id="5224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42331" y="2476615"/>
              <a:ext cx="573002" cy="586379"/>
            </a:xfrm>
            <a:prstGeom prst="rect">
              <a:avLst/>
            </a:prstGeom>
            <a:noFill/>
            <a:ln w="15875">
              <a:solidFill>
                <a:srgbClr val="FFCC00"/>
              </a:solidFill>
              <a:miter lim="800000"/>
              <a:headEnd/>
              <a:tailEnd/>
            </a:ln>
          </p:spPr>
        </p:pic>
        <p:pic>
          <p:nvPicPr>
            <p:cNvPr id="5224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5656" y="2520971"/>
              <a:ext cx="533984" cy="586379"/>
            </a:xfrm>
            <a:prstGeom prst="rect">
              <a:avLst/>
            </a:prstGeom>
            <a:noFill/>
            <a:ln w="15875">
              <a:solidFill>
                <a:srgbClr val="FFCC00"/>
              </a:solidFill>
              <a:miter lim="800000"/>
              <a:headEnd/>
              <a:tailEnd/>
            </a:ln>
          </p:spPr>
        </p:pic>
        <p:pic>
          <p:nvPicPr>
            <p:cNvPr id="52249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84794" y="2520970"/>
              <a:ext cx="525066" cy="586379"/>
            </a:xfrm>
            <a:prstGeom prst="rect">
              <a:avLst/>
            </a:prstGeom>
            <a:noFill/>
            <a:ln w="15875">
              <a:solidFill>
                <a:srgbClr val="FFCC00"/>
              </a:solidFill>
              <a:miter lim="800000"/>
              <a:headEnd/>
              <a:tailEnd/>
            </a:ln>
          </p:spPr>
        </p:pic>
        <p:sp>
          <p:nvSpPr>
            <p:cNvPr id="52250" name="TextBox 108"/>
            <p:cNvSpPr txBox="1">
              <a:spLocks noChangeArrowheads="1"/>
            </p:cNvSpPr>
            <p:nvPr/>
          </p:nvSpPr>
          <p:spPr bwMode="auto">
            <a:xfrm>
              <a:off x="1131888" y="1924050"/>
              <a:ext cx="1289050" cy="307777"/>
            </a:xfrm>
            <a:prstGeom prst="rect">
              <a:avLst/>
            </a:prstGeom>
            <a:solidFill>
              <a:srgbClr val="C00000">
                <a:alpha val="29020"/>
              </a:srgbClr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4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34" charset="-128"/>
                </a:rPr>
                <a:t>Outlooks</a:t>
              </a:r>
              <a:endParaRPr lang="en-US" sz="1400" b="1" dirty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>
            <a:off x="920750" y="3648075"/>
            <a:ext cx="7585075" cy="67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93" name="Text Box 71"/>
          <p:cNvSpPr txBox="1">
            <a:spLocks noChangeArrowheads="1"/>
          </p:cNvSpPr>
          <p:nvPr/>
        </p:nvSpPr>
        <p:spPr bwMode="auto">
          <a:xfrm>
            <a:off x="37306" y="6499225"/>
            <a:ext cx="46751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 dirty="0" smtClean="0">
                <a:latin typeface="+mn-lt"/>
              </a:rPr>
              <a:t>Adapted from Dr</a:t>
            </a:r>
            <a:r>
              <a:rPr lang="en-US" sz="1600" b="1" dirty="0">
                <a:latin typeface="+mn-lt"/>
              </a:rPr>
              <a:t>. Heather </a:t>
            </a:r>
            <a:r>
              <a:rPr lang="en-US" sz="1600" b="1" dirty="0" err="1">
                <a:latin typeface="+mn-lt"/>
              </a:rPr>
              <a:t>Lazrus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smtClean="0">
                <a:latin typeface="+mn-lt"/>
              </a:rPr>
              <a:t>(NCAR)</a:t>
            </a:r>
            <a:endParaRPr lang="en-US" sz="1600" b="1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Current </a:t>
            </a:r>
            <a:r>
              <a:rPr lang="en-US" sz="3600" dirty="0" smtClean="0"/>
              <a:t>Watch/Warning </a:t>
            </a:r>
            <a:r>
              <a:rPr lang="en-US" sz="3600" dirty="0"/>
              <a:t>System “</a:t>
            </a:r>
            <a:r>
              <a:rPr lang="en-US" sz="3600" dirty="0" smtClean="0"/>
              <a:t>Challenges”</a:t>
            </a:r>
            <a:endParaRPr lang="en-US" sz="3600" dirty="0"/>
          </a:p>
        </p:txBody>
      </p:sp>
      <p:sp>
        <p:nvSpPr>
          <p:cNvPr id="82" name="TextBox 21"/>
          <p:cNvSpPr txBox="1">
            <a:spLocks noChangeArrowheads="1"/>
          </p:cNvSpPr>
          <p:nvPr/>
        </p:nvSpPr>
        <p:spPr bwMode="auto">
          <a:xfrm>
            <a:off x="65087" y="3797717"/>
            <a:ext cx="855664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b="1" dirty="0" smtClean="0">
                <a:solidFill>
                  <a:srgbClr val="C00000"/>
                </a:solidFill>
                <a:latin typeface="Arial" charset="0"/>
                <a:ea typeface="ＭＳ Ｐゴシック" pitchFamily="34" charset="-128"/>
              </a:rPr>
              <a:t>Space</a:t>
            </a:r>
            <a:endParaRPr lang="en-US" sz="1600" b="1" dirty="0">
              <a:solidFill>
                <a:srgbClr val="C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83" name="TextBox 89"/>
          <p:cNvSpPr txBox="1">
            <a:spLocks noChangeArrowheads="1"/>
          </p:cNvSpPr>
          <p:nvPr/>
        </p:nvSpPr>
        <p:spPr bwMode="auto">
          <a:xfrm>
            <a:off x="1235075" y="3795713"/>
            <a:ext cx="10453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Regional</a:t>
            </a:r>
            <a:endParaRPr lang="en-US" sz="1600" b="1" dirty="0">
              <a:solidFill>
                <a:schemeClr val="bg1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89" name="TextBox 89"/>
          <p:cNvSpPr txBox="1">
            <a:spLocks noChangeArrowheads="1"/>
          </p:cNvSpPr>
          <p:nvPr/>
        </p:nvSpPr>
        <p:spPr bwMode="auto">
          <a:xfrm>
            <a:off x="3804444" y="3795713"/>
            <a:ext cx="7485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State</a:t>
            </a:r>
            <a:endParaRPr lang="en-US" sz="1600" b="1" dirty="0">
              <a:solidFill>
                <a:schemeClr val="bg1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5294034" y="3811880"/>
            <a:ext cx="7485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Local</a:t>
            </a:r>
            <a:endParaRPr lang="en-US" sz="1600" b="1" dirty="0">
              <a:solidFill>
                <a:schemeClr val="bg1"/>
              </a:solidFill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849535" y="1973061"/>
            <a:ext cx="888999" cy="1134289"/>
            <a:chOff x="4849535" y="1973061"/>
            <a:chExt cx="888999" cy="1134289"/>
          </a:xfrm>
        </p:grpSpPr>
        <p:sp>
          <p:nvSpPr>
            <p:cNvPr id="80" name="TextBox 108"/>
            <p:cNvSpPr txBox="1">
              <a:spLocks noChangeArrowheads="1"/>
            </p:cNvSpPr>
            <p:nvPr/>
          </p:nvSpPr>
          <p:spPr bwMode="auto">
            <a:xfrm>
              <a:off x="4849535" y="1973061"/>
              <a:ext cx="888999" cy="307777"/>
            </a:xfrm>
            <a:prstGeom prst="rect">
              <a:avLst/>
            </a:prstGeom>
            <a:solidFill>
              <a:srgbClr val="C00000">
                <a:alpha val="80000"/>
              </a:srgbClr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4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34" charset="-128"/>
                </a:rPr>
                <a:t>Watches</a:t>
              </a:r>
              <a:endParaRPr lang="en-US" sz="1400" b="1" dirty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83548" y="2520971"/>
              <a:ext cx="554986" cy="586379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179344" y="1970084"/>
            <a:ext cx="1020762" cy="1150963"/>
            <a:chOff x="6179344" y="1970084"/>
            <a:chExt cx="1020762" cy="1150963"/>
          </a:xfrm>
        </p:grpSpPr>
        <p:sp>
          <p:nvSpPr>
            <p:cNvPr id="81" name="TextBox 108"/>
            <p:cNvSpPr txBox="1">
              <a:spLocks noChangeArrowheads="1"/>
            </p:cNvSpPr>
            <p:nvPr/>
          </p:nvSpPr>
          <p:spPr bwMode="auto">
            <a:xfrm>
              <a:off x="6179344" y="1970084"/>
              <a:ext cx="1020762" cy="307777"/>
            </a:xfrm>
            <a:prstGeom prst="rect">
              <a:avLst/>
            </a:prstGeom>
            <a:solidFill>
              <a:srgbClr val="C00000">
                <a:alpha val="80000"/>
              </a:srgbClr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4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34" charset="-128"/>
                </a:rPr>
                <a:t>Warnings</a:t>
              </a:r>
              <a:endParaRPr lang="en-US" sz="1400" b="1" dirty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20161" y="2544193"/>
              <a:ext cx="616604" cy="576854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2" name="TextBox 108"/>
          <p:cNvSpPr txBox="1">
            <a:spLocks noChangeArrowheads="1"/>
          </p:cNvSpPr>
          <p:nvPr/>
        </p:nvSpPr>
        <p:spPr bwMode="auto">
          <a:xfrm>
            <a:off x="6078536" y="3498949"/>
            <a:ext cx="758229" cy="307777"/>
          </a:xfrm>
          <a:prstGeom prst="rect">
            <a:avLst/>
          </a:prstGeom>
          <a:solidFill>
            <a:srgbClr val="FF0000"/>
          </a:solidFill>
          <a:ln w="15875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rPr>
              <a:t>Event</a:t>
            </a:r>
            <a:endParaRPr lang="en-US" sz="1400" b="1" dirty="0">
              <a:solidFill>
                <a:schemeClr val="bg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3" name="TextBox 89"/>
          <p:cNvSpPr txBox="1">
            <a:spLocks noChangeArrowheads="1"/>
          </p:cNvSpPr>
          <p:nvPr/>
        </p:nvSpPr>
        <p:spPr bwMode="auto">
          <a:xfrm>
            <a:off x="4909860" y="3181351"/>
            <a:ext cx="8286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Hours</a:t>
            </a:r>
            <a:endParaRPr lang="en-US" sz="1600" b="1" dirty="0">
              <a:solidFill>
                <a:schemeClr val="bg1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17" name="TextBox 89"/>
          <p:cNvSpPr txBox="1">
            <a:spLocks noChangeArrowheads="1"/>
          </p:cNvSpPr>
          <p:nvPr/>
        </p:nvSpPr>
        <p:spPr bwMode="auto">
          <a:xfrm>
            <a:off x="6371432" y="3171852"/>
            <a:ext cx="9628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Minutes</a:t>
            </a:r>
            <a:endParaRPr lang="en-US" sz="1600" b="1" dirty="0">
              <a:solidFill>
                <a:schemeClr val="bg1"/>
              </a:solidFill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849535" y="1492449"/>
            <a:ext cx="3805113" cy="1796056"/>
            <a:chOff x="4849535" y="1492449"/>
            <a:chExt cx="3805113" cy="1796056"/>
          </a:xfrm>
        </p:grpSpPr>
        <p:sp>
          <p:nvSpPr>
            <p:cNvPr id="29" name="Rounded Rectangle 28"/>
            <p:cNvSpPr/>
            <p:nvPr/>
          </p:nvSpPr>
          <p:spPr bwMode="auto">
            <a:xfrm>
              <a:off x="5767110" y="1828800"/>
              <a:ext cx="402779" cy="1459705"/>
            </a:xfrm>
            <a:prstGeom prst="roundRect">
              <a:avLst/>
            </a:prstGeom>
            <a:solidFill>
              <a:schemeClr val="tx1">
                <a:alpha val="6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softEdge rad="889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12028" y="1492449"/>
              <a:ext cx="184262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  <a:latin typeface="+mn-lt"/>
                </a:rPr>
                <a:t>Information Void(s)</a:t>
              </a:r>
              <a:endParaRPr lang="en-US" sz="1600" b="1" dirty="0">
                <a:solidFill>
                  <a:srgbClr val="C00000"/>
                </a:solidFill>
                <a:latin typeface="+mn-lt"/>
              </a:endParaRPr>
            </a:p>
          </p:txBody>
        </p:sp>
        <p:cxnSp>
          <p:nvCxnSpPr>
            <p:cNvPr id="34" name="Elbow Connector 33"/>
            <p:cNvCxnSpPr>
              <a:stCxn id="30" idx="1"/>
              <a:endCxn id="29" idx="0"/>
            </p:cNvCxnSpPr>
            <p:nvPr/>
          </p:nvCxnSpPr>
          <p:spPr bwMode="auto">
            <a:xfrm rot="10800000" flipV="1">
              <a:off x="5968500" y="1661726"/>
              <a:ext cx="843528" cy="167074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6" name="Rounded Rectangle 125"/>
            <p:cNvSpPr/>
            <p:nvPr/>
          </p:nvSpPr>
          <p:spPr bwMode="auto">
            <a:xfrm>
              <a:off x="4849535" y="1814340"/>
              <a:ext cx="402779" cy="1459705"/>
            </a:xfrm>
            <a:prstGeom prst="roundRect">
              <a:avLst/>
            </a:prstGeom>
            <a:solidFill>
              <a:schemeClr val="tx1">
                <a:alpha val="6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softEdge rad="889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42" name="Elbow Connector 41"/>
            <p:cNvCxnSpPr/>
            <p:nvPr/>
          </p:nvCxnSpPr>
          <p:spPr bwMode="auto">
            <a:xfrm rot="10800000" flipV="1">
              <a:off x="5050926" y="1655861"/>
              <a:ext cx="1761103" cy="168003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9" y="4727176"/>
            <a:ext cx="1060132" cy="70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986933" y="5288209"/>
            <a:ext cx="57539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Product-centric, deterministic and presumptuous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More information wanted by recipients.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More information available from forecasters.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60" y="4351972"/>
            <a:ext cx="891540" cy="668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105" y="4263390"/>
            <a:ext cx="863435" cy="73663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31069" y="1243807"/>
            <a:ext cx="7600672" cy="4111105"/>
            <a:chOff x="931069" y="1243807"/>
            <a:chExt cx="7600672" cy="4111105"/>
          </a:xfrm>
        </p:grpSpPr>
        <p:sp>
          <p:nvSpPr>
            <p:cNvPr id="41" name="Right Arrow 40"/>
            <p:cNvSpPr/>
            <p:nvPr/>
          </p:nvSpPr>
          <p:spPr bwMode="auto">
            <a:xfrm>
              <a:off x="931069" y="3778090"/>
              <a:ext cx="7243762" cy="1576822"/>
            </a:xfrm>
            <a:prstGeom prst="rightArrow">
              <a:avLst/>
            </a:prstGeom>
            <a:solidFill>
              <a:srgbClr val="FFCC00">
                <a:alpha val="38824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Needed: A Comprehensive Information Continuum for Time &amp; Space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Right Arrow 44"/>
            <p:cNvSpPr/>
            <p:nvPr/>
          </p:nvSpPr>
          <p:spPr bwMode="auto">
            <a:xfrm>
              <a:off x="931069" y="1243807"/>
              <a:ext cx="7600672" cy="2534282"/>
            </a:xfrm>
            <a:prstGeom prst="rightArrow">
              <a:avLst/>
            </a:prstGeom>
            <a:solidFill>
              <a:srgbClr val="FFCC00">
                <a:alpha val="38824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295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997860" y="3259967"/>
            <a:ext cx="2988495" cy="2340733"/>
            <a:chOff x="4375050" y="4517267"/>
            <a:chExt cx="2988495" cy="2340733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592" y="4517267"/>
              <a:ext cx="2962953" cy="2340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375050" y="6193724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FFFF00"/>
                  </a:solidFill>
                  <a:latin typeface="+mn-lt"/>
                </a:rPr>
                <a:t>MRMS</a:t>
              </a:r>
              <a:endParaRPr lang="en-US" sz="1800" b="1" dirty="0">
                <a:solidFill>
                  <a:srgbClr val="FFFF00"/>
                </a:solidFill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Society, Science &amp; Tech Trajectories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3440430" cy="4800600"/>
          </a:xfrm>
        </p:spPr>
        <p:txBody>
          <a:bodyPr/>
          <a:lstStyle/>
          <a:p>
            <a:r>
              <a:rPr lang="en-US" dirty="0" smtClean="0"/>
              <a:t>Storm-scale NWP</a:t>
            </a:r>
          </a:p>
          <a:p>
            <a:r>
              <a:rPr lang="en-US" dirty="0" smtClean="0"/>
              <a:t>The Grid!</a:t>
            </a:r>
          </a:p>
          <a:p>
            <a:pPr lvl="1"/>
            <a:r>
              <a:rPr lang="en-US" dirty="0" smtClean="0"/>
              <a:t>NWS already on it.</a:t>
            </a:r>
          </a:p>
          <a:p>
            <a:pPr lvl="2"/>
            <a:r>
              <a:rPr lang="en-US" dirty="0" smtClean="0"/>
              <a:t>But not severe ops.</a:t>
            </a:r>
          </a:p>
          <a:p>
            <a:r>
              <a:rPr lang="en-US" dirty="0" smtClean="0"/>
              <a:t>Social/Behavioral sciences.</a:t>
            </a:r>
          </a:p>
          <a:p>
            <a:r>
              <a:rPr lang="en-US" dirty="0" err="1" smtClean="0"/>
              <a:t>HazSimp</a:t>
            </a:r>
            <a:r>
              <a:rPr lang="en-US" dirty="0" smtClean="0"/>
              <a:t> alternatives to “Watch/Warning?”</a:t>
            </a:r>
          </a:p>
          <a:p>
            <a:r>
              <a:rPr lang="en-US" dirty="0" smtClean="0"/>
              <a:t>Exploration-friendly environment.</a:t>
            </a:r>
          </a:p>
          <a:p>
            <a:pPr lvl="1"/>
            <a:r>
              <a:rPr lang="en-US" dirty="0" smtClean="0"/>
              <a:t>WRN Pilot Projects</a:t>
            </a:r>
          </a:p>
          <a:p>
            <a:pPr lvl="1"/>
            <a:r>
              <a:rPr lang="en-US" dirty="0" err="1" smtClean="0"/>
              <a:t>Testbeds</a:t>
            </a:r>
            <a:r>
              <a:rPr lang="en-US" dirty="0" smtClean="0"/>
              <a:t>/Proving Ground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397070" y="1297881"/>
            <a:ext cx="2646363" cy="1736725"/>
            <a:chOff x="6397072" y="953510"/>
            <a:chExt cx="2646363" cy="1736725"/>
          </a:xfrm>
        </p:grpSpPr>
        <p:pic>
          <p:nvPicPr>
            <p:cNvPr id="6" name="Picture 33" descr="w2image-PHI_ProbTornado-20070301-193956-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072" y="953510"/>
              <a:ext cx="2646363" cy="173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474048" y="2320903"/>
              <a:ext cx="569387" cy="36933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tabLst>
                  <a:tab pos="511175" algn="l"/>
                </a:tabLst>
              </a:pPr>
              <a:r>
                <a:rPr lang="en-US" sz="18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PHI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66384" y="1297881"/>
            <a:ext cx="2357437" cy="2238664"/>
            <a:chOff x="3893135" y="1915274"/>
            <a:chExt cx="2357437" cy="2238664"/>
          </a:xfrm>
        </p:grpSpPr>
        <p:pic>
          <p:nvPicPr>
            <p:cNvPr id="9" name="Picture 4" descr="wo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56" r="50000"/>
            <a:stretch/>
          </p:blipFill>
          <p:spPr bwMode="auto">
            <a:xfrm>
              <a:off x="3893135" y="1915274"/>
              <a:ext cx="2357437" cy="2238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578593" y="3784606"/>
              <a:ext cx="671979" cy="36933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tabLst>
                  <a:tab pos="511175" algn="l"/>
                </a:tabLst>
              </a:pPr>
              <a:r>
                <a:rPr lang="en-US" sz="18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WoF</a:t>
              </a: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790" y="2734021"/>
            <a:ext cx="2015221" cy="116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83" y="3554730"/>
            <a:ext cx="2639917" cy="197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469" y="5132070"/>
            <a:ext cx="2290786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362" y="5270679"/>
            <a:ext cx="2348778" cy="156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362" y="2244294"/>
            <a:ext cx="2157588" cy="203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7973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Seminal Question (inspired by WRN)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Should we continue addressing watch/warning system challenges in an ad-hoc, piecemeal manner (i.e.,</a:t>
            </a:r>
            <a:r>
              <a:rPr lang="en-US" sz="2800" dirty="0"/>
              <a:t> </a:t>
            </a:r>
            <a:r>
              <a:rPr lang="en-US" sz="2800" b="1" i="1" dirty="0" smtClean="0">
                <a:solidFill>
                  <a:srgbClr val="C00000"/>
                </a:solidFill>
              </a:rPr>
              <a:t>tinker</a:t>
            </a:r>
            <a:r>
              <a:rPr lang="en-US" sz="2800" dirty="0" smtClean="0"/>
              <a:t>) …</a:t>
            </a:r>
          </a:p>
          <a:p>
            <a:endParaRPr lang="en-US" dirty="0" smtClean="0"/>
          </a:p>
          <a:p>
            <a:pPr marL="1143000" lvl="1" indent="0">
              <a:buNone/>
            </a:pPr>
            <a:r>
              <a:rPr lang="en-US" sz="2800" dirty="0" smtClean="0"/>
              <a:t>…or develop a new watch/warning paradigm that addresses the challenges comprehensively (i.e., </a:t>
            </a:r>
            <a:r>
              <a:rPr lang="en-US" sz="2800" b="1" i="1" dirty="0" smtClean="0">
                <a:solidFill>
                  <a:srgbClr val="C00000"/>
                </a:solidFill>
              </a:rPr>
              <a:t>reinvent</a:t>
            </a:r>
            <a:r>
              <a:rPr lang="en-US" sz="2800" dirty="0" smtClean="0"/>
              <a:t>)?</a:t>
            </a:r>
          </a:p>
          <a:p>
            <a:endParaRPr lang="en-US" dirty="0" smtClean="0"/>
          </a:p>
          <a:p>
            <a:r>
              <a:rPr lang="en-US" sz="2800" dirty="0" smtClean="0"/>
              <a:t>Or, perhaps a little of both?</a:t>
            </a:r>
          </a:p>
        </p:txBody>
      </p:sp>
    </p:spTree>
    <p:extLst>
      <p:ext uri="{BB962C8B-B14F-4D97-AF65-F5344CB8AC3E}">
        <p14:creationId xmlns:p14="http://schemas.microsoft.com/office/powerpoint/2010/main" val="25621233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16481</TotalTime>
  <Words>1534</Words>
  <Application>Microsoft Office PowerPoint</Application>
  <PresentationFormat>On-screen Show (4:3)</PresentationFormat>
  <Paragraphs>421</Paragraphs>
  <Slides>25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Adjacency</vt:lpstr>
      <vt:lpstr>A Future Watch/Warning Concept: Forecasting a Continuum of Environmental Threats (FACETs)</vt:lpstr>
      <vt:lpstr>Special Thanks to…</vt:lpstr>
      <vt:lpstr>DISCLAIMER!!!!!</vt:lpstr>
      <vt:lpstr>FACETs Is…</vt:lpstr>
      <vt:lpstr>Informing a Paradigm Shift</vt:lpstr>
      <vt:lpstr>Current Watch/Warning System “Challenges”</vt:lpstr>
      <vt:lpstr>Current Watch/Warning System “Challenges”</vt:lpstr>
      <vt:lpstr>Society, Science &amp; Tech Trajectories</vt:lpstr>
      <vt:lpstr>Seminal Question (inspired by WRN)</vt:lpstr>
      <vt:lpstr>PowerPoint Presentation</vt:lpstr>
      <vt:lpstr>Facet #1:  Grid-Based Probabilistic Threats</vt:lpstr>
      <vt:lpstr>Facet #1:  Grid-Based Probabilistic Threats</vt:lpstr>
      <vt:lpstr>Facet #2: Obs &amp; Guidance</vt:lpstr>
      <vt:lpstr>Facet #3: The Forecaster</vt:lpstr>
      <vt:lpstr>Facet #4: Forecast Tools</vt:lpstr>
      <vt:lpstr>Facet #5:  Useful Output</vt:lpstr>
      <vt:lpstr>Facet #5: Useful Output</vt:lpstr>
      <vt:lpstr>Facet #5:  Useful Output</vt:lpstr>
      <vt:lpstr>Facet #5:  Useful Output</vt:lpstr>
      <vt:lpstr>Facet #5:  Useful Output</vt:lpstr>
      <vt:lpstr>Facet #6: Effective Response</vt:lpstr>
      <vt:lpstr>Facet #7: Verification</vt:lpstr>
      <vt:lpstr> &amp;      :The Connections</vt:lpstr>
      <vt:lpstr>In Summary…</vt:lpstr>
      <vt:lpstr>PowerPoint Presentation</vt:lpstr>
    </vt:vector>
  </TitlesOfParts>
  <Company>NWS/NOAA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Weather Service</dc:title>
  <dc:creator>ISS</dc:creator>
  <cp:lastModifiedBy>Lans Rothfusz</cp:lastModifiedBy>
  <cp:revision>817</cp:revision>
  <cp:lastPrinted>2013-01-18T14:13:18Z</cp:lastPrinted>
  <dcterms:created xsi:type="dcterms:W3CDTF">1999-11-15T21:24:44Z</dcterms:created>
  <dcterms:modified xsi:type="dcterms:W3CDTF">2014-02-05T13:03:47Z</dcterms:modified>
</cp:coreProperties>
</file>