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246888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216" y="-336"/>
      </p:cViewPr>
      <p:guideLst>
        <p:guide orient="horz" pos="968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423" y="2675530"/>
            <a:ext cx="36400742" cy="17399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7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2633472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26334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3197070"/>
            <a:ext cx="43891200" cy="15072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l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57443" y="23295927"/>
            <a:ext cx="10691270" cy="1314451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3" r="-16433"/>
          <a:stretch/>
        </p:blipFill>
        <p:spPr>
          <a:xfrm>
            <a:off x="131796" y="22571676"/>
            <a:ext cx="2605090" cy="1953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8543" y="1065000"/>
            <a:ext cx="42012974" cy="1933574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88543" y="3591696"/>
            <a:ext cx="42012974" cy="20199178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389120" rtl="0" eaLnBrk="1" latinLnBrk="0" hangingPunct="1">
        <a:spcBef>
          <a:spcPct val="0"/>
        </a:spcBef>
        <a:buNone/>
        <a:defRPr sz="77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ts val="9600"/>
        </a:spcBef>
        <a:buClr>
          <a:schemeClr val="tx1"/>
        </a:buClr>
        <a:buSzPct val="90000"/>
        <a:buFont typeface="Arial"/>
        <a:buChar char="•"/>
        <a:defRPr sz="5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3291840" indent="-161544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3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4968240" indent="-167640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6583680" indent="-161544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8260080" indent="-167640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986790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1151382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13167360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1482090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2675532"/>
            <a:ext cx="42773597" cy="149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Multi-Year Reanalysis of Remotely Sensed Storms (MYRORSS)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2" y="3982776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Travis Smith and Kiel Ortega – OU/CIMMS</a:t>
            </a:r>
            <a:endParaRPr lang="en-US" sz="4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1" y="7773048"/>
            <a:ext cx="6207379" cy="4316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3538"/>
          <a:stretch/>
        </p:blipFill>
        <p:spPr>
          <a:xfrm>
            <a:off x="218751" y="18031438"/>
            <a:ext cx="14322086" cy="4496923"/>
          </a:xfrm>
          <a:prstGeom prst="rect">
            <a:avLst/>
          </a:prstGeom>
        </p:spPr>
      </p:pic>
      <p:sp>
        <p:nvSpPr>
          <p:cNvPr id="189" name="TextBox 188"/>
          <p:cNvSpPr txBox="1"/>
          <p:nvPr/>
        </p:nvSpPr>
        <p:spPr>
          <a:xfrm>
            <a:off x="2" y="17326999"/>
            <a:ext cx="14107234" cy="1329595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5800" dirty="0"/>
              <a:t>NCDC NEXRAD radar data archive</a:t>
            </a:r>
            <a:endParaRPr lang="en-US" sz="5800" dirty="0"/>
          </a:p>
        </p:txBody>
      </p:sp>
      <p:sp>
        <p:nvSpPr>
          <p:cNvPr id="190" name="TextBox 189"/>
          <p:cNvSpPr txBox="1"/>
          <p:nvPr/>
        </p:nvSpPr>
        <p:spPr>
          <a:xfrm>
            <a:off x="10376705" y="19076769"/>
            <a:ext cx="3730526" cy="177279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5800" dirty="0"/>
              <a:t>242 TB</a:t>
            </a:r>
          </a:p>
          <a:p>
            <a:r>
              <a:rPr lang="en-US" sz="2900" dirty="0"/>
              <a:t>(compressed)</a:t>
            </a:r>
            <a:endParaRPr lang="en-US" sz="29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41874" y="5113858"/>
            <a:ext cx="14107234" cy="2659190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800" dirty="0"/>
              <a:t>MYRORSS is reprocessed Multi Radar / Multi Sensor (MRMS) data for the NEXRAD era (1996-present).</a:t>
            </a:r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57" y="7773048"/>
            <a:ext cx="6207374" cy="4316141"/>
          </a:xfrm>
          <a:prstGeom prst="rect">
            <a:avLst/>
          </a:prstGeom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3"/>
          <a:stretch/>
        </p:blipFill>
        <p:spPr bwMode="auto">
          <a:xfrm>
            <a:off x="5324265" y="8250257"/>
            <a:ext cx="3939850" cy="33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TextBox 195"/>
          <p:cNvSpPr txBox="1"/>
          <p:nvPr/>
        </p:nvSpPr>
        <p:spPr>
          <a:xfrm>
            <a:off x="32918400" y="19736738"/>
            <a:ext cx="10241280" cy="3102389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MRMS Maximum Hail Size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50661" y="10316395"/>
            <a:ext cx="5486400" cy="1920528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MRMS 3D reflectivity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9700447" y="7830859"/>
            <a:ext cx="4350034" cy="1920528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MRMS hail size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00" name="Picture 199" descr="reanalysisdomain.png"/>
          <p:cNvPicPr>
            <a:picLocks noChangeAspect="1"/>
          </p:cNvPicPr>
          <p:nvPr/>
        </p:nvPicPr>
        <p:blipFill>
          <a:blip r:embed="rId6" cstate="print"/>
          <a:srcRect l="6269" r="5959"/>
          <a:stretch>
            <a:fillRect/>
          </a:stretch>
        </p:blipFill>
        <p:spPr>
          <a:xfrm>
            <a:off x="571423" y="12399113"/>
            <a:ext cx="7157602" cy="4092715"/>
          </a:xfrm>
          <a:prstGeom prst="rect">
            <a:avLst/>
          </a:prstGeom>
        </p:spPr>
      </p:pic>
      <p:sp>
        <p:nvSpPr>
          <p:cNvPr id="202" name="TextBox 201"/>
          <p:cNvSpPr txBox="1"/>
          <p:nvPr/>
        </p:nvSpPr>
        <p:spPr>
          <a:xfrm>
            <a:off x="637894" y="12512904"/>
            <a:ext cx="6120149" cy="3397853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5 minute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0.01 deg. Res.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35 vertical levels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19" name="Picture 218" descr="w2image-ncar_RotationTrack700min-20110417-043815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99854" y="12425371"/>
            <a:ext cx="6207379" cy="4530259"/>
          </a:xfrm>
          <a:prstGeom prst="rect">
            <a:avLst/>
          </a:prstGeom>
        </p:spPr>
      </p:pic>
      <p:sp>
        <p:nvSpPr>
          <p:cNvPr id="220" name="TextBox 219"/>
          <p:cNvSpPr txBox="1"/>
          <p:nvPr/>
        </p:nvSpPr>
        <p:spPr>
          <a:xfrm>
            <a:off x="7899859" y="12500170"/>
            <a:ext cx="6150624" cy="1625059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MRMS mesocyclone tracks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221" name="Picture 220" descr="Counts_svr_perYear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9175" y="5662469"/>
            <a:ext cx="13516296" cy="784814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22" name="Picture 2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5889" y="5277130"/>
            <a:ext cx="27023803" cy="311472"/>
          </a:xfrm>
          <a:prstGeom prst="rect">
            <a:avLst/>
          </a:prstGeom>
        </p:spPr>
      </p:pic>
      <p:pic>
        <p:nvPicPr>
          <p:cNvPr id="223" name="Picture 222" descr="Counts_perYear_all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5889" y="5662466"/>
            <a:ext cx="13515403" cy="784814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24" name="TextBox 223"/>
          <p:cNvSpPr txBox="1"/>
          <p:nvPr/>
        </p:nvSpPr>
        <p:spPr>
          <a:xfrm>
            <a:off x="16135886" y="11559725"/>
            <a:ext cx="3232589" cy="1625059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Hail days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</a:rPr>
              <a:t>per year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9996539" y="11128927"/>
            <a:ext cx="3232589" cy="2215992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Severe Hail days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</a:rPr>
              <a:t>per year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009993" y="13679961"/>
            <a:ext cx="8429045" cy="9394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dirty="0"/>
              <a:t>Process:</a:t>
            </a:r>
          </a:p>
          <a:p>
            <a:pPr marL="807720" indent="-807720">
              <a:lnSpc>
                <a:spcPct val="120000"/>
              </a:lnSpc>
              <a:buFont typeface="+mj-lt"/>
              <a:buAutoNum type="arabicPeriod"/>
            </a:pPr>
            <a:r>
              <a:rPr lang="en-US" sz="3600" dirty="0"/>
              <a:t>Single-radar processing and automated quality control (QC)</a:t>
            </a:r>
          </a:p>
          <a:p>
            <a:pPr marL="807720" indent="-807720">
              <a:lnSpc>
                <a:spcPct val="120000"/>
              </a:lnSpc>
              <a:buFont typeface="+mj-lt"/>
              <a:buAutoNum type="arabicPeriod"/>
            </a:pPr>
            <a:r>
              <a:rPr lang="en-US" sz="3600" dirty="0"/>
              <a:t>Multi-radar blending</a:t>
            </a:r>
          </a:p>
          <a:p>
            <a:pPr marL="807720" indent="-807720">
              <a:lnSpc>
                <a:spcPct val="120000"/>
              </a:lnSpc>
              <a:buFont typeface="+mj-lt"/>
              <a:buAutoNum type="arabicPeriod"/>
            </a:pPr>
            <a:r>
              <a:rPr lang="en-US" sz="3600" dirty="0"/>
              <a:t>Human QC (reprocess when needed)</a:t>
            </a:r>
          </a:p>
          <a:p>
            <a:pPr marL="807720" indent="-807720">
              <a:lnSpc>
                <a:spcPct val="120000"/>
              </a:lnSpc>
              <a:buFont typeface="+mj-lt"/>
              <a:buAutoNum type="arabicPeriod"/>
            </a:pPr>
            <a:r>
              <a:rPr lang="en-US" sz="3600" dirty="0"/>
              <a:t>Multi-radar algorithms</a:t>
            </a:r>
          </a:p>
          <a:p>
            <a:pPr marL="807720" indent="-807720">
              <a:lnSpc>
                <a:spcPct val="120000"/>
              </a:lnSpc>
              <a:buFont typeface="+mj-lt"/>
              <a:buAutoNum type="arabicPeriod"/>
            </a:pPr>
            <a:r>
              <a:rPr lang="en-US" sz="3600" dirty="0"/>
              <a:t>Data mining, statistics generation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Data to be hosted at NCDC for NOAA use and licensed to the private sector by OU.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6135889" y="14012724"/>
            <a:ext cx="10652309" cy="8327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dirty="0"/>
              <a:t>Goals: </a:t>
            </a:r>
          </a:p>
          <a:p>
            <a:pPr marL="807720" indent="-807720">
              <a:lnSpc>
                <a:spcPct val="120000"/>
              </a:lnSpc>
              <a:buFont typeface="+mj-lt"/>
              <a:buAutoNum type="arabicPeriod"/>
            </a:pPr>
            <a:r>
              <a:rPr lang="en-US" sz="3800" dirty="0"/>
              <a:t>Provide a seamless, temporally and spatially consistent data set across the CONUS.</a:t>
            </a:r>
          </a:p>
          <a:p>
            <a:pPr marL="807720" indent="-807720">
              <a:lnSpc>
                <a:spcPct val="120000"/>
              </a:lnSpc>
              <a:buFont typeface="+mj-lt"/>
              <a:buAutoNum type="arabicPeriod"/>
            </a:pPr>
            <a:r>
              <a:rPr lang="en-US" sz="3800" dirty="0"/>
              <a:t>Support research in the development of probabilistic information for severe weather threats.</a:t>
            </a:r>
          </a:p>
          <a:p>
            <a:pPr marL="807720" indent="-807720">
              <a:lnSpc>
                <a:spcPct val="120000"/>
              </a:lnSpc>
              <a:buFont typeface="+mj-lt"/>
              <a:buAutoNum type="arabicPeriod"/>
            </a:pPr>
            <a:r>
              <a:rPr lang="en-US" sz="3800" dirty="0"/>
              <a:t>Develop collaboration across multiple disciples that can take advantage of the data for the benefit of society (climate, agriculture, economics, etc.)</a:t>
            </a:r>
          </a:p>
        </p:txBody>
      </p:sp>
      <p:graphicFrame>
        <p:nvGraphicFramePr>
          <p:cNvPr id="229" name="Table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45446"/>
              </p:ext>
            </p:extLst>
          </p:nvPr>
        </p:nvGraphicFramePr>
        <p:xfrm>
          <a:off x="218748" y="4856481"/>
          <a:ext cx="14663899" cy="17412154"/>
        </p:xfrm>
        <a:graphic>
          <a:graphicData uri="http://schemas.openxmlformats.org/drawingml/2006/table">
            <a:tbl>
              <a:tblPr/>
              <a:tblGrid>
                <a:gridCol w="14663899"/>
              </a:tblGrid>
              <a:tr h="17412154">
                <a:tc>
                  <a:txBody>
                    <a:bodyPr/>
                    <a:lstStyle/>
                    <a:p>
                      <a:endParaRPr lang="en-US" sz="8600" dirty="0"/>
                    </a:p>
                  </a:txBody>
                  <a:tcPr marL="438912" marR="438912" marT="219456" marB="219456"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31" name="Content Placeholder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915"/>
          <a:stretch>
            <a:fillRect/>
          </a:stretch>
        </p:blipFill>
        <p:spPr>
          <a:xfrm>
            <a:off x="28007993" y="19459092"/>
            <a:ext cx="6290770" cy="3451570"/>
          </a:xfrm>
          <a:prstGeom prst="rect">
            <a:avLst/>
          </a:prstGeom>
        </p:spPr>
      </p:pic>
      <p:pic>
        <p:nvPicPr>
          <p:cNvPr id="23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705" y="18501744"/>
            <a:ext cx="3209290" cy="246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TextBox 231"/>
          <p:cNvSpPr txBox="1"/>
          <p:nvPr/>
        </p:nvSpPr>
        <p:spPr>
          <a:xfrm>
            <a:off x="27277937" y="13904678"/>
            <a:ext cx="7490232" cy="8932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dirty="0"/>
              <a:t>Data mining of storm properties (radar, environment, satellite) to generate probabilities is the core of the FACETs project.</a:t>
            </a:r>
          </a:p>
          <a:p>
            <a:pPr marL="822960" indent="-822960">
              <a:lnSpc>
                <a:spcPct val="120000"/>
              </a:lnSpc>
              <a:buFont typeface="Arial"/>
              <a:buChar char="•"/>
            </a:pPr>
            <a:r>
              <a:rPr lang="en-US" sz="3800" dirty="0"/>
              <a:t>Statistical guidance</a:t>
            </a:r>
            <a:endParaRPr lang="en-US" sz="3800" dirty="0"/>
          </a:p>
          <a:p>
            <a:pPr>
              <a:lnSpc>
                <a:spcPct val="120000"/>
              </a:lnSpc>
            </a:pPr>
            <a:endParaRPr lang="en-US" sz="3800" dirty="0"/>
          </a:p>
          <a:p>
            <a:pPr>
              <a:lnSpc>
                <a:spcPct val="120000"/>
              </a:lnSpc>
            </a:pPr>
            <a:endParaRPr lang="en-US" sz="3800" dirty="0"/>
          </a:p>
          <a:p>
            <a:pPr>
              <a:lnSpc>
                <a:spcPct val="120000"/>
              </a:lnSpc>
            </a:pPr>
            <a:endParaRPr lang="en-US" sz="3800" dirty="0"/>
          </a:p>
          <a:p>
            <a:pPr>
              <a:lnSpc>
                <a:spcPct val="120000"/>
              </a:lnSpc>
            </a:pPr>
            <a:endParaRPr lang="en-US" sz="3800" dirty="0"/>
          </a:p>
          <a:p>
            <a:pPr>
              <a:lnSpc>
                <a:spcPct val="120000"/>
              </a:lnSpc>
            </a:pPr>
            <a:endParaRPr lang="en-US" sz="3800" dirty="0"/>
          </a:p>
          <a:p>
            <a:pPr>
              <a:lnSpc>
                <a:spcPct val="120000"/>
              </a:lnSpc>
            </a:pPr>
            <a:endParaRPr lang="en-US" sz="3800" dirty="0"/>
          </a:p>
        </p:txBody>
      </p:sp>
      <p:sp>
        <p:nvSpPr>
          <p:cNvPr id="30" name="TextBox 29"/>
          <p:cNvSpPr txBox="1"/>
          <p:nvPr/>
        </p:nvSpPr>
        <p:spPr>
          <a:xfrm>
            <a:off x="29799175" y="5109545"/>
            <a:ext cx="13516296" cy="8401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dirty="0"/>
              <a:t>Warning Improvement Goals:</a:t>
            </a:r>
          </a:p>
          <a:p>
            <a:pPr marL="822960" indent="-822960">
              <a:lnSpc>
                <a:spcPct val="120000"/>
              </a:lnSpc>
              <a:buFont typeface="Arial"/>
              <a:buChar char="•"/>
            </a:pPr>
            <a:r>
              <a:rPr lang="en-US" sz="3800" dirty="0"/>
              <a:t>Automated storm type classification / characteristics (trained by SPC forecasters)</a:t>
            </a:r>
          </a:p>
          <a:p>
            <a:pPr marL="822960" indent="-822960">
              <a:lnSpc>
                <a:spcPct val="120000"/>
              </a:lnSpc>
              <a:buFont typeface="Arial"/>
              <a:buChar char="•"/>
            </a:pPr>
            <a:r>
              <a:rPr lang="en-US" sz="3800" dirty="0"/>
              <a:t>Probabilities of:</a:t>
            </a:r>
          </a:p>
          <a:p>
            <a:pPr marL="3017520" lvl="1" indent="-822960">
              <a:lnSpc>
                <a:spcPct val="120000"/>
              </a:lnSpc>
              <a:buFont typeface="Arial"/>
              <a:buChar char="•"/>
            </a:pPr>
            <a:r>
              <a:rPr lang="en-US" sz="3800" dirty="0"/>
              <a:t>Severe weather (tornado / hail / wind)</a:t>
            </a:r>
          </a:p>
          <a:p>
            <a:pPr marL="3017520" lvl="1" indent="-822960">
              <a:lnSpc>
                <a:spcPct val="120000"/>
              </a:lnSpc>
              <a:buFont typeface="Arial"/>
              <a:buChar char="•"/>
            </a:pPr>
            <a:r>
              <a:rPr lang="en-US" sz="3800" dirty="0"/>
              <a:t>Convection Initiation, Lightning, Etc.</a:t>
            </a:r>
          </a:p>
          <a:p>
            <a:pPr marL="822960" indent="-822960">
              <a:lnSpc>
                <a:spcPct val="120000"/>
              </a:lnSpc>
              <a:buFont typeface="Arial"/>
              <a:buChar char="•"/>
            </a:pPr>
            <a:r>
              <a:rPr lang="en-US" sz="3800" dirty="0"/>
              <a:t>Probabilistic </a:t>
            </a:r>
            <a:r>
              <a:rPr lang="en-US" sz="3800" dirty="0" err="1"/>
              <a:t>nowcast</a:t>
            </a:r>
            <a:r>
              <a:rPr lang="en-US" sz="3800" dirty="0"/>
              <a:t> of storm </a:t>
            </a:r>
            <a:r>
              <a:rPr lang="en-US" sz="3800" dirty="0"/>
              <a:t>motion / </a:t>
            </a:r>
            <a:r>
              <a:rPr lang="en-US" sz="3800" dirty="0"/>
              <a:t>longevity / intensity.  </a:t>
            </a:r>
          </a:p>
          <a:p>
            <a:pPr marL="822960" indent="-822960">
              <a:lnSpc>
                <a:spcPct val="120000"/>
              </a:lnSpc>
              <a:buFont typeface="Arial"/>
              <a:buChar char="•"/>
            </a:pPr>
            <a:r>
              <a:rPr lang="en-US" sz="3800" dirty="0"/>
              <a:t>B</a:t>
            </a:r>
            <a:r>
              <a:rPr lang="en-US" sz="3800" dirty="0"/>
              <a:t>lend with Warn-on-Forecast for the best available Probabilistic Hazard Information for severe weather guidance.</a:t>
            </a:r>
            <a:endParaRPr lang="en-US" sz="3800" dirty="0"/>
          </a:p>
        </p:txBody>
      </p:sp>
      <p:sp>
        <p:nvSpPr>
          <p:cNvPr id="3" name="Oval 2"/>
          <p:cNvSpPr/>
          <p:nvPr/>
        </p:nvSpPr>
        <p:spPr>
          <a:xfrm>
            <a:off x="386079" y="18359520"/>
            <a:ext cx="3373123" cy="717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4653</TotalTime>
  <Words>289</Words>
  <Application>Microsoft Macintosh PowerPoint</Application>
  <PresentationFormat>Custom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2015-review-template</vt:lpstr>
      <vt:lpstr>Multi-Year Reanalysis of Remotely Sensed Storms (MYRORSS)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Vicki Farmer</cp:lastModifiedBy>
  <cp:revision>90</cp:revision>
  <dcterms:created xsi:type="dcterms:W3CDTF">2014-10-24T15:10:25Z</dcterms:created>
  <dcterms:modified xsi:type="dcterms:W3CDTF">2015-02-19T17:33:09Z</dcterms:modified>
</cp:coreProperties>
</file>