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8"/>
  </p:notesMasterIdLst>
  <p:handoutMasterIdLst>
    <p:handoutMasterId r:id="rId9"/>
  </p:handoutMasterIdLst>
  <p:sldIdLst>
    <p:sldId id="259" r:id="rId2"/>
    <p:sldId id="273" r:id="rId3"/>
    <p:sldId id="274" r:id="rId4"/>
    <p:sldId id="276" r:id="rId5"/>
    <p:sldId id="277" r:id="rId6"/>
    <p:sldId id="275" r:id="rId7"/>
  </p:sldIdLst>
  <p:sldSz cx="43891200" cy="246888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20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9" autoAdjust="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376" y="-104"/>
      </p:cViewPr>
      <p:guideLst>
        <p:guide orient="horz" pos="968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Knopfmeier, K. H.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D. M. Wheatley, G. J. Creager, M. Coniglio, D. Dowell, J. Correia Jr., and A.J. Clark, 2014: Evaluation of the NSSL Mesoscale Ensemble during the High-Impact Severe</a:t>
            </a:r>
          </a:p>
          <a:p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Weather Events of May 2013. Annual AMS Meeting, Atlanta, GA.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Wheatley, D. M., T. A. Jones, K. Knopfmeier, and G. Creager, 2015: The NSSL Experimental Warn-on-Forecast System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Ensemble (NEWS-e)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Part I: System design and radar data assimilation experiments. In preparation for submission to </a:t>
            </a:r>
            <a:r>
              <a: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Mon. Wea. Rev.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mtClean="0"/>
          </a:p>
          <a:p>
            <a:r>
              <a:rPr lang="en-US" smtClean="0"/>
              <a:t>Jones, T. A.,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 Knopfmeier, D.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 Wheatley, G. Creager, P. Minnis, and R. Palikonda, 2015: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NSSL Experimental Warn-on-Forecast System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Ensemble (NEWS-e)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Part II: Combined radar and satellite data assimilation. In preparation for submission to </a:t>
            </a:r>
            <a:r>
              <a: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Mon. Wea. Rev.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Calhoun, K., T. M. Smith, D. M. Kingfield, J. Gao, and D. J. Stensrud, 201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 Forecaster use and evaluation of realtime 3DVAR analyses during severe thunderstorm</a:t>
            </a:r>
          </a:p>
          <a:p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tornado warning operations in the Hazardous Weather Testbed. </a:t>
            </a:r>
            <a:r>
              <a:rPr lang="en-US" sz="1200" b="0" i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Wea. Forecasting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601-613.</a:t>
            </a:r>
          </a:p>
          <a:p>
            <a:endParaRPr lang="en-US" sz="12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Gao, J., T. M. Smith, D. J. Stensrud, C. Fu, K. Calhoun, K. L. Manross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Brogden, V. Lakshmanan, Y. Wang, K. W. Thomas, K. Brewster, and M. Xue, 2013: </a:t>
            </a:r>
          </a:p>
          <a:p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real-time weather-adaptive 3DVAR analysis system for severe weather detections and warnings. </a:t>
            </a:r>
            <a:r>
              <a:rPr lang="en-US" sz="1200" b="0" i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Wea. Forecasting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727–745.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Potvin, C. K., and M. L. Flora, 2015: Sensitivity of idealized supercell simulations to horizontal grid spacing: Implications for Warn-on-Forecast. Conditionally accepted, </a:t>
            </a:r>
            <a:r>
              <a:rPr lang="en-US" sz="12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Mon. Wea. Rev.</a:t>
            </a:r>
            <a:endParaRPr lang="en-US" sz="1200" b="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423" y="2675530"/>
            <a:ext cx="36400742" cy="17399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3197070"/>
            <a:ext cx="43891200" cy="1507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l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57443" y="23295927"/>
            <a:ext cx="10691270" cy="1314451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3" r="-16433"/>
          <a:stretch/>
        </p:blipFill>
        <p:spPr>
          <a:xfrm>
            <a:off x="131796" y="22571676"/>
            <a:ext cx="2605090" cy="1953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8543" y="1065000"/>
            <a:ext cx="42012974" cy="1933574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88543" y="3591696"/>
            <a:ext cx="42012974" cy="20199178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389120" rtl="0" eaLnBrk="1" latinLnBrk="0" hangingPunct="1">
        <a:spcBef>
          <a:spcPct val="0"/>
        </a:spcBef>
        <a:buNone/>
        <a:defRPr sz="77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ts val="9600"/>
        </a:spcBef>
        <a:buClr>
          <a:schemeClr val="tx1"/>
        </a:buClr>
        <a:buSzPct val="90000"/>
        <a:buFont typeface="Arial"/>
        <a:buChar char="•"/>
        <a:defRPr sz="5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329184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3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496824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658368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826008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9867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1151382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13167360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14820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slide" Target="slide4.xml"/><Relationship Id="rId14" Type="http://schemas.openxmlformats.org/officeDocument/2006/relationships/slide" Target="slide5.xml"/><Relationship Id="rId15" Type="http://schemas.openxmlformats.org/officeDocument/2006/relationships/slide" Target="slide6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" Target="slide2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86354"/>
            <a:ext cx="42773597" cy="1490069"/>
          </a:xfrm>
        </p:spPr>
        <p:txBody>
          <a:bodyPr>
            <a:noAutofit/>
          </a:bodyPr>
          <a:lstStyle/>
          <a:p>
            <a:r>
              <a:rPr lang="en-US" sz="86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Latest Results of Warn-on-Forecast Research</a:t>
            </a:r>
            <a:endParaRPr lang="en-US" sz="86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5442" y="3149971"/>
            <a:ext cx="13944600" cy="10182389"/>
          </a:xfrm>
          <a:solidFill>
            <a:schemeClr val="bg1">
              <a:lumMod val="85000"/>
            </a:schemeClr>
          </a:solidFill>
        </p:spPr>
        <p:txBody>
          <a:bodyPr lIns="438912">
            <a:normAutofit lnSpcReduction="10000"/>
          </a:bodyPr>
          <a:lstStyle/>
          <a:p>
            <a:pPr marL="0" indent="0" algn="ctr">
              <a:buNone/>
            </a:pPr>
            <a:r>
              <a:rPr lang="en-US" sz="5700" b="1" dirty="0">
                <a:solidFill>
                  <a:schemeClr val="bg2"/>
                </a:solidFill>
                <a:latin typeface="+mj-lt"/>
              </a:rPr>
              <a:t>NSSL Experimental </a:t>
            </a:r>
            <a:r>
              <a:rPr lang="en-US" sz="5700" b="1" dirty="0" err="1">
                <a:solidFill>
                  <a:schemeClr val="bg2"/>
                </a:solidFill>
                <a:latin typeface="+mj-lt"/>
              </a:rPr>
              <a:t>WoF</a:t>
            </a:r>
            <a:r>
              <a:rPr lang="en-US" sz="5700" b="1" dirty="0">
                <a:solidFill>
                  <a:schemeClr val="bg2"/>
                </a:solidFill>
                <a:latin typeface="+mj-lt"/>
              </a:rPr>
              <a:t> System - Ensemble (NEWS-e) </a:t>
            </a:r>
            <a:endParaRPr lang="en-US" sz="4200" b="1" dirty="0">
              <a:solidFill>
                <a:schemeClr val="bg2"/>
              </a:solidFill>
            </a:endParaRPr>
          </a:p>
          <a:p>
            <a:pPr marL="548640" indent="-548640">
              <a:lnSpc>
                <a:spcPct val="120000"/>
              </a:lnSpc>
              <a:spcBef>
                <a:spcPts val="4320"/>
              </a:spcBef>
              <a:buSzPct val="120000"/>
            </a:pPr>
            <a:r>
              <a:rPr lang="en-US" sz="3500" dirty="0"/>
              <a:t>Given current technologies, how skillfully can severe storm  hazards be predicted 0-2 hours in advance?</a:t>
            </a:r>
          </a:p>
          <a:p>
            <a:pPr marL="548640" indent="-548640">
              <a:lnSpc>
                <a:spcPct val="120000"/>
              </a:lnSpc>
              <a:spcBef>
                <a:spcPts val="1440"/>
              </a:spcBef>
              <a:buSzPct val="120000"/>
            </a:pPr>
            <a:r>
              <a:rPr lang="en-US" sz="3500" dirty="0"/>
              <a:t>Coarse grid covering US provides initial/boundary conditions to a regional, weather-adaptive, storm-scale-prediction grid</a:t>
            </a:r>
          </a:p>
          <a:p>
            <a:pPr marL="548640" indent="-548640">
              <a:lnSpc>
                <a:spcPct val="120000"/>
              </a:lnSpc>
              <a:spcBef>
                <a:spcPts val="1440"/>
              </a:spcBef>
              <a:buSzPct val="120000"/>
            </a:pPr>
            <a:r>
              <a:rPr lang="en-US" sz="3500" dirty="0"/>
              <a:t>Assimilates conventional, surface, radar, satellite </a:t>
            </a:r>
            <a:r>
              <a:rPr lang="en-US" sz="3500" dirty="0" err="1"/>
              <a:t>obs</a:t>
            </a:r>
            <a:endParaRPr lang="en-US" sz="3500" dirty="0"/>
          </a:p>
          <a:p>
            <a:pPr marL="548640" indent="-548640">
              <a:lnSpc>
                <a:spcPct val="120000"/>
              </a:lnSpc>
              <a:spcBef>
                <a:spcPts val="1440"/>
              </a:spcBef>
              <a:buSzPct val="120000"/>
            </a:pPr>
            <a:r>
              <a:rPr lang="en-US" sz="3500" dirty="0"/>
              <a:t>New storm-scale ensemble forecast generated every 15 min</a:t>
            </a:r>
          </a:p>
          <a:p>
            <a:pPr marL="548640" indent="-548640">
              <a:lnSpc>
                <a:spcPct val="120000"/>
              </a:lnSpc>
              <a:spcBef>
                <a:spcPts val="1440"/>
              </a:spcBef>
              <a:buSzPct val="120000"/>
            </a:pPr>
            <a:r>
              <a:rPr lang="en-US" sz="3500" dirty="0"/>
              <a:t>Probabilistic guidance generated from ensemble forecasts</a:t>
            </a:r>
          </a:p>
          <a:p>
            <a:pPr marL="548640" lvl="1" indent="-548640">
              <a:lnSpc>
                <a:spcPct val="120000"/>
              </a:lnSpc>
              <a:spcBef>
                <a:spcPts val="1440"/>
              </a:spcBef>
              <a:buSzPct val="120000"/>
            </a:pPr>
            <a:r>
              <a:rPr lang="en-US" sz="3500" dirty="0"/>
              <a:t>A</a:t>
            </a:r>
            <a:r>
              <a:rPr lang="en-US" sz="3500" dirty="0"/>
              <a:t> dozen retrospective case studies demonstrate potential value</a:t>
            </a:r>
            <a:endParaRPr lang="en-US" sz="3500" dirty="0"/>
          </a:p>
          <a:p>
            <a:pPr marL="548640" lvl="1" indent="-548640">
              <a:lnSpc>
                <a:spcPct val="120000"/>
              </a:lnSpc>
              <a:spcBef>
                <a:spcPts val="1440"/>
              </a:spcBef>
              <a:buSzPct val="120000"/>
            </a:pPr>
            <a:r>
              <a:rPr lang="en-US" sz="3500" dirty="0"/>
              <a:t>May 2015, HWT:  </a:t>
            </a:r>
            <a:r>
              <a:rPr lang="en-US" sz="3500" b="1" dirty="0"/>
              <a:t>First time </a:t>
            </a:r>
            <a:r>
              <a:rPr lang="en-US" sz="3500" dirty="0"/>
              <a:t>an hourly-updated, storm-scale ensemble prediction system will be run in real-time and evaluated by forecasters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4058" y="1758475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Corey </a:t>
            </a:r>
            <a:r>
              <a:rPr lang="en-US" sz="5800" b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Potvin</a:t>
            </a:r>
            <a:r>
              <a:rPr lang="en-US" sz="58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5800" b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Jidong</a:t>
            </a:r>
            <a:r>
              <a:rPr lang="en-US" sz="58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800" b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Gao</a:t>
            </a:r>
            <a:r>
              <a:rPr lang="en-US" sz="58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Thomas Jones, Kent </a:t>
            </a:r>
            <a:r>
              <a:rPr lang="en-US" sz="5800" b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Knopfmeier</a:t>
            </a:r>
            <a:r>
              <a:rPr lang="en-US" sz="58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Dustan Wheatley, Louis Wicker, and </a:t>
            </a:r>
            <a:r>
              <a:rPr lang="en-US" sz="5800" b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Nusrat</a:t>
            </a:r>
            <a:r>
              <a:rPr lang="en-US" sz="58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800" b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Yussouf</a:t>
            </a:r>
            <a:endParaRPr lang="en-US" sz="58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9447496" y="12916114"/>
            <a:ext cx="13957402" cy="9436608"/>
            <a:chOff x="90820" y="2696407"/>
            <a:chExt cx="2907792" cy="196596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90820" y="2696407"/>
              <a:ext cx="2907792" cy="1965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2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1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05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05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05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0558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3987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743200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087688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5300" b="1" dirty="0">
                  <a:solidFill>
                    <a:schemeClr val="bg2"/>
                  </a:solidFill>
                  <a:latin typeface="+mj-lt"/>
                </a:rPr>
                <a:t>Model resolution requirements</a:t>
              </a:r>
            </a:p>
            <a:p>
              <a:pPr marL="0" indent="-438912">
                <a:lnSpc>
                  <a:spcPct val="120000"/>
                </a:lnSpc>
                <a:spcBef>
                  <a:spcPts val="480"/>
                </a:spcBef>
              </a:pPr>
              <a:r>
                <a:rPr lang="en-US" sz="3800" dirty="0"/>
                <a:t>How much resolution needed to predict storm hazards?</a:t>
              </a:r>
            </a:p>
            <a:p>
              <a:pPr marL="0" indent="-438912">
                <a:lnSpc>
                  <a:spcPct val="120000"/>
                </a:lnSpc>
                <a:spcBef>
                  <a:spcPts val="480"/>
                </a:spcBef>
              </a:pPr>
              <a:r>
                <a:rPr lang="en-US" sz="3800"/>
                <a:t>Explore </a:t>
              </a:r>
              <a:r>
                <a:rPr lang="en-US" sz="3800" dirty="0"/>
                <a:t>using idealized (below) and real case studies</a:t>
              </a:r>
            </a:p>
            <a:p>
              <a:pPr marL="0" indent="-438912">
                <a:lnSpc>
                  <a:spcPct val="120000"/>
                </a:lnSpc>
                <a:spcBef>
                  <a:spcPts val="480"/>
                </a:spcBef>
              </a:pPr>
              <a:r>
                <a:rPr lang="en-US" sz="3800" dirty="0"/>
                <a:t>Provide vital guidance for </a:t>
              </a:r>
              <a:r>
                <a:rPr lang="en-US" sz="3800" dirty="0" err="1"/>
                <a:t>WoF</a:t>
              </a:r>
              <a:r>
                <a:rPr lang="en-US" sz="3800" dirty="0"/>
                <a:t> system design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95906" y="3466301"/>
              <a:ext cx="2322576" cy="1168658"/>
              <a:chOff x="395906" y="3466301"/>
              <a:chExt cx="2322576" cy="1168658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906" y="3466301"/>
                <a:ext cx="2322576" cy="1168658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571561" y="4122912"/>
                <a:ext cx="611839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800" b="1" dirty="0" err="1">
                    <a:latin typeface="Arial"/>
                    <a:cs typeface="Arial"/>
                  </a:rPr>
                  <a:t>Δx</a:t>
                </a:r>
                <a:r>
                  <a:rPr lang="en-US" sz="3800" b="1" dirty="0">
                    <a:latin typeface="Arial"/>
                    <a:cs typeface="Arial"/>
                  </a:rPr>
                  <a:t> = 333 </a:t>
                </a:r>
                <a:r>
                  <a:rPr lang="en-US" sz="3800" b="1" dirty="0" err="1">
                    <a:latin typeface="Arial"/>
                    <a:cs typeface="Arial"/>
                  </a:rPr>
                  <a:t>m</a:t>
                </a:r>
                <a:r>
                  <a:rPr lang="en-US" sz="3800" b="1" dirty="0">
                    <a:latin typeface="Arial"/>
                    <a:cs typeface="Arial"/>
                  </a:rPr>
                  <a:t> </a:t>
                </a:r>
                <a:endParaRPr lang="en-US" sz="3800" b="1" dirty="0">
                  <a:latin typeface="Arial"/>
                  <a:cs typeface="Arial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320860" y="4110213"/>
                <a:ext cx="589215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800" b="1" dirty="0" err="1">
                    <a:latin typeface="Arial"/>
                    <a:cs typeface="Arial"/>
                  </a:rPr>
                  <a:t>Δx</a:t>
                </a:r>
                <a:r>
                  <a:rPr lang="en-US" sz="3800" b="1" dirty="0">
                    <a:latin typeface="Arial"/>
                    <a:cs typeface="Arial"/>
                  </a:rPr>
                  <a:t> = 2 km</a:t>
                </a:r>
                <a:endParaRPr lang="en-US" sz="3800" b="1" dirty="0">
                  <a:latin typeface="Arial"/>
                  <a:cs typeface="Arial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040528" y="4110213"/>
                <a:ext cx="596224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800" b="1" dirty="0" err="1">
                    <a:latin typeface="Arial"/>
                    <a:cs typeface="Arial"/>
                  </a:rPr>
                  <a:t>Δx</a:t>
                </a:r>
                <a:r>
                  <a:rPr lang="en-US" sz="3800" b="1" dirty="0">
                    <a:latin typeface="Arial"/>
                    <a:cs typeface="Arial"/>
                  </a:rPr>
                  <a:t> = 4 km</a:t>
                </a:r>
                <a:endParaRPr lang="en-US" sz="3800" b="1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4941493" y="3141862"/>
            <a:ext cx="13957402" cy="107675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300" b="1">
                <a:solidFill>
                  <a:schemeClr val="bg2"/>
                </a:solidFill>
                <a:latin typeface="+mj-lt"/>
              </a:rPr>
              <a:t>NEWS-e Case Studies</a:t>
            </a:r>
          </a:p>
          <a:p>
            <a:pPr marL="0" indent="0" algn="ctr">
              <a:buNone/>
            </a:pPr>
            <a:endParaRPr lang="en-US" sz="5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15183118" y="12004757"/>
            <a:ext cx="13789656" cy="1327603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1645920" indent="-1645920">
              <a:spcBef>
                <a:spcPct val="20000"/>
              </a:spcBef>
              <a:defRPr/>
            </a:pP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0-1 hr forecast probability of intense low-level rotation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3732998" y="9725448"/>
            <a:ext cx="5324587" cy="2042563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algn="ctr">
              <a:defRPr/>
            </a:pPr>
            <a:r>
              <a:rPr lang="en-US" sz="3800" b="1">
                <a:solidFill>
                  <a:srgbClr val="008000"/>
                </a:solidFill>
                <a:latin typeface="Arial"/>
                <a:cs typeface="Arial"/>
              </a:rPr>
              <a:t>Adding satellite data improves forecasts</a:t>
            </a:r>
            <a:endParaRPr lang="en-US" sz="38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17861424" y="4983768"/>
            <a:ext cx="3256262" cy="1327603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1645920" indent="-1645920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latin typeface="Arial"/>
                <a:cs typeface="Arial"/>
              </a:rPr>
              <a:t>Radar only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7354203" y="8338579"/>
            <a:ext cx="4805818" cy="1327603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1645920" indent="-1645920">
              <a:spcBef>
                <a:spcPct val="20000"/>
              </a:spcBef>
              <a:defRPr/>
            </a:pPr>
            <a:r>
              <a:rPr lang="en-US" sz="3400" b="1">
                <a:solidFill>
                  <a:srgbClr val="008000"/>
                </a:solidFill>
                <a:latin typeface="Arial"/>
                <a:cs typeface="Arial"/>
              </a:rPr>
              <a:t>Radar + satellite</a:t>
            </a:r>
            <a:endParaRPr lang="en-US" sz="34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22899254" y="5684678"/>
            <a:ext cx="6924106" cy="1327603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1645920" indent="-1645920" algn="ctr">
              <a:defRPr/>
            </a:pPr>
            <a:r>
              <a:rPr lang="en-US" sz="3800" dirty="0">
                <a:solidFill>
                  <a:schemeClr val="accent6"/>
                </a:solidFill>
                <a:latin typeface="Arial"/>
                <a:cs typeface="Arial"/>
              </a:rPr>
              <a:t>NWS tornado warning </a:t>
            </a:r>
          </a:p>
          <a:p>
            <a:pPr marL="1645920" indent="-1645920" algn="ctr">
              <a:defRPr/>
            </a:pPr>
            <a:r>
              <a:rPr lang="en-US" sz="3800" dirty="0">
                <a:solidFill>
                  <a:schemeClr val="accent6"/>
                </a:solidFill>
                <a:latin typeface="Arial"/>
                <a:cs typeface="Arial"/>
              </a:rPr>
              <a:t>issued T-16 min 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9150304" y="3107232"/>
            <a:ext cx="14290867" cy="9431827"/>
            <a:chOff x="6079527" y="2685307"/>
            <a:chExt cx="2977264" cy="1964964"/>
          </a:xfrm>
        </p:grpSpPr>
        <p:grpSp>
          <p:nvGrpSpPr>
            <p:cNvPr id="84" name="Group 83"/>
            <p:cNvGrpSpPr/>
            <p:nvPr/>
          </p:nvGrpSpPr>
          <p:grpSpPr>
            <a:xfrm>
              <a:off x="6134895" y="2685307"/>
              <a:ext cx="2921896" cy="1964964"/>
              <a:chOff x="6102160" y="2684311"/>
              <a:chExt cx="2921896" cy="1964964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102160" y="2684311"/>
                <a:ext cx="2921896" cy="1964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2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sz="120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/>
                    <a:ea typeface="+mn-ea"/>
                    <a:cs typeface="Arial"/>
                  </a:defRPr>
                </a:lvl1pPr>
                <a:lvl2pPr marL="685800" indent="-33655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sz="110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/>
                    <a:ea typeface="+mn-ea"/>
                    <a:cs typeface="Arial"/>
                  </a:defRPr>
                </a:lvl2pPr>
                <a:lvl3pPr marL="1035050" indent="-34925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sz="105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/>
                    <a:ea typeface="+mn-ea"/>
                    <a:cs typeface="Arial"/>
                  </a:defRPr>
                </a:lvl3pPr>
                <a:lvl4pPr marL="1371600" indent="-33655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sz="105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/>
                    <a:ea typeface="+mn-ea"/>
                    <a:cs typeface="Arial"/>
                  </a:defRPr>
                </a:lvl4pPr>
                <a:lvl5pPr marL="1720850" indent="-34925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sz="105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/>
                    <a:ea typeface="+mn-ea"/>
                    <a:cs typeface="Arial"/>
                  </a:defRPr>
                </a:lvl5pPr>
                <a:lvl6pPr marL="2055813" indent="-3444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 2" pitchFamily="18" charset="2"/>
                  <a:buChar char=""/>
                  <a:defRPr lang="en-US" sz="1800" kern="1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398713" indent="-3444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 2" pitchFamily="18" charset="2"/>
                  <a:buChar char=""/>
                  <a:defRPr lang="en-US" sz="1800" kern="1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3444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 2" pitchFamily="18" charset="2"/>
                  <a:buChar char=""/>
                  <a:defRPr lang="en-US" sz="1800" kern="1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087688" indent="-3444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 2" pitchFamily="18" charset="2"/>
                  <a:buChar char=""/>
                  <a:defRPr lang="en-US" sz="1800" kern="12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800" b="1" dirty="0">
                    <a:solidFill>
                      <a:schemeClr val="bg2"/>
                    </a:solidFill>
                    <a:latin typeface="+mj-lt"/>
                  </a:rPr>
                  <a:t>Weather-adaptive, real-time analysis system</a:t>
                </a:r>
              </a:p>
              <a:p>
                <a:pPr marL="0" indent="-438912">
                  <a:spcBef>
                    <a:spcPts val="1920"/>
                  </a:spcBef>
                </a:pPr>
                <a:r>
                  <a:rPr lang="en-US" sz="3800"/>
                  <a:t>Blends </a:t>
                </a:r>
                <a:r>
                  <a:rPr lang="en-US" sz="3800" dirty="0"/>
                  <a:t>multi-radar </a:t>
                </a:r>
                <a:r>
                  <a:rPr lang="en-US" sz="3800" dirty="0" err="1"/>
                  <a:t>obs</a:t>
                </a:r>
                <a:r>
                  <a:rPr lang="en-US" sz="3800" dirty="0"/>
                  <a:t> with operational model forecasts</a:t>
                </a:r>
              </a:p>
              <a:p>
                <a:pPr marL="0" indent="-438912">
                  <a:spcBef>
                    <a:spcPts val="1920"/>
                  </a:spcBef>
                </a:pPr>
                <a:r>
                  <a:rPr lang="en-US" sz="3800" dirty="0"/>
                  <a:t>1-km 3-D wind, rotation, reflectivity analyses </a:t>
                </a:r>
                <a:r>
                  <a:rPr lang="en-US" sz="3800" i="1" dirty="0"/>
                  <a:t>every 5 min</a:t>
                </a:r>
              </a:p>
              <a:p>
                <a:pPr marL="0" indent="-438912">
                  <a:spcBef>
                    <a:spcPts val="1920"/>
                  </a:spcBef>
                </a:pPr>
                <a:r>
                  <a:rPr lang="en-US" sz="3800" dirty="0"/>
                  <a:t>HWT forecasters report that system highlights storms of interest, adds confidence to decision process, and should therefore </a:t>
                </a:r>
                <a:r>
                  <a:rPr lang="en-US" sz="3800" b="1" dirty="0"/>
                  <a:t>increase warning lead times </a:t>
                </a:r>
              </a:p>
              <a:p>
                <a:pPr marL="0" indent="-438912">
                  <a:spcBef>
                    <a:spcPts val="1920"/>
                  </a:spcBef>
                </a:pPr>
                <a:endParaRPr lang="en-US" sz="3800" dirty="0"/>
              </a:p>
            </p:txBody>
          </p:sp>
          <p:pic>
            <p:nvPicPr>
              <p:cNvPr id="83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31" t="4099" r="11431" b="8198"/>
              <a:stretch>
                <a:fillRect/>
              </a:stretch>
            </p:blipFill>
            <p:spPr bwMode="auto">
              <a:xfrm>
                <a:off x="7540730" y="3686367"/>
                <a:ext cx="1241468" cy="886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6079527" y="3803470"/>
              <a:ext cx="1500486" cy="8224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defRPr/>
              </a:pPr>
              <a:r>
                <a:rPr lang="en-US" sz="3800" dirty="0">
                  <a:solidFill>
                    <a:schemeClr val="bg2"/>
                  </a:solidFill>
                  <a:latin typeface="Arial"/>
                  <a:cs typeface="Arial"/>
                </a:rPr>
                <a:t>20 May 2013: </a:t>
              </a:r>
            </a:p>
            <a:p>
              <a:pPr algn="ctr">
                <a:defRPr/>
              </a:pPr>
              <a:r>
                <a:rPr lang="en-US" sz="3800" dirty="0">
                  <a:solidFill>
                    <a:schemeClr val="bg2"/>
                  </a:solidFill>
                  <a:latin typeface="Arial"/>
                  <a:cs typeface="Arial"/>
                </a:rPr>
                <a:t>Real-time rotation analysis matches well with tornado (blue line) </a:t>
              </a:r>
              <a:r>
                <a:rPr lang="en-US" sz="3800">
                  <a:solidFill>
                    <a:schemeClr val="bg2"/>
                  </a:solidFill>
                  <a:latin typeface="Arial"/>
                  <a:cs typeface="Arial"/>
                </a:rPr>
                <a:t>and mesocyclone tracks</a:t>
              </a:r>
              <a:endParaRPr lang="en-US" sz="3800" dirty="0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5440" y="13790481"/>
            <a:ext cx="13946506" cy="8549519"/>
            <a:chOff x="445440" y="13790481"/>
            <a:chExt cx="13946506" cy="8549519"/>
          </a:xfrm>
        </p:grpSpPr>
        <p:sp>
          <p:nvSpPr>
            <p:cNvPr id="94" name="Content Placeholder 2"/>
            <p:cNvSpPr txBox="1">
              <a:spLocks/>
            </p:cNvSpPr>
            <p:nvPr/>
          </p:nvSpPr>
          <p:spPr>
            <a:xfrm>
              <a:off x="445440" y="13790481"/>
              <a:ext cx="13946506" cy="85495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/>
            <a:p>
              <a:pPr algn="ctr" defTabSz="4389120">
                <a:spcBef>
                  <a:spcPts val="9600"/>
                </a:spcBef>
                <a:buClr>
                  <a:schemeClr val="tx1"/>
                </a:buClr>
                <a:buSzPct val="90000"/>
                <a:defRPr/>
              </a:pPr>
              <a:r>
                <a:rPr lang="en-US" sz="4800" b="1" dirty="0" err="1">
                  <a:latin typeface="+mj-lt"/>
                  <a:cs typeface="Arial"/>
                </a:rPr>
                <a:t>Mesoscale</a:t>
              </a:r>
              <a:r>
                <a:rPr lang="en-US" sz="4800" b="1" dirty="0">
                  <a:latin typeface="+mj-lt"/>
                  <a:cs typeface="Arial"/>
                </a:rPr>
                <a:t> &amp; storm-scale domains</a:t>
              </a:r>
            </a:p>
            <a:p>
              <a:pPr indent="-438912" defTabSz="4389120">
                <a:lnSpc>
                  <a:spcPct val="120000"/>
                </a:lnSpc>
                <a:spcBef>
                  <a:spcPts val="2880"/>
                </a:spcBef>
                <a:buClr>
                  <a:schemeClr val="tx1"/>
                </a:buClr>
                <a:buSzPct val="90000"/>
                <a:buFont typeface="Arial"/>
                <a:buChar char="•"/>
                <a:defRPr/>
              </a:pPr>
              <a:endParaRPr lang="en-US" sz="3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rcRect l="247"/>
            <a:stretch>
              <a:fillRect/>
            </a:stretch>
          </p:blipFill>
          <p:spPr>
            <a:xfrm>
              <a:off x="1896845" y="15067203"/>
              <a:ext cx="11079874" cy="6897095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1739717" y="14925499"/>
              <a:ext cx="5311431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 err="1">
                  <a:latin typeface="Times New Roman"/>
                  <a:cs typeface="Times New Roman"/>
                </a:rPr>
                <a:t>Δx</a:t>
              </a:r>
              <a:r>
                <a:rPr lang="en-US" sz="5800" b="1" dirty="0">
                  <a:latin typeface="Times New Roman"/>
                  <a:cs typeface="Times New Roman"/>
                </a:rPr>
                <a:t> = 15 km</a:t>
              </a:r>
              <a:endParaRPr lang="en-US" sz="5800" b="1" dirty="0">
                <a:latin typeface="Times New Roman"/>
                <a:cs typeface="Times New Roman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96370" y="16901891"/>
              <a:ext cx="5311431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 err="1">
                  <a:latin typeface="Times New Roman"/>
                  <a:cs typeface="Times New Roman"/>
                </a:rPr>
                <a:t>Δx</a:t>
              </a:r>
              <a:r>
                <a:rPr lang="en-US" sz="5800" b="1" dirty="0">
                  <a:latin typeface="Times New Roman"/>
                  <a:cs typeface="Times New Roman"/>
                </a:rPr>
                <a:t> = 3 km</a:t>
              </a:r>
              <a:endParaRPr lang="en-US" sz="58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rot="16200000" flipH="1">
              <a:off x="7937701" y="18461288"/>
              <a:ext cx="1698305" cy="665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>
              <a:off x="7451325" y="18223448"/>
              <a:ext cx="1284433" cy="786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ctangle 141"/>
          <p:cNvSpPr/>
          <p:nvPr/>
        </p:nvSpPr>
        <p:spPr>
          <a:xfrm>
            <a:off x="17728980" y="4283666"/>
            <a:ext cx="8863963" cy="6795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43891" rIns="0" bIns="43891">
            <a:spAutoFit/>
          </a:bodyPr>
          <a:lstStyle/>
          <a:p>
            <a:pPr algn="ctr"/>
            <a:r>
              <a:rPr lang="en-US" sz="3800" b="1" dirty="0"/>
              <a:t>20 May 2013 Moore, OK EF-5 Tornado</a:t>
            </a:r>
          </a:p>
        </p:txBody>
      </p:sp>
      <p:pic>
        <p:nvPicPr>
          <p:cNvPr id="61" name="Picture 6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271080" y="5851574"/>
            <a:ext cx="2633472" cy="26334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50" name="Content Placeholder 2"/>
          <p:cNvSpPr txBox="1">
            <a:spLocks/>
          </p:cNvSpPr>
          <p:nvPr/>
        </p:nvSpPr>
        <p:spPr>
          <a:xfrm>
            <a:off x="23239243" y="7136227"/>
            <a:ext cx="5978534" cy="2596838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indent="-1645920" algn="ctr">
              <a:defRPr/>
            </a:pPr>
            <a:r>
              <a:rPr lang="en-US" sz="3800" b="1" dirty="0">
                <a:solidFill>
                  <a:schemeClr val="bg2"/>
                </a:solidFill>
                <a:latin typeface="Arial"/>
                <a:cs typeface="Arial"/>
              </a:rPr>
              <a:t>Ensemble forecast has tornado signal by T-41 min: </a:t>
            </a:r>
            <a:r>
              <a:rPr lang="en-US" sz="3800" b="1" i="1" dirty="0">
                <a:solidFill>
                  <a:schemeClr val="bg2"/>
                </a:solidFill>
                <a:latin typeface="Arial"/>
                <a:cs typeface="Arial"/>
              </a:rPr>
              <a:t>25 min </a:t>
            </a:r>
            <a:r>
              <a:rPr lang="en-US" sz="3800" b="1" dirty="0">
                <a:solidFill>
                  <a:schemeClr val="bg2"/>
                </a:solidFill>
                <a:latin typeface="Arial"/>
                <a:cs typeface="Arial"/>
              </a:rPr>
              <a:t>before NWS warning!</a:t>
            </a:r>
          </a:p>
        </p:txBody>
      </p:sp>
      <p:sp>
        <p:nvSpPr>
          <p:cNvPr id="73" name="Rectangle 72">
            <a:hlinkClick r:id="rId6" action="ppaction://hlinksldjump"/>
          </p:cNvPr>
          <p:cNvSpPr/>
          <p:nvPr/>
        </p:nvSpPr>
        <p:spPr>
          <a:xfrm>
            <a:off x="30041126" y="20354270"/>
            <a:ext cx="13850074" cy="107900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926452" y="5589082"/>
            <a:ext cx="3358728" cy="103413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800" b="1" dirty="0">
                <a:latin typeface="Arial"/>
                <a:cs typeface="Arial"/>
              </a:rPr>
              <a:t>T-56 min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8194" y="5851574"/>
            <a:ext cx="2633472" cy="26334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17767644" y="5588429"/>
            <a:ext cx="3358728" cy="103413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800" b="1" dirty="0">
                <a:latin typeface="Arial"/>
                <a:cs typeface="Arial"/>
              </a:rPr>
              <a:t>T-41 min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72" name="Picture 7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934749" y="5851574"/>
            <a:ext cx="2633472" cy="26334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7" name="TextBox 116"/>
          <p:cNvSpPr txBox="1"/>
          <p:nvPr/>
        </p:nvSpPr>
        <p:spPr>
          <a:xfrm>
            <a:off x="18533090" y="7776458"/>
            <a:ext cx="2916034" cy="96026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400">
                <a:solidFill>
                  <a:srgbClr val="0000FF"/>
                </a:solidFill>
                <a:latin typeface="Arial"/>
                <a:cs typeface="Arial"/>
              </a:rPr>
              <a:t>tor </a:t>
            </a:r>
            <a:r>
              <a:rPr lang="en-US" sz="3400" dirty="0">
                <a:solidFill>
                  <a:srgbClr val="0000FF"/>
                </a:solidFill>
                <a:latin typeface="Arial"/>
                <a:cs typeface="Arial"/>
              </a:rPr>
              <a:t>path</a:t>
            </a:r>
            <a:endParaRPr lang="en-US" sz="3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18" name="Straight Arrow Connector 117"/>
          <p:cNvCxnSpPr>
            <a:cxnSpLocks noChangeAspect="1"/>
          </p:cNvCxnSpPr>
          <p:nvPr/>
        </p:nvCxnSpPr>
        <p:spPr>
          <a:xfrm rot="15180000" flipV="1">
            <a:off x="19357008" y="7680206"/>
            <a:ext cx="417082" cy="417082"/>
          </a:xfrm>
          <a:prstGeom prst="straightConnector1">
            <a:avLst/>
          </a:prstGeom>
          <a:ln w="12700" cap="flat">
            <a:solidFill>
              <a:srgbClr val="0000FF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0607204" y="5594909"/>
            <a:ext cx="3358728" cy="103413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800" b="1" dirty="0">
                <a:latin typeface="Arial"/>
                <a:cs typeface="Arial"/>
              </a:rPr>
              <a:t>T-26 min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71080" y="9247282"/>
            <a:ext cx="2633472" cy="263347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1" name="TextBox 120"/>
          <p:cNvSpPr txBox="1"/>
          <p:nvPr/>
        </p:nvSpPr>
        <p:spPr>
          <a:xfrm>
            <a:off x="14909412" y="8990616"/>
            <a:ext cx="3358728" cy="103413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800" b="1" dirty="0">
                <a:latin typeface="Arial"/>
                <a:cs typeface="Arial"/>
              </a:rPr>
              <a:t>T-56 min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122" name="Picture 12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8194" y="9247282"/>
            <a:ext cx="2633472" cy="263347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3" name="TextBox 122"/>
          <p:cNvSpPr txBox="1"/>
          <p:nvPr/>
        </p:nvSpPr>
        <p:spPr>
          <a:xfrm>
            <a:off x="17767644" y="8988701"/>
            <a:ext cx="3358728" cy="103413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800" b="1" dirty="0">
                <a:latin typeface="Arial"/>
                <a:cs typeface="Arial"/>
              </a:rPr>
              <a:t>T-41 min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34749" y="9247282"/>
            <a:ext cx="2633472" cy="263347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5" name="TextBox 124"/>
          <p:cNvSpPr txBox="1"/>
          <p:nvPr/>
        </p:nvSpPr>
        <p:spPr>
          <a:xfrm>
            <a:off x="20607204" y="8990616"/>
            <a:ext cx="3358728" cy="103413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800" b="1" dirty="0">
                <a:latin typeface="Arial"/>
                <a:cs typeface="Arial"/>
              </a:rPr>
              <a:t>T-26 min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12"/>
          <a:srcRect b="4881"/>
          <a:stretch>
            <a:fillRect/>
          </a:stretch>
        </p:blipFill>
        <p:spPr>
          <a:xfrm>
            <a:off x="18098194" y="12851093"/>
            <a:ext cx="7617725" cy="834970"/>
          </a:xfrm>
          <a:prstGeom prst="rect">
            <a:avLst/>
          </a:prstGeom>
        </p:spPr>
      </p:pic>
      <p:sp>
        <p:nvSpPr>
          <p:cNvPr id="133" name="TextBox 132">
            <a:hlinkClick r:id="rId6" action="ppaction://hlinksldjump"/>
          </p:cNvPr>
          <p:cNvSpPr txBox="1"/>
          <p:nvPr/>
        </p:nvSpPr>
        <p:spPr>
          <a:xfrm flipV="1">
            <a:off x="12414963" y="4060224"/>
            <a:ext cx="1751678" cy="1766637"/>
          </a:xfrm>
          <a:prstGeom prst="rect">
            <a:avLst/>
          </a:prstGeom>
          <a:solidFill>
            <a:schemeClr val="accent5">
              <a:alpha val="0"/>
            </a:schemeClr>
          </a:solidFill>
          <a:ln w="0">
            <a:solidFill>
              <a:srgbClr val="DDDDDD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/>
          </a:p>
        </p:txBody>
      </p:sp>
      <p:sp>
        <p:nvSpPr>
          <p:cNvPr id="135" name="TextBox 134">
            <a:hlinkClick r:id="rId13" action="ppaction://hlinksldjump"/>
          </p:cNvPr>
          <p:cNvSpPr txBox="1"/>
          <p:nvPr/>
        </p:nvSpPr>
        <p:spPr>
          <a:xfrm>
            <a:off x="40910333" y="3167902"/>
            <a:ext cx="2261328" cy="1766637"/>
          </a:xfrm>
          <a:prstGeom prst="rect">
            <a:avLst/>
          </a:prstGeom>
          <a:solidFill>
            <a:schemeClr val="accent5">
              <a:alpha val="0"/>
            </a:schemeClr>
          </a:solidFill>
          <a:ln w="0">
            <a:solidFill>
              <a:srgbClr val="DDDDDD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/>
          </a:p>
        </p:txBody>
      </p:sp>
      <p:sp>
        <p:nvSpPr>
          <p:cNvPr id="138" name="TextBox 137">
            <a:hlinkClick r:id="rId14" action="ppaction://hlinksldjump"/>
          </p:cNvPr>
          <p:cNvSpPr txBox="1"/>
          <p:nvPr/>
        </p:nvSpPr>
        <p:spPr>
          <a:xfrm>
            <a:off x="41638082" y="12990463"/>
            <a:ext cx="1639685" cy="1766637"/>
          </a:xfrm>
          <a:prstGeom prst="rect">
            <a:avLst/>
          </a:prstGeom>
          <a:solidFill>
            <a:schemeClr val="accent5">
              <a:alpha val="0"/>
            </a:schemeClr>
          </a:solidFill>
          <a:ln w="0">
            <a:solidFill>
              <a:srgbClr val="DDDDDD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/>
          </a:p>
        </p:txBody>
      </p:sp>
      <p:sp>
        <p:nvSpPr>
          <p:cNvPr id="82" name="TextBox 81">
            <a:hlinkClick r:id="rId15" action="ppaction://hlinksldjump"/>
          </p:cNvPr>
          <p:cNvSpPr txBox="1"/>
          <p:nvPr/>
        </p:nvSpPr>
        <p:spPr>
          <a:xfrm>
            <a:off x="27516698" y="14383622"/>
            <a:ext cx="1354354" cy="1766637"/>
          </a:xfrm>
          <a:prstGeom prst="rect">
            <a:avLst/>
          </a:prstGeom>
          <a:solidFill>
            <a:schemeClr val="accent5">
              <a:alpha val="0"/>
            </a:schemeClr>
          </a:solidFill>
          <a:ln w="0">
            <a:solidFill>
              <a:srgbClr val="DDDDDD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/>
          </a:p>
        </p:txBody>
      </p:sp>
      <p:sp>
        <p:nvSpPr>
          <p:cNvPr id="134" name="TextBox 133">
            <a:hlinkClick r:id="rId16" action="ppaction://hlinksldjump"/>
          </p:cNvPr>
          <p:cNvSpPr txBox="1"/>
          <p:nvPr/>
        </p:nvSpPr>
        <p:spPr>
          <a:xfrm>
            <a:off x="26895029" y="3250483"/>
            <a:ext cx="1782816" cy="1766637"/>
          </a:xfrm>
          <a:prstGeom prst="rect">
            <a:avLst/>
          </a:prstGeom>
          <a:solidFill>
            <a:schemeClr val="accent5">
              <a:alpha val="0"/>
            </a:schemeClr>
          </a:solidFill>
          <a:ln w="0">
            <a:solidFill>
              <a:srgbClr val="DDDDDD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/>
          </a:p>
        </p:txBody>
      </p:sp>
      <p:sp>
        <p:nvSpPr>
          <p:cNvPr id="88" name="Oval 87"/>
          <p:cNvSpPr/>
          <p:nvPr/>
        </p:nvSpPr>
        <p:spPr>
          <a:xfrm rot="20408829">
            <a:off x="37656876" y="10036179"/>
            <a:ext cx="1576373" cy="51532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1351240" y="6964682"/>
            <a:ext cx="1188720" cy="1082040"/>
          </a:xfrm>
          <a:custGeom>
            <a:avLst/>
            <a:gdLst>
              <a:gd name="connsiteX0" fmla="*/ 0 w 247650"/>
              <a:gd name="connsiteY0" fmla="*/ 127000 h 225425"/>
              <a:gd name="connsiteX1" fmla="*/ 31750 w 247650"/>
              <a:gd name="connsiteY1" fmla="*/ 225425 h 225425"/>
              <a:gd name="connsiteX2" fmla="*/ 247650 w 247650"/>
              <a:gd name="connsiteY2" fmla="*/ 184150 h 225425"/>
              <a:gd name="connsiteX3" fmla="*/ 171450 w 247650"/>
              <a:gd name="connsiteY3" fmla="*/ 0 h 225425"/>
              <a:gd name="connsiteX4" fmla="*/ 0 w 247650"/>
              <a:gd name="connsiteY4" fmla="*/ 127000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25425">
                <a:moveTo>
                  <a:pt x="0" y="127000"/>
                </a:moveTo>
                <a:lnTo>
                  <a:pt x="31750" y="225425"/>
                </a:lnTo>
                <a:lnTo>
                  <a:pt x="247650" y="184150"/>
                </a:lnTo>
                <a:lnTo>
                  <a:pt x="171450" y="0"/>
                </a:lnTo>
                <a:lnTo>
                  <a:pt x="0" y="1270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 rot="10800000" flipV="1">
            <a:off x="22539960" y="6629040"/>
            <a:ext cx="1823597" cy="999302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2"/>
          <p:cNvSpPr txBox="1">
            <a:spLocks/>
          </p:cNvSpPr>
          <p:nvPr/>
        </p:nvSpPr>
        <p:spPr>
          <a:xfrm>
            <a:off x="14926452" y="14383625"/>
            <a:ext cx="13944600" cy="796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 fontScale="85000" lnSpcReduction="10000"/>
          </a:bodyPr>
          <a:lstStyle/>
          <a:p>
            <a:pPr algn="ctr" defTabSz="4389120">
              <a:spcBef>
                <a:spcPts val="26880"/>
              </a:spcBef>
              <a:buClr>
                <a:schemeClr val="tx1"/>
              </a:buClr>
              <a:buSzPct val="90000"/>
              <a:defRPr/>
            </a:pPr>
            <a:r>
              <a:rPr lang="en-US" sz="5300" b="1" dirty="0">
                <a:solidFill>
                  <a:schemeClr val="bg2"/>
                </a:solidFill>
                <a:latin typeface="+mj-lt"/>
                <a:cs typeface="Arial"/>
              </a:rPr>
              <a:t>Significant Scientific Discoveries</a:t>
            </a:r>
            <a:endParaRPr lang="en-US" sz="5300" b="1" dirty="0">
              <a:solidFill>
                <a:schemeClr val="bg2"/>
              </a:solidFill>
              <a:latin typeface="Arial"/>
              <a:cs typeface="Arial"/>
            </a:endParaRPr>
          </a:p>
          <a:p>
            <a:pPr marL="548640" indent="-548640" defTabSz="4389120">
              <a:lnSpc>
                <a:spcPct val="120000"/>
              </a:lnSpc>
              <a:spcBef>
                <a:spcPts val="432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3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Idealized studies suggest thunderstorms are predictable for up to 2+ hours despite model/observational/computational limitations</a:t>
            </a:r>
          </a:p>
          <a:p>
            <a:pPr marL="548640" indent="-548640" defTabSz="4389120">
              <a:lnSpc>
                <a:spcPct val="120000"/>
              </a:lnSpc>
              <a:spcBef>
                <a:spcPts val="432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3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Real-data case studies from variety of storm environments are  consistent with idealized experiments</a:t>
            </a:r>
          </a:p>
          <a:p>
            <a:pPr marL="548640" indent="-548640" defTabSz="4389120">
              <a:lnSpc>
                <a:spcPct val="120000"/>
              </a:lnSpc>
              <a:spcBef>
                <a:spcPts val="432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3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New observation types (satellite, phased array radar) improve analyses and forecasts</a:t>
            </a:r>
          </a:p>
          <a:p>
            <a:pPr marL="548640" indent="-548640" defTabSz="4389120">
              <a:lnSpc>
                <a:spcPct val="120000"/>
              </a:lnSpc>
              <a:spcBef>
                <a:spcPts val="432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3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Using high-resolution ensembles to improve forecasts of convective storm hazards appears viable</a:t>
            </a:r>
          </a:p>
          <a:p>
            <a:pPr marL="548640" indent="-548640" defTabSz="4389120">
              <a:lnSpc>
                <a:spcPct val="120000"/>
              </a:lnSpc>
              <a:spcBef>
                <a:spcPts val="432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endParaRPr lang="en-US" sz="3800" dirty="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1412200" y="10370902"/>
            <a:ext cx="1188720" cy="1082040"/>
          </a:xfrm>
          <a:custGeom>
            <a:avLst/>
            <a:gdLst>
              <a:gd name="connsiteX0" fmla="*/ 0 w 247650"/>
              <a:gd name="connsiteY0" fmla="*/ 127000 h 225425"/>
              <a:gd name="connsiteX1" fmla="*/ 31750 w 247650"/>
              <a:gd name="connsiteY1" fmla="*/ 225425 h 225425"/>
              <a:gd name="connsiteX2" fmla="*/ 247650 w 247650"/>
              <a:gd name="connsiteY2" fmla="*/ 184150 h 225425"/>
              <a:gd name="connsiteX3" fmla="*/ 171450 w 247650"/>
              <a:gd name="connsiteY3" fmla="*/ 0 h 225425"/>
              <a:gd name="connsiteX4" fmla="*/ 0 w 247650"/>
              <a:gd name="connsiteY4" fmla="*/ 127000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25425">
                <a:moveTo>
                  <a:pt x="0" y="127000"/>
                </a:moveTo>
                <a:lnTo>
                  <a:pt x="31750" y="225425"/>
                </a:lnTo>
                <a:lnTo>
                  <a:pt x="247650" y="184150"/>
                </a:lnTo>
                <a:lnTo>
                  <a:pt x="171450" y="0"/>
                </a:lnTo>
                <a:lnTo>
                  <a:pt x="0" y="1270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hlinkClick r:id="rId15" action="ppaction://hlinksldjump"/>
          </p:cNvPr>
          <p:cNvSpPr txBox="1"/>
          <p:nvPr/>
        </p:nvSpPr>
        <p:spPr>
          <a:xfrm>
            <a:off x="26990462" y="14408678"/>
            <a:ext cx="1782816" cy="1766637"/>
          </a:xfrm>
          <a:prstGeom prst="rect">
            <a:avLst/>
          </a:prstGeom>
          <a:solidFill>
            <a:schemeClr val="accent5">
              <a:alpha val="0"/>
            </a:schemeClr>
          </a:solidFill>
          <a:ln w="0">
            <a:solidFill>
              <a:srgbClr val="DDDDDD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633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434" y="3107234"/>
            <a:ext cx="42954466" cy="1924549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956" y="3037862"/>
            <a:ext cx="20749944" cy="13167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90500" dir="828000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7" y="3076752"/>
            <a:ext cx="18893198" cy="13167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90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434" y="3107234"/>
            <a:ext cx="42954466" cy="1924549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680" y="3107232"/>
            <a:ext cx="22843373" cy="17556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90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434" y="3107234"/>
            <a:ext cx="42954466" cy="1924549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408829">
            <a:off x="32978215" y="16039829"/>
            <a:ext cx="2032834" cy="72695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8479" y="3107232"/>
            <a:ext cx="26135861" cy="17556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90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434" y="3107234"/>
            <a:ext cx="42954466" cy="1924549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685" y="4796242"/>
            <a:ext cx="26021213" cy="17556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90500" dir="1326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434" y="3107234"/>
            <a:ext cx="42954466" cy="1924549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785" r="785" b="1374"/>
          <a:stretch>
            <a:fillRect/>
          </a:stretch>
        </p:blipFill>
        <p:spPr>
          <a:xfrm>
            <a:off x="7226469" y="4113072"/>
            <a:ext cx="30662693" cy="1755648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190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6583</TotalTime>
  <Words>833</Words>
  <Application>Microsoft Macintosh PowerPoint</Application>
  <PresentationFormat>Custom</PresentationFormat>
  <Paragraphs>63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2015-review-template</vt:lpstr>
      <vt:lpstr>Latest Results of Warn-on-Forecast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131</cp:revision>
  <dcterms:created xsi:type="dcterms:W3CDTF">2015-02-11T16:14:14Z</dcterms:created>
  <dcterms:modified xsi:type="dcterms:W3CDTF">2015-02-19T17:30:12Z</dcterms:modified>
</cp:coreProperties>
</file>