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51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43891200" cy="246888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9727" autoAdjust="0"/>
  </p:normalViewPr>
  <p:slideViewPr>
    <p:cSldViewPr snapToGrid="0" snapToObjects="1">
      <p:cViewPr varScale="1">
        <p:scale>
          <a:sx n="39" d="100"/>
          <a:sy n="39" d="100"/>
        </p:scale>
        <p:origin x="-168" y="-336"/>
      </p:cViewPr>
      <p:guideLst>
        <p:guide orient="horz" pos="968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B7F8-5096-C24D-A554-7000DED36531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27C-FF65-7E45-8C08-C143030C5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FE238-AD58-F64E-85D7-52F93FA94EB0}" type="datetimeFigureOut">
              <a:rPr lang="en-US" smtClean="0"/>
              <a:pPr/>
              <a:t>2/19/15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3057-D8C7-3446-9A91-8A752B787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4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423" y="2675530"/>
            <a:ext cx="36400742" cy="17399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7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91200" cy="2633472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91200" cy="263347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3197070"/>
            <a:ext cx="43891200" cy="15072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l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57443" y="23295927"/>
            <a:ext cx="10691270" cy="1314451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NSSL Lab Review Feb 25–27, 2015</a:t>
            </a:r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3" r="-16433"/>
          <a:stretch/>
        </p:blipFill>
        <p:spPr>
          <a:xfrm>
            <a:off x="131796" y="22571676"/>
            <a:ext cx="2605090" cy="1953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88543" y="1065000"/>
            <a:ext cx="42012974" cy="1933574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88543" y="3591696"/>
            <a:ext cx="42012974" cy="20199178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389120" rtl="0" eaLnBrk="1" latinLnBrk="0" hangingPunct="1">
        <a:spcBef>
          <a:spcPct val="0"/>
        </a:spcBef>
        <a:buNone/>
        <a:defRPr sz="77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ts val="9600"/>
        </a:spcBef>
        <a:buClr>
          <a:schemeClr val="tx1"/>
        </a:buClr>
        <a:buSzPct val="90000"/>
        <a:buFont typeface="Arial"/>
        <a:buChar char="•"/>
        <a:defRPr sz="5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3291840" indent="-161544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3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4968240" indent="-167640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6583680" indent="-161544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8260080" indent="-1676400" algn="l" defTabSz="4389120" rtl="0" eaLnBrk="1" latinLnBrk="0" hangingPunct="1">
        <a:spcBef>
          <a:spcPts val="2880"/>
        </a:spcBef>
        <a:buClr>
          <a:schemeClr val="tx1"/>
        </a:buClr>
        <a:buSzPct val="90000"/>
        <a:buFont typeface="Arial"/>
        <a:buChar char="•"/>
        <a:defRPr sz="5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9867902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11513822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13167360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14820902" indent="-1653542" algn="l" defTabSz="438912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86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emf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ETS_10mm_24km_light_contro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872" y="14194152"/>
            <a:ext cx="7660656" cy="57329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252" y="13501109"/>
            <a:ext cx="8068757" cy="76063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365" y="4821168"/>
            <a:ext cx="6579984" cy="42106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60" y="9031817"/>
            <a:ext cx="6838022" cy="429658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7250" y="8991571"/>
            <a:ext cx="6641957" cy="42106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762" y="4790282"/>
            <a:ext cx="6903605" cy="4167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535" y="13427367"/>
            <a:ext cx="10425806" cy="7761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4015" y="13442606"/>
            <a:ext cx="10641874" cy="802310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8451" y="1783488"/>
            <a:ext cx="42773597" cy="1131082"/>
          </a:xfrm>
          <a:prstGeom prst="rect">
            <a:avLst/>
          </a:prstGeom>
        </p:spPr>
        <p:txBody>
          <a:bodyPr vert="horz" lIns="438912" tIns="219456" rIns="438912" bIns="219456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>
                <a:solidFill>
                  <a:schemeClr val="bg1"/>
                </a:solidFill>
                <a:latin typeface="Arial"/>
                <a:cs typeface="Arial"/>
              </a:rPr>
              <a:t>Edward Mansell, </a:t>
            </a:r>
            <a:r>
              <a:rPr lang="en-US" sz="6700" dirty="0" err="1">
                <a:solidFill>
                  <a:schemeClr val="bg1"/>
                </a:solidFill>
                <a:latin typeface="Arial"/>
                <a:cs typeface="Arial"/>
              </a:rPr>
              <a:t>Alexandre</a:t>
            </a:r>
            <a:r>
              <a:rPr lang="en-US" sz="67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6700" dirty="0" err="1">
                <a:solidFill>
                  <a:schemeClr val="bg1"/>
                </a:solidFill>
                <a:latin typeface="Arial"/>
                <a:cs typeface="Arial"/>
              </a:rPr>
              <a:t>Fierro</a:t>
            </a:r>
            <a:r>
              <a:rPr lang="en-US" sz="6700" dirty="0">
                <a:solidFill>
                  <a:schemeClr val="bg1"/>
                </a:solidFill>
                <a:latin typeface="Arial"/>
                <a:cs typeface="Arial"/>
              </a:rPr>
              <a:t>, Blake Allen</a:t>
            </a:r>
            <a:endParaRPr lang="en-US" sz="6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9450" y="-381012"/>
            <a:ext cx="37178933" cy="2215992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r>
              <a:rPr lang="en-US" sz="11500" dirty="0">
                <a:solidFill>
                  <a:srgbClr val="FFFFFF"/>
                </a:solidFill>
                <a:latin typeface="Arial"/>
                <a:cs typeface="Arial"/>
              </a:rPr>
              <a:t>Storm-scale lightning data assimilation at NSSL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53431" y="5579229"/>
            <a:ext cx="8481912" cy="56850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893475" y="8273112"/>
            <a:ext cx="2995819" cy="1151674"/>
            <a:chOff x="4773371" y="848210"/>
            <a:chExt cx="624129" cy="23993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773371" y="1019500"/>
              <a:ext cx="74624" cy="68642"/>
            </a:xfrm>
            <a:prstGeom prst="rect">
              <a:avLst/>
            </a:prstGeom>
            <a:solidFill>
              <a:srgbClr val="FFFF00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Rectangle 4"/>
            <p:cNvSpPr>
              <a:spLocks/>
            </p:cNvSpPr>
            <p:nvPr/>
          </p:nvSpPr>
          <p:spPr bwMode="auto">
            <a:xfrm>
              <a:off x="4860487" y="934016"/>
              <a:ext cx="537013" cy="13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300" dirty="0"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80 </a:t>
              </a:r>
              <a:r>
                <a:rPr lang="en-US" sz="4300" dirty="0"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min</a:t>
              </a:r>
              <a:r>
                <a:rPr lang="en-US" sz="4300" baseline="30000" dirty="0"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-1</a:t>
              </a:r>
            </a:p>
          </p:txBody>
        </p:sp>
        <p:sp>
          <p:nvSpPr>
            <p:cNvPr id="12" name="Rectangle 5"/>
            <p:cNvSpPr>
              <a:spLocks/>
            </p:cNvSpPr>
            <p:nvPr/>
          </p:nvSpPr>
          <p:spPr bwMode="auto">
            <a:xfrm>
              <a:off x="4773371" y="927552"/>
              <a:ext cx="74624" cy="68642"/>
            </a:xfrm>
            <a:prstGeom prst="rect">
              <a:avLst/>
            </a:prstGeom>
            <a:solidFill>
              <a:srgbClr val="595959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4872507" y="848210"/>
              <a:ext cx="524993" cy="142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300" dirty="0"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1 </a:t>
              </a:r>
              <a:r>
                <a:rPr lang="en-US" sz="4300" dirty="0"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min</a:t>
              </a:r>
              <a:r>
                <a:rPr lang="en-US" sz="4300" baseline="30000" dirty="0"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-1</a:t>
              </a:r>
            </a:p>
          </p:txBody>
        </p:sp>
      </p:grpSp>
      <p:sp>
        <p:nvSpPr>
          <p:cNvPr id="16" name="Rectangle 9"/>
          <p:cNvSpPr>
            <a:spLocks/>
          </p:cNvSpPr>
          <p:nvPr/>
        </p:nvSpPr>
        <p:spPr bwMode="auto">
          <a:xfrm rot="16200000">
            <a:off x="25410372" y="7859184"/>
            <a:ext cx="2227349" cy="103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r>
              <a:rPr lang="en-US" sz="43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Latitude</a:t>
            </a:r>
          </a:p>
        </p:txBody>
      </p:sp>
      <p:sp>
        <p:nvSpPr>
          <p:cNvPr id="17" name="Rectangle 10"/>
          <p:cNvSpPr>
            <a:spLocks/>
          </p:cNvSpPr>
          <p:nvPr/>
        </p:nvSpPr>
        <p:spPr bwMode="auto">
          <a:xfrm>
            <a:off x="29707109" y="10837519"/>
            <a:ext cx="2881162" cy="9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Longitude</a:t>
            </a:r>
          </a:p>
        </p:txBody>
      </p:sp>
      <p:sp>
        <p:nvSpPr>
          <p:cNvPr id="18" name="Rectangle 8"/>
          <p:cNvSpPr>
            <a:spLocks/>
          </p:cNvSpPr>
          <p:nvPr/>
        </p:nvSpPr>
        <p:spPr bwMode="auto">
          <a:xfrm>
            <a:off x="27379053" y="5478012"/>
            <a:ext cx="7856290" cy="169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r>
              <a:rPr lang="en-US" sz="43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GOES-R Lightning Density derived from Mapping Array data</a:t>
            </a:r>
            <a:endParaRPr lang="en-US" sz="4300" dirty="0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033" y="5059385"/>
            <a:ext cx="7574712" cy="754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Rectangle 7"/>
          <p:cNvSpPr>
            <a:spLocks/>
          </p:cNvSpPr>
          <p:nvPr/>
        </p:nvSpPr>
        <p:spPr bwMode="auto">
          <a:xfrm>
            <a:off x="36131527" y="10744394"/>
            <a:ext cx="5279141" cy="9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Observed Reflectivity</a:t>
            </a:r>
          </a:p>
        </p:txBody>
      </p:sp>
      <p:sp>
        <p:nvSpPr>
          <p:cNvPr id="21" name="Rectangle 8"/>
          <p:cNvSpPr>
            <a:spLocks/>
          </p:cNvSpPr>
          <p:nvPr/>
        </p:nvSpPr>
        <p:spPr bwMode="auto">
          <a:xfrm>
            <a:off x="36165509" y="10260266"/>
            <a:ext cx="2612688" cy="9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22:09Z</a:t>
            </a: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205" y="13512497"/>
            <a:ext cx="7917456" cy="769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62" y="14067758"/>
            <a:ext cx="7396522" cy="661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838" y="13517887"/>
            <a:ext cx="6018014" cy="8420770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4300" dirty="0">
                <a:latin typeface="Arial" charset="0"/>
                <a:cs typeface="Arial" charset="0"/>
                <a:sym typeface="Arial" charset="0"/>
              </a:rPr>
              <a:t>Nudging tested on 67 daily NSSL</a:t>
            </a:r>
            <a:r>
              <a:rPr lang="en-US" sz="43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4300" dirty="0">
                <a:latin typeface="Arial" charset="0"/>
                <a:cs typeface="Arial" charset="0"/>
                <a:sym typeface="Arial" charset="0"/>
              </a:rPr>
              <a:t>real-time forecasts during spring 2013. Generally improved low biases in accumulated rainfall. Needs further tuning to avoid increasing high biases. (</a:t>
            </a:r>
            <a:r>
              <a:rPr lang="en-US" sz="4300" dirty="0" err="1">
                <a:latin typeface="Arial" charset="0"/>
                <a:cs typeface="Arial" charset="0"/>
                <a:sym typeface="Arial" charset="0"/>
              </a:rPr>
              <a:t>Fierro</a:t>
            </a:r>
            <a:r>
              <a:rPr lang="en-US" sz="4300" dirty="0">
                <a:latin typeface="Arial" charset="0"/>
                <a:cs typeface="Arial" charset="0"/>
                <a:sym typeface="Arial" charset="0"/>
              </a:rPr>
              <a:t>, Clark, Mansell et al. 2015)</a:t>
            </a:r>
            <a:endParaRPr lang="en-US" sz="4300" dirty="0"/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22080859" y="13965228"/>
            <a:ext cx="7290134" cy="1466184"/>
          </a:xfrm>
          <a:prstGeom prst="rect">
            <a:avLst/>
          </a:prstGeom>
          <a:noFill/>
          <a:ln>
            <a:noFill/>
          </a:ln>
          <a:extLst/>
        </p:spPr>
        <p:txBody>
          <a:bodyPr lIns="182880" tIns="182880" rIns="182880" bIns="182880"/>
          <a:lstStyle/>
          <a:p>
            <a:pPr algn="ctr"/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Probability </a:t>
            </a:r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of </a:t>
            </a:r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rotation</a:t>
            </a:r>
          </a:p>
          <a:p>
            <a:pPr algn="ctr"/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at </a:t>
            </a:r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1.75 km model height</a:t>
            </a:r>
            <a:r>
              <a:rPr lang="en-US" sz="3800" baseline="31000" dirty="0">
                <a:latin typeface="Arial"/>
                <a:ea typeface="ＭＳ Ｐゴシック" charset="0"/>
                <a:cs typeface="Arial"/>
                <a:sym typeface="Calibri" charset="0"/>
              </a:rPr>
              <a:t> </a:t>
            </a:r>
          </a:p>
        </p:txBody>
      </p:sp>
      <p:sp>
        <p:nvSpPr>
          <p:cNvPr id="26" name="Rectangle 2"/>
          <p:cNvSpPr>
            <a:spLocks/>
          </p:cNvSpPr>
          <p:nvPr/>
        </p:nvSpPr>
        <p:spPr bwMode="auto">
          <a:xfrm>
            <a:off x="30155551" y="18357055"/>
            <a:ext cx="1908216" cy="9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182880" tIns="182880" rIns="182880" bIns="182880">
            <a:spAutoFit/>
          </a:bodyPr>
          <a:lstStyle/>
          <a:p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22:09Z</a:t>
            </a:r>
          </a:p>
        </p:txBody>
      </p:sp>
      <p:sp>
        <p:nvSpPr>
          <p:cNvPr id="27" name="Rectangle 3"/>
          <p:cNvSpPr>
            <a:spLocks/>
          </p:cNvSpPr>
          <p:nvPr/>
        </p:nvSpPr>
        <p:spPr bwMode="auto">
          <a:xfrm>
            <a:off x="30199114" y="18811721"/>
            <a:ext cx="5462486" cy="155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Lightning assimilation (ensemble mean)</a:t>
            </a:r>
            <a:endParaRPr lang="en-US" sz="3800" dirty="0"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  <p:sp>
        <p:nvSpPr>
          <p:cNvPr id="15" name="Rectangle 8"/>
          <p:cNvSpPr>
            <a:spLocks/>
          </p:cNvSpPr>
          <p:nvPr/>
        </p:nvSpPr>
        <p:spPr bwMode="auto">
          <a:xfrm>
            <a:off x="27209846" y="4750123"/>
            <a:ext cx="8822698" cy="103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r>
              <a:rPr lang="en-US" sz="43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May 8, </a:t>
            </a:r>
            <a:r>
              <a:rPr lang="en-US" sz="43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2003 </a:t>
            </a:r>
            <a:r>
              <a:rPr lang="en-US" sz="4300" dirty="0" err="1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tornadic</a:t>
            </a:r>
            <a:r>
              <a:rPr lang="en-US" sz="43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4300" dirty="0" err="1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</a:t>
            </a:r>
            <a:r>
              <a:rPr lang="en-US" sz="4300" dirty="0" err="1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upercell</a:t>
            </a:r>
            <a:r>
              <a:rPr lang="en-US" sz="43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storm</a:t>
            </a:r>
            <a:endParaRPr lang="en-US" sz="4300" dirty="0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23002375" y="11775382"/>
            <a:ext cx="11334629" cy="216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/>
          <a:lstStyle/>
          <a:p>
            <a:r>
              <a:rPr lang="en-US" sz="4300" dirty="0">
                <a:latin typeface="Calibri"/>
                <a:ea typeface="ＭＳ Ｐゴシック" charset="0"/>
                <a:cs typeface="Calibri"/>
                <a:sym typeface="Calibri" charset="0"/>
              </a:rPr>
              <a:t>Good preliminary results were </a:t>
            </a:r>
            <a:r>
              <a:rPr lang="en-US" sz="4300" dirty="0">
                <a:latin typeface="Calibri"/>
                <a:ea typeface="ＭＳ Ｐゴシック" charset="0"/>
                <a:cs typeface="Calibri"/>
                <a:sym typeface="Calibri" charset="0"/>
              </a:rPr>
              <a:t>found </a:t>
            </a:r>
            <a:r>
              <a:rPr lang="en-US" sz="4300" dirty="0">
                <a:latin typeface="Calibri"/>
                <a:ea typeface="ＭＳ Ｐゴシック" charset="0"/>
                <a:cs typeface="Calibri"/>
                <a:sym typeface="Calibri" charset="0"/>
              </a:rPr>
              <a:t>with a simple linear</a:t>
            </a:r>
          </a:p>
          <a:p>
            <a:r>
              <a:rPr lang="en-US" sz="4300" dirty="0">
                <a:latin typeface="Calibri"/>
                <a:ea typeface="ＭＳ Ｐゴシック" charset="0"/>
                <a:cs typeface="Calibri"/>
                <a:sym typeface="Calibri" charset="0"/>
              </a:rPr>
              <a:t> flash density operator: LD = (0.017)*(</a:t>
            </a:r>
            <a:r>
              <a:rPr lang="en-US" sz="4300" dirty="0" err="1">
                <a:latin typeface="Calibri"/>
                <a:ea typeface="ＭＳ Ｐゴシック" charset="0"/>
                <a:cs typeface="Calibri"/>
                <a:sym typeface="Calibri" charset="0"/>
              </a:rPr>
              <a:t>graupel</a:t>
            </a:r>
            <a:r>
              <a:rPr lang="en-US" sz="4300" dirty="0">
                <a:latin typeface="Calibri"/>
                <a:ea typeface="ＭＳ Ｐゴシック" charset="0"/>
                <a:cs typeface="Calibri"/>
                <a:sym typeface="Calibri" charset="0"/>
              </a:rPr>
              <a:t> volume)</a:t>
            </a:r>
          </a:p>
          <a:p>
            <a:r>
              <a:rPr lang="en-US" sz="4300" dirty="0">
                <a:latin typeface="Calibri"/>
                <a:ea typeface="ＭＳ Ｐゴシック" charset="0"/>
                <a:cs typeface="Calibri"/>
                <a:sym typeface="Calibri" charset="0"/>
              </a:rPr>
              <a:t>[Will try to use with 3DVAR, as well.]</a:t>
            </a:r>
            <a:endParaRPr lang="en-US" sz="4300" dirty="0">
              <a:latin typeface="Calibri"/>
              <a:ea typeface="ＭＳ Ｐゴシック" charset="0"/>
              <a:cs typeface="Calibri"/>
              <a:sym typeface="Calibri" charset="0"/>
            </a:endParaRP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7586229" y="4663061"/>
            <a:ext cx="5044594" cy="103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r>
              <a:rPr lang="en-US" sz="4300" dirty="0">
                <a:latin typeface="Arial"/>
                <a:ea typeface="ＭＳ Ｐゴシック" charset="0"/>
                <a:cs typeface="Arial"/>
                <a:sym typeface="Calibri" charset="0"/>
              </a:rPr>
              <a:t>Control Forecast</a:t>
            </a:r>
            <a:endParaRPr lang="en-US" sz="4300" dirty="0"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556603" y="8906758"/>
            <a:ext cx="5335526" cy="169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pPr algn="ctr"/>
            <a:r>
              <a:rPr lang="en-US" sz="4300" dirty="0">
                <a:latin typeface="Arial"/>
                <a:ea typeface="ＭＳ Ｐゴシック" charset="0"/>
                <a:cs typeface="Arial"/>
                <a:sym typeface="Calibri" charset="0"/>
              </a:rPr>
              <a:t>Radar assimilation (3DVar)</a:t>
            </a:r>
            <a:endParaRPr lang="en-US" sz="4300" dirty="0"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  <p:sp>
        <p:nvSpPr>
          <p:cNvPr id="32" name="Rectangle 10"/>
          <p:cNvSpPr>
            <a:spLocks/>
          </p:cNvSpPr>
          <p:nvPr/>
        </p:nvSpPr>
        <p:spPr bwMode="auto">
          <a:xfrm>
            <a:off x="7596881" y="8902426"/>
            <a:ext cx="5510261" cy="103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r>
              <a:rPr lang="en-US" sz="4300" dirty="0">
                <a:latin typeface="Arial"/>
                <a:ea typeface="ＭＳ Ｐゴシック" charset="0"/>
                <a:cs typeface="Arial"/>
                <a:sym typeface="Calibri" charset="0"/>
              </a:rPr>
              <a:t>Lightning nudging</a:t>
            </a:r>
            <a:endParaRPr lang="en-US" sz="4300" dirty="0"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  <p:sp>
        <p:nvSpPr>
          <p:cNvPr id="33" name="Rectangle 10"/>
          <p:cNvSpPr>
            <a:spLocks/>
          </p:cNvSpPr>
          <p:nvPr/>
        </p:nvSpPr>
        <p:spPr bwMode="auto">
          <a:xfrm>
            <a:off x="1386785" y="4782547"/>
            <a:ext cx="3986750" cy="103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r>
              <a:rPr lang="en-US" sz="4300" dirty="0">
                <a:latin typeface="Arial"/>
                <a:ea typeface="ＭＳ Ｐゴシック" charset="0"/>
                <a:cs typeface="Arial"/>
                <a:sym typeface="Calibri" charset="0"/>
              </a:rPr>
              <a:t>Observation</a:t>
            </a:r>
            <a:endParaRPr lang="en-US" sz="4300" dirty="0"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6594" y="3143990"/>
            <a:ext cx="22596936" cy="1920528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marL="1097280" indent="-1097280">
              <a:buAutoNum type="arabicPeriod"/>
            </a:pPr>
            <a:r>
              <a:rPr lang="en-US" sz="4800" b="1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Nudging (water vapor and/or temperature) </a:t>
            </a:r>
            <a:r>
              <a:rPr lang="en-US" sz="4800" b="1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where lightning </a:t>
            </a:r>
            <a:r>
              <a:rPr lang="en-US" sz="4800" b="1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is</a:t>
            </a:r>
          </a:p>
          <a:p>
            <a:r>
              <a:rPr lang="en-US" sz="4800" b="1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observed but convection is absent in the model</a:t>
            </a:r>
            <a:r>
              <a:rPr lang="en-US" sz="4800" b="1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. (</a:t>
            </a:r>
            <a:r>
              <a:rPr lang="en-US" sz="4800" b="1" dirty="0" err="1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Fierro</a:t>
            </a:r>
            <a:r>
              <a:rPr lang="en-US" sz="4800" b="1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et al. 2012,2014)</a:t>
            </a:r>
            <a:endParaRPr lang="en-US" sz="4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720774" y="3219763"/>
            <a:ext cx="18795710" cy="1772794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4300" b="1" dirty="0">
                <a:latin typeface="Arial"/>
                <a:cs typeface="Arial"/>
                <a:sym typeface="Arial" charset="0"/>
              </a:rPr>
              <a:t>2</a:t>
            </a:r>
            <a:r>
              <a:rPr lang="en-US" sz="4300" b="1" dirty="0">
                <a:latin typeface="Arial"/>
                <a:cs typeface="Arial"/>
                <a:sym typeface="Arial" charset="0"/>
              </a:rPr>
              <a:t>. Ensemble </a:t>
            </a:r>
            <a:r>
              <a:rPr lang="en-US" sz="4300" b="1" dirty="0" err="1">
                <a:latin typeface="Arial"/>
                <a:cs typeface="Arial"/>
                <a:sym typeface="Arial" charset="0"/>
              </a:rPr>
              <a:t>Kalman</a:t>
            </a:r>
            <a:r>
              <a:rPr lang="en-US" sz="4300" b="1" dirty="0">
                <a:latin typeface="Arial"/>
                <a:cs typeface="Arial"/>
                <a:sym typeface="Arial" charset="0"/>
              </a:rPr>
              <a:t> Filter: </a:t>
            </a:r>
            <a:r>
              <a:rPr lang="en-US" sz="4300" b="1" dirty="0">
                <a:latin typeface="Arial"/>
                <a:cs typeface="Arial"/>
                <a:sym typeface="Arial" charset="0"/>
              </a:rPr>
              <a:t>Ensemble </a:t>
            </a:r>
            <a:r>
              <a:rPr lang="en-US" sz="4300" b="1" dirty="0">
                <a:latin typeface="Arial"/>
                <a:cs typeface="Arial"/>
                <a:sym typeface="Arial" charset="0"/>
              </a:rPr>
              <a:t>relationships provide </a:t>
            </a:r>
            <a:r>
              <a:rPr lang="en-US" sz="4300" b="1" dirty="0">
                <a:latin typeface="Arial"/>
                <a:cs typeface="Arial"/>
                <a:sym typeface="Arial" charset="0"/>
              </a:rPr>
              <a:t>adjustments to all state </a:t>
            </a:r>
            <a:r>
              <a:rPr lang="en-US" sz="4300" b="1" dirty="0">
                <a:latin typeface="Arial"/>
                <a:cs typeface="Arial"/>
                <a:sym typeface="Arial" charset="0"/>
              </a:rPr>
              <a:t>variables. (Mansell 2014, Allen 2014)</a:t>
            </a:r>
            <a:endParaRPr lang="en-US" sz="4300" b="1" dirty="0">
              <a:latin typeface="Arial"/>
              <a:cs typeface="Arial"/>
            </a:endParaRPr>
          </a:p>
        </p:txBody>
      </p:sp>
      <p:sp>
        <p:nvSpPr>
          <p:cNvPr id="36" name="Rectangle 8"/>
          <p:cNvSpPr>
            <a:spLocks/>
          </p:cNvSpPr>
          <p:nvPr/>
        </p:nvSpPr>
        <p:spPr bwMode="auto">
          <a:xfrm>
            <a:off x="865191" y="7840411"/>
            <a:ext cx="4019798" cy="103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r>
              <a:rPr lang="en-US" sz="43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29 June 2012</a:t>
            </a:r>
            <a:endParaRPr lang="en-US" sz="4300" dirty="0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9062" y="21148287"/>
            <a:ext cx="10131816" cy="275635"/>
          </a:xfrm>
          <a:prstGeom prst="rect">
            <a:avLst/>
          </a:prstGeom>
        </p:spPr>
      </p:pic>
      <p:sp>
        <p:nvSpPr>
          <p:cNvPr id="47" name="Rectangle 8"/>
          <p:cNvSpPr>
            <a:spLocks/>
          </p:cNvSpPr>
          <p:nvPr/>
        </p:nvSpPr>
        <p:spPr bwMode="auto">
          <a:xfrm>
            <a:off x="16596358" y="14762174"/>
            <a:ext cx="5303515" cy="159034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82880" tIns="0" rIns="182880" bIns="0">
            <a:noAutofit/>
          </a:bodyPr>
          <a:lstStyle/>
          <a:p>
            <a:pPr>
              <a:lnSpc>
                <a:spcPts val="4224"/>
              </a:lnSpc>
            </a:pPr>
            <a:r>
              <a:rPr lang="en-US" sz="43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Rainfall Equitable </a:t>
            </a:r>
          </a:p>
          <a:p>
            <a:pPr>
              <a:lnSpc>
                <a:spcPts val="4224"/>
              </a:lnSpc>
            </a:pPr>
            <a:r>
              <a:rPr lang="en-US" sz="43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Threat Scores (ETS) </a:t>
            </a:r>
          </a:p>
          <a:p>
            <a:pPr>
              <a:lnSpc>
                <a:spcPts val="4224"/>
              </a:lnSpc>
            </a:pPr>
            <a:r>
              <a:rPr lang="en-US" sz="43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(bias-corrected)</a:t>
            </a:r>
            <a:endParaRPr lang="en-US" sz="43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559297" y="4782543"/>
            <a:ext cx="5001778" cy="7091174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4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6-hr </a:t>
            </a:r>
            <a:r>
              <a:rPr lang="en-US" sz="4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forecasts </a:t>
            </a:r>
            <a:r>
              <a:rPr lang="en-US" sz="4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of radar reflectivity of a severe wind storm </a:t>
            </a:r>
            <a:r>
              <a:rPr lang="en-US" sz="4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(</a:t>
            </a:r>
            <a:r>
              <a:rPr lang="en-US" sz="4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derecho</a:t>
            </a:r>
            <a:r>
              <a:rPr lang="en-US" sz="4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) with </a:t>
            </a:r>
            <a:r>
              <a:rPr lang="en-US" sz="4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lightning nudging (ENTLN) </a:t>
            </a:r>
            <a:r>
              <a:rPr lang="en-US" sz="4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or cycled radar 3DVAR methods.</a:t>
            </a:r>
            <a:endParaRPr lang="en-US" sz="4300" dirty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10800000">
            <a:off x="555278" y="13365653"/>
            <a:ext cx="21603677" cy="7622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158955" y="9077105"/>
            <a:ext cx="0" cy="1364840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913" y="14128716"/>
            <a:ext cx="6251630" cy="62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3"/>
          <p:cNvSpPr>
            <a:spLocks/>
          </p:cNvSpPr>
          <p:nvPr/>
        </p:nvSpPr>
        <p:spPr bwMode="auto">
          <a:xfrm>
            <a:off x="37997715" y="18693286"/>
            <a:ext cx="6198811" cy="155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182880" tIns="182880" rIns="182880" bIns="182880">
            <a:spAutoFit/>
          </a:bodyPr>
          <a:lstStyle/>
          <a:p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Radar velocity assimilation</a:t>
            </a:r>
          </a:p>
          <a:p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(ensemble mean)</a:t>
            </a:r>
            <a:endParaRPr lang="en-US" sz="3800" dirty="0"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  <p:sp>
        <p:nvSpPr>
          <p:cNvPr id="54" name="Rectangle 3"/>
          <p:cNvSpPr>
            <a:spLocks/>
          </p:cNvSpPr>
          <p:nvPr/>
        </p:nvSpPr>
        <p:spPr bwMode="auto">
          <a:xfrm>
            <a:off x="23087117" y="19344809"/>
            <a:ext cx="5462486" cy="9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Lightning assimilation</a:t>
            </a:r>
            <a:endParaRPr lang="en-US" sz="3800" dirty="0"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44698" y="22119749"/>
            <a:ext cx="14421768" cy="1107994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4300" dirty="0">
                <a:solidFill>
                  <a:srgbClr val="000000"/>
                </a:solidFill>
                <a:latin typeface="Arial"/>
                <a:cs typeface="Arial"/>
              </a:rPr>
              <a:t>This work supported in part by the GOES-R program</a:t>
            </a:r>
            <a:endParaRPr lang="en-US" sz="4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70270" y="22258181"/>
            <a:ext cx="13004794" cy="8737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679853" y="2413078"/>
            <a:ext cx="40782632" cy="1391102"/>
          </a:xfrm>
          <a:prstGeom prst="rect">
            <a:avLst/>
          </a:prstGeom>
          <a:noFill/>
          <a:ln>
            <a:noFill/>
          </a:ln>
        </p:spPr>
        <p:txBody>
          <a:bodyPr wrap="square" lIns="438912" tIns="219456" rIns="438912" bIns="219456" rtlCol="0">
            <a:noAutofit/>
          </a:bodyPr>
          <a:lstStyle/>
          <a:p>
            <a:pPr algn="ctr"/>
            <a:r>
              <a:rPr lang="en-US" sz="5800" b="1" i="1" dirty="0">
                <a:solidFill>
                  <a:schemeClr val="accent1"/>
                </a:solidFill>
                <a:latin typeface="Arial"/>
                <a:cs typeface="Arial"/>
              </a:rPr>
              <a:t>What can total lightning data provide for forecasts and analyses, in lieu of or in addition to radar?</a:t>
            </a:r>
            <a:endParaRPr lang="en-US" sz="5800" b="1" i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15475" y="20497714"/>
            <a:ext cx="3078106" cy="130030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sz="3800" dirty="0">
                <a:latin typeface="Calibri"/>
                <a:cs typeface="Calibri"/>
              </a:rPr>
              <a:t>Total Rainfall bias</a:t>
            </a:r>
          </a:p>
          <a:p>
            <a:r>
              <a:rPr lang="en-US" sz="3800" dirty="0">
                <a:latin typeface="Calibri"/>
                <a:cs typeface="Calibri"/>
              </a:rPr>
              <a:t>(mm) 0– 3 hours</a:t>
            </a:r>
            <a:endParaRPr lang="en-US" sz="3800" dirty="0">
              <a:latin typeface="Calibri"/>
              <a:cs typeface="Calibri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3957" y="21410623"/>
            <a:ext cx="6357859" cy="548597"/>
          </a:xfrm>
          <a:prstGeom prst="rect">
            <a:avLst/>
          </a:prstGeom>
        </p:spPr>
      </p:pic>
      <p:sp>
        <p:nvSpPr>
          <p:cNvPr id="62" name="Rectangle 8"/>
          <p:cNvSpPr>
            <a:spLocks/>
          </p:cNvSpPr>
          <p:nvPr/>
        </p:nvSpPr>
        <p:spPr bwMode="auto">
          <a:xfrm>
            <a:off x="16530415" y="19669510"/>
            <a:ext cx="6190354" cy="148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182880" tIns="182880" rIns="182880" bIns="182880">
            <a:spAutoFit/>
          </a:bodyPr>
          <a:lstStyle/>
          <a:p>
            <a:pPr>
              <a:lnSpc>
                <a:spcPts val="4224"/>
              </a:lnSpc>
            </a:pPr>
            <a:r>
              <a:rPr lang="en-US" sz="4300" dirty="0">
                <a:latin typeface="Arial"/>
                <a:ea typeface="ＭＳ Ｐゴシック" charset="0"/>
                <a:cs typeface="Arial"/>
                <a:sym typeface="Calibri" charset="0"/>
              </a:rPr>
              <a:t>Better scores with assimilation</a:t>
            </a:r>
            <a:endParaRPr lang="en-US" sz="4300" dirty="0"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  <p:sp>
        <p:nvSpPr>
          <p:cNvPr id="63" name="Rectangle 2"/>
          <p:cNvSpPr>
            <a:spLocks/>
          </p:cNvSpPr>
          <p:nvPr/>
        </p:nvSpPr>
        <p:spPr bwMode="auto">
          <a:xfrm>
            <a:off x="37939956" y="18271222"/>
            <a:ext cx="1908216" cy="9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182880" tIns="182880" rIns="182880" bIns="182880">
            <a:spAutoFit/>
          </a:bodyPr>
          <a:lstStyle/>
          <a:p>
            <a:r>
              <a:rPr lang="en-US" sz="3800" dirty="0">
                <a:latin typeface="Arial"/>
                <a:ea typeface="ＭＳ Ｐゴシック" charset="0"/>
                <a:cs typeface="Arial"/>
                <a:sym typeface="Calibri" charset="0"/>
              </a:rPr>
              <a:t>22:09Z</a:t>
            </a: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20710282" y="4949976"/>
            <a:ext cx="2346269" cy="762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OESR_GLM_coverage.png">
            <a:hlinkClick r:id="" action="ppaction://noaction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599" y="5710690"/>
            <a:ext cx="7343496" cy="539521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8218172" y="5785752"/>
            <a:ext cx="7606824" cy="5776886"/>
          </a:xfrm>
          <a:prstGeom prst="rect">
            <a:avLst/>
          </a:prstGeom>
          <a:noFill/>
          <a:ln w="28575" cmpd="sng">
            <a:solidFill>
              <a:srgbClr val="A3001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9961455" y="10916777"/>
            <a:ext cx="4392062" cy="615384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67" name="Rectangle 10"/>
          <p:cNvSpPr>
            <a:spLocks/>
          </p:cNvSpPr>
          <p:nvPr/>
        </p:nvSpPr>
        <p:spPr bwMode="auto">
          <a:xfrm>
            <a:off x="19915618" y="10926238"/>
            <a:ext cx="4767686" cy="9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182880" tIns="0" rIns="182880" bIns="0">
            <a:no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GOES-R field of view</a:t>
            </a:r>
            <a:endParaRPr lang="en-US" sz="3800" dirty="0">
              <a:solidFill>
                <a:schemeClr val="bg1"/>
              </a:solidFill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20859" y="8305798"/>
            <a:ext cx="460838" cy="396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noAutofit/>
          </a:bodyPr>
          <a:lstStyle/>
          <a:p>
            <a:pPr>
              <a:lnSpc>
                <a:spcPts val="3264"/>
              </a:lnSpc>
            </a:pPr>
            <a:r>
              <a:rPr lang="en-US" sz="4300" dirty="0">
                <a:latin typeface="Arial"/>
                <a:cs typeface="Arial"/>
              </a:rPr>
              <a:t>a</a:t>
            </a:r>
            <a:endParaRPr lang="en-US" sz="4300" dirty="0"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90379" y="12657228"/>
            <a:ext cx="460838" cy="396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noAutofit/>
          </a:bodyPr>
          <a:lstStyle/>
          <a:p>
            <a:pPr>
              <a:lnSpc>
                <a:spcPts val="3264"/>
              </a:lnSpc>
            </a:pPr>
            <a:r>
              <a:rPr lang="en-US" sz="4300" dirty="0">
                <a:latin typeface="Arial"/>
                <a:cs typeface="Arial"/>
              </a:rPr>
              <a:t>c</a:t>
            </a:r>
            <a:endParaRPr lang="en-US" sz="4300" dirty="0">
              <a:latin typeface="Arial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359355" y="12495089"/>
            <a:ext cx="460838" cy="4839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noAutofit/>
          </a:bodyPr>
          <a:lstStyle/>
          <a:p>
            <a:pPr>
              <a:lnSpc>
                <a:spcPts val="3264"/>
              </a:lnSpc>
            </a:pPr>
            <a:r>
              <a:rPr lang="en-US" sz="4300" dirty="0">
                <a:latin typeface="Arial"/>
                <a:cs typeface="Arial"/>
              </a:rPr>
              <a:t>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313635" y="8379660"/>
            <a:ext cx="460838" cy="396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noAutofit/>
          </a:bodyPr>
          <a:lstStyle/>
          <a:p>
            <a:pPr>
              <a:lnSpc>
                <a:spcPts val="3264"/>
              </a:lnSpc>
            </a:pPr>
            <a:r>
              <a:rPr lang="en-US" sz="4300" dirty="0">
                <a:latin typeface="Arial"/>
                <a:cs typeface="Arial"/>
              </a:rPr>
              <a:t>b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063765" y="13577309"/>
            <a:ext cx="5345242" cy="566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9340250" y="20642373"/>
            <a:ext cx="6991910" cy="465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24219442" y="21054888"/>
            <a:ext cx="16291901" cy="23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ts val="4704"/>
              </a:lnSpc>
              <a:spcBef>
                <a:spcPts val="5280"/>
              </a:spcBef>
            </a:pPr>
            <a:r>
              <a:rPr lang="en-US" sz="4300" dirty="0">
                <a:latin typeface="Arial"/>
                <a:ea typeface="ＭＳ Ｐゴシック" charset="0"/>
                <a:cs typeface="Arial"/>
                <a:sym typeface="Calibri" charset="0"/>
              </a:rPr>
              <a:t>Analyses produce a </a:t>
            </a:r>
            <a:r>
              <a:rPr lang="en-US" sz="4300" dirty="0" err="1">
                <a:latin typeface="Arial"/>
                <a:ea typeface="ＭＳ Ｐゴシック" charset="0"/>
                <a:cs typeface="Arial"/>
                <a:sym typeface="Calibri" charset="0"/>
              </a:rPr>
              <a:t>supercell</a:t>
            </a:r>
            <a:r>
              <a:rPr lang="en-US" sz="4300" dirty="0">
                <a:latin typeface="Arial"/>
                <a:ea typeface="ＭＳ Ｐゴシック" charset="0"/>
                <a:cs typeface="Arial"/>
                <a:sym typeface="Calibri" charset="0"/>
              </a:rPr>
              <a:t> storm with low-level rotation. Less detailed than is possible with radar data, but shows promise in radar data-poor areas (e.g., mountains, off-shore)</a:t>
            </a:r>
            <a:endParaRPr lang="en-US" sz="4300" dirty="0"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-review-template">
  <a:themeElements>
    <a:clrScheme name="NSSL Review 2015">
      <a:dk1>
        <a:srgbClr val="000000"/>
      </a:dk1>
      <a:lt1>
        <a:srgbClr val="FFFFFF"/>
      </a:lt1>
      <a:dk2>
        <a:srgbClr val="001526"/>
      </a:dk2>
      <a:lt2>
        <a:srgbClr val="0A4595"/>
      </a:lt2>
      <a:accent1>
        <a:srgbClr val="0099D8"/>
      </a:accent1>
      <a:accent2>
        <a:srgbClr val="FF8100"/>
      </a:accent2>
      <a:accent3>
        <a:srgbClr val="A3001B"/>
      </a:accent3>
      <a:accent4>
        <a:srgbClr val="004C0D"/>
      </a:accent4>
      <a:accent5>
        <a:srgbClr val="CCCCCC"/>
      </a:accent5>
      <a:accent6>
        <a:srgbClr val="E50026"/>
      </a:accent6>
      <a:hlink>
        <a:srgbClr val="0099D8"/>
      </a:hlink>
      <a:folHlink>
        <a:srgbClr val="002D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2015-review-template.potx</Template>
  <TotalTime>10532</TotalTime>
  <Words>361</Words>
  <Application>Microsoft Macintosh PowerPoint</Application>
  <PresentationFormat>Custom</PresentationFormat>
  <Paragraphs>46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2015-review-template</vt:lpstr>
      <vt:lpstr>PowerPoint Presentation</vt:lpstr>
    </vt:vector>
  </TitlesOfParts>
  <Company>National Severe Storms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Farmer</dc:creator>
  <cp:lastModifiedBy>Vicki Farmer</cp:lastModifiedBy>
  <cp:revision>151</cp:revision>
  <dcterms:created xsi:type="dcterms:W3CDTF">2015-02-03T20:40:54Z</dcterms:created>
  <dcterms:modified xsi:type="dcterms:W3CDTF">2015-02-19T17:24:29Z</dcterms:modified>
</cp:coreProperties>
</file>