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051" r:id="rId1"/>
  </p:sldMasterIdLst>
  <p:notesMasterIdLst>
    <p:notesMasterId r:id="rId3"/>
  </p:notesMasterIdLst>
  <p:handoutMasterIdLst>
    <p:handoutMasterId r:id="rId4"/>
  </p:handoutMasterIdLst>
  <p:sldIdLst>
    <p:sldId id="257" r:id="rId2"/>
  </p:sldIdLst>
  <p:sldSz cx="43891200" cy="246888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8" autoAdjust="0"/>
    <p:restoredTop sz="94660"/>
  </p:normalViewPr>
  <p:slideViewPr>
    <p:cSldViewPr snapToGrid="0" snapToObjects="1">
      <p:cViewPr varScale="1">
        <p:scale>
          <a:sx n="39" d="100"/>
          <a:sy n="39" d="100"/>
        </p:scale>
        <p:origin x="-216" y="-168"/>
      </p:cViewPr>
      <p:guideLst>
        <p:guide orient="horz" pos="9686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DB7F8-5096-C24D-A554-7000DED36531}" type="datetimeFigureOut">
              <a:rPr lang="en-US" smtClean="0"/>
              <a:t>2/19/15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5527C-FF65-7E45-8C08-C143030C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FE238-AD58-F64E-85D7-52F93FA94EB0}" type="datetimeFigureOut">
              <a:rPr lang="en-US" smtClean="0"/>
              <a:t>2/19/15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C3057-D8C7-3446-9A91-8A752B78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4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03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1423" y="2675530"/>
            <a:ext cx="36400742" cy="17399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7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91200" cy="2633472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91200" cy="263347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23197070"/>
            <a:ext cx="43891200" cy="15072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l"/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357443" y="23295927"/>
            <a:ext cx="10691270" cy="1314451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33" r="-16433"/>
          <a:stretch/>
        </p:blipFill>
        <p:spPr>
          <a:xfrm>
            <a:off x="131796" y="22571676"/>
            <a:ext cx="2605090" cy="19538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988543" y="1065000"/>
            <a:ext cx="42012974" cy="1933574"/>
          </a:xfrm>
          <a:prstGeom prst="rect">
            <a:avLst/>
          </a:prstGeom>
        </p:spPr>
        <p:txBody>
          <a:bodyPr vert="horz" lIns="438912" tIns="219456" rIns="438912" bIns="219456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988543" y="3591696"/>
            <a:ext cx="42012974" cy="20199178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389120" rtl="0" eaLnBrk="1" latinLnBrk="0" hangingPunct="1">
        <a:spcBef>
          <a:spcPct val="0"/>
        </a:spcBef>
        <a:buNone/>
        <a:defRPr sz="77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4389120" rtl="0" eaLnBrk="1" latinLnBrk="0" hangingPunct="1">
        <a:spcBef>
          <a:spcPts val="9600"/>
        </a:spcBef>
        <a:buClr>
          <a:schemeClr val="tx1"/>
        </a:buClr>
        <a:buSzPct val="90000"/>
        <a:buFont typeface="Arial"/>
        <a:buChar char="•"/>
        <a:defRPr sz="5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3291840" indent="-1615440" algn="l" defTabSz="4389120" rtl="0" eaLnBrk="1" latinLnBrk="0" hangingPunct="1">
        <a:spcBef>
          <a:spcPts val="2880"/>
        </a:spcBef>
        <a:buClr>
          <a:schemeClr val="tx1"/>
        </a:buClr>
        <a:buSzPct val="90000"/>
        <a:buFont typeface="Arial"/>
        <a:buChar char="•"/>
        <a:defRPr sz="53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4968240" indent="-1676400" algn="l" defTabSz="4389120" rtl="0" eaLnBrk="1" latinLnBrk="0" hangingPunct="1">
        <a:spcBef>
          <a:spcPts val="2880"/>
        </a:spcBef>
        <a:buClr>
          <a:schemeClr val="tx1"/>
        </a:buClr>
        <a:buSzPct val="90000"/>
        <a:buFont typeface="Arial"/>
        <a:buChar char="•"/>
        <a:defRPr sz="5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6583680" indent="-1615440" algn="l" defTabSz="4389120" rtl="0" eaLnBrk="1" latinLnBrk="0" hangingPunct="1">
        <a:spcBef>
          <a:spcPts val="2880"/>
        </a:spcBef>
        <a:buClr>
          <a:schemeClr val="tx1"/>
        </a:buClr>
        <a:buSzPct val="90000"/>
        <a:buFont typeface="Arial"/>
        <a:buChar char="•"/>
        <a:defRPr sz="5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8260080" indent="-1676400" algn="l" defTabSz="4389120" rtl="0" eaLnBrk="1" latinLnBrk="0" hangingPunct="1">
        <a:spcBef>
          <a:spcPts val="2880"/>
        </a:spcBef>
        <a:buClr>
          <a:schemeClr val="tx1"/>
        </a:buClr>
        <a:buSzPct val="90000"/>
        <a:buFont typeface="Arial"/>
        <a:buChar char="•"/>
        <a:defRPr sz="5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9867902" indent="-1653542" algn="l" defTabSz="438912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86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11513822" indent="-1653542" algn="l" defTabSz="438912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86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13167360" indent="-1653542" algn="l" defTabSz="438912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86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14820902" indent="-1653542" algn="l" defTabSz="438912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86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0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72" y="2675532"/>
            <a:ext cx="42773597" cy="1490069"/>
          </a:xfrm>
        </p:spPr>
        <p:txBody>
          <a:bodyPr>
            <a:noAutofit/>
          </a:bodyPr>
          <a:lstStyle/>
          <a:p>
            <a:r>
              <a:rPr lang="en-US" sz="8000" dirty="0">
                <a:latin typeface="Abadi MT Condensed Light"/>
                <a:cs typeface="Abadi MT Condensed Light"/>
              </a:rPr>
              <a:t>Prototype Development for Creating Probabilistic Hazard Information </a:t>
            </a:r>
            <a:r>
              <a:rPr lang="en-US" sz="8000" dirty="0" smtClean="0">
                <a:latin typeface="Abadi MT Condensed Light"/>
                <a:cs typeface="Abadi MT Condensed Light"/>
              </a:rPr>
              <a:t>(PHI) for </a:t>
            </a:r>
            <a:r>
              <a:rPr lang="en-US" sz="8000" dirty="0">
                <a:latin typeface="Abadi MT Condensed Light"/>
                <a:cs typeface="Abadi MT Condensed Light"/>
              </a:rPr>
              <a:t>Severe Convective Weather</a:t>
            </a:r>
            <a:endParaRPr lang="en-US" sz="8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43479" y="5418670"/>
            <a:ext cx="13749859" cy="1679786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2"/>
                </a:solidFill>
                <a:latin typeface="+mj-lt"/>
              </a:rPr>
              <a:t>Probabilistic Hazard Information (PHI)</a:t>
            </a:r>
          </a:p>
          <a:p>
            <a:pPr marL="0" indent="0" algn="ctr">
              <a:lnSpc>
                <a:spcPct val="120000"/>
              </a:lnSpc>
              <a:spcBef>
                <a:spcPts val="2880"/>
              </a:spcBef>
              <a:buNone/>
            </a:pPr>
            <a:r>
              <a:rPr lang="en-US" sz="3800" b="1" i="1" dirty="0"/>
              <a:t>Information </a:t>
            </a:r>
            <a:r>
              <a:rPr lang="en-US" sz="3800" b="1" i="1" dirty="0"/>
              <a:t>describing the probability for a given hazardous weather phenomenon within a defined spatial and temporal </a:t>
            </a:r>
            <a:r>
              <a:rPr lang="en-US" sz="3800" b="1" i="1" dirty="0"/>
              <a:t>range</a:t>
            </a:r>
            <a:endParaRPr lang="en-US" sz="3800" dirty="0"/>
          </a:p>
          <a:p>
            <a:pPr marL="0" indent="0" algn="ctr">
              <a:lnSpc>
                <a:spcPct val="120000"/>
              </a:lnSpc>
              <a:spcBef>
                <a:spcPts val="2880"/>
              </a:spcBef>
              <a:buNone/>
            </a:pPr>
            <a:endParaRPr lang="en-US" sz="3800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1872" y="3982776"/>
            <a:ext cx="42773597" cy="1131082"/>
          </a:xfrm>
          <a:prstGeom prst="rect">
            <a:avLst/>
          </a:prstGeom>
        </p:spPr>
        <p:txBody>
          <a:bodyPr vert="horz" lIns="438912" tIns="219456" rIns="438912" bIns="219456" rtlCol="0" anchor="b" anchorCtr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dirty="0">
                <a:solidFill>
                  <a:schemeClr val="tx1"/>
                </a:solidFill>
                <a:latin typeface="Arial"/>
                <a:cs typeface="Arial"/>
              </a:rPr>
              <a:t>Christopher Karstens, </a:t>
            </a:r>
            <a:r>
              <a:rPr lang="en-US" sz="4300" dirty="0" err="1">
                <a:solidFill>
                  <a:schemeClr val="tx1"/>
                </a:solidFill>
                <a:latin typeface="Arial"/>
                <a:cs typeface="Arial"/>
              </a:rPr>
              <a:t>Lans</a:t>
            </a:r>
            <a:r>
              <a:rPr lang="en-US" sz="4300" dirty="0">
                <a:solidFill>
                  <a:schemeClr val="tx1"/>
                </a:solidFill>
                <a:latin typeface="Arial"/>
                <a:cs typeface="Arial"/>
              </a:rPr>
              <a:t> Rothfusz, Greg </a:t>
            </a:r>
            <a:r>
              <a:rPr lang="en-US" sz="4300" dirty="0" err="1">
                <a:solidFill>
                  <a:schemeClr val="tx1"/>
                </a:solidFill>
                <a:latin typeface="Arial"/>
                <a:cs typeface="Arial"/>
              </a:rPr>
              <a:t>Stumpf</a:t>
            </a:r>
            <a:r>
              <a:rPr lang="en-US" sz="4300" dirty="0">
                <a:solidFill>
                  <a:schemeClr val="tx1"/>
                </a:solidFill>
                <a:latin typeface="Arial"/>
                <a:cs typeface="Arial"/>
              </a:rPr>
              <a:t>, Travis Smith</a:t>
            </a:r>
            <a:endParaRPr lang="en-US" sz="43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070695" y="5418670"/>
            <a:ext cx="13749859" cy="16797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438912" tIns="219456" rIns="438912" bIns="219456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>
                <a:solidFill>
                  <a:schemeClr val="bg2"/>
                </a:solidFill>
                <a:latin typeface="+mj-lt"/>
              </a:rPr>
              <a:t>2014 HWT Experiment Findings (EWP)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9497911" y="5418670"/>
            <a:ext cx="13749859" cy="16797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438912" tIns="219456" rIns="438912" bIns="219456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800" dirty="0" smtClean="0">
                <a:solidFill>
                  <a:schemeClr val="bg2"/>
                </a:solidFill>
                <a:latin typeface="+mj-lt"/>
              </a:rPr>
              <a:t>Future Plans</a:t>
            </a:r>
          </a:p>
          <a:p>
            <a:pPr marL="563880" indent="-563880">
              <a:lnSpc>
                <a:spcPct val="120000"/>
              </a:lnSpc>
              <a:spcBef>
                <a:spcPts val="2880"/>
              </a:spcBef>
            </a:pPr>
            <a:r>
              <a:rPr lang="en-US" sz="4800" b="1" dirty="0"/>
              <a:t>HWT Experiments</a:t>
            </a:r>
          </a:p>
          <a:p>
            <a:pPr marL="2194560" lvl="1" indent="-1097280">
              <a:lnSpc>
                <a:spcPct val="120000"/>
              </a:lnSpc>
              <a:spcBef>
                <a:spcPts val="0"/>
              </a:spcBef>
            </a:pPr>
            <a:r>
              <a:rPr lang="en-US" sz="3800" b="1" dirty="0"/>
              <a:t>Infusion of radar- and satellite-based algorithms</a:t>
            </a:r>
          </a:p>
          <a:p>
            <a:pPr marL="2194560" lvl="1" indent="-1097280">
              <a:lnSpc>
                <a:spcPct val="120000"/>
              </a:lnSpc>
              <a:spcBef>
                <a:spcPts val="0"/>
              </a:spcBef>
            </a:pPr>
            <a:r>
              <a:rPr lang="en-US" sz="3800" b="1" dirty="0"/>
              <a:t>Simultaneous experiment with Emergency Managers</a:t>
            </a:r>
          </a:p>
          <a:p>
            <a:pPr marL="2194560" lvl="1" indent="-1097280">
              <a:lnSpc>
                <a:spcPct val="120000"/>
              </a:lnSpc>
              <a:spcBef>
                <a:spcPts val="0"/>
              </a:spcBef>
            </a:pPr>
            <a:r>
              <a:rPr lang="en-US" sz="3800" b="1" dirty="0"/>
              <a:t>Warn-on-Forecast</a:t>
            </a:r>
          </a:p>
          <a:p>
            <a:pPr>
              <a:lnSpc>
                <a:spcPct val="120000"/>
              </a:lnSpc>
              <a:spcBef>
                <a:spcPts val="2880"/>
              </a:spcBef>
            </a:pPr>
            <a:endParaRPr lang="en-US" sz="3800" dirty="0"/>
          </a:p>
          <a:p>
            <a:pPr>
              <a:lnSpc>
                <a:spcPct val="120000"/>
              </a:lnSpc>
              <a:spcBef>
                <a:spcPts val="2880"/>
              </a:spcBef>
            </a:pPr>
            <a:endParaRPr lang="en-US" sz="3800" dirty="0"/>
          </a:p>
          <a:p>
            <a:pPr>
              <a:lnSpc>
                <a:spcPct val="120000"/>
              </a:lnSpc>
              <a:spcBef>
                <a:spcPts val="2880"/>
              </a:spcBef>
            </a:pPr>
            <a:endParaRPr lang="en-US" sz="3800" dirty="0"/>
          </a:p>
          <a:p>
            <a:pPr>
              <a:lnSpc>
                <a:spcPct val="120000"/>
              </a:lnSpc>
              <a:spcBef>
                <a:spcPts val="2880"/>
              </a:spcBef>
            </a:pPr>
            <a:endParaRPr lang="en-US" sz="3800" dirty="0"/>
          </a:p>
          <a:p>
            <a:pPr>
              <a:lnSpc>
                <a:spcPct val="120000"/>
              </a:lnSpc>
              <a:spcBef>
                <a:spcPts val="2880"/>
              </a:spcBef>
            </a:pPr>
            <a:endParaRPr lang="en-US" sz="3800" dirty="0"/>
          </a:p>
          <a:p>
            <a:pPr>
              <a:lnSpc>
                <a:spcPct val="120000"/>
              </a:lnSpc>
              <a:spcBef>
                <a:spcPts val="2880"/>
              </a:spcBef>
            </a:pPr>
            <a:endParaRPr lang="en-US" sz="3800" dirty="0"/>
          </a:p>
          <a:p>
            <a:pPr marL="563880" indent="-563880">
              <a:lnSpc>
                <a:spcPct val="120000"/>
              </a:lnSpc>
              <a:spcBef>
                <a:spcPts val="2880"/>
              </a:spcBef>
            </a:pPr>
            <a:endParaRPr lang="en-US" sz="4800" b="1" dirty="0"/>
          </a:p>
          <a:p>
            <a:pPr marL="563880" indent="-563880">
              <a:lnSpc>
                <a:spcPct val="120000"/>
              </a:lnSpc>
              <a:spcBef>
                <a:spcPts val="8880"/>
              </a:spcBef>
            </a:pPr>
            <a:r>
              <a:rPr lang="en-US" sz="4800" b="1" dirty="0" smtClean="0"/>
              <a:t>Research </a:t>
            </a:r>
            <a:r>
              <a:rPr lang="en-US" sz="4800" b="1" dirty="0"/>
              <a:t>To Operations (R2O)</a:t>
            </a:r>
          </a:p>
          <a:p>
            <a:pPr marL="1661160" lvl="1" indent="-563880">
              <a:lnSpc>
                <a:spcPct val="120000"/>
              </a:lnSpc>
              <a:spcBef>
                <a:spcPts val="0"/>
              </a:spcBef>
            </a:pPr>
            <a:r>
              <a:rPr lang="en-US" sz="3800" b="1" dirty="0"/>
              <a:t>Collaboration with NOAA/GSD Hazard Services development group</a:t>
            </a:r>
          </a:p>
          <a:p>
            <a:pPr marL="1661160" lvl="1" indent="-563880">
              <a:lnSpc>
                <a:spcPct val="120000"/>
              </a:lnSpc>
              <a:spcBef>
                <a:spcPts val="0"/>
              </a:spcBef>
            </a:pPr>
            <a:r>
              <a:rPr lang="en-US" sz="3800" b="1" dirty="0"/>
              <a:t>Operational forecasting support for the PECAN field project (Summer 2015)</a:t>
            </a:r>
          </a:p>
        </p:txBody>
      </p:sp>
      <p:pic>
        <p:nvPicPr>
          <p:cNvPr id="47" name="Picture 3" descr="C:\Users\chris.karstens\Downloads\calibration_ori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866" y="15873826"/>
            <a:ext cx="8295014" cy="62212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ontent Placeholder 2"/>
          <p:cNvSpPr txBox="1">
            <a:spLocks/>
          </p:cNvSpPr>
          <p:nvPr/>
        </p:nvSpPr>
        <p:spPr>
          <a:xfrm>
            <a:off x="24140196" y="16577002"/>
            <a:ext cx="5102424" cy="5143517"/>
          </a:xfrm>
          <a:prstGeom prst="rect">
            <a:avLst/>
          </a:prstGeom>
        </p:spPr>
        <p:txBody>
          <a:bodyPr lIns="438912" tIns="219456" rIns="438912" bIns="219456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800" b="1" u="sng" dirty="0"/>
              <a:t>Need</a:t>
            </a:r>
            <a:r>
              <a:rPr lang="en-US" sz="3800" b="1" dirty="0"/>
              <a:t> for incorporating </a:t>
            </a:r>
            <a:r>
              <a:rPr lang="en-US" sz="3800" b="1" i="1" dirty="0"/>
              <a:t>reliable 1</a:t>
            </a:r>
            <a:r>
              <a:rPr lang="en-US" sz="3800" b="1" i="1" baseline="30000" dirty="0"/>
              <a:t>st</a:t>
            </a:r>
            <a:r>
              <a:rPr lang="en-US" sz="3800" b="1" i="1" dirty="0"/>
              <a:t> guess guidance </a:t>
            </a:r>
            <a:r>
              <a:rPr lang="en-US" sz="3800" b="1" dirty="0"/>
              <a:t>in forecast decision-making</a:t>
            </a:r>
            <a:endParaRPr lang="en-US" sz="3800" b="1" dirty="0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 rot="20366273">
            <a:off x="19448436" y="18826594"/>
            <a:ext cx="3489826" cy="745670"/>
          </a:xfrm>
          <a:prstGeom prst="rect">
            <a:avLst/>
          </a:prstGeom>
        </p:spPr>
        <p:txBody>
          <a:bodyPr vert="horz" lIns="438912" tIns="219456" rIns="438912" bIns="219456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600" b="1" dirty="0"/>
              <a:t>Skill / No Skill</a:t>
            </a:r>
            <a:endParaRPr lang="en-US" sz="8600" b="1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2170684" y="18237492"/>
            <a:ext cx="1969512" cy="299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2477826" y="19525959"/>
            <a:ext cx="1662370" cy="9864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2"/>
          <p:cNvSpPr txBox="1">
            <a:spLocks/>
          </p:cNvSpPr>
          <p:nvPr/>
        </p:nvSpPr>
        <p:spPr>
          <a:xfrm>
            <a:off x="19572435" y="20559142"/>
            <a:ext cx="3593918" cy="586440"/>
          </a:xfrm>
          <a:prstGeom prst="rect">
            <a:avLst/>
          </a:prstGeom>
        </p:spPr>
        <p:txBody>
          <a:bodyPr vert="horz" lIns="438912" tIns="219456" rIns="438912" bIns="219456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600" b="1" dirty="0"/>
              <a:t>Climatology</a:t>
            </a:r>
            <a:endParaRPr lang="en-US" sz="8600" b="1" dirty="0"/>
          </a:p>
        </p:txBody>
      </p:sp>
      <p:sp>
        <p:nvSpPr>
          <p:cNvPr id="53" name="Content Placeholder 2"/>
          <p:cNvSpPr txBox="1">
            <a:spLocks/>
          </p:cNvSpPr>
          <p:nvPr/>
        </p:nvSpPr>
        <p:spPr>
          <a:xfrm rot="19315968">
            <a:off x="17499190" y="17998356"/>
            <a:ext cx="4592299" cy="426850"/>
          </a:xfrm>
          <a:prstGeom prst="rect">
            <a:avLst/>
          </a:prstGeom>
        </p:spPr>
        <p:txBody>
          <a:bodyPr vert="horz" lIns="438912" tIns="219456" rIns="438912" bIns="219456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Perfect Reliability</a:t>
            </a:r>
            <a:endParaRPr lang="en-US" sz="2400" b="1" dirty="0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20001691" y="19233017"/>
            <a:ext cx="2827008" cy="1524763"/>
          </a:xfrm>
          <a:prstGeom prst="rect">
            <a:avLst/>
          </a:prstGeom>
        </p:spPr>
        <p:txBody>
          <a:bodyPr vert="horz" lIns="438912" tIns="219456" rIns="438912" bIns="219456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Over-Forecast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Region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16560456" y="17666726"/>
            <a:ext cx="2582189" cy="1141546"/>
          </a:xfrm>
          <a:prstGeom prst="rect">
            <a:avLst/>
          </a:prstGeom>
        </p:spPr>
        <p:txBody>
          <a:bodyPr vert="horz" lIns="438912" tIns="219456" rIns="438912" bIns="219456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Under-Forecast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Region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747" y="7750867"/>
            <a:ext cx="8260138" cy="619510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29360765" y="10409094"/>
            <a:ext cx="13954701" cy="7670285"/>
            <a:chOff x="29360765" y="10734754"/>
            <a:chExt cx="13954701" cy="7670285"/>
          </a:xfrm>
        </p:grpSpPr>
        <p:pic>
          <p:nvPicPr>
            <p:cNvPr id="75" name="Picture 74" descr="LightningJump_2136UTC_CO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89" t="74926" r="11285" b="4174"/>
            <a:stretch/>
          </p:blipFill>
          <p:spPr>
            <a:xfrm>
              <a:off x="35786266" y="14578750"/>
              <a:ext cx="7461504" cy="3682363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2861" y="14411657"/>
              <a:ext cx="6764146" cy="3860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Content Placeholder 2"/>
            <p:cNvSpPr txBox="1">
              <a:spLocks/>
            </p:cNvSpPr>
            <p:nvPr/>
          </p:nvSpPr>
          <p:spPr>
            <a:xfrm>
              <a:off x="39517020" y="14645097"/>
              <a:ext cx="3798446" cy="977626"/>
            </a:xfrm>
            <a:prstGeom prst="rect">
              <a:avLst/>
            </a:prstGeom>
          </p:spPr>
          <p:txBody>
            <a:bodyPr lIns="438912" tIns="219456" rIns="438912" bIns="219456">
              <a:normAutofit fontScale="85000" lnSpcReduction="20000"/>
            </a:bodyPr>
            <a:lstStyle>
              <a:lvl1pPr marL="342900" indent="-342900" algn="l" defTabSz="914400" rtl="0" eaLnBrk="1" latinLnBrk="0" hangingPunct="1">
                <a:spcBef>
                  <a:spcPts val="20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2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1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035050" indent="-3492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3pPr>
              <a:lvl4pPr marL="1371600" indent="-3365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4pPr>
              <a:lvl5pPr marL="1720850" indent="-3492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5pPr>
              <a:lvl6pPr marL="20558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3987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743200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087688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880"/>
                </a:spcBef>
                <a:buNone/>
              </a:pPr>
              <a:r>
                <a:rPr lang="en-US" sz="4800" b="1" dirty="0" err="1">
                  <a:solidFill>
                    <a:schemeClr val="bg1"/>
                  </a:solidFill>
                </a:rPr>
                <a:t>ProbSevere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65" name="Content Placeholder 2"/>
            <p:cNvSpPr txBox="1">
              <a:spLocks/>
            </p:cNvSpPr>
            <p:nvPr/>
          </p:nvSpPr>
          <p:spPr>
            <a:xfrm>
              <a:off x="33215753" y="17427413"/>
              <a:ext cx="3063518" cy="977626"/>
            </a:xfrm>
            <a:prstGeom prst="rect">
              <a:avLst/>
            </a:prstGeom>
          </p:spPr>
          <p:txBody>
            <a:bodyPr lIns="438912" tIns="219456" rIns="438912" bIns="219456">
              <a:normAutofit fontScale="85000" lnSpcReduction="20000"/>
            </a:bodyPr>
            <a:lstStyle>
              <a:lvl1pPr marL="342900" indent="-342900" algn="l" defTabSz="914400" rtl="0" eaLnBrk="1" latinLnBrk="0" hangingPunct="1">
                <a:spcBef>
                  <a:spcPts val="20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2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1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035050" indent="-3492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3pPr>
              <a:lvl4pPr marL="1371600" indent="-3365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4pPr>
              <a:lvl5pPr marL="1720850" indent="-3492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5pPr>
              <a:lvl6pPr marL="20558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3987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743200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087688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880"/>
                </a:spcBef>
                <a:buNone/>
              </a:pPr>
              <a:r>
                <a:rPr lang="en-US" sz="4800" b="1" dirty="0" err="1">
                  <a:solidFill>
                    <a:schemeClr val="tx1"/>
                  </a:solidFill>
                </a:rPr>
                <a:t>WoF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  <p:pic>
          <p:nvPicPr>
            <p:cNvPr id="67" name="Picture 2" descr="https://fbcdn-sphotos-c-a.akamaihd.net/hphotos-ak-xfp1/t31.0-8/884544_10203689017933860_8719034975764964304_o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97835" y="11016151"/>
              <a:ext cx="7784842" cy="3628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67" b="32999"/>
            <a:stretch/>
          </p:blipFill>
          <p:spPr>
            <a:xfrm>
              <a:off x="36488858" y="10958237"/>
              <a:ext cx="6758914" cy="3686861"/>
            </a:xfrm>
            <a:prstGeom prst="rect">
              <a:avLst/>
            </a:prstGeom>
          </p:spPr>
        </p:pic>
        <p:sp>
          <p:nvSpPr>
            <p:cNvPr id="66" name="Content Placeholder 2"/>
            <p:cNvSpPr txBox="1">
              <a:spLocks/>
            </p:cNvSpPr>
            <p:nvPr/>
          </p:nvSpPr>
          <p:spPr>
            <a:xfrm>
              <a:off x="36505793" y="10734754"/>
              <a:ext cx="3798446" cy="1814573"/>
            </a:xfrm>
            <a:prstGeom prst="rect">
              <a:avLst/>
            </a:prstGeom>
            <a:ln>
              <a:noFill/>
            </a:ln>
          </p:spPr>
          <p:txBody>
            <a:bodyPr lIns="438912" tIns="219456" rIns="438912" bIns="219456">
              <a:noAutofit/>
            </a:bodyPr>
            <a:lstStyle>
              <a:lvl1pPr marL="342900" indent="-342900" algn="l" defTabSz="914400" rtl="0" eaLnBrk="1" latinLnBrk="0" hangingPunct="1">
                <a:spcBef>
                  <a:spcPts val="20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2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1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035050" indent="-3492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3pPr>
              <a:lvl4pPr marL="1371600" indent="-3365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4pPr>
              <a:lvl5pPr marL="1720850" indent="-3492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5pPr>
              <a:lvl6pPr marL="20558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3987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743200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087688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48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Tornado 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48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Guidance</a:t>
              </a:r>
              <a:endParaRPr lang="en-US" sz="48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9" name="Content Placeholder 2"/>
            <p:cNvSpPr txBox="1">
              <a:spLocks/>
            </p:cNvSpPr>
            <p:nvPr/>
          </p:nvSpPr>
          <p:spPr>
            <a:xfrm>
              <a:off x="30499692" y="11026430"/>
              <a:ext cx="3798446" cy="977626"/>
            </a:xfrm>
            <a:prstGeom prst="rect">
              <a:avLst/>
            </a:prstGeom>
          </p:spPr>
          <p:txBody>
            <a:bodyPr lIns="438912" tIns="219456" rIns="438912" bIns="219456">
              <a:normAutofit fontScale="85000" lnSpcReduction="20000"/>
            </a:bodyPr>
            <a:lstStyle>
              <a:lvl1pPr marL="342900" indent="-342900" algn="l" defTabSz="914400" rtl="0" eaLnBrk="1" latinLnBrk="0" hangingPunct="1">
                <a:spcBef>
                  <a:spcPts val="20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2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1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035050" indent="-3492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3pPr>
              <a:lvl4pPr marL="1371600" indent="-3365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4pPr>
              <a:lvl5pPr marL="1720850" indent="-3492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5pPr>
              <a:lvl6pPr marL="20558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3987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743200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087688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880"/>
                </a:spcBef>
                <a:buNone/>
              </a:pPr>
              <a:r>
                <a:rPr lang="en-US" sz="4800" b="1" dirty="0">
                  <a:solidFill>
                    <a:schemeClr val="bg1"/>
                  </a:solidFill>
                </a:rPr>
                <a:t>HWT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38" name="Content Placeholder 2"/>
            <p:cNvSpPr txBox="1">
              <a:spLocks/>
            </p:cNvSpPr>
            <p:nvPr/>
          </p:nvSpPr>
          <p:spPr>
            <a:xfrm>
              <a:off x="29360765" y="13315190"/>
              <a:ext cx="2656051" cy="1096464"/>
            </a:xfrm>
            <a:prstGeom prst="rect">
              <a:avLst/>
            </a:prstGeom>
          </p:spPr>
          <p:txBody>
            <a:bodyPr lIns="438912" tIns="219456" rIns="438912" bIns="219456">
              <a:noAutofit/>
            </a:bodyPr>
            <a:lstStyle>
              <a:lvl1pPr marL="342900" indent="-342900" algn="l" defTabSz="914400" rtl="0" eaLnBrk="1" latinLnBrk="0" hangingPunct="1">
                <a:spcBef>
                  <a:spcPts val="20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2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1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035050" indent="-3492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3pPr>
              <a:lvl4pPr marL="1371600" indent="-3365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4pPr>
              <a:lvl5pPr marL="1720850" indent="-3492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5pPr>
              <a:lvl6pPr marL="20558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3987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743200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087688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Human 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Factors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Scientists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9" name="Content Placeholder 2"/>
            <p:cNvSpPr txBox="1">
              <a:spLocks/>
            </p:cNvSpPr>
            <p:nvPr/>
          </p:nvSpPr>
          <p:spPr>
            <a:xfrm>
              <a:off x="31456267" y="13315248"/>
              <a:ext cx="2841869" cy="1096464"/>
            </a:xfrm>
            <a:prstGeom prst="rect">
              <a:avLst/>
            </a:prstGeom>
          </p:spPr>
          <p:txBody>
            <a:bodyPr lIns="438912" tIns="219456" rIns="438912" bIns="219456">
              <a:noAutofit/>
            </a:bodyPr>
            <a:lstStyle>
              <a:lvl1pPr marL="342900" indent="-342900" algn="l" defTabSz="914400" rtl="0" eaLnBrk="1" latinLnBrk="0" hangingPunct="1">
                <a:spcBef>
                  <a:spcPts val="20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2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1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035050" indent="-3492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3pPr>
              <a:lvl4pPr marL="1371600" indent="-3365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4pPr>
              <a:lvl5pPr marL="1720850" indent="-3492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5pPr>
              <a:lvl6pPr marL="20558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3987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743200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087688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Atmospheric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Scientists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0" name="Content Placeholder 2"/>
            <p:cNvSpPr txBox="1">
              <a:spLocks/>
            </p:cNvSpPr>
            <p:nvPr/>
          </p:nvSpPr>
          <p:spPr>
            <a:xfrm>
              <a:off x="33990984" y="12849504"/>
              <a:ext cx="2656051" cy="1096464"/>
            </a:xfrm>
            <a:prstGeom prst="rect">
              <a:avLst/>
            </a:prstGeom>
          </p:spPr>
          <p:txBody>
            <a:bodyPr lIns="438912" tIns="219456" rIns="438912" bIns="219456">
              <a:noAutofit/>
            </a:bodyPr>
            <a:lstStyle>
              <a:lvl1pPr marL="342900" indent="-342900" algn="l" defTabSz="914400" rtl="0" eaLnBrk="1" latinLnBrk="0" hangingPunct="1">
                <a:spcBef>
                  <a:spcPts val="20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2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10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035050" indent="-3492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3pPr>
              <a:lvl4pPr marL="1371600" indent="-3365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4pPr>
              <a:lvl5pPr marL="1720850" indent="-3492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sz="105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/>
                  <a:ea typeface="+mn-ea"/>
                  <a:cs typeface="Arial"/>
                </a:defRPr>
              </a:lvl5pPr>
              <a:lvl6pPr marL="20558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3987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743200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087688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Forecasters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70" name="Content Placeholder 2"/>
          <p:cNvSpPr txBox="1">
            <a:spLocks/>
          </p:cNvSpPr>
          <p:nvPr/>
        </p:nvSpPr>
        <p:spPr>
          <a:xfrm>
            <a:off x="23379197" y="8022262"/>
            <a:ext cx="5722733" cy="5844965"/>
          </a:xfrm>
          <a:prstGeom prst="rect">
            <a:avLst/>
          </a:prstGeom>
        </p:spPr>
        <p:txBody>
          <a:bodyPr lIns="438912" tIns="219456" rIns="438912" bIns="219456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880"/>
              </a:spcBef>
              <a:buNone/>
            </a:pPr>
            <a:r>
              <a:rPr lang="en-US" sz="3200" dirty="0" smtClean="0"/>
              <a:t>Forecasters found the prototype concepts </a:t>
            </a:r>
            <a:r>
              <a:rPr lang="en-US" sz="3200" b="1" i="1" u="sng" dirty="0" smtClean="0"/>
              <a:t>intuitive</a:t>
            </a:r>
          </a:p>
          <a:p>
            <a:pPr marL="0" indent="0">
              <a:spcBef>
                <a:spcPts val="2880"/>
              </a:spcBef>
              <a:buNone/>
            </a:pPr>
            <a:r>
              <a:rPr lang="en-US" sz="3200" dirty="0" smtClean="0"/>
              <a:t>Decreasing amount of time to generate forecasts throughout the week</a:t>
            </a:r>
          </a:p>
          <a:p>
            <a:pPr marL="0" indent="0">
              <a:spcBef>
                <a:spcPts val="2880"/>
              </a:spcBef>
              <a:buNone/>
            </a:pPr>
            <a:r>
              <a:rPr lang="en-US" sz="3200" dirty="0" smtClean="0"/>
              <a:t>Quickly grasped new abilities (e.g., low probability forecasts with extended lead-time)</a:t>
            </a: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16922856" y="6678689"/>
            <a:ext cx="9623616" cy="1269144"/>
          </a:xfrm>
          <a:prstGeom prst="rect">
            <a:avLst/>
          </a:prstGeom>
        </p:spPr>
        <p:txBody>
          <a:bodyPr lIns="438912" tIns="219456" rIns="438912" bIns="219456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880"/>
              </a:spcBef>
              <a:buNone/>
            </a:pPr>
            <a:r>
              <a:rPr lang="en-US" sz="4800" b="1" dirty="0"/>
              <a:t>Forecast </a:t>
            </a:r>
            <a:r>
              <a:rPr lang="en-US" sz="4800" b="1" dirty="0"/>
              <a:t>Creation Times</a:t>
            </a:r>
            <a:endParaRPr lang="en-US" sz="4800" dirty="0"/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16922856" y="14784751"/>
            <a:ext cx="9623616" cy="1269144"/>
          </a:xfrm>
          <a:prstGeom prst="rect">
            <a:avLst/>
          </a:prstGeom>
        </p:spPr>
        <p:txBody>
          <a:bodyPr lIns="438912" tIns="219456" rIns="438912" bIns="219456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880"/>
              </a:spcBef>
              <a:buNone/>
            </a:pPr>
            <a:r>
              <a:rPr lang="en-US" sz="4800" b="1" dirty="0"/>
              <a:t>Forecast </a:t>
            </a:r>
            <a:r>
              <a:rPr lang="en-US" sz="4800" b="1" dirty="0"/>
              <a:t>Reliability</a:t>
            </a:r>
            <a:endParaRPr lang="en-US" sz="4800" dirty="0"/>
          </a:p>
        </p:txBody>
      </p:sp>
      <p:pic>
        <p:nvPicPr>
          <p:cNvPr id="18" name="2015-review-karstens-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6624" y="14411657"/>
            <a:ext cx="13726714" cy="7721275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H="1">
            <a:off x="643483" y="9340949"/>
            <a:ext cx="6855571" cy="116579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7499057" y="9381334"/>
            <a:ext cx="6894283" cy="112541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6585622" y="8671431"/>
            <a:ext cx="1826875" cy="1835318"/>
            <a:chOff x="2458837" y="2793713"/>
            <a:chExt cx="3860940" cy="3859107"/>
          </a:xfrm>
        </p:grpSpPr>
        <p:sp>
          <p:nvSpPr>
            <p:cNvPr id="15" name="Oval 14"/>
            <p:cNvSpPr/>
            <p:nvPr/>
          </p:nvSpPr>
          <p:spPr bwMode="auto">
            <a:xfrm flipV="1">
              <a:off x="2458837" y="2793713"/>
              <a:ext cx="3860940" cy="385910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softEdge rad="190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400">
                <a:solidFill>
                  <a:srgbClr val="2F2B20"/>
                </a:solidFill>
                <a:latin typeface="Times New Roman" pitchFamily="18" charset="0"/>
              </a:endParaRPr>
            </a:p>
          </p:txBody>
        </p:sp>
        <p:pic>
          <p:nvPicPr>
            <p:cNvPr id="16" name="Picture 15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54663" y="3057525"/>
              <a:ext cx="3308338" cy="33083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26" name="Picture 2" descr="C:\Users\chris.karstens\Downloads\FACETS_Integration_No_Arrow_No_Numbers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79" y="10506744"/>
            <a:ext cx="13749859" cy="31078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12771" y="10506744"/>
            <a:ext cx="5758973" cy="310788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>
            <a:stCxn id="5" idx="2"/>
          </p:cNvCxnSpPr>
          <p:nvPr/>
        </p:nvCxnSpPr>
        <p:spPr>
          <a:xfrm>
            <a:off x="7492258" y="13614631"/>
            <a:ext cx="0" cy="7970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1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2015-review-template.potx</Template>
  <TotalTime>4563</TotalTime>
  <Words>191</Words>
  <Application>Microsoft Macintosh PowerPoint</Application>
  <PresentationFormat>Custom</PresentationFormat>
  <Paragraphs>46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2015-review-template</vt:lpstr>
      <vt:lpstr>Prototype Development for Creating Probabilistic Hazard Information (PHI) for Severe Convective Weather</vt:lpstr>
    </vt:vector>
  </TitlesOfParts>
  <Company>National Severe Storms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Farmer</dc:creator>
  <cp:lastModifiedBy>Vicki Farmer</cp:lastModifiedBy>
  <cp:revision>110</cp:revision>
  <dcterms:created xsi:type="dcterms:W3CDTF">2014-10-24T15:10:25Z</dcterms:created>
  <dcterms:modified xsi:type="dcterms:W3CDTF">2015-02-19T17:20:21Z</dcterms:modified>
</cp:coreProperties>
</file>