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5051" r:id="rId1"/>
  </p:sldMasterIdLst>
  <p:notesMasterIdLst>
    <p:notesMasterId r:id="rId8"/>
  </p:notesMasterIdLst>
  <p:handoutMasterIdLst>
    <p:handoutMasterId r:id="rId9"/>
  </p:handoutMasterIdLst>
  <p:sldIdLst>
    <p:sldId id="258" r:id="rId2"/>
    <p:sldId id="264" r:id="rId3"/>
    <p:sldId id="265" r:id="rId4"/>
    <p:sldId id="266" r:id="rId5"/>
    <p:sldId id="267" r:id="rId6"/>
    <p:sldId id="268" r:id="rId7"/>
  </p:sldIdLst>
  <p:sldSz cx="43891200" cy="24688800"/>
  <p:notesSz cx="6858000" cy="9144000"/>
  <p:defaultTextStyle>
    <a:defPPr>
      <a:defRPr lang="en-US"/>
    </a:defPPr>
    <a:lvl1pPr marL="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FF4CAC9-9280-455D-8540-8112F55FD7F1}">
          <p14:sldIdLst>
            <p14:sldId id="258"/>
            <p14:sldId id="264"/>
            <p14:sldId id="265"/>
            <p14:sldId id="266"/>
            <p14:sldId id="267"/>
            <p14:sldId id="268"/>
          </p14:sldIdLst>
        </p14:section>
        <p14:section name="Supplemental slides" id="{252DA9C3-2B48-43DF-B16E-958309BAC63B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57" autoAdjust="0"/>
    <p:restoredTop sz="89708" autoAdjust="0"/>
  </p:normalViewPr>
  <p:slideViewPr>
    <p:cSldViewPr snapToGrid="0" snapToObjects="1">
      <p:cViewPr varScale="1">
        <p:scale>
          <a:sx n="38" d="100"/>
          <a:sy n="38" d="100"/>
        </p:scale>
        <p:origin x="-304" y="-128"/>
      </p:cViewPr>
      <p:guideLst>
        <p:guide orient="horz" pos="9686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1DB7F8-5096-C24D-A554-7000DED36531}" type="datetimeFigureOut">
              <a:rPr lang="en-US" smtClean="0"/>
              <a:t>2/19/15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A5527C-FF65-7E45-8C08-C143030C51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654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FE238-AD58-F64E-85D7-52F93FA94EB0}" type="datetimeFigureOut">
              <a:rPr lang="en-US" smtClean="0"/>
              <a:t>2/19/15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8C3057-D8C7-3446-9A91-8A752B787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7346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219456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800" dirty="0" smtClean="0"/>
              <a:t>PEER REVIEWED PUBLICATIONS 2013-2014</a:t>
            </a:r>
          </a:p>
          <a:p>
            <a:r>
              <a:rPr lang="en-US" sz="800" dirty="0" err="1" smtClean="0"/>
              <a:t>Ivić</a:t>
            </a:r>
            <a:r>
              <a:rPr lang="en-US" sz="800" dirty="0" smtClean="0"/>
              <a:t> I. R., C. Curtis, and S. M. Torres, 2013: Radial-based Noise Power Estimation for Weather Radars, </a:t>
            </a:r>
            <a:r>
              <a:rPr lang="en-US" sz="800" i="1" dirty="0" smtClean="0"/>
              <a:t>J. Atmos. Oceanic Technol</a:t>
            </a:r>
            <a:r>
              <a:rPr lang="en-US" sz="800" dirty="0" smtClean="0"/>
              <a:t>., </a:t>
            </a:r>
            <a:r>
              <a:rPr lang="en-US" sz="800" b="1" dirty="0" smtClean="0"/>
              <a:t>30</a:t>
            </a:r>
            <a:r>
              <a:rPr lang="en-US" sz="800" dirty="0" smtClean="0"/>
              <a:t>, 2737-2753.</a:t>
            </a:r>
          </a:p>
          <a:p>
            <a:r>
              <a:rPr lang="en-US" sz="800" dirty="0" smtClean="0"/>
              <a:t>[Available</a:t>
            </a:r>
            <a:r>
              <a:rPr lang="en-US" sz="800" baseline="0" dirty="0" smtClean="0"/>
              <a:t> online at http://journals.ametsoc.org/doi/abs/10.1175/JTECH-D-13-00008.1</a:t>
            </a:r>
            <a:r>
              <a:rPr lang="en-US" sz="800" dirty="0" smtClean="0"/>
              <a:t>]</a:t>
            </a:r>
          </a:p>
          <a:p>
            <a:r>
              <a:rPr lang="en-US" sz="800" dirty="0" err="1" smtClean="0"/>
              <a:t>Ivić</a:t>
            </a:r>
            <a:r>
              <a:rPr lang="en-US" sz="800" dirty="0" smtClean="0"/>
              <a:t> I. R., 2014: On the Use of a Radial-Based Noise Power Estimation Technique to Improve Estimates of the Correlation Coefficient on Dual-Polarization Weather Radars. </a:t>
            </a:r>
            <a:r>
              <a:rPr lang="en-US" sz="800" i="1" dirty="0" smtClean="0"/>
              <a:t>J. Atmos. Oceanic Technol.</a:t>
            </a:r>
            <a:r>
              <a:rPr lang="en-US" sz="800" dirty="0" smtClean="0"/>
              <a:t>, </a:t>
            </a:r>
            <a:r>
              <a:rPr lang="en-US" sz="800" b="1" dirty="0" smtClean="0"/>
              <a:t>31</a:t>
            </a:r>
            <a:r>
              <a:rPr lang="en-US" sz="800" dirty="0" smtClean="0"/>
              <a:t>, 1867–1880.</a:t>
            </a:r>
          </a:p>
          <a:p>
            <a:r>
              <a:rPr lang="en-US" sz="800" dirty="0" smtClean="0"/>
              <a:t>[Available</a:t>
            </a:r>
            <a:r>
              <a:rPr lang="en-US" sz="800" baseline="0" dirty="0" smtClean="0"/>
              <a:t> online at http://journals.ametsoc.org/doi/abs/10.1175/JTECH-D-14-00052.1]</a:t>
            </a:r>
            <a:endParaRPr lang="en-US" sz="800" dirty="0" smtClean="0"/>
          </a:p>
          <a:p>
            <a:r>
              <a:rPr lang="en-US" sz="800" dirty="0" err="1" smtClean="0"/>
              <a:t>Ivić</a:t>
            </a:r>
            <a:r>
              <a:rPr lang="en-US" sz="800" dirty="0" smtClean="0"/>
              <a:t> I. R. , Jane C. Krause, Olen E. </a:t>
            </a:r>
            <a:r>
              <a:rPr lang="en-US" sz="800" dirty="0" err="1" smtClean="0"/>
              <a:t>Boydstun</a:t>
            </a:r>
            <a:r>
              <a:rPr lang="en-US" sz="800" dirty="0" smtClean="0"/>
              <a:t>, Amy E. Daniel, Alan D. Free, and Walter D. </a:t>
            </a:r>
            <a:r>
              <a:rPr lang="en-US" sz="800" dirty="0" err="1" smtClean="0"/>
              <a:t>Zittel</a:t>
            </a:r>
            <a:r>
              <a:rPr lang="en-US" sz="800" dirty="0" smtClean="0"/>
              <a:t>, 2014: Effects of Radial-Based Noise Power Estimation on Spectral Moment Estimates. </a:t>
            </a:r>
            <a:r>
              <a:rPr lang="en-US" sz="800" i="1" dirty="0" smtClean="0"/>
              <a:t>J. Atmos. Oceanic Technol.</a:t>
            </a:r>
            <a:r>
              <a:rPr lang="en-US" sz="800" dirty="0" smtClean="0"/>
              <a:t>, </a:t>
            </a:r>
            <a:r>
              <a:rPr lang="en-US" sz="800" b="1" dirty="0" smtClean="0"/>
              <a:t>31</a:t>
            </a:r>
            <a:r>
              <a:rPr lang="en-US" sz="800" dirty="0" smtClean="0"/>
              <a:t>, 2671–2691.</a:t>
            </a:r>
          </a:p>
          <a:p>
            <a:r>
              <a:rPr lang="en-US" sz="800" dirty="0" smtClean="0"/>
              <a:t>[Available</a:t>
            </a:r>
            <a:r>
              <a:rPr lang="en-US" sz="800" baseline="0" dirty="0" smtClean="0"/>
              <a:t> online at http://journals.ametsoc.org/doi/abs/10.1175/JTECH-D-14-00048.1?journalCode=atot]</a:t>
            </a:r>
            <a:endParaRPr lang="en-US" sz="800" dirty="0" smtClean="0"/>
          </a:p>
          <a:p>
            <a:r>
              <a:rPr lang="en-US" sz="800" dirty="0" smtClean="0"/>
              <a:t>CONFERENCE PAPERS</a:t>
            </a:r>
          </a:p>
          <a:p>
            <a:r>
              <a:rPr lang="en-US" sz="800" dirty="0" err="1" smtClean="0"/>
              <a:t>Ivić</a:t>
            </a:r>
            <a:r>
              <a:rPr lang="en-US" sz="800" dirty="0" smtClean="0"/>
              <a:t>, I. R.,</a:t>
            </a:r>
            <a:r>
              <a:rPr lang="en-US" sz="800" b="1" dirty="0" smtClean="0"/>
              <a:t> </a:t>
            </a:r>
            <a:r>
              <a:rPr lang="en-US" sz="800" dirty="0" smtClean="0"/>
              <a:t>2014: </a:t>
            </a:r>
            <a:r>
              <a:rPr lang="en-US" sz="800" dirty="0" smtClean="0">
                <a:solidFill>
                  <a:schemeClr val="tx1"/>
                </a:solidFill>
              </a:rPr>
              <a:t>Improved Correlation Coefficient Estimator</a:t>
            </a:r>
            <a:r>
              <a:rPr lang="en-US" sz="800" dirty="0" smtClean="0"/>
              <a:t>, </a:t>
            </a:r>
            <a:r>
              <a:rPr lang="en-US" sz="800" i="1" dirty="0" smtClean="0"/>
              <a:t>The </a:t>
            </a:r>
            <a:r>
              <a:rPr lang="en-US" sz="800" i="1" dirty="0" err="1" smtClean="0"/>
              <a:t>Eigth</a:t>
            </a:r>
            <a:r>
              <a:rPr lang="en-US" sz="800" i="1" dirty="0" smtClean="0"/>
              <a:t> European Conference On Radar In Meteorology And Hydrology (ERAD)</a:t>
            </a:r>
            <a:r>
              <a:rPr lang="en-US" sz="800" dirty="0" smtClean="0"/>
              <a:t>, </a:t>
            </a:r>
            <a:r>
              <a:rPr lang="en-US" sz="800" dirty="0" err="1" smtClean="0"/>
              <a:t>Garmich-Partenkirchen</a:t>
            </a:r>
            <a:r>
              <a:rPr lang="en-US" sz="800" dirty="0" smtClean="0"/>
              <a:t>, Germany.</a:t>
            </a:r>
          </a:p>
          <a:p>
            <a:r>
              <a:rPr lang="en-US" sz="800" dirty="0" smtClean="0"/>
              <a:t>[Available</a:t>
            </a:r>
            <a:r>
              <a:rPr lang="en-US" sz="800" baseline="0" dirty="0" smtClean="0"/>
              <a:t> online at </a:t>
            </a:r>
            <a:r>
              <a:rPr lang="en-US" sz="800" dirty="0" smtClean="0"/>
              <a:t> http://www.researchgate.net/publication/264975547_Improved_Correlation_Coefficient_Estimator]</a:t>
            </a:r>
          </a:p>
          <a:p>
            <a:r>
              <a:rPr lang="en-US" sz="800" dirty="0" err="1" smtClean="0"/>
              <a:t>Ivić</a:t>
            </a:r>
            <a:r>
              <a:rPr lang="en-US" sz="800" dirty="0" smtClean="0"/>
              <a:t>, I. R., and B. </a:t>
            </a:r>
            <a:r>
              <a:rPr lang="en-US" sz="800" dirty="0" err="1" smtClean="0"/>
              <a:t>Isom</a:t>
            </a:r>
            <a:r>
              <a:rPr lang="en-US" sz="800" dirty="0" smtClean="0"/>
              <a:t>, 2014: Methods to Improve</a:t>
            </a:r>
            <a:r>
              <a:rPr lang="en-US" sz="800" baseline="0" dirty="0" smtClean="0"/>
              <a:t> Fields of Correlation Coefficient Estimates</a:t>
            </a:r>
            <a:r>
              <a:rPr lang="en-US" sz="800" dirty="0" smtClean="0"/>
              <a:t>, </a:t>
            </a:r>
            <a:r>
              <a:rPr lang="en-US" sz="800" i="1" dirty="0" smtClean="0"/>
              <a:t>The </a:t>
            </a:r>
            <a:r>
              <a:rPr lang="en-US" sz="800" i="1" dirty="0" err="1" smtClean="0"/>
              <a:t>Eigth</a:t>
            </a:r>
            <a:r>
              <a:rPr lang="en-US" sz="800" i="1" dirty="0" smtClean="0"/>
              <a:t> European Conference On Radar In Meteorology And Hydrology (ERAD)</a:t>
            </a:r>
            <a:r>
              <a:rPr lang="en-US" sz="800" dirty="0" smtClean="0"/>
              <a:t>, </a:t>
            </a:r>
            <a:r>
              <a:rPr lang="en-US" sz="800" dirty="0" err="1" smtClean="0"/>
              <a:t>Garmich-Partenkirchen</a:t>
            </a:r>
            <a:r>
              <a:rPr lang="en-US" sz="800" dirty="0" smtClean="0"/>
              <a:t>, Germany.</a:t>
            </a:r>
          </a:p>
          <a:p>
            <a:r>
              <a:rPr lang="en-US" sz="800" dirty="0" smtClean="0"/>
              <a:t>[Available</a:t>
            </a:r>
            <a:r>
              <a:rPr lang="en-US" sz="800" baseline="0" dirty="0" smtClean="0"/>
              <a:t> online at http://www.researchgate.net/publication/264975442_Methods_to_Improve_Fields_of_Correlation_Coefficient_Estimates</a:t>
            </a:r>
            <a:r>
              <a:rPr lang="en-US" sz="800" dirty="0" smtClean="0"/>
              <a:t>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3057-D8C7-3446-9A91-8A752B7874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2725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8C3057-D8C7-3446-9A91-8A752B78748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294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1423" y="2675530"/>
            <a:ext cx="36400742" cy="1739942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770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pic>
        <p:nvPicPr>
          <p:cNvPr id="7" name="Picture 6" descr="pan1a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43891200" cy="2633472"/>
          </a:xfrm>
          <a:prstGeom prst="rect">
            <a:avLst/>
          </a:prstGeom>
        </p:spPr>
      </p:pic>
      <p:pic>
        <p:nvPicPr>
          <p:cNvPr id="10" name="Picture 9" descr="pan1a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43891200" cy="2633472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>
          <a:xfrm>
            <a:off x="0" y="23197070"/>
            <a:ext cx="43891200" cy="150722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l"/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4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2357443" y="23295927"/>
            <a:ext cx="10691270" cy="1314451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43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NSSL Lab Review Feb 25–27, 2015</a:t>
            </a:r>
            <a:endParaRPr lang="en-US" dirty="0"/>
          </a:p>
        </p:txBody>
      </p:sp>
      <p:pic>
        <p:nvPicPr>
          <p:cNvPr id="16" name="Picture 15" descr="universal_gold_b.png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6433" r="-16433"/>
          <a:stretch/>
        </p:blipFill>
        <p:spPr>
          <a:xfrm>
            <a:off x="131796" y="22571676"/>
            <a:ext cx="2605090" cy="195381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988543" y="1065000"/>
            <a:ext cx="42012974" cy="1933574"/>
          </a:xfrm>
          <a:prstGeom prst="rect">
            <a:avLst/>
          </a:prstGeom>
        </p:spPr>
        <p:txBody>
          <a:bodyPr vert="horz" lIns="438912" tIns="219456" rIns="438912" bIns="219456" rtlCol="0" anchor="b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988543" y="3591696"/>
            <a:ext cx="42012974" cy="20199178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62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defTabSz="4389120" rtl="0" eaLnBrk="1" latinLnBrk="0" hangingPunct="1">
        <a:spcBef>
          <a:spcPct val="0"/>
        </a:spcBef>
        <a:buNone/>
        <a:defRPr sz="77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ts val="9600"/>
        </a:spcBef>
        <a:buClr>
          <a:schemeClr val="tx1"/>
        </a:buClr>
        <a:buSzPct val="90000"/>
        <a:buFont typeface="Arial"/>
        <a:buChar char="•"/>
        <a:defRPr sz="5800" kern="1200">
          <a:solidFill>
            <a:schemeClr val="tx1">
              <a:lumMod val="90000"/>
              <a:lumOff val="10000"/>
            </a:schemeClr>
          </a:solidFill>
          <a:latin typeface="Arial"/>
          <a:ea typeface="+mn-ea"/>
          <a:cs typeface="Arial"/>
        </a:defRPr>
      </a:lvl1pPr>
      <a:lvl2pPr marL="3291840" indent="-1615440" algn="l" defTabSz="4389120" rtl="0" eaLnBrk="1" latinLnBrk="0" hangingPunct="1">
        <a:spcBef>
          <a:spcPts val="2880"/>
        </a:spcBef>
        <a:buClr>
          <a:schemeClr val="tx1"/>
        </a:buClr>
        <a:buSzPct val="90000"/>
        <a:buFont typeface="Arial"/>
        <a:buChar char="•"/>
        <a:defRPr sz="5300" kern="1200">
          <a:solidFill>
            <a:schemeClr val="tx1">
              <a:lumMod val="90000"/>
              <a:lumOff val="10000"/>
            </a:schemeClr>
          </a:solidFill>
          <a:latin typeface="Arial"/>
          <a:ea typeface="+mn-ea"/>
          <a:cs typeface="Arial"/>
        </a:defRPr>
      </a:lvl2pPr>
      <a:lvl3pPr marL="4968240" indent="-1676400" algn="l" defTabSz="4389120" rtl="0" eaLnBrk="1" latinLnBrk="0" hangingPunct="1">
        <a:spcBef>
          <a:spcPts val="2880"/>
        </a:spcBef>
        <a:buClr>
          <a:schemeClr val="tx1"/>
        </a:buClr>
        <a:buSzPct val="90000"/>
        <a:buFont typeface="Arial"/>
        <a:buChar char="•"/>
        <a:defRPr sz="5000" kern="1200">
          <a:solidFill>
            <a:schemeClr val="tx1">
              <a:lumMod val="90000"/>
              <a:lumOff val="10000"/>
            </a:schemeClr>
          </a:solidFill>
          <a:latin typeface="Arial"/>
          <a:ea typeface="+mn-ea"/>
          <a:cs typeface="Arial"/>
        </a:defRPr>
      </a:lvl3pPr>
      <a:lvl4pPr marL="6583680" indent="-1615440" algn="l" defTabSz="4389120" rtl="0" eaLnBrk="1" latinLnBrk="0" hangingPunct="1">
        <a:spcBef>
          <a:spcPts val="2880"/>
        </a:spcBef>
        <a:buClr>
          <a:schemeClr val="tx1"/>
        </a:buClr>
        <a:buSzPct val="90000"/>
        <a:buFont typeface="Arial"/>
        <a:buChar char="•"/>
        <a:defRPr sz="5000" kern="1200">
          <a:solidFill>
            <a:schemeClr val="tx1">
              <a:lumMod val="90000"/>
              <a:lumOff val="10000"/>
            </a:schemeClr>
          </a:solidFill>
          <a:latin typeface="Arial"/>
          <a:ea typeface="+mn-ea"/>
          <a:cs typeface="Arial"/>
        </a:defRPr>
      </a:lvl4pPr>
      <a:lvl5pPr marL="8260080" indent="-1676400" algn="l" defTabSz="4389120" rtl="0" eaLnBrk="1" latinLnBrk="0" hangingPunct="1">
        <a:spcBef>
          <a:spcPts val="2880"/>
        </a:spcBef>
        <a:buClr>
          <a:schemeClr val="tx1"/>
        </a:buClr>
        <a:buSzPct val="90000"/>
        <a:buFont typeface="Arial"/>
        <a:buChar char="•"/>
        <a:defRPr sz="5000" kern="1200">
          <a:solidFill>
            <a:schemeClr val="tx1">
              <a:lumMod val="90000"/>
              <a:lumOff val="10000"/>
            </a:schemeClr>
          </a:solidFill>
          <a:latin typeface="Arial"/>
          <a:ea typeface="+mn-ea"/>
          <a:cs typeface="Arial"/>
        </a:defRPr>
      </a:lvl5pPr>
      <a:lvl6pPr marL="9867902" indent="-1653542" algn="l" defTabSz="438912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86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11513822" indent="-1653542" algn="l" defTabSz="438912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86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13167360" indent="-1653542" algn="l" defTabSz="438912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86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14820902" indent="-1653542" algn="l" defTabSz="438912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86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slide" Target="slide1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slide" Target="slide1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slide" Target="slide1.xml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2" y="15126051"/>
            <a:ext cx="7976491" cy="7362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2040" y="14891880"/>
            <a:ext cx="8196778" cy="7566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766" y="70313"/>
            <a:ext cx="43891200" cy="25339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Increasing </a:t>
            </a:r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value of NEXRAD's dual-polarization upgrade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improving the </a:t>
            </a:r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quality of correlation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coefficient</a:t>
            </a:r>
            <a:endParaRPr lang="en-US" b="1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481067" y="23355859"/>
            <a:ext cx="10691270" cy="987859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NSSL Lab Review Feb 25–27, 2015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5672043" y="23254277"/>
            <a:ext cx="8196782" cy="1191024"/>
          </a:xfrm>
          <a:prstGeom prst="rect">
            <a:avLst/>
          </a:prstGeom>
        </p:spPr>
        <p:txBody>
          <a:bodyPr vert="horz" lIns="438912" tIns="219456" rIns="438912" bIns="219456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16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800" b="1" dirty="0">
                <a:solidFill>
                  <a:schemeClr val="bg1"/>
                </a:solidFill>
                <a:latin typeface="Arial"/>
                <a:cs typeface="Arial"/>
              </a:rPr>
              <a:t>Igor </a:t>
            </a:r>
            <a:r>
              <a:rPr lang="en-US" sz="5800" b="1" dirty="0" err="1">
                <a:solidFill>
                  <a:schemeClr val="bg1"/>
                </a:solidFill>
                <a:latin typeface="Arial"/>
                <a:cs typeface="Arial"/>
              </a:rPr>
              <a:t>Ivić</a:t>
            </a:r>
            <a:r>
              <a:rPr lang="en-US" sz="5800" b="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800" dirty="0">
                <a:solidFill>
                  <a:schemeClr val="bg1"/>
                </a:solidFill>
                <a:latin typeface="Arial"/>
                <a:cs typeface="Arial"/>
              </a:rPr>
              <a:t>(CIMMS/NSSL)</a:t>
            </a:r>
            <a:endParaRPr lang="en-US" sz="58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1764" y="2516129"/>
            <a:ext cx="43949803" cy="5983176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pPr marL="1097280" indent="-1097280">
              <a:buFont typeface="Wingdings" pitchFamily="2" charset="2"/>
              <a:buChar char="q"/>
            </a:pPr>
            <a:r>
              <a:rPr lang="en-US" sz="4300" spc="480" dirty="0"/>
              <a:t>The correlation coefficient (|</a:t>
            </a:r>
            <a:r>
              <a:rPr lang="el-GR" sz="4300" i="1" spc="480" dirty="0"/>
              <a:t>ρ</a:t>
            </a:r>
            <a:r>
              <a:rPr lang="en-US" sz="4300" spc="480" baseline="-25000" dirty="0" err="1"/>
              <a:t>hv</a:t>
            </a:r>
            <a:r>
              <a:rPr lang="en-US" sz="4300" spc="480" dirty="0"/>
              <a:t>(0)|) is used for classification of radar returns.</a:t>
            </a:r>
          </a:p>
          <a:p>
            <a:pPr marL="1097280" indent="-1097280">
              <a:buFont typeface="Wingdings" pitchFamily="2" charset="2"/>
              <a:buChar char="q"/>
            </a:pPr>
            <a:r>
              <a:rPr lang="en-US" sz="4300" b="1" spc="480" dirty="0">
                <a:solidFill>
                  <a:srgbClr val="FF0000"/>
                </a:solidFill>
              </a:rPr>
              <a:t>The correlation coefficient estimates are unusable when larger than one (i.e., invalid).</a:t>
            </a:r>
          </a:p>
          <a:p>
            <a:pPr marL="1097280" indent="-1097280">
              <a:buFont typeface="Wingdings" pitchFamily="2" charset="2"/>
              <a:buChar char="q"/>
            </a:pPr>
            <a:r>
              <a:rPr lang="en-US" sz="4300" spc="480" dirty="0"/>
              <a:t>There are three causes to this</a:t>
            </a:r>
          </a:p>
          <a:p>
            <a:pPr marL="1082040" lvl="1" indent="-510542">
              <a:buFont typeface="Wingdings" pitchFamily="2" charset="2"/>
              <a:buChar char="§"/>
            </a:pPr>
            <a:r>
              <a:rPr lang="en-US" sz="3800" spc="48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Mismeasurement</a:t>
            </a:r>
            <a:r>
              <a:rPr lang="en-US" sz="3800" spc="48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noise powers in the horizontal and vertical channels.</a:t>
            </a:r>
          </a:p>
          <a:p>
            <a:pPr marL="1645920" lvl="2" indent="-548640">
              <a:buFont typeface="Wingdings" pitchFamily="2" charset="2"/>
              <a:buChar char="ü"/>
              <a:defRPr/>
            </a:pPr>
            <a:r>
              <a:rPr lang="en-US" sz="3800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mitigated using the more accurate </a:t>
            </a:r>
            <a:r>
              <a:rPr lang="en-US" sz="3800" b="1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radial based noise power estimator (RBNE) (</a:t>
            </a:r>
            <a:r>
              <a:rPr lang="en-US" sz="3800" b="1" i="1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developed at NSSL</a:t>
            </a:r>
            <a:r>
              <a:rPr lang="en-US" sz="3800" b="1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800" b="1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</a:t>
            </a:r>
            <a:r>
              <a:rPr lang="en-US" sz="3800" b="1" i="1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implemented in operations)</a:t>
            </a:r>
            <a:r>
              <a:rPr lang="en-US" sz="3800" b="1" i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800" spc="480" dirty="0">
              <a:solidFill>
                <a:schemeClr val="accent4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82040" lvl="1" indent="-510542">
              <a:buFont typeface="Wingdings" pitchFamily="2" charset="2"/>
              <a:buChar char="§"/>
            </a:pPr>
            <a:r>
              <a:rPr lang="en-US" sz="3800" spc="48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Statistical errors inherent in the legacy correlation coefficient estimator (i.e., |</a:t>
            </a:r>
            <a:r>
              <a:rPr lang="el-GR" sz="3800" i="1" spc="48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ρ</a:t>
            </a:r>
            <a:r>
              <a:rPr lang="en-US" sz="3800" spc="480" baseline="-250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hv</a:t>
            </a:r>
            <a:r>
              <a:rPr lang="en-US" sz="3800" spc="48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(0)|</a:t>
            </a:r>
            <a:r>
              <a:rPr lang="en-US" sz="3800" spc="480" baseline="-25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LAG-0</a:t>
            </a:r>
            <a:r>
              <a:rPr lang="en-US" sz="3800" spc="48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pPr marL="1645920" lvl="2" indent="-548640">
              <a:buFont typeface="Wingdings" pitchFamily="2" charset="2"/>
              <a:buChar char="ü"/>
              <a:defRPr/>
            </a:pPr>
            <a:r>
              <a:rPr lang="en-US" sz="3800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mitigated using </a:t>
            </a:r>
            <a:r>
              <a:rPr lang="en-US" sz="3800" b="1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improved estimator (</a:t>
            </a:r>
            <a:r>
              <a:rPr lang="en-US" sz="3800" b="1" i="1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developed at NSSL</a:t>
            </a:r>
            <a:r>
              <a:rPr lang="en-US" sz="3800" b="1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3800" b="1" i="1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tasked to </a:t>
            </a:r>
            <a:r>
              <a:rPr lang="en-US" sz="3800" b="1" i="1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implemented in </a:t>
            </a:r>
            <a:r>
              <a:rPr lang="en-US" sz="3800" b="1" i="1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operations)</a:t>
            </a:r>
            <a:r>
              <a:rPr lang="en-US" sz="3800" b="1" i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3800" spc="480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82040" lvl="1" indent="-510542">
              <a:buFont typeface="Wingdings" pitchFamily="2" charset="2"/>
              <a:buChar char="§"/>
            </a:pPr>
            <a:r>
              <a:rPr lang="en-US" sz="3800" spc="48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 deviation (larger when the number of samples per dwell is small and/or SNR is low).</a:t>
            </a:r>
          </a:p>
          <a:p>
            <a:pPr marL="1645920" lvl="2" indent="-548640">
              <a:buFont typeface="Wingdings" pitchFamily="2" charset="2"/>
              <a:buChar char="ü"/>
            </a:pPr>
            <a:r>
              <a:rPr lang="en-US" sz="3800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mitigated by Increasing the number of samples (</a:t>
            </a:r>
            <a:r>
              <a:rPr lang="en-US" sz="3800" i="1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3800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used to produce estimates at locations with invalid values.</a:t>
            </a:r>
          </a:p>
        </p:txBody>
      </p:sp>
      <p:pic>
        <p:nvPicPr>
          <p:cNvPr id="8" name="Picture 3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5000" y="9170683"/>
            <a:ext cx="8163398" cy="753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2683" y="9189854"/>
            <a:ext cx="8149622" cy="7522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7019228" y="9131587"/>
            <a:ext cx="7998005" cy="3545587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r>
              <a:rPr lang="en-US" sz="5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LEGACY PROCESSING</a:t>
            </a:r>
          </a:p>
          <a:p>
            <a:r>
              <a:rPr lang="en-US" sz="5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(LEGACY WSR-88D NOISE CALIBRATION +</a:t>
            </a:r>
          </a:p>
          <a:p>
            <a:r>
              <a:rPr lang="en-US" sz="5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LEGACY ESTIMATOR)</a:t>
            </a:r>
            <a:endParaRPr lang="en-US" sz="5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Down Arrow 11"/>
          <p:cNvSpPr/>
          <p:nvPr/>
        </p:nvSpPr>
        <p:spPr>
          <a:xfrm rot="16200000">
            <a:off x="19948611" y="10036149"/>
            <a:ext cx="1927022" cy="736411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 rot="16200000">
            <a:off x="37488804" y="9322649"/>
            <a:ext cx="1927022" cy="8727874"/>
          </a:xfrm>
          <a:prstGeom prst="downArrow">
            <a:avLst/>
          </a:prstGeom>
          <a:solidFill>
            <a:schemeClr val="accent4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808495" y="9566868"/>
            <a:ext cx="9287621" cy="2769989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r>
              <a:rPr lang="en-US" sz="5000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RADIAL BASED NOISE POWER (RBNE) +</a:t>
            </a:r>
          </a:p>
          <a:p>
            <a:r>
              <a:rPr lang="en-US" sz="5000" b="1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LEGACY </a:t>
            </a:r>
            <a:r>
              <a:rPr lang="en-US" sz="5000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ESTIMATOR </a:t>
            </a:r>
            <a:endParaRPr lang="en-US" sz="5000" i="1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7" name="Down Arrow 16"/>
          <p:cNvSpPr/>
          <p:nvPr/>
        </p:nvSpPr>
        <p:spPr>
          <a:xfrm rot="16200000">
            <a:off x="11401788" y="17572149"/>
            <a:ext cx="1927022" cy="7799314"/>
          </a:xfrm>
          <a:prstGeom prst="downArrow">
            <a:avLst/>
          </a:prstGeom>
          <a:solidFill>
            <a:schemeClr val="accent4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343" y="14952843"/>
            <a:ext cx="8189890" cy="7559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7953742" y="17652593"/>
            <a:ext cx="9065486" cy="2769989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r>
              <a:rPr lang="en-US" sz="5000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RADIAL BASED NOISE POWER </a:t>
            </a:r>
            <a:r>
              <a:rPr lang="en-US" sz="5000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5000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RBNE) </a:t>
            </a:r>
            <a:r>
              <a:rPr lang="en-US" sz="5000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en-US" sz="5000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  <a:p>
            <a:r>
              <a:rPr lang="en-US" sz="5000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IMPROVED </a:t>
            </a:r>
            <a:r>
              <a:rPr lang="en-US" sz="5000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ESTIMATOR </a:t>
            </a:r>
            <a:endParaRPr lang="en-US" sz="5000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20" name="Down Arrow 19"/>
          <p:cNvSpPr/>
          <p:nvPr/>
        </p:nvSpPr>
        <p:spPr>
          <a:xfrm rot="16200000">
            <a:off x="29448751" y="16501949"/>
            <a:ext cx="1927022" cy="9881194"/>
          </a:xfrm>
          <a:prstGeom prst="downArrow">
            <a:avLst/>
          </a:prstGeom>
          <a:solidFill>
            <a:schemeClr val="accent4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471656" y="16876992"/>
            <a:ext cx="9881194" cy="3545587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r>
              <a:rPr lang="en-US" sz="5000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RADIAL BASED NOISE POWER </a:t>
            </a:r>
            <a:r>
              <a:rPr lang="en-US" sz="5000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5000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RBNE) +</a:t>
            </a:r>
            <a:endParaRPr lang="en-US" sz="5000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  <a:p>
            <a:r>
              <a:rPr lang="en-US" sz="5000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IMPROVED </a:t>
            </a:r>
            <a:r>
              <a:rPr lang="en-US" sz="5000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ESTIMATOR+</a:t>
            </a:r>
            <a:endParaRPr lang="en-US" sz="5000" b="1" dirty="0">
              <a:solidFill>
                <a:schemeClr val="accent4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>
              <a:defRPr/>
            </a:pPr>
            <a:r>
              <a:rPr lang="en-US" sz="5000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ENHANCE SAMPLE SIZE (</a:t>
            </a:r>
            <a:r>
              <a:rPr lang="en-US" sz="5000" b="1" i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M</a:t>
            </a:r>
            <a:r>
              <a:rPr lang="en-US" sz="5000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)</a:t>
            </a: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766" y="9189857"/>
            <a:ext cx="7914922" cy="5936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2210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2" y="14028771"/>
            <a:ext cx="7976491" cy="7362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2040" y="13855560"/>
            <a:ext cx="8196778" cy="7566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766" y="70313"/>
            <a:ext cx="43891200" cy="25339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Increasing </a:t>
            </a:r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value of NEXRAD's dual-polarization upgrade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improving the </a:t>
            </a:r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quality of correlation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coefficient</a:t>
            </a:r>
            <a:endParaRPr lang="en-US" b="1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481067" y="23277543"/>
            <a:ext cx="10691270" cy="1314451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NSSL Lab Review Feb 25–27, 2015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9245623" y="23277542"/>
            <a:ext cx="4643813" cy="1191024"/>
          </a:xfrm>
          <a:prstGeom prst="rect">
            <a:avLst/>
          </a:prstGeom>
        </p:spPr>
        <p:txBody>
          <a:bodyPr vert="horz" lIns="438912" tIns="219456" rIns="438912" bIns="219456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16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800" b="1" dirty="0">
                <a:solidFill>
                  <a:schemeClr val="bg1"/>
                </a:solidFill>
                <a:latin typeface="Arial"/>
                <a:cs typeface="Arial"/>
              </a:rPr>
              <a:t>Igor </a:t>
            </a:r>
            <a:r>
              <a:rPr lang="en-US" sz="5800" b="1" dirty="0" err="1">
                <a:solidFill>
                  <a:schemeClr val="bg1"/>
                </a:solidFill>
                <a:latin typeface="Arial"/>
                <a:cs typeface="Arial"/>
              </a:rPr>
              <a:t>Ivić</a:t>
            </a:r>
            <a:endParaRPr lang="en-US" sz="5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701" y="2516127"/>
            <a:ext cx="43850338" cy="5170646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pPr marL="1097280" indent="-1097280">
              <a:buFont typeface="Wingdings" pitchFamily="2" charset="2"/>
              <a:buChar char="q"/>
            </a:pPr>
            <a:r>
              <a:rPr lang="en-US" sz="3400" spc="480" dirty="0"/>
              <a:t>The correlation coefficient (|</a:t>
            </a:r>
            <a:r>
              <a:rPr lang="el-GR" sz="3400" i="1" spc="480" dirty="0"/>
              <a:t>ρ</a:t>
            </a:r>
            <a:r>
              <a:rPr lang="en-US" sz="3400" spc="480" baseline="-25000" dirty="0" err="1"/>
              <a:t>hv</a:t>
            </a:r>
            <a:r>
              <a:rPr lang="en-US" sz="3400" spc="480" dirty="0"/>
              <a:t>(0)|) is used for hydrometeor classification (HCA) and tornado debris recognition.</a:t>
            </a:r>
          </a:p>
          <a:p>
            <a:pPr lvl="1" indent="-1074422">
              <a:buFont typeface="Wingdings" pitchFamily="2" charset="2"/>
              <a:buChar char="§"/>
            </a:pPr>
            <a:r>
              <a:rPr lang="en-US" sz="3400" spc="480" dirty="0"/>
              <a:t>The bias level should not exceed ±0.01.</a:t>
            </a:r>
          </a:p>
          <a:p>
            <a:pPr marL="1097280" indent="-1097280">
              <a:buFont typeface="Wingdings" pitchFamily="2" charset="2"/>
              <a:buChar char="q"/>
            </a:pPr>
            <a:r>
              <a:rPr lang="en-US" sz="3400" b="1" spc="480" dirty="0">
                <a:solidFill>
                  <a:srgbClr val="FF0000"/>
                </a:solidFill>
              </a:rPr>
              <a:t>The correlation coefficient estimates are unusable when larger than one (i.e., invalid).</a:t>
            </a:r>
          </a:p>
          <a:p>
            <a:pPr marL="1097280" indent="-1097280">
              <a:buFont typeface="Wingdings" pitchFamily="2" charset="2"/>
              <a:buChar char="q"/>
            </a:pPr>
            <a:r>
              <a:rPr lang="en-US" sz="3400" spc="480" dirty="0"/>
              <a:t>There are three causes to this</a:t>
            </a:r>
          </a:p>
          <a:p>
            <a:pPr marL="1082040" lvl="1" indent="-510542">
              <a:buFont typeface="Wingdings" pitchFamily="2" charset="2"/>
              <a:buChar char="§"/>
            </a:pPr>
            <a:r>
              <a:rPr lang="en-US" sz="2900" spc="48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Mismeasurement</a:t>
            </a:r>
            <a:r>
              <a:rPr lang="en-US" sz="2900" spc="48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noise powers in the horizontal and vertical channels.</a:t>
            </a:r>
          </a:p>
          <a:p>
            <a:pPr marL="2735582" lvl="2" indent="-1082040">
              <a:buFont typeface="Wingdings" pitchFamily="2" charset="2"/>
              <a:buChar char="ü"/>
              <a:defRPr/>
            </a:pPr>
            <a:r>
              <a:rPr lang="en-US" sz="2900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mitigated using the more accurate radial based noise power estimator (RBNE) </a:t>
            </a:r>
            <a:r>
              <a:rPr lang="en-US" sz="2900" b="1" i="1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developed at NSSL</a:t>
            </a:r>
            <a:r>
              <a:rPr lang="en-US" sz="2900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900" b="1" i="1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technique has been implemented in operations</a:t>
            </a:r>
            <a:r>
              <a:rPr lang="en-US" sz="2900" b="1" i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900" spc="480" dirty="0">
              <a:solidFill>
                <a:schemeClr val="accent4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82040" lvl="1" indent="-510542">
              <a:buFont typeface="Wingdings" pitchFamily="2" charset="2"/>
              <a:buChar char="§"/>
            </a:pPr>
            <a:r>
              <a:rPr lang="en-US" sz="2900" spc="48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Inherent positive bias in the legacy correlation coefficient estimator.</a:t>
            </a:r>
          </a:p>
          <a:p>
            <a:pPr marL="2735582" lvl="2" indent="-1082040">
              <a:buFont typeface="Wingdings" pitchFamily="2" charset="2"/>
              <a:buChar char="ü"/>
              <a:defRPr/>
            </a:pPr>
            <a:r>
              <a:rPr lang="en-US" sz="2900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mitigated using the improved estimator </a:t>
            </a:r>
            <a:r>
              <a:rPr lang="en-US" sz="2900" b="1" i="1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developed at NSSL</a:t>
            </a:r>
            <a:r>
              <a:rPr lang="en-US" sz="2900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900" b="1" i="1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technique is tasked to </a:t>
            </a:r>
            <a:r>
              <a:rPr lang="en-US" sz="2900" b="1" i="1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implemented in operations</a:t>
            </a:r>
            <a:r>
              <a:rPr lang="en-US" sz="2900" b="1" i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900" spc="480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82040" lvl="1" indent="-510542">
              <a:buFont typeface="Wingdings" pitchFamily="2" charset="2"/>
              <a:buChar char="§"/>
            </a:pPr>
            <a:r>
              <a:rPr lang="en-US" sz="2900" spc="48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 deviation (larger when the number of samples per dwell is small).</a:t>
            </a:r>
          </a:p>
          <a:p>
            <a:pPr marL="2735582" lvl="2" indent="-1082040">
              <a:buFont typeface="Wingdings" pitchFamily="2" charset="2"/>
              <a:buChar char="ü"/>
            </a:pPr>
            <a:r>
              <a:rPr lang="en-US" sz="2900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mitigated by Increasing the number of samples (</a:t>
            </a:r>
            <a:r>
              <a:rPr lang="en-US" sz="2900" i="1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2900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used to produce estimates at bins with invalid values.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5000" y="7616203"/>
            <a:ext cx="8163398" cy="753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2683" y="7635374"/>
            <a:ext cx="8149622" cy="7522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7117175" y="9488822"/>
            <a:ext cx="7574947" cy="1218797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LEGACY PROCESSING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Down Arrow 11"/>
          <p:cNvSpPr/>
          <p:nvPr/>
        </p:nvSpPr>
        <p:spPr>
          <a:xfrm rot="16200000">
            <a:off x="19948611" y="8115910"/>
            <a:ext cx="1927022" cy="736411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 rot="16200000">
            <a:off x="37488804" y="7768169"/>
            <a:ext cx="1927022" cy="8727874"/>
          </a:xfrm>
          <a:prstGeom prst="downArrow">
            <a:avLst/>
          </a:prstGeom>
          <a:solidFill>
            <a:schemeClr val="accent4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100666" y="7104149"/>
            <a:ext cx="9287621" cy="4321181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pPr algn="l"/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PROCESS USING </a:t>
            </a:r>
            <a:r>
              <a:rPr lang="en-US" sz="5000" b="1" spc="48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LEGACY 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ESTIMATOR AND RADIAL BASED NOISE POWER ESTIMATION (RBNE)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DEVELOPED AT NSSL</a:t>
            </a:r>
            <a:r>
              <a:rPr lang="en-US" sz="50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sz="5000" i="1" dirty="0">
              <a:solidFill>
                <a:srgbClr val="00B050"/>
              </a:solidFill>
            </a:endParaRPr>
          </a:p>
        </p:txBody>
      </p:sp>
      <p:sp>
        <p:nvSpPr>
          <p:cNvPr id="17" name="Down Arrow 16"/>
          <p:cNvSpPr/>
          <p:nvPr/>
        </p:nvSpPr>
        <p:spPr>
          <a:xfrm rot="16200000">
            <a:off x="11401788" y="16017669"/>
            <a:ext cx="1927022" cy="7799314"/>
          </a:xfrm>
          <a:prstGeom prst="downArrow">
            <a:avLst/>
          </a:prstGeom>
          <a:solidFill>
            <a:schemeClr val="accent4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343" y="13855563"/>
            <a:ext cx="8189890" cy="7559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8678611" y="15435989"/>
            <a:ext cx="8438563" cy="3545587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PROCESS USING THE IMPROVED 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ESTIMATOR AND 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RBNE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DEVELOPED AT NSSL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000" dirty="0"/>
          </a:p>
        </p:txBody>
      </p:sp>
      <p:sp>
        <p:nvSpPr>
          <p:cNvPr id="20" name="Down Arrow 19"/>
          <p:cNvSpPr/>
          <p:nvPr/>
        </p:nvSpPr>
        <p:spPr>
          <a:xfrm rot="16200000">
            <a:off x="29448751" y="15069389"/>
            <a:ext cx="1927022" cy="9881194"/>
          </a:xfrm>
          <a:prstGeom prst="downArrow">
            <a:avLst/>
          </a:prstGeom>
          <a:solidFill>
            <a:schemeClr val="accent4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471656" y="15264902"/>
            <a:ext cx="9881194" cy="4321181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pPr>
              <a:defRPr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ENHANCE SAMPLE SIZE (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M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) AT BINS WHERE ESTIMATES ARE INVALID BY APPENDING SAMPLES FROM ADJACENT AZIMUTH.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94152" y="21377952"/>
            <a:ext cx="41828784" cy="1920528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r>
              <a:rPr lang="en-US" sz="2400" dirty="0"/>
              <a:t>PEER REVIEWED PUBLICATIONS 2013-2014</a:t>
            </a:r>
          </a:p>
          <a:p>
            <a:r>
              <a:rPr lang="en-US" sz="2400" dirty="0" err="1"/>
              <a:t>Ivić</a:t>
            </a:r>
            <a:r>
              <a:rPr lang="en-US" sz="2400" dirty="0"/>
              <a:t> </a:t>
            </a:r>
            <a:r>
              <a:rPr lang="en-US" sz="2400" dirty="0"/>
              <a:t>I. R., C. Curtis, and S. M. Torres, 2013: Radial-based Noise Power Estimation for Weather Radars, </a:t>
            </a:r>
            <a:r>
              <a:rPr lang="en-US" sz="2400" i="1" dirty="0"/>
              <a:t>J. Atmos</a:t>
            </a:r>
            <a:r>
              <a:rPr lang="en-US" sz="2400" i="1" dirty="0"/>
              <a:t>. Oceanic </a:t>
            </a:r>
            <a:r>
              <a:rPr lang="en-US" sz="2400" i="1" dirty="0"/>
              <a:t>Technol</a:t>
            </a:r>
            <a:r>
              <a:rPr lang="en-US" sz="2400" dirty="0"/>
              <a:t>., </a:t>
            </a:r>
            <a:r>
              <a:rPr lang="en-US" sz="2400" b="1" dirty="0"/>
              <a:t>30</a:t>
            </a:r>
            <a:r>
              <a:rPr lang="en-US" sz="2400" dirty="0"/>
              <a:t>, 2737-2753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Ivić</a:t>
            </a:r>
            <a:r>
              <a:rPr lang="en-US" sz="2400" dirty="0"/>
              <a:t> I</a:t>
            </a:r>
            <a:r>
              <a:rPr lang="en-US" sz="2400" dirty="0"/>
              <a:t>. R. , 2014: On the Use of a Radial-Based Noise Power Estimation Technique to Improve Estimates of the Correlation Coefficient on Dual-Polarization Weather Radars. </a:t>
            </a:r>
            <a:r>
              <a:rPr lang="en-US" sz="2400" i="1" dirty="0"/>
              <a:t>J. Atmos. Oceanic Technol.</a:t>
            </a:r>
            <a:r>
              <a:rPr lang="en-US" sz="2400" dirty="0"/>
              <a:t>, </a:t>
            </a:r>
            <a:r>
              <a:rPr lang="en-US" sz="2400" b="1" dirty="0"/>
              <a:t>31</a:t>
            </a:r>
            <a:r>
              <a:rPr lang="en-US" sz="2400" dirty="0"/>
              <a:t>, 1867–1880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Ivić</a:t>
            </a:r>
            <a:r>
              <a:rPr lang="en-US" sz="2400" dirty="0"/>
              <a:t> I. R, </a:t>
            </a:r>
            <a:r>
              <a:rPr lang="en-US" sz="2400" dirty="0"/>
              <a:t>Jane C. Krause, Olen E. </a:t>
            </a:r>
            <a:r>
              <a:rPr lang="en-US" sz="2400" dirty="0" err="1"/>
              <a:t>Boydstun</a:t>
            </a:r>
            <a:r>
              <a:rPr lang="en-US" sz="2400" dirty="0"/>
              <a:t>, Amy E. Daniel, Alan D. Free, and Walter D. </a:t>
            </a:r>
            <a:r>
              <a:rPr lang="en-US" sz="2400" dirty="0" err="1"/>
              <a:t>Zittel</a:t>
            </a:r>
            <a:r>
              <a:rPr lang="en-US" sz="2400" dirty="0"/>
              <a:t>, 2014: Effects of Radial-Based Noise Power Estimation on Spectral Moment Estimates. </a:t>
            </a:r>
            <a:r>
              <a:rPr lang="en-US" sz="2400" i="1" dirty="0"/>
              <a:t>J. Atmos. Oceanic Technol.</a:t>
            </a:r>
            <a:r>
              <a:rPr lang="en-US" sz="2400" dirty="0"/>
              <a:t>, </a:t>
            </a:r>
            <a:r>
              <a:rPr lang="en-US" sz="2400" b="1" dirty="0"/>
              <a:t>31</a:t>
            </a:r>
            <a:r>
              <a:rPr lang="en-US" sz="2400" dirty="0"/>
              <a:t>, 2671–2691.</a:t>
            </a: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91" y="7686773"/>
            <a:ext cx="7662029" cy="5746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Rectangle 27"/>
          <p:cNvSpPr/>
          <p:nvPr/>
        </p:nvSpPr>
        <p:spPr>
          <a:xfrm>
            <a:off x="-52534" y="3619"/>
            <a:ext cx="43870584" cy="24688800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8005482" y="10707621"/>
            <a:ext cx="10630790" cy="56138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438912" tIns="219456" rIns="438912" bIns="219456" rtlCol="0">
            <a:spAutoFit/>
          </a:bodyPr>
          <a:lstStyle/>
          <a:p>
            <a:pPr algn="ctr"/>
            <a:r>
              <a:rPr lang="en-US" sz="6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LEGACY PROCESSING</a:t>
            </a:r>
          </a:p>
          <a:p>
            <a:pPr algn="ctr"/>
            <a:r>
              <a:rPr lang="en-US" sz="6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(LEGACY WSR-88D NOISE </a:t>
            </a:r>
            <a:r>
              <a:rPr lang="en-US" sz="6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CALIBRATION</a:t>
            </a:r>
          </a:p>
          <a:p>
            <a:pPr algn="ctr"/>
            <a:r>
              <a:rPr lang="en-US" sz="6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en-US" sz="67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6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LEGACY ESTIMATOR)</a:t>
            </a: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9531" y="396242"/>
            <a:ext cx="11824670" cy="8868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365" y="9364102"/>
            <a:ext cx="14670787" cy="13542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4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97275" y="9364097"/>
            <a:ext cx="14670782" cy="13542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Down Arrow 28"/>
          <p:cNvSpPr/>
          <p:nvPr/>
        </p:nvSpPr>
        <p:spPr>
          <a:xfrm rot="16200000">
            <a:off x="21067889" y="14682005"/>
            <a:ext cx="5037547" cy="945073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521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2" y="14028771"/>
            <a:ext cx="7976491" cy="7362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2040" y="13855560"/>
            <a:ext cx="8196778" cy="7566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766" y="70313"/>
            <a:ext cx="43891200" cy="25339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Increasing </a:t>
            </a:r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value of NEXRAD's dual-polarization upgrade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improving the </a:t>
            </a:r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quality of correlation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coefficient</a:t>
            </a:r>
            <a:endParaRPr lang="en-US" b="1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481067" y="23277543"/>
            <a:ext cx="10691270" cy="1314451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NSSL Lab Review Feb 25–27, 2015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9245623" y="23277542"/>
            <a:ext cx="4643813" cy="1191024"/>
          </a:xfrm>
          <a:prstGeom prst="rect">
            <a:avLst/>
          </a:prstGeom>
        </p:spPr>
        <p:txBody>
          <a:bodyPr vert="horz" lIns="438912" tIns="219456" rIns="438912" bIns="219456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16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800" b="1" dirty="0">
                <a:solidFill>
                  <a:schemeClr val="bg1"/>
                </a:solidFill>
                <a:latin typeface="Arial"/>
                <a:cs typeface="Arial"/>
              </a:rPr>
              <a:t>Igor </a:t>
            </a:r>
            <a:r>
              <a:rPr lang="en-US" sz="5800" b="1" dirty="0" err="1">
                <a:solidFill>
                  <a:schemeClr val="bg1"/>
                </a:solidFill>
                <a:latin typeface="Arial"/>
                <a:cs typeface="Arial"/>
              </a:rPr>
              <a:t>Ivić</a:t>
            </a:r>
            <a:endParaRPr lang="en-US" sz="5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701" y="2516127"/>
            <a:ext cx="43850338" cy="5170646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pPr marL="1097280" indent="-1097280">
              <a:buFont typeface="Wingdings" pitchFamily="2" charset="2"/>
              <a:buChar char="q"/>
            </a:pPr>
            <a:r>
              <a:rPr lang="en-US" sz="3400" spc="480" dirty="0"/>
              <a:t>The correlation coefficient (|</a:t>
            </a:r>
            <a:r>
              <a:rPr lang="el-GR" sz="3400" i="1" spc="480" dirty="0"/>
              <a:t>ρ</a:t>
            </a:r>
            <a:r>
              <a:rPr lang="en-US" sz="3400" spc="480" baseline="-25000" dirty="0" err="1"/>
              <a:t>hv</a:t>
            </a:r>
            <a:r>
              <a:rPr lang="en-US" sz="3400" spc="480" dirty="0"/>
              <a:t>(0)|) is used for hydrometeor classification (HCA) and tornado debris recognition.</a:t>
            </a:r>
          </a:p>
          <a:p>
            <a:pPr lvl="1" indent="-1074422">
              <a:buFont typeface="Wingdings" pitchFamily="2" charset="2"/>
              <a:buChar char="§"/>
            </a:pPr>
            <a:r>
              <a:rPr lang="en-US" sz="3400" spc="480" dirty="0"/>
              <a:t>The bias level should not exceed ±0.01.</a:t>
            </a:r>
          </a:p>
          <a:p>
            <a:pPr marL="1097280" indent="-1097280">
              <a:buFont typeface="Wingdings" pitchFamily="2" charset="2"/>
              <a:buChar char="q"/>
            </a:pPr>
            <a:r>
              <a:rPr lang="en-US" sz="3400" b="1" spc="480" dirty="0">
                <a:solidFill>
                  <a:srgbClr val="FF0000"/>
                </a:solidFill>
              </a:rPr>
              <a:t>The correlation coefficient estimates are unusable when larger than one (i.e., invalid).</a:t>
            </a:r>
          </a:p>
          <a:p>
            <a:pPr marL="1097280" indent="-1097280">
              <a:buFont typeface="Wingdings" pitchFamily="2" charset="2"/>
              <a:buChar char="q"/>
            </a:pPr>
            <a:r>
              <a:rPr lang="en-US" sz="3400" spc="480" dirty="0"/>
              <a:t>There are three causes to this</a:t>
            </a:r>
          </a:p>
          <a:p>
            <a:pPr marL="1082040" lvl="1" indent="-510542">
              <a:buFont typeface="Wingdings" pitchFamily="2" charset="2"/>
              <a:buChar char="§"/>
            </a:pPr>
            <a:r>
              <a:rPr lang="en-US" sz="2900" spc="48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Mismeasurement</a:t>
            </a:r>
            <a:r>
              <a:rPr lang="en-US" sz="2900" spc="48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noise powers in the horizontal and vertical channels.</a:t>
            </a:r>
          </a:p>
          <a:p>
            <a:pPr marL="2735582" lvl="2" indent="-1082040">
              <a:buFont typeface="Wingdings" pitchFamily="2" charset="2"/>
              <a:buChar char="ü"/>
              <a:defRPr/>
            </a:pPr>
            <a:r>
              <a:rPr lang="en-US" sz="2900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mitigated using the more accurate radial based noise power estimator (RBNE) </a:t>
            </a:r>
            <a:r>
              <a:rPr lang="en-US" sz="2900" b="1" i="1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developed at NSSL</a:t>
            </a:r>
            <a:r>
              <a:rPr lang="en-US" sz="2900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900" b="1" i="1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technique has been implemented in operations</a:t>
            </a:r>
            <a:r>
              <a:rPr lang="en-US" sz="2900" b="1" i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900" spc="480" dirty="0">
              <a:solidFill>
                <a:schemeClr val="accent4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82040" lvl="1" indent="-510542">
              <a:buFont typeface="Wingdings" pitchFamily="2" charset="2"/>
              <a:buChar char="§"/>
            </a:pPr>
            <a:r>
              <a:rPr lang="en-US" sz="2900" spc="48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Inherent positive bias in the legacy correlation coefficient estimator.</a:t>
            </a:r>
          </a:p>
          <a:p>
            <a:pPr marL="2735582" lvl="2" indent="-1082040">
              <a:buFont typeface="Wingdings" pitchFamily="2" charset="2"/>
              <a:buChar char="ü"/>
              <a:defRPr/>
            </a:pPr>
            <a:r>
              <a:rPr lang="en-US" sz="2900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mitigated using the improved estimator </a:t>
            </a:r>
            <a:r>
              <a:rPr lang="en-US" sz="2900" b="1" i="1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developed at NSSL</a:t>
            </a:r>
            <a:r>
              <a:rPr lang="en-US" sz="2900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900" b="1" i="1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technique is tasked to </a:t>
            </a:r>
            <a:r>
              <a:rPr lang="en-US" sz="2900" b="1" i="1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implemented in operations</a:t>
            </a:r>
            <a:r>
              <a:rPr lang="en-US" sz="2900" b="1" i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900" spc="480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82040" lvl="1" indent="-510542">
              <a:buFont typeface="Wingdings" pitchFamily="2" charset="2"/>
              <a:buChar char="§"/>
            </a:pPr>
            <a:r>
              <a:rPr lang="en-US" sz="2900" spc="48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 deviation (larger when the number of samples per dwell is small).</a:t>
            </a:r>
          </a:p>
          <a:p>
            <a:pPr marL="2735582" lvl="2" indent="-1082040">
              <a:buFont typeface="Wingdings" pitchFamily="2" charset="2"/>
              <a:buChar char="ü"/>
            </a:pPr>
            <a:r>
              <a:rPr lang="en-US" sz="2900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mitigated by Increasing the number of samples (</a:t>
            </a:r>
            <a:r>
              <a:rPr lang="en-US" sz="2900" i="1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2900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used to produce estimates at bins with invalid values.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5000" y="7616203"/>
            <a:ext cx="8163398" cy="753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2683" y="7635374"/>
            <a:ext cx="8149622" cy="7522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7117175" y="9488822"/>
            <a:ext cx="7574947" cy="1218797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LEGACY PROCESSING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Down Arrow 11"/>
          <p:cNvSpPr/>
          <p:nvPr/>
        </p:nvSpPr>
        <p:spPr>
          <a:xfrm rot="16200000">
            <a:off x="19948611" y="8115910"/>
            <a:ext cx="1927022" cy="736411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 rot="16200000">
            <a:off x="37488804" y="7768169"/>
            <a:ext cx="1927022" cy="8727874"/>
          </a:xfrm>
          <a:prstGeom prst="downArrow">
            <a:avLst/>
          </a:prstGeom>
          <a:solidFill>
            <a:schemeClr val="accent4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100666" y="7104149"/>
            <a:ext cx="9287621" cy="4321181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pPr algn="l"/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PROCESS USING </a:t>
            </a:r>
            <a:r>
              <a:rPr lang="en-US" sz="5000" b="1" spc="48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LEGACY 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ESTIMATOR AND RADIAL BASED NOISE POWER ESTIMATION (RBNE)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DEVELOPED AT NSSL</a:t>
            </a:r>
            <a:r>
              <a:rPr lang="en-US" sz="50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sz="5000" i="1" dirty="0">
              <a:solidFill>
                <a:srgbClr val="00B050"/>
              </a:solidFill>
            </a:endParaRPr>
          </a:p>
        </p:txBody>
      </p:sp>
      <p:sp>
        <p:nvSpPr>
          <p:cNvPr id="17" name="Down Arrow 16"/>
          <p:cNvSpPr/>
          <p:nvPr/>
        </p:nvSpPr>
        <p:spPr>
          <a:xfrm rot="16200000">
            <a:off x="11401788" y="16017669"/>
            <a:ext cx="1927022" cy="7799314"/>
          </a:xfrm>
          <a:prstGeom prst="downArrow">
            <a:avLst/>
          </a:prstGeom>
          <a:solidFill>
            <a:schemeClr val="accent4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343" y="13855563"/>
            <a:ext cx="8189890" cy="7559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8678611" y="15435989"/>
            <a:ext cx="8438563" cy="3545587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PROCESS USING THE IMPROVED 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ESTIMATOR AND 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RBNE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DEVELOPED AT NSSL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000" dirty="0"/>
          </a:p>
        </p:txBody>
      </p:sp>
      <p:sp>
        <p:nvSpPr>
          <p:cNvPr id="20" name="Down Arrow 19"/>
          <p:cNvSpPr/>
          <p:nvPr/>
        </p:nvSpPr>
        <p:spPr>
          <a:xfrm rot="16200000">
            <a:off x="29448751" y="15069389"/>
            <a:ext cx="1927022" cy="9881194"/>
          </a:xfrm>
          <a:prstGeom prst="downArrow">
            <a:avLst/>
          </a:prstGeom>
          <a:solidFill>
            <a:schemeClr val="accent4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471656" y="15264902"/>
            <a:ext cx="9881194" cy="4321181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pPr>
              <a:defRPr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ENHANCE SAMPLE SIZE (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M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) AT BINS WHERE ESTIMATES ARE INVALID BY APPENDING SAMPLES FROM ADJACENT AZIMUTH.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94152" y="21377952"/>
            <a:ext cx="41828784" cy="1920528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r>
              <a:rPr lang="en-US" sz="2400" dirty="0"/>
              <a:t>PEER REVIEWED PUBLICATIONS 2013-2014</a:t>
            </a:r>
          </a:p>
          <a:p>
            <a:r>
              <a:rPr lang="en-US" sz="2400" dirty="0" err="1"/>
              <a:t>Ivić</a:t>
            </a:r>
            <a:r>
              <a:rPr lang="en-US" sz="2400" dirty="0"/>
              <a:t> </a:t>
            </a:r>
            <a:r>
              <a:rPr lang="en-US" sz="2400" dirty="0"/>
              <a:t>I. R., C. Curtis, and S. M. Torres, 2013: Radial-based Noise Power Estimation for Weather Radars, </a:t>
            </a:r>
            <a:r>
              <a:rPr lang="en-US" sz="2400" i="1" dirty="0"/>
              <a:t>J. Atmos</a:t>
            </a:r>
            <a:r>
              <a:rPr lang="en-US" sz="2400" i="1" dirty="0"/>
              <a:t>. Oceanic </a:t>
            </a:r>
            <a:r>
              <a:rPr lang="en-US" sz="2400" i="1" dirty="0"/>
              <a:t>Technol</a:t>
            </a:r>
            <a:r>
              <a:rPr lang="en-US" sz="2400" dirty="0"/>
              <a:t>., </a:t>
            </a:r>
            <a:r>
              <a:rPr lang="en-US" sz="2400" b="1" dirty="0"/>
              <a:t>30</a:t>
            </a:r>
            <a:r>
              <a:rPr lang="en-US" sz="2400" dirty="0"/>
              <a:t>, 2737-2753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Ivić</a:t>
            </a:r>
            <a:r>
              <a:rPr lang="en-US" sz="2400" dirty="0"/>
              <a:t> I</a:t>
            </a:r>
            <a:r>
              <a:rPr lang="en-US" sz="2400" dirty="0"/>
              <a:t>. R. , 2014: On the Use of a Radial-Based Noise Power Estimation Technique to Improve Estimates of the Correlation Coefficient on Dual-Polarization Weather Radars. </a:t>
            </a:r>
            <a:r>
              <a:rPr lang="en-US" sz="2400" i="1" dirty="0"/>
              <a:t>J. Atmos. Oceanic Technol.</a:t>
            </a:r>
            <a:r>
              <a:rPr lang="en-US" sz="2400" dirty="0"/>
              <a:t>, </a:t>
            </a:r>
            <a:r>
              <a:rPr lang="en-US" sz="2400" b="1" dirty="0"/>
              <a:t>31</a:t>
            </a:r>
            <a:r>
              <a:rPr lang="en-US" sz="2400" dirty="0"/>
              <a:t>, 1867–1880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Ivić</a:t>
            </a:r>
            <a:r>
              <a:rPr lang="en-US" sz="2400" dirty="0"/>
              <a:t> I. R, </a:t>
            </a:r>
            <a:r>
              <a:rPr lang="en-US" sz="2400" dirty="0"/>
              <a:t>Jane C. Krause, Olen E. </a:t>
            </a:r>
            <a:r>
              <a:rPr lang="en-US" sz="2400" dirty="0" err="1"/>
              <a:t>Boydstun</a:t>
            </a:r>
            <a:r>
              <a:rPr lang="en-US" sz="2400" dirty="0"/>
              <a:t>, Amy E. Daniel, Alan D. Free, and Walter D. </a:t>
            </a:r>
            <a:r>
              <a:rPr lang="en-US" sz="2400" dirty="0" err="1"/>
              <a:t>Zittel</a:t>
            </a:r>
            <a:r>
              <a:rPr lang="en-US" sz="2400" dirty="0"/>
              <a:t>, 2014: Effects of Radial-Based Noise Power Estimation on Spectral Moment Estimates. </a:t>
            </a:r>
            <a:r>
              <a:rPr lang="en-US" sz="2400" i="1" dirty="0"/>
              <a:t>J. Atmos. Oceanic Technol.</a:t>
            </a:r>
            <a:r>
              <a:rPr lang="en-US" sz="2400" dirty="0"/>
              <a:t>, </a:t>
            </a:r>
            <a:r>
              <a:rPr lang="en-US" sz="2400" b="1" dirty="0"/>
              <a:t>31</a:t>
            </a:r>
            <a:r>
              <a:rPr lang="en-US" sz="2400" dirty="0"/>
              <a:t>, 2671–2691.</a:t>
            </a: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91" y="7686773"/>
            <a:ext cx="7662029" cy="5746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Rectangle 27"/>
          <p:cNvSpPr/>
          <p:nvPr/>
        </p:nvSpPr>
        <p:spPr>
          <a:xfrm>
            <a:off x="-52543" y="-18677"/>
            <a:ext cx="43870584" cy="24688800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/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365" y="9364102"/>
            <a:ext cx="14670787" cy="13542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83378" y="9364097"/>
            <a:ext cx="14670802" cy="13542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Down Arrow 29"/>
          <p:cNvSpPr/>
          <p:nvPr/>
        </p:nvSpPr>
        <p:spPr>
          <a:xfrm rot="16200000">
            <a:off x="21085802" y="14730389"/>
            <a:ext cx="5062968" cy="9450739"/>
          </a:xfrm>
          <a:prstGeom prst="downArrow">
            <a:avLst/>
          </a:prstGeom>
          <a:solidFill>
            <a:schemeClr val="accent4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8478802" y="11492949"/>
            <a:ext cx="9877925" cy="457971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438912" tIns="219456" rIns="438912" bIns="219456" rtlCol="0">
            <a:spAutoFit/>
          </a:bodyPr>
          <a:lstStyle/>
          <a:p>
            <a:pPr algn="ctr"/>
            <a:r>
              <a:rPr lang="en-US" sz="6700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RADIAL BASED NOISE POWER (RBNE) </a:t>
            </a:r>
            <a:endParaRPr lang="en-US" sz="6700" b="1" dirty="0">
              <a:solidFill>
                <a:schemeClr val="accent4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6700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en-US" sz="6700" b="1" dirty="0">
              <a:solidFill>
                <a:schemeClr val="accent4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6700" b="1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LEGACY </a:t>
            </a:r>
            <a:r>
              <a:rPr lang="en-US" sz="6700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ESTIMATOR </a:t>
            </a:r>
            <a:endParaRPr lang="en-US" sz="6700" i="1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9531" y="396242"/>
            <a:ext cx="11824670" cy="8868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2372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2" y="14028771"/>
            <a:ext cx="7976491" cy="7362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2040" y="13855560"/>
            <a:ext cx="8196778" cy="7566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766" y="70313"/>
            <a:ext cx="43891200" cy="25339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Increasing </a:t>
            </a:r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value of NEXRAD's dual-polarization upgrade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improving the </a:t>
            </a:r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quality of correlation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coefficient</a:t>
            </a:r>
            <a:endParaRPr lang="en-US" b="1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481067" y="23277543"/>
            <a:ext cx="10691270" cy="1314451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NSSL Lab Review Feb 25–27, 2015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9245623" y="23277542"/>
            <a:ext cx="4643813" cy="1191024"/>
          </a:xfrm>
          <a:prstGeom prst="rect">
            <a:avLst/>
          </a:prstGeom>
        </p:spPr>
        <p:txBody>
          <a:bodyPr vert="horz" lIns="438912" tIns="219456" rIns="438912" bIns="219456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16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800" b="1" dirty="0">
                <a:solidFill>
                  <a:schemeClr val="bg1"/>
                </a:solidFill>
                <a:latin typeface="Arial"/>
                <a:cs typeface="Arial"/>
              </a:rPr>
              <a:t>Igor </a:t>
            </a:r>
            <a:r>
              <a:rPr lang="en-US" sz="5800" b="1" dirty="0" err="1">
                <a:solidFill>
                  <a:schemeClr val="bg1"/>
                </a:solidFill>
                <a:latin typeface="Arial"/>
                <a:cs typeface="Arial"/>
              </a:rPr>
              <a:t>Ivić</a:t>
            </a:r>
            <a:endParaRPr lang="en-US" sz="5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701" y="2516127"/>
            <a:ext cx="43850338" cy="5170646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pPr marL="1097280" indent="-1097280">
              <a:buFont typeface="Wingdings" pitchFamily="2" charset="2"/>
              <a:buChar char="q"/>
            </a:pPr>
            <a:r>
              <a:rPr lang="en-US" sz="3400" spc="480" dirty="0"/>
              <a:t>The correlation coefficient (|</a:t>
            </a:r>
            <a:r>
              <a:rPr lang="el-GR" sz="3400" i="1" spc="480" dirty="0"/>
              <a:t>ρ</a:t>
            </a:r>
            <a:r>
              <a:rPr lang="en-US" sz="3400" spc="480" baseline="-25000" dirty="0" err="1"/>
              <a:t>hv</a:t>
            </a:r>
            <a:r>
              <a:rPr lang="en-US" sz="3400" spc="480" dirty="0"/>
              <a:t>(0)|) is used for hydrometeor classification (HCA) and tornado debris recognition.</a:t>
            </a:r>
          </a:p>
          <a:p>
            <a:pPr lvl="1" indent="-1074422">
              <a:buFont typeface="Wingdings" pitchFamily="2" charset="2"/>
              <a:buChar char="§"/>
            </a:pPr>
            <a:r>
              <a:rPr lang="en-US" sz="3400" spc="480" dirty="0"/>
              <a:t>The bias level should not exceed ±0.01.</a:t>
            </a:r>
          </a:p>
          <a:p>
            <a:pPr marL="1097280" indent="-1097280">
              <a:buFont typeface="Wingdings" pitchFamily="2" charset="2"/>
              <a:buChar char="q"/>
            </a:pPr>
            <a:r>
              <a:rPr lang="en-US" sz="3400" b="1" spc="480" dirty="0">
                <a:solidFill>
                  <a:srgbClr val="FF0000"/>
                </a:solidFill>
              </a:rPr>
              <a:t>The correlation coefficient estimates are unusable when larger than one (i.e., invalid).</a:t>
            </a:r>
          </a:p>
          <a:p>
            <a:pPr marL="1097280" indent="-1097280">
              <a:buFont typeface="Wingdings" pitchFamily="2" charset="2"/>
              <a:buChar char="q"/>
            </a:pPr>
            <a:r>
              <a:rPr lang="en-US" sz="3400" spc="480" dirty="0"/>
              <a:t>There are three causes to this</a:t>
            </a:r>
          </a:p>
          <a:p>
            <a:pPr marL="1082040" lvl="1" indent="-510542">
              <a:buFont typeface="Wingdings" pitchFamily="2" charset="2"/>
              <a:buChar char="§"/>
            </a:pPr>
            <a:r>
              <a:rPr lang="en-US" sz="2900" spc="48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Mismeasurement</a:t>
            </a:r>
            <a:r>
              <a:rPr lang="en-US" sz="2900" spc="48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noise powers in the horizontal and vertical channels.</a:t>
            </a:r>
          </a:p>
          <a:p>
            <a:pPr marL="2735582" lvl="2" indent="-1082040">
              <a:buFont typeface="Wingdings" pitchFamily="2" charset="2"/>
              <a:buChar char="ü"/>
              <a:defRPr/>
            </a:pPr>
            <a:r>
              <a:rPr lang="en-US" sz="2900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mitigated using the more accurate radial based noise power estimator (RBNE) </a:t>
            </a:r>
            <a:r>
              <a:rPr lang="en-US" sz="2900" b="1" i="1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developed at NSSL</a:t>
            </a:r>
            <a:r>
              <a:rPr lang="en-US" sz="2900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900" b="1" i="1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technique has been implemented in operations</a:t>
            </a:r>
            <a:r>
              <a:rPr lang="en-US" sz="2900" b="1" i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900" spc="480" dirty="0">
              <a:solidFill>
                <a:schemeClr val="accent4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82040" lvl="1" indent="-510542">
              <a:buFont typeface="Wingdings" pitchFamily="2" charset="2"/>
              <a:buChar char="§"/>
            </a:pPr>
            <a:r>
              <a:rPr lang="en-US" sz="2900" spc="48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Inherent positive bias in the legacy correlation coefficient estimator.</a:t>
            </a:r>
          </a:p>
          <a:p>
            <a:pPr marL="2735582" lvl="2" indent="-1082040">
              <a:buFont typeface="Wingdings" pitchFamily="2" charset="2"/>
              <a:buChar char="ü"/>
              <a:defRPr/>
            </a:pPr>
            <a:r>
              <a:rPr lang="en-US" sz="2900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mitigated using the improved estimator </a:t>
            </a:r>
            <a:r>
              <a:rPr lang="en-US" sz="2900" b="1" i="1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developed at NSSL</a:t>
            </a:r>
            <a:r>
              <a:rPr lang="en-US" sz="2900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900" b="1" i="1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technique is tasked to </a:t>
            </a:r>
            <a:r>
              <a:rPr lang="en-US" sz="2900" b="1" i="1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implemented in operations</a:t>
            </a:r>
            <a:r>
              <a:rPr lang="en-US" sz="2900" b="1" i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900" spc="480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82040" lvl="1" indent="-510542">
              <a:buFont typeface="Wingdings" pitchFamily="2" charset="2"/>
              <a:buChar char="§"/>
            </a:pPr>
            <a:r>
              <a:rPr lang="en-US" sz="2900" spc="48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 deviation (larger when the number of samples per dwell is small).</a:t>
            </a:r>
          </a:p>
          <a:p>
            <a:pPr marL="2735582" lvl="2" indent="-1082040">
              <a:buFont typeface="Wingdings" pitchFamily="2" charset="2"/>
              <a:buChar char="ü"/>
            </a:pPr>
            <a:r>
              <a:rPr lang="en-US" sz="2900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mitigated by Increasing the number of samples (</a:t>
            </a:r>
            <a:r>
              <a:rPr lang="en-US" sz="2900" i="1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2900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used to produce estimates at bins with invalid values.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5000" y="7616203"/>
            <a:ext cx="8163398" cy="753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2683" y="7635374"/>
            <a:ext cx="8149622" cy="7522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7117175" y="9488822"/>
            <a:ext cx="7574947" cy="1218797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LEGACY PROCESSING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Down Arrow 11"/>
          <p:cNvSpPr/>
          <p:nvPr/>
        </p:nvSpPr>
        <p:spPr>
          <a:xfrm rot="16200000">
            <a:off x="19948611" y="8115910"/>
            <a:ext cx="1927022" cy="736411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 rot="16200000">
            <a:off x="37488804" y="7768169"/>
            <a:ext cx="1927022" cy="8727874"/>
          </a:xfrm>
          <a:prstGeom prst="downArrow">
            <a:avLst/>
          </a:prstGeom>
          <a:solidFill>
            <a:schemeClr val="accent4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100666" y="7104149"/>
            <a:ext cx="9287621" cy="4321181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pPr algn="l"/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PROCESS USING </a:t>
            </a:r>
            <a:r>
              <a:rPr lang="en-US" sz="5000" b="1" spc="48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LEGACY 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ESTIMATOR AND RADIAL BASED NOISE POWER ESTIMATION (RBNE)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DEVELOPED AT NSSL</a:t>
            </a:r>
            <a:r>
              <a:rPr lang="en-US" sz="50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sz="5000" i="1" dirty="0">
              <a:solidFill>
                <a:srgbClr val="00B050"/>
              </a:solidFill>
            </a:endParaRPr>
          </a:p>
        </p:txBody>
      </p:sp>
      <p:sp>
        <p:nvSpPr>
          <p:cNvPr id="17" name="Down Arrow 16"/>
          <p:cNvSpPr/>
          <p:nvPr/>
        </p:nvSpPr>
        <p:spPr>
          <a:xfrm rot="16200000">
            <a:off x="11401788" y="16017669"/>
            <a:ext cx="1927022" cy="7799314"/>
          </a:xfrm>
          <a:prstGeom prst="downArrow">
            <a:avLst/>
          </a:prstGeom>
          <a:solidFill>
            <a:schemeClr val="accent4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343" y="13855563"/>
            <a:ext cx="8189890" cy="7559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8678611" y="15435989"/>
            <a:ext cx="8438563" cy="3545587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PROCESS USING THE IMPROVED 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ESTIMATOR AND 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RBNE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DEVELOPED AT NSSL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000" dirty="0"/>
          </a:p>
        </p:txBody>
      </p:sp>
      <p:sp>
        <p:nvSpPr>
          <p:cNvPr id="20" name="Down Arrow 19"/>
          <p:cNvSpPr/>
          <p:nvPr/>
        </p:nvSpPr>
        <p:spPr>
          <a:xfrm rot="16200000">
            <a:off x="29448751" y="15069389"/>
            <a:ext cx="1927022" cy="9881194"/>
          </a:xfrm>
          <a:prstGeom prst="downArrow">
            <a:avLst/>
          </a:prstGeom>
          <a:solidFill>
            <a:schemeClr val="accent4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471656" y="15264902"/>
            <a:ext cx="9881194" cy="4321181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pPr>
              <a:defRPr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ENHANCE SAMPLE SIZE (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M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) AT BINS WHERE ESTIMATES ARE INVALID BY APPENDING SAMPLES FROM ADJACENT AZIMUTH.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94152" y="21377952"/>
            <a:ext cx="41828784" cy="1920528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r>
              <a:rPr lang="en-US" sz="2400" dirty="0"/>
              <a:t>PEER REVIEWED PUBLICATIONS 2013-2014</a:t>
            </a:r>
          </a:p>
          <a:p>
            <a:r>
              <a:rPr lang="en-US" sz="2400" dirty="0" err="1"/>
              <a:t>Ivić</a:t>
            </a:r>
            <a:r>
              <a:rPr lang="en-US" sz="2400" dirty="0"/>
              <a:t> </a:t>
            </a:r>
            <a:r>
              <a:rPr lang="en-US" sz="2400" dirty="0"/>
              <a:t>I. R., C. Curtis, and S. M. Torres, 2013: Radial-based Noise Power Estimation for Weather Radars, </a:t>
            </a:r>
            <a:r>
              <a:rPr lang="en-US" sz="2400" i="1" dirty="0"/>
              <a:t>J. Atmos</a:t>
            </a:r>
            <a:r>
              <a:rPr lang="en-US" sz="2400" i="1" dirty="0"/>
              <a:t>. Oceanic </a:t>
            </a:r>
            <a:r>
              <a:rPr lang="en-US" sz="2400" i="1" dirty="0"/>
              <a:t>Technol</a:t>
            </a:r>
            <a:r>
              <a:rPr lang="en-US" sz="2400" dirty="0"/>
              <a:t>., </a:t>
            </a:r>
            <a:r>
              <a:rPr lang="en-US" sz="2400" b="1" dirty="0"/>
              <a:t>30</a:t>
            </a:r>
            <a:r>
              <a:rPr lang="en-US" sz="2400" dirty="0"/>
              <a:t>, 2737-2753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Ivić</a:t>
            </a:r>
            <a:r>
              <a:rPr lang="en-US" sz="2400" dirty="0"/>
              <a:t> I</a:t>
            </a:r>
            <a:r>
              <a:rPr lang="en-US" sz="2400" dirty="0"/>
              <a:t>. R. , 2014: On the Use of a Radial-Based Noise Power Estimation Technique to Improve Estimates of the Correlation Coefficient on Dual-Polarization Weather Radars. </a:t>
            </a:r>
            <a:r>
              <a:rPr lang="en-US" sz="2400" i="1" dirty="0"/>
              <a:t>J. Atmos. Oceanic Technol.</a:t>
            </a:r>
            <a:r>
              <a:rPr lang="en-US" sz="2400" dirty="0"/>
              <a:t>, </a:t>
            </a:r>
            <a:r>
              <a:rPr lang="en-US" sz="2400" b="1" dirty="0"/>
              <a:t>31</a:t>
            </a:r>
            <a:r>
              <a:rPr lang="en-US" sz="2400" dirty="0"/>
              <a:t>, 1867–1880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Ivić</a:t>
            </a:r>
            <a:r>
              <a:rPr lang="en-US" sz="2400" dirty="0"/>
              <a:t> I. R, </a:t>
            </a:r>
            <a:r>
              <a:rPr lang="en-US" sz="2400" dirty="0"/>
              <a:t>Jane C. Krause, Olen E. </a:t>
            </a:r>
            <a:r>
              <a:rPr lang="en-US" sz="2400" dirty="0" err="1"/>
              <a:t>Boydstun</a:t>
            </a:r>
            <a:r>
              <a:rPr lang="en-US" sz="2400" dirty="0"/>
              <a:t>, Amy E. Daniel, Alan D. Free, and Walter D. </a:t>
            </a:r>
            <a:r>
              <a:rPr lang="en-US" sz="2400" dirty="0" err="1"/>
              <a:t>Zittel</a:t>
            </a:r>
            <a:r>
              <a:rPr lang="en-US" sz="2400" dirty="0"/>
              <a:t>, 2014: Effects of Radial-Based Noise Power Estimation on Spectral Moment Estimates. </a:t>
            </a:r>
            <a:r>
              <a:rPr lang="en-US" sz="2400" i="1" dirty="0"/>
              <a:t>J. Atmos. Oceanic Technol.</a:t>
            </a:r>
            <a:r>
              <a:rPr lang="en-US" sz="2400" dirty="0"/>
              <a:t>, </a:t>
            </a:r>
            <a:r>
              <a:rPr lang="en-US" sz="2400" b="1" dirty="0"/>
              <a:t>31</a:t>
            </a:r>
            <a:r>
              <a:rPr lang="en-US" sz="2400" dirty="0"/>
              <a:t>, 2671–2691.</a:t>
            </a: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91" y="7686773"/>
            <a:ext cx="7662029" cy="5746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Rectangle 27"/>
          <p:cNvSpPr/>
          <p:nvPr/>
        </p:nvSpPr>
        <p:spPr>
          <a:xfrm>
            <a:off x="-369170" y="-82061"/>
            <a:ext cx="43870584" cy="24688800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/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365" y="9364102"/>
            <a:ext cx="14670787" cy="13542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Down Arrow 29"/>
          <p:cNvSpPr/>
          <p:nvPr/>
        </p:nvSpPr>
        <p:spPr>
          <a:xfrm rot="16200000">
            <a:off x="21085802" y="14730389"/>
            <a:ext cx="5062968" cy="9450739"/>
          </a:xfrm>
          <a:prstGeom prst="downArrow">
            <a:avLst/>
          </a:prstGeom>
          <a:solidFill>
            <a:schemeClr val="accent4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98918" y="9364099"/>
            <a:ext cx="14655264" cy="13527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18269011" y="11606839"/>
            <a:ext cx="10205741" cy="457971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438912" tIns="219456" rIns="438912" bIns="219456" rtlCol="0">
            <a:spAutoFit/>
          </a:bodyPr>
          <a:lstStyle/>
          <a:p>
            <a:pPr algn="ctr"/>
            <a:r>
              <a:rPr lang="en-US" sz="6700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RADIAL BASED NOISE POWER (RBNE) </a:t>
            </a:r>
            <a:endParaRPr lang="en-US" sz="6700" b="1" dirty="0">
              <a:solidFill>
                <a:schemeClr val="accent4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6700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en-US" sz="6700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  <a:p>
            <a:pPr algn="ctr"/>
            <a:r>
              <a:rPr lang="en-US" sz="6700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IMPROVED </a:t>
            </a:r>
            <a:r>
              <a:rPr lang="en-US" sz="6700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ESTIMATOR</a:t>
            </a:r>
            <a:endParaRPr lang="en-US" sz="6700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9531" y="396242"/>
            <a:ext cx="11824670" cy="8868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5553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2" y="14028771"/>
            <a:ext cx="7976491" cy="7362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2040" y="13855560"/>
            <a:ext cx="8196778" cy="7566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766" y="70313"/>
            <a:ext cx="43891200" cy="25339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Increasing </a:t>
            </a:r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value of NEXRAD's dual-polarization upgrade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improving the </a:t>
            </a:r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quality of correlation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coefficient</a:t>
            </a:r>
            <a:endParaRPr lang="en-US" b="1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481067" y="23277543"/>
            <a:ext cx="10691270" cy="1314451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NSSL Lab Review Feb 25–27, 2015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9245623" y="23277542"/>
            <a:ext cx="4643813" cy="1191024"/>
          </a:xfrm>
          <a:prstGeom prst="rect">
            <a:avLst/>
          </a:prstGeom>
        </p:spPr>
        <p:txBody>
          <a:bodyPr vert="horz" lIns="438912" tIns="219456" rIns="438912" bIns="219456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16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800" b="1" dirty="0">
                <a:solidFill>
                  <a:schemeClr val="bg1"/>
                </a:solidFill>
                <a:latin typeface="Arial"/>
                <a:cs typeface="Arial"/>
              </a:rPr>
              <a:t>Igor </a:t>
            </a:r>
            <a:r>
              <a:rPr lang="en-US" sz="5800" b="1" dirty="0" err="1">
                <a:solidFill>
                  <a:schemeClr val="bg1"/>
                </a:solidFill>
                <a:latin typeface="Arial"/>
                <a:cs typeface="Arial"/>
              </a:rPr>
              <a:t>Ivić</a:t>
            </a:r>
            <a:endParaRPr lang="en-US" sz="5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701" y="2516127"/>
            <a:ext cx="43850338" cy="5170646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pPr marL="1097280" indent="-1097280">
              <a:buFont typeface="Wingdings" pitchFamily="2" charset="2"/>
              <a:buChar char="q"/>
            </a:pPr>
            <a:r>
              <a:rPr lang="en-US" sz="3400" spc="480" dirty="0"/>
              <a:t>The correlation coefficient (|</a:t>
            </a:r>
            <a:r>
              <a:rPr lang="el-GR" sz="3400" i="1" spc="480" dirty="0"/>
              <a:t>ρ</a:t>
            </a:r>
            <a:r>
              <a:rPr lang="en-US" sz="3400" spc="480" baseline="-25000" dirty="0" err="1"/>
              <a:t>hv</a:t>
            </a:r>
            <a:r>
              <a:rPr lang="en-US" sz="3400" spc="480" dirty="0"/>
              <a:t>(0)|) is used for hydrometeor classification (HCA) and tornado debris recognition.</a:t>
            </a:r>
          </a:p>
          <a:p>
            <a:pPr lvl="1" indent="-1074422">
              <a:buFont typeface="Wingdings" pitchFamily="2" charset="2"/>
              <a:buChar char="§"/>
            </a:pPr>
            <a:r>
              <a:rPr lang="en-US" sz="3400" spc="480" dirty="0"/>
              <a:t>The bias level should not exceed ±0.01.</a:t>
            </a:r>
          </a:p>
          <a:p>
            <a:pPr marL="1097280" indent="-1097280">
              <a:buFont typeface="Wingdings" pitchFamily="2" charset="2"/>
              <a:buChar char="q"/>
            </a:pPr>
            <a:r>
              <a:rPr lang="en-US" sz="3400" b="1" spc="480" dirty="0">
                <a:solidFill>
                  <a:srgbClr val="FF0000"/>
                </a:solidFill>
              </a:rPr>
              <a:t>The correlation coefficient estimates are unusable when larger than one (i.e., invalid).</a:t>
            </a:r>
          </a:p>
          <a:p>
            <a:pPr marL="1097280" indent="-1097280">
              <a:buFont typeface="Wingdings" pitchFamily="2" charset="2"/>
              <a:buChar char="q"/>
            </a:pPr>
            <a:r>
              <a:rPr lang="en-US" sz="3400" spc="480" dirty="0"/>
              <a:t>There are three causes to this</a:t>
            </a:r>
          </a:p>
          <a:p>
            <a:pPr marL="1082040" lvl="1" indent="-510542">
              <a:buFont typeface="Wingdings" pitchFamily="2" charset="2"/>
              <a:buChar char="§"/>
            </a:pPr>
            <a:r>
              <a:rPr lang="en-US" sz="2900" spc="48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Mismeasurement</a:t>
            </a:r>
            <a:r>
              <a:rPr lang="en-US" sz="2900" spc="48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noise powers in the horizontal and vertical channels.</a:t>
            </a:r>
          </a:p>
          <a:p>
            <a:pPr marL="2735582" lvl="2" indent="-1082040">
              <a:buFont typeface="Wingdings" pitchFamily="2" charset="2"/>
              <a:buChar char="ü"/>
              <a:defRPr/>
            </a:pPr>
            <a:r>
              <a:rPr lang="en-US" sz="2900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mitigated using the more accurate radial based noise power estimator (RBNE) </a:t>
            </a:r>
            <a:r>
              <a:rPr lang="en-US" sz="2900" b="1" i="1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developed at NSSL</a:t>
            </a:r>
            <a:r>
              <a:rPr lang="en-US" sz="2900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900" b="1" i="1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technique has been implemented in operations</a:t>
            </a:r>
            <a:r>
              <a:rPr lang="en-US" sz="2900" b="1" i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900" spc="480" dirty="0">
              <a:solidFill>
                <a:schemeClr val="accent4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82040" lvl="1" indent="-510542">
              <a:buFont typeface="Wingdings" pitchFamily="2" charset="2"/>
              <a:buChar char="§"/>
            </a:pPr>
            <a:r>
              <a:rPr lang="en-US" sz="2900" spc="48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Inherent positive bias in the legacy correlation coefficient estimator.</a:t>
            </a:r>
          </a:p>
          <a:p>
            <a:pPr marL="2735582" lvl="2" indent="-1082040">
              <a:buFont typeface="Wingdings" pitchFamily="2" charset="2"/>
              <a:buChar char="ü"/>
              <a:defRPr/>
            </a:pPr>
            <a:r>
              <a:rPr lang="en-US" sz="2900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mitigated using the improved estimator </a:t>
            </a:r>
            <a:r>
              <a:rPr lang="en-US" sz="2900" b="1" i="1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developed at NSSL</a:t>
            </a:r>
            <a:r>
              <a:rPr lang="en-US" sz="2900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900" b="1" i="1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technique is tasked to </a:t>
            </a:r>
            <a:r>
              <a:rPr lang="en-US" sz="2900" b="1" i="1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implemented in operations</a:t>
            </a:r>
            <a:r>
              <a:rPr lang="en-US" sz="2900" b="1" i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900" spc="480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82040" lvl="1" indent="-510542">
              <a:buFont typeface="Wingdings" pitchFamily="2" charset="2"/>
              <a:buChar char="§"/>
            </a:pPr>
            <a:r>
              <a:rPr lang="en-US" sz="2900" spc="48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 deviation (larger when the number of samples per dwell is small).</a:t>
            </a:r>
          </a:p>
          <a:p>
            <a:pPr marL="2735582" lvl="2" indent="-1082040">
              <a:buFont typeface="Wingdings" pitchFamily="2" charset="2"/>
              <a:buChar char="ü"/>
            </a:pPr>
            <a:r>
              <a:rPr lang="en-US" sz="2900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mitigated by Increasing the number of samples (</a:t>
            </a:r>
            <a:r>
              <a:rPr lang="en-US" sz="2900" i="1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2900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used to produce estimates at bins with invalid values.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5000" y="7616203"/>
            <a:ext cx="8163398" cy="753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2683" y="7635374"/>
            <a:ext cx="8149622" cy="7522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7117175" y="9488822"/>
            <a:ext cx="7574947" cy="1218797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LEGACY PROCESSING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Down Arrow 11"/>
          <p:cNvSpPr/>
          <p:nvPr/>
        </p:nvSpPr>
        <p:spPr>
          <a:xfrm rot="16200000">
            <a:off x="19948611" y="8115910"/>
            <a:ext cx="1927022" cy="736411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 rot="16200000">
            <a:off x="37488804" y="7768169"/>
            <a:ext cx="1927022" cy="8727874"/>
          </a:xfrm>
          <a:prstGeom prst="downArrow">
            <a:avLst/>
          </a:prstGeom>
          <a:solidFill>
            <a:schemeClr val="accent4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100666" y="7104149"/>
            <a:ext cx="9287621" cy="4321181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pPr algn="l"/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PROCESS USING </a:t>
            </a:r>
            <a:r>
              <a:rPr lang="en-US" sz="5000" b="1" spc="48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LEGACY 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ESTIMATOR AND RADIAL BASED NOISE POWER ESTIMATION (RBNE)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DEVELOPED AT NSSL</a:t>
            </a:r>
            <a:r>
              <a:rPr lang="en-US" sz="50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sz="5000" i="1" dirty="0">
              <a:solidFill>
                <a:srgbClr val="00B050"/>
              </a:solidFill>
            </a:endParaRPr>
          </a:p>
        </p:txBody>
      </p:sp>
      <p:sp>
        <p:nvSpPr>
          <p:cNvPr id="17" name="Down Arrow 16"/>
          <p:cNvSpPr/>
          <p:nvPr/>
        </p:nvSpPr>
        <p:spPr>
          <a:xfrm rot="16200000">
            <a:off x="11401788" y="16017669"/>
            <a:ext cx="1927022" cy="7799314"/>
          </a:xfrm>
          <a:prstGeom prst="downArrow">
            <a:avLst/>
          </a:prstGeom>
          <a:solidFill>
            <a:schemeClr val="accent4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343" y="13855563"/>
            <a:ext cx="8189890" cy="7559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8678611" y="15435989"/>
            <a:ext cx="8438563" cy="3545587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PROCESS USING THE IMPROVED 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ESTIMATOR AND 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RBNE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DEVELOPED AT NSSL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000" dirty="0"/>
          </a:p>
        </p:txBody>
      </p:sp>
      <p:sp>
        <p:nvSpPr>
          <p:cNvPr id="20" name="Down Arrow 19"/>
          <p:cNvSpPr/>
          <p:nvPr/>
        </p:nvSpPr>
        <p:spPr>
          <a:xfrm rot="16200000">
            <a:off x="29448751" y="15069389"/>
            <a:ext cx="1927022" cy="9881194"/>
          </a:xfrm>
          <a:prstGeom prst="downArrow">
            <a:avLst/>
          </a:prstGeom>
          <a:solidFill>
            <a:schemeClr val="accent4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471656" y="15264902"/>
            <a:ext cx="9881194" cy="4321181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pPr>
              <a:defRPr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ENHANCE SAMPLE SIZE (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M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) AT BINS WHERE ESTIMATES ARE INVALID BY APPENDING SAMPLES FROM ADJACENT AZIMUTH.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94152" y="21377952"/>
            <a:ext cx="41828784" cy="1920528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r>
              <a:rPr lang="en-US" sz="2400" dirty="0"/>
              <a:t>PEER REVIEWED PUBLICATIONS 2013-2014</a:t>
            </a:r>
          </a:p>
          <a:p>
            <a:r>
              <a:rPr lang="en-US" sz="2400" dirty="0" err="1"/>
              <a:t>Ivić</a:t>
            </a:r>
            <a:r>
              <a:rPr lang="en-US" sz="2400" dirty="0"/>
              <a:t> </a:t>
            </a:r>
            <a:r>
              <a:rPr lang="en-US" sz="2400" dirty="0"/>
              <a:t>I. R., C. Curtis, and S. M. Torres, 2013: Radial-based Noise Power Estimation for Weather Radars, </a:t>
            </a:r>
            <a:r>
              <a:rPr lang="en-US" sz="2400" i="1" dirty="0"/>
              <a:t>J. Atmos</a:t>
            </a:r>
            <a:r>
              <a:rPr lang="en-US" sz="2400" i="1" dirty="0"/>
              <a:t>. Oceanic </a:t>
            </a:r>
            <a:r>
              <a:rPr lang="en-US" sz="2400" i="1" dirty="0"/>
              <a:t>Technol</a:t>
            </a:r>
            <a:r>
              <a:rPr lang="en-US" sz="2400" dirty="0"/>
              <a:t>., </a:t>
            </a:r>
            <a:r>
              <a:rPr lang="en-US" sz="2400" b="1" dirty="0"/>
              <a:t>30</a:t>
            </a:r>
            <a:r>
              <a:rPr lang="en-US" sz="2400" dirty="0"/>
              <a:t>, 2737-2753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Ivić</a:t>
            </a:r>
            <a:r>
              <a:rPr lang="en-US" sz="2400" dirty="0"/>
              <a:t> I</a:t>
            </a:r>
            <a:r>
              <a:rPr lang="en-US" sz="2400" dirty="0"/>
              <a:t>. R. , 2014: On the Use of a Radial-Based Noise Power Estimation Technique to Improve Estimates of the Correlation Coefficient on Dual-Polarization Weather Radars. </a:t>
            </a:r>
            <a:r>
              <a:rPr lang="en-US" sz="2400" i="1" dirty="0"/>
              <a:t>J. Atmos. Oceanic Technol.</a:t>
            </a:r>
            <a:r>
              <a:rPr lang="en-US" sz="2400" dirty="0"/>
              <a:t>, </a:t>
            </a:r>
            <a:r>
              <a:rPr lang="en-US" sz="2400" b="1" dirty="0"/>
              <a:t>31</a:t>
            </a:r>
            <a:r>
              <a:rPr lang="en-US" sz="2400" dirty="0"/>
              <a:t>, 1867–1880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Ivić</a:t>
            </a:r>
            <a:r>
              <a:rPr lang="en-US" sz="2400" dirty="0"/>
              <a:t> I. R, </a:t>
            </a:r>
            <a:r>
              <a:rPr lang="en-US" sz="2400" dirty="0"/>
              <a:t>Jane C. Krause, Olen E. </a:t>
            </a:r>
            <a:r>
              <a:rPr lang="en-US" sz="2400" dirty="0" err="1"/>
              <a:t>Boydstun</a:t>
            </a:r>
            <a:r>
              <a:rPr lang="en-US" sz="2400" dirty="0"/>
              <a:t>, Amy E. Daniel, Alan D. Free, and Walter D. </a:t>
            </a:r>
            <a:r>
              <a:rPr lang="en-US" sz="2400" dirty="0" err="1"/>
              <a:t>Zittel</a:t>
            </a:r>
            <a:r>
              <a:rPr lang="en-US" sz="2400" dirty="0"/>
              <a:t>, 2014: Effects of Radial-Based Noise Power Estimation on Spectral Moment Estimates. </a:t>
            </a:r>
            <a:r>
              <a:rPr lang="en-US" sz="2400" i="1" dirty="0"/>
              <a:t>J. Atmos. Oceanic Technol.</a:t>
            </a:r>
            <a:r>
              <a:rPr lang="en-US" sz="2400" dirty="0"/>
              <a:t>, </a:t>
            </a:r>
            <a:r>
              <a:rPr lang="en-US" sz="2400" b="1" dirty="0"/>
              <a:t>31</a:t>
            </a:r>
            <a:r>
              <a:rPr lang="en-US" sz="2400" dirty="0"/>
              <a:t>, 2671–2691.</a:t>
            </a: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91" y="7686773"/>
            <a:ext cx="7662029" cy="5746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Rectangle 27"/>
          <p:cNvSpPr/>
          <p:nvPr/>
        </p:nvSpPr>
        <p:spPr>
          <a:xfrm>
            <a:off x="-52543" y="-96806"/>
            <a:ext cx="43870584" cy="24688800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/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365" y="9364102"/>
            <a:ext cx="14670787" cy="13542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Down Arrow 29"/>
          <p:cNvSpPr/>
          <p:nvPr/>
        </p:nvSpPr>
        <p:spPr>
          <a:xfrm rot="16200000">
            <a:off x="21085802" y="14730389"/>
            <a:ext cx="5062968" cy="9450739"/>
          </a:xfrm>
          <a:prstGeom prst="downArrow">
            <a:avLst/>
          </a:prstGeom>
          <a:solidFill>
            <a:schemeClr val="accent4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8155009" y="8730106"/>
            <a:ext cx="10358664" cy="768210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438912" tIns="219456" rIns="438912" bIns="219456" rtlCol="0">
            <a:spAutoFit/>
          </a:bodyPr>
          <a:lstStyle/>
          <a:p>
            <a:pPr algn="ctr"/>
            <a:r>
              <a:rPr lang="en-US" sz="6700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RADIAL BASED NOISE POWER (RBNE) </a:t>
            </a:r>
            <a:endParaRPr lang="en-US" sz="6700" b="1" dirty="0">
              <a:solidFill>
                <a:schemeClr val="accent4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6700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en-US" sz="6700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  <a:p>
            <a:pPr algn="ctr"/>
            <a:r>
              <a:rPr lang="en-US" sz="6700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IMPROVED </a:t>
            </a:r>
            <a:r>
              <a:rPr lang="en-US" sz="6700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ESTIMATOR</a:t>
            </a:r>
          </a:p>
          <a:p>
            <a:pPr algn="ctr"/>
            <a:r>
              <a:rPr lang="en-US" sz="6700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en-US" sz="6700" b="1" dirty="0">
              <a:solidFill>
                <a:schemeClr val="accent4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pitchFamily="34" charset="0"/>
            </a:endParaRPr>
          </a:p>
          <a:p>
            <a:pPr algn="ctr">
              <a:defRPr/>
            </a:pPr>
            <a:r>
              <a:rPr lang="en-US" sz="6700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ENHANCE SAMPLE SIZE (</a:t>
            </a:r>
            <a:r>
              <a:rPr lang="en-US" sz="6700" b="1" i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M</a:t>
            </a:r>
            <a:r>
              <a:rPr lang="en-US" sz="6700" b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)</a:t>
            </a:r>
          </a:p>
        </p:txBody>
      </p:sp>
      <p:pic>
        <p:nvPicPr>
          <p:cNvPr id="29" name="Picture 3">
            <a:hlinkClick r:id="rId9" action="ppaction://hlinksldjump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97548" y="9364099"/>
            <a:ext cx="14655259" cy="13527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9531" y="396242"/>
            <a:ext cx="11824670" cy="8868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3756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2" y="14028771"/>
            <a:ext cx="7976491" cy="7362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72040" y="13855560"/>
            <a:ext cx="8196778" cy="7566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766" y="70313"/>
            <a:ext cx="43891200" cy="2533925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Increasing </a:t>
            </a:r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value of NEXRAD's dual-polarization upgrade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improving the </a:t>
            </a:r>
            <a:r>
              <a:rPr lang="en-US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quality of correlation </a:t>
            </a:r>
            <a:r>
              <a:rPr lang="en-US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coefficient</a:t>
            </a:r>
            <a:endParaRPr lang="en-US" b="1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481067" y="23277543"/>
            <a:ext cx="10691270" cy="1314451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NSSL Lab Review Feb 25–27, 2015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9245623" y="23277542"/>
            <a:ext cx="4643813" cy="1191024"/>
          </a:xfrm>
          <a:prstGeom prst="rect">
            <a:avLst/>
          </a:prstGeom>
        </p:spPr>
        <p:txBody>
          <a:bodyPr vert="horz" lIns="438912" tIns="219456" rIns="438912" bIns="219456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160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800" b="1" dirty="0">
                <a:solidFill>
                  <a:schemeClr val="bg1"/>
                </a:solidFill>
                <a:latin typeface="Arial"/>
                <a:cs typeface="Arial"/>
              </a:rPr>
              <a:t>Igor </a:t>
            </a:r>
            <a:r>
              <a:rPr lang="en-US" sz="5800" b="1" dirty="0" err="1">
                <a:solidFill>
                  <a:schemeClr val="bg1"/>
                </a:solidFill>
                <a:latin typeface="Arial"/>
                <a:cs typeface="Arial"/>
              </a:rPr>
              <a:t>Ivić</a:t>
            </a:r>
            <a:endParaRPr lang="en-US" sz="58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7701" y="2516127"/>
            <a:ext cx="43850338" cy="5170646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pPr marL="1097280" indent="-1097280">
              <a:buFont typeface="Wingdings" pitchFamily="2" charset="2"/>
              <a:buChar char="q"/>
            </a:pPr>
            <a:r>
              <a:rPr lang="en-US" sz="3400" spc="480" dirty="0"/>
              <a:t>The correlation coefficient (|</a:t>
            </a:r>
            <a:r>
              <a:rPr lang="el-GR" sz="3400" i="1" spc="480" dirty="0"/>
              <a:t>ρ</a:t>
            </a:r>
            <a:r>
              <a:rPr lang="en-US" sz="3400" spc="480" baseline="-25000" dirty="0" err="1"/>
              <a:t>hv</a:t>
            </a:r>
            <a:r>
              <a:rPr lang="en-US" sz="3400" spc="480" dirty="0"/>
              <a:t>(0)|) is used for hydrometeor classification (HCA) and tornado debris recognition.</a:t>
            </a:r>
          </a:p>
          <a:p>
            <a:pPr lvl="1" indent="-1074422">
              <a:buFont typeface="Wingdings" pitchFamily="2" charset="2"/>
              <a:buChar char="§"/>
            </a:pPr>
            <a:r>
              <a:rPr lang="en-US" sz="3400" spc="480" dirty="0"/>
              <a:t>The bias level should not exceed ±0.01.</a:t>
            </a:r>
          </a:p>
          <a:p>
            <a:pPr marL="1097280" indent="-1097280">
              <a:buFont typeface="Wingdings" pitchFamily="2" charset="2"/>
              <a:buChar char="q"/>
            </a:pPr>
            <a:r>
              <a:rPr lang="en-US" sz="3400" b="1" spc="480" dirty="0">
                <a:solidFill>
                  <a:srgbClr val="FF0000"/>
                </a:solidFill>
              </a:rPr>
              <a:t>The correlation coefficient estimates are unusable when larger than one (i.e., invalid).</a:t>
            </a:r>
          </a:p>
          <a:p>
            <a:pPr marL="1097280" indent="-1097280">
              <a:buFont typeface="Wingdings" pitchFamily="2" charset="2"/>
              <a:buChar char="q"/>
            </a:pPr>
            <a:r>
              <a:rPr lang="en-US" sz="3400" spc="480" dirty="0"/>
              <a:t>There are three causes to this</a:t>
            </a:r>
          </a:p>
          <a:p>
            <a:pPr marL="1082040" lvl="1" indent="-510542">
              <a:buFont typeface="Wingdings" pitchFamily="2" charset="2"/>
              <a:buChar char="§"/>
            </a:pPr>
            <a:r>
              <a:rPr lang="en-US" sz="2900" spc="48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Mismeasurement</a:t>
            </a:r>
            <a:r>
              <a:rPr lang="en-US" sz="2900" spc="48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noise powers in the horizontal and vertical channels.</a:t>
            </a:r>
          </a:p>
          <a:p>
            <a:pPr marL="2735582" lvl="2" indent="-1082040">
              <a:buFont typeface="Wingdings" pitchFamily="2" charset="2"/>
              <a:buChar char="ü"/>
              <a:defRPr/>
            </a:pPr>
            <a:r>
              <a:rPr lang="en-US" sz="2900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mitigated using the more accurate radial based noise power estimator (RBNE) </a:t>
            </a:r>
            <a:r>
              <a:rPr lang="en-US" sz="2900" b="1" i="1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developed at NSSL</a:t>
            </a:r>
            <a:r>
              <a:rPr lang="en-US" sz="2900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900" b="1" i="1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technique has been implemented in operations</a:t>
            </a:r>
            <a:r>
              <a:rPr lang="en-US" sz="2900" b="1" i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900" spc="480" dirty="0">
              <a:solidFill>
                <a:schemeClr val="accent4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82040" lvl="1" indent="-510542">
              <a:buFont typeface="Wingdings" pitchFamily="2" charset="2"/>
              <a:buChar char="§"/>
            </a:pPr>
            <a:r>
              <a:rPr lang="en-US" sz="2900" spc="48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Inherent positive bias in the legacy correlation coefficient estimator.</a:t>
            </a:r>
          </a:p>
          <a:p>
            <a:pPr marL="2735582" lvl="2" indent="-1082040">
              <a:buFont typeface="Wingdings" pitchFamily="2" charset="2"/>
              <a:buChar char="ü"/>
              <a:defRPr/>
            </a:pPr>
            <a:r>
              <a:rPr lang="en-US" sz="2900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mitigated using the improved estimator </a:t>
            </a:r>
            <a:r>
              <a:rPr lang="en-US" sz="2900" b="1" i="1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developed at NSSL</a:t>
            </a:r>
            <a:r>
              <a:rPr lang="en-US" sz="2900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sz="2900" b="1" i="1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technique is tasked to </a:t>
            </a:r>
            <a:r>
              <a:rPr lang="en-US" sz="2900" b="1" i="1" spc="480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implemented in operations</a:t>
            </a:r>
            <a:r>
              <a:rPr lang="en-US" sz="2900" b="1" i="1" dirty="0">
                <a:solidFill>
                  <a:schemeClr val="accent4">
                    <a:lumMod val="90000"/>
                    <a:lumOff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900" spc="480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82040" lvl="1" indent="-510542">
              <a:buFont typeface="Wingdings" pitchFamily="2" charset="2"/>
              <a:buChar char="§"/>
            </a:pPr>
            <a:r>
              <a:rPr lang="en-US" sz="2900" spc="48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Standard deviation (larger when the number of samples per dwell is small).</a:t>
            </a:r>
          </a:p>
          <a:p>
            <a:pPr marL="2735582" lvl="2" indent="-1082040">
              <a:buFont typeface="Wingdings" pitchFamily="2" charset="2"/>
              <a:buChar char="ü"/>
            </a:pPr>
            <a:r>
              <a:rPr lang="en-US" sz="2900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mitigated by Increasing the number of samples (</a:t>
            </a:r>
            <a:r>
              <a:rPr lang="en-US" sz="2900" i="1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en-US" sz="2900" spc="480" dirty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used to produce estimates at bins with invalid values.</a:t>
            </a: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5000" y="7616203"/>
            <a:ext cx="8163398" cy="7535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2683" y="7635374"/>
            <a:ext cx="8149622" cy="7522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7117175" y="9488822"/>
            <a:ext cx="7574947" cy="1218797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LEGACY PROCESSING</a:t>
            </a:r>
            <a:endParaRPr lang="en-US" sz="5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Down Arrow 11"/>
          <p:cNvSpPr/>
          <p:nvPr/>
        </p:nvSpPr>
        <p:spPr>
          <a:xfrm rot="16200000">
            <a:off x="19948611" y="8115910"/>
            <a:ext cx="1927022" cy="736411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 rot="16200000">
            <a:off x="37488804" y="7768169"/>
            <a:ext cx="1927022" cy="8727874"/>
          </a:xfrm>
          <a:prstGeom prst="downArrow">
            <a:avLst/>
          </a:prstGeom>
          <a:solidFill>
            <a:schemeClr val="accent4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100666" y="7104149"/>
            <a:ext cx="9287621" cy="4321181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pPr algn="l"/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PROCESS USING </a:t>
            </a:r>
            <a:r>
              <a:rPr lang="en-US" sz="5000" b="1" spc="48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LEGACY 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ESTIMATOR AND RADIAL BASED NOISE POWER ESTIMATION (RBNE)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DEVELOPED AT NSSL</a:t>
            </a:r>
            <a:r>
              <a:rPr lang="en-US" sz="50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en-US" sz="5000" i="1" dirty="0">
              <a:solidFill>
                <a:srgbClr val="00B050"/>
              </a:solidFill>
            </a:endParaRPr>
          </a:p>
        </p:txBody>
      </p:sp>
      <p:sp>
        <p:nvSpPr>
          <p:cNvPr id="17" name="Down Arrow 16"/>
          <p:cNvSpPr/>
          <p:nvPr/>
        </p:nvSpPr>
        <p:spPr>
          <a:xfrm rot="16200000">
            <a:off x="11401788" y="16017669"/>
            <a:ext cx="1927022" cy="7799314"/>
          </a:xfrm>
          <a:prstGeom prst="downArrow">
            <a:avLst/>
          </a:prstGeom>
          <a:solidFill>
            <a:schemeClr val="accent4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27343" y="13855563"/>
            <a:ext cx="8189890" cy="7559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8678611" y="15435989"/>
            <a:ext cx="8438563" cy="3545587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PROCESS USING THE IMPROVED 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ESTIMATOR AND 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RBNE 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DEVELOPED AT NSSL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000" dirty="0"/>
          </a:p>
        </p:txBody>
      </p:sp>
      <p:sp>
        <p:nvSpPr>
          <p:cNvPr id="20" name="Down Arrow 19"/>
          <p:cNvSpPr/>
          <p:nvPr/>
        </p:nvSpPr>
        <p:spPr>
          <a:xfrm rot="16200000">
            <a:off x="29448751" y="15069389"/>
            <a:ext cx="1927022" cy="9881194"/>
          </a:xfrm>
          <a:prstGeom prst="downArrow">
            <a:avLst/>
          </a:prstGeom>
          <a:solidFill>
            <a:schemeClr val="accent4">
              <a:lumMod val="90000"/>
              <a:lumOff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471656" y="15264902"/>
            <a:ext cx="9881194" cy="4321181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pPr>
              <a:defRPr/>
            </a:pP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ENHANCE SAMPLE SIZE (</a:t>
            </a:r>
            <a:r>
              <a:rPr lang="en-US" sz="5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M</a:t>
            </a:r>
            <a:r>
              <a:rPr lang="en-US" sz="5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) AT BINS WHERE ESTIMATES ARE INVALID BY APPENDING SAMPLES FROM ADJACENT AZIMUTH.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94152" y="21377952"/>
            <a:ext cx="41828784" cy="1920528"/>
          </a:xfrm>
          <a:prstGeom prst="rect">
            <a:avLst/>
          </a:prstGeom>
          <a:noFill/>
        </p:spPr>
        <p:txBody>
          <a:bodyPr wrap="square" lIns="438912" tIns="219456" rIns="438912" bIns="219456" rtlCol="0">
            <a:spAutoFit/>
          </a:bodyPr>
          <a:lstStyle/>
          <a:p>
            <a:r>
              <a:rPr lang="en-US" sz="2400" dirty="0"/>
              <a:t>PEER REVIEWED PUBLICATIONS 2013-2014</a:t>
            </a:r>
          </a:p>
          <a:p>
            <a:r>
              <a:rPr lang="en-US" sz="2400" dirty="0" err="1"/>
              <a:t>Ivić</a:t>
            </a:r>
            <a:r>
              <a:rPr lang="en-US" sz="2400" dirty="0"/>
              <a:t> </a:t>
            </a:r>
            <a:r>
              <a:rPr lang="en-US" sz="2400" dirty="0"/>
              <a:t>I. R., C. Curtis, and S. M. Torres, 2013: Radial-based Noise Power Estimation for Weather Radars, </a:t>
            </a:r>
            <a:r>
              <a:rPr lang="en-US" sz="2400" i="1" dirty="0"/>
              <a:t>J. Atmos</a:t>
            </a:r>
            <a:r>
              <a:rPr lang="en-US" sz="2400" i="1" dirty="0"/>
              <a:t>. Oceanic </a:t>
            </a:r>
            <a:r>
              <a:rPr lang="en-US" sz="2400" i="1" dirty="0"/>
              <a:t>Technol</a:t>
            </a:r>
            <a:r>
              <a:rPr lang="en-US" sz="2400" dirty="0"/>
              <a:t>., </a:t>
            </a:r>
            <a:r>
              <a:rPr lang="en-US" sz="2400" b="1" dirty="0"/>
              <a:t>30</a:t>
            </a:r>
            <a:r>
              <a:rPr lang="en-US" sz="2400" dirty="0"/>
              <a:t>, 2737-2753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Ivić</a:t>
            </a:r>
            <a:r>
              <a:rPr lang="en-US" sz="2400" dirty="0"/>
              <a:t> I</a:t>
            </a:r>
            <a:r>
              <a:rPr lang="en-US" sz="2400" dirty="0"/>
              <a:t>. R. , 2014: On the Use of a Radial-Based Noise Power Estimation Technique to Improve Estimates of the Correlation Coefficient on Dual-Polarization Weather Radars. </a:t>
            </a:r>
            <a:r>
              <a:rPr lang="en-US" sz="2400" i="1" dirty="0"/>
              <a:t>J. Atmos. Oceanic Technol.</a:t>
            </a:r>
            <a:r>
              <a:rPr lang="en-US" sz="2400" dirty="0"/>
              <a:t>, </a:t>
            </a:r>
            <a:r>
              <a:rPr lang="en-US" sz="2400" b="1" dirty="0"/>
              <a:t>31</a:t>
            </a:r>
            <a:r>
              <a:rPr lang="en-US" sz="2400" dirty="0"/>
              <a:t>, 1867–1880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Ivić</a:t>
            </a:r>
            <a:r>
              <a:rPr lang="en-US" sz="2400" dirty="0"/>
              <a:t> I. R, </a:t>
            </a:r>
            <a:r>
              <a:rPr lang="en-US" sz="2400" dirty="0"/>
              <a:t>Jane C. Krause, Olen E. </a:t>
            </a:r>
            <a:r>
              <a:rPr lang="en-US" sz="2400" dirty="0" err="1"/>
              <a:t>Boydstun</a:t>
            </a:r>
            <a:r>
              <a:rPr lang="en-US" sz="2400" dirty="0"/>
              <a:t>, Amy E. Daniel, Alan D. Free, and Walter D. </a:t>
            </a:r>
            <a:r>
              <a:rPr lang="en-US" sz="2400" dirty="0" err="1"/>
              <a:t>Zittel</a:t>
            </a:r>
            <a:r>
              <a:rPr lang="en-US" sz="2400" dirty="0"/>
              <a:t>, 2014: Effects of Radial-Based Noise Power Estimation on Spectral Moment Estimates. </a:t>
            </a:r>
            <a:r>
              <a:rPr lang="en-US" sz="2400" i="1" dirty="0"/>
              <a:t>J. Atmos. Oceanic Technol.</a:t>
            </a:r>
            <a:r>
              <a:rPr lang="en-US" sz="2400" dirty="0"/>
              <a:t>, </a:t>
            </a:r>
            <a:r>
              <a:rPr lang="en-US" sz="2400" b="1" dirty="0"/>
              <a:t>31</a:t>
            </a:r>
            <a:r>
              <a:rPr lang="en-US" sz="2400" dirty="0"/>
              <a:t>, 2671–2691.</a:t>
            </a:r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691" y="7686773"/>
            <a:ext cx="7662029" cy="5746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Rectangle 27"/>
          <p:cNvSpPr/>
          <p:nvPr/>
        </p:nvSpPr>
        <p:spPr>
          <a:xfrm>
            <a:off x="-52534" y="3619"/>
            <a:ext cx="43870584" cy="24688800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17992654" y="10521381"/>
            <a:ext cx="10744795" cy="56138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438912" tIns="219456" rIns="438912" bIns="219456" rtlCol="0">
            <a:spAutoFit/>
          </a:bodyPr>
          <a:lstStyle/>
          <a:p>
            <a:pPr algn="ctr"/>
            <a:r>
              <a:rPr lang="en-US" sz="6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LEGACY PROCESSING</a:t>
            </a:r>
          </a:p>
          <a:p>
            <a:pPr algn="ctr"/>
            <a:r>
              <a:rPr lang="en-US" sz="6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(LEGACY WSR-88D NOISE </a:t>
            </a:r>
            <a:r>
              <a:rPr lang="en-US" sz="6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CALIBRATION</a:t>
            </a:r>
          </a:p>
          <a:p>
            <a:pPr algn="ctr"/>
            <a:r>
              <a:rPr lang="en-US" sz="6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en-US" sz="67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67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LEGACY ESTIMATOR)</a:t>
            </a:r>
          </a:p>
        </p:txBody>
      </p:sp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9531" y="396242"/>
            <a:ext cx="11824670" cy="8868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365" y="9364102"/>
            <a:ext cx="14670787" cy="13542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4">
            <a:hlinkClick r:id="rId8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97275" y="9364097"/>
            <a:ext cx="14670782" cy="13542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Down Arrow 28"/>
          <p:cNvSpPr/>
          <p:nvPr/>
        </p:nvSpPr>
        <p:spPr>
          <a:xfrm rot="16200000">
            <a:off x="21067889" y="14682005"/>
            <a:ext cx="5037547" cy="945073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8912" tIns="219456" rIns="438912" bIns="219456"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091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015-review-template">
  <a:themeElements>
    <a:clrScheme name="NSSL Review 2015">
      <a:dk1>
        <a:srgbClr val="000000"/>
      </a:dk1>
      <a:lt1>
        <a:srgbClr val="FFFFFF"/>
      </a:lt1>
      <a:dk2>
        <a:srgbClr val="001526"/>
      </a:dk2>
      <a:lt2>
        <a:srgbClr val="0A4595"/>
      </a:lt2>
      <a:accent1>
        <a:srgbClr val="0099D8"/>
      </a:accent1>
      <a:accent2>
        <a:srgbClr val="FF8100"/>
      </a:accent2>
      <a:accent3>
        <a:srgbClr val="A3001B"/>
      </a:accent3>
      <a:accent4>
        <a:srgbClr val="004C0D"/>
      </a:accent4>
      <a:accent5>
        <a:srgbClr val="CCCCCC"/>
      </a:accent5>
      <a:accent6>
        <a:srgbClr val="E50026"/>
      </a:accent6>
      <a:hlink>
        <a:srgbClr val="0099D8"/>
      </a:hlink>
      <a:folHlink>
        <a:srgbClr val="002D4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2015-review-template.potx</Template>
  <TotalTime>5189</TotalTime>
  <Words>2024</Words>
  <Application>Microsoft Macintosh PowerPoint</Application>
  <PresentationFormat>Custom</PresentationFormat>
  <Paragraphs>160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2015-review-template</vt:lpstr>
      <vt:lpstr>Increasing the value of NEXRAD's dual-polarization upgrade by improving the quality of correlation coefficient</vt:lpstr>
      <vt:lpstr>Increasing the value of NEXRAD's dual-polarization upgrade by improving the quality of correlation coefficient</vt:lpstr>
      <vt:lpstr>Increasing the value of NEXRAD's dual-polarization upgrade by improving the quality of correlation coefficient</vt:lpstr>
      <vt:lpstr>Increasing the value of NEXRAD's dual-polarization upgrade by improving the quality of correlation coefficient</vt:lpstr>
      <vt:lpstr>Increasing the value of NEXRAD's dual-polarization upgrade by improving the quality of correlation coefficient</vt:lpstr>
      <vt:lpstr>Increasing the value of NEXRAD's dual-polarization upgrade by improving the quality of correlation coefficient</vt:lpstr>
    </vt:vector>
  </TitlesOfParts>
  <Company>National Severe Storms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Vicki Farmer</dc:creator>
  <cp:lastModifiedBy>Vicki Farmer</cp:lastModifiedBy>
  <cp:revision>182</cp:revision>
  <dcterms:created xsi:type="dcterms:W3CDTF">2014-10-24T15:10:25Z</dcterms:created>
  <dcterms:modified xsi:type="dcterms:W3CDTF">2015-02-19T17:14:33Z</dcterms:modified>
</cp:coreProperties>
</file>