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051" r:id="rId1"/>
  </p:sldMasterIdLst>
  <p:notesMasterIdLst>
    <p:notesMasterId r:id="rId4"/>
  </p:notesMasterIdLst>
  <p:handoutMasterIdLst>
    <p:handoutMasterId r:id="rId5"/>
  </p:handoutMasterIdLst>
  <p:sldIdLst>
    <p:sldId id="259" r:id="rId2"/>
    <p:sldId id="261" r:id="rId3"/>
  </p:sldIdLst>
  <p:sldSz cx="51206400" cy="32918400"/>
  <p:notesSz cx="6858000" cy="9144000"/>
  <p:defaultTextStyle>
    <a:defPPr>
      <a:defRPr lang="en-US"/>
    </a:defPPr>
    <a:lvl1pPr marL="0" algn="l" defTabSz="2691994" rtl="0" eaLnBrk="1" latinLnBrk="0" hangingPunct="1">
      <a:defRPr sz="10600" kern="1200">
        <a:solidFill>
          <a:schemeClr val="tx1"/>
        </a:solidFill>
        <a:latin typeface="+mn-lt"/>
        <a:ea typeface="+mn-ea"/>
        <a:cs typeface="+mn-cs"/>
      </a:defRPr>
    </a:lvl1pPr>
    <a:lvl2pPr marL="2691994" algn="l" defTabSz="2691994" rtl="0" eaLnBrk="1" latinLnBrk="0" hangingPunct="1">
      <a:defRPr sz="10600" kern="1200">
        <a:solidFill>
          <a:schemeClr val="tx1"/>
        </a:solidFill>
        <a:latin typeface="+mn-lt"/>
        <a:ea typeface="+mn-ea"/>
        <a:cs typeface="+mn-cs"/>
      </a:defRPr>
    </a:lvl2pPr>
    <a:lvl3pPr marL="5383987" algn="l" defTabSz="2691994" rtl="0" eaLnBrk="1" latinLnBrk="0" hangingPunct="1">
      <a:defRPr sz="10600" kern="1200">
        <a:solidFill>
          <a:schemeClr val="tx1"/>
        </a:solidFill>
        <a:latin typeface="+mn-lt"/>
        <a:ea typeface="+mn-ea"/>
        <a:cs typeface="+mn-cs"/>
      </a:defRPr>
    </a:lvl3pPr>
    <a:lvl4pPr marL="8075981" algn="l" defTabSz="2691994" rtl="0" eaLnBrk="1" latinLnBrk="0" hangingPunct="1">
      <a:defRPr sz="10600" kern="1200">
        <a:solidFill>
          <a:schemeClr val="tx1"/>
        </a:solidFill>
        <a:latin typeface="+mn-lt"/>
        <a:ea typeface="+mn-ea"/>
        <a:cs typeface="+mn-cs"/>
      </a:defRPr>
    </a:lvl4pPr>
    <a:lvl5pPr marL="10767974" algn="l" defTabSz="2691994" rtl="0" eaLnBrk="1" latinLnBrk="0" hangingPunct="1">
      <a:defRPr sz="10600" kern="1200">
        <a:solidFill>
          <a:schemeClr val="tx1"/>
        </a:solidFill>
        <a:latin typeface="+mn-lt"/>
        <a:ea typeface="+mn-ea"/>
        <a:cs typeface="+mn-cs"/>
      </a:defRPr>
    </a:lvl5pPr>
    <a:lvl6pPr marL="13459968" algn="l" defTabSz="2691994" rtl="0" eaLnBrk="1" latinLnBrk="0" hangingPunct="1">
      <a:defRPr sz="10600" kern="1200">
        <a:solidFill>
          <a:schemeClr val="tx1"/>
        </a:solidFill>
        <a:latin typeface="+mn-lt"/>
        <a:ea typeface="+mn-ea"/>
        <a:cs typeface="+mn-cs"/>
      </a:defRPr>
    </a:lvl6pPr>
    <a:lvl7pPr marL="16151962" algn="l" defTabSz="2691994" rtl="0" eaLnBrk="1" latinLnBrk="0" hangingPunct="1">
      <a:defRPr sz="10600" kern="1200">
        <a:solidFill>
          <a:schemeClr val="tx1"/>
        </a:solidFill>
        <a:latin typeface="+mn-lt"/>
        <a:ea typeface="+mn-ea"/>
        <a:cs typeface="+mn-cs"/>
      </a:defRPr>
    </a:lvl7pPr>
    <a:lvl8pPr marL="18843955" algn="l" defTabSz="2691994" rtl="0" eaLnBrk="1" latinLnBrk="0" hangingPunct="1">
      <a:defRPr sz="10600" kern="1200">
        <a:solidFill>
          <a:schemeClr val="tx1"/>
        </a:solidFill>
        <a:latin typeface="+mn-lt"/>
        <a:ea typeface="+mn-ea"/>
        <a:cs typeface="+mn-cs"/>
      </a:defRPr>
    </a:lvl8pPr>
    <a:lvl9pPr marL="21535949" algn="l" defTabSz="2691994" rtl="0" eaLnBrk="1" latinLnBrk="0" hangingPunct="1">
      <a:defRPr sz="10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94660"/>
  </p:normalViewPr>
  <p:slideViewPr>
    <p:cSldViewPr snapToGrid="0" snapToObjects="1">
      <p:cViewPr>
        <p:scale>
          <a:sx n="10" d="100"/>
          <a:sy n="10" d="100"/>
        </p:scale>
        <p:origin x="-3952" y="-2208"/>
      </p:cViewPr>
      <p:guideLst>
        <p:guide orient="horz" pos="12915"/>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DB7F8-5096-C24D-A554-7000DED36531}" type="datetimeFigureOut">
              <a:rPr lang="en-US" smtClean="0"/>
              <a:t>2/19/15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5527C-FF65-7E45-8C08-C143030C5125}" type="slidenum">
              <a:rPr lang="en-US" smtClean="0"/>
              <a:t>‹#›</a:t>
            </a:fld>
            <a:endParaRPr lang="en-US"/>
          </a:p>
        </p:txBody>
      </p:sp>
    </p:spTree>
    <p:extLst>
      <p:ext uri="{BB962C8B-B14F-4D97-AF65-F5344CB8AC3E}">
        <p14:creationId xmlns:p14="http://schemas.microsoft.com/office/powerpoint/2010/main" val="196765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FE238-AD58-F64E-85D7-52F93FA94EB0}" type="datetimeFigureOut">
              <a:rPr lang="en-US" smtClean="0"/>
              <a:t>2/19/15</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C3057-D8C7-3446-9A91-8A752B787481}" type="slidenum">
              <a:rPr lang="en-US" smtClean="0"/>
              <a:t>‹#›</a:t>
            </a:fld>
            <a:endParaRPr lang="en-US"/>
          </a:p>
        </p:txBody>
      </p:sp>
    </p:spTree>
    <p:extLst>
      <p:ext uri="{BB962C8B-B14F-4D97-AF65-F5344CB8AC3E}">
        <p14:creationId xmlns:p14="http://schemas.microsoft.com/office/powerpoint/2010/main" val="3302734605"/>
      </p:ext>
    </p:extLst>
  </p:cSld>
  <p:clrMap bg1="lt1" tx1="dk1" bg2="lt2" tx2="dk2" accent1="accent1" accent2="accent2" accent3="accent3" accent4="accent4" accent5="accent5" accent6="accent6" hlink="hlink" folHlink="folHlink"/>
  <p:hf hdr="0" ftr="0" dt="0"/>
  <p:notesStyle>
    <a:lvl1pPr marL="0" algn="l" defTabSz="2691994" rtl="0" eaLnBrk="1" latinLnBrk="0" hangingPunct="1">
      <a:defRPr sz="7100" kern="1200">
        <a:solidFill>
          <a:schemeClr val="tx1"/>
        </a:solidFill>
        <a:latin typeface="+mn-lt"/>
        <a:ea typeface="+mn-ea"/>
        <a:cs typeface="+mn-cs"/>
      </a:defRPr>
    </a:lvl1pPr>
    <a:lvl2pPr marL="2691994" algn="l" defTabSz="2691994" rtl="0" eaLnBrk="1" latinLnBrk="0" hangingPunct="1">
      <a:defRPr sz="7100" kern="1200">
        <a:solidFill>
          <a:schemeClr val="tx1"/>
        </a:solidFill>
        <a:latin typeface="+mn-lt"/>
        <a:ea typeface="+mn-ea"/>
        <a:cs typeface="+mn-cs"/>
      </a:defRPr>
    </a:lvl2pPr>
    <a:lvl3pPr marL="5383987" algn="l" defTabSz="2691994" rtl="0" eaLnBrk="1" latinLnBrk="0" hangingPunct="1">
      <a:defRPr sz="7100" kern="1200">
        <a:solidFill>
          <a:schemeClr val="tx1"/>
        </a:solidFill>
        <a:latin typeface="+mn-lt"/>
        <a:ea typeface="+mn-ea"/>
        <a:cs typeface="+mn-cs"/>
      </a:defRPr>
    </a:lvl3pPr>
    <a:lvl4pPr marL="8075981" algn="l" defTabSz="2691994" rtl="0" eaLnBrk="1" latinLnBrk="0" hangingPunct="1">
      <a:defRPr sz="7100" kern="1200">
        <a:solidFill>
          <a:schemeClr val="tx1"/>
        </a:solidFill>
        <a:latin typeface="+mn-lt"/>
        <a:ea typeface="+mn-ea"/>
        <a:cs typeface="+mn-cs"/>
      </a:defRPr>
    </a:lvl4pPr>
    <a:lvl5pPr marL="10767974" algn="l" defTabSz="2691994" rtl="0" eaLnBrk="1" latinLnBrk="0" hangingPunct="1">
      <a:defRPr sz="7100" kern="1200">
        <a:solidFill>
          <a:schemeClr val="tx1"/>
        </a:solidFill>
        <a:latin typeface="+mn-lt"/>
        <a:ea typeface="+mn-ea"/>
        <a:cs typeface="+mn-cs"/>
      </a:defRPr>
    </a:lvl5pPr>
    <a:lvl6pPr marL="13459968" algn="l" defTabSz="2691994" rtl="0" eaLnBrk="1" latinLnBrk="0" hangingPunct="1">
      <a:defRPr sz="7100" kern="1200">
        <a:solidFill>
          <a:schemeClr val="tx1"/>
        </a:solidFill>
        <a:latin typeface="+mn-lt"/>
        <a:ea typeface="+mn-ea"/>
        <a:cs typeface="+mn-cs"/>
      </a:defRPr>
    </a:lvl6pPr>
    <a:lvl7pPr marL="16151962" algn="l" defTabSz="2691994" rtl="0" eaLnBrk="1" latinLnBrk="0" hangingPunct="1">
      <a:defRPr sz="7100" kern="1200">
        <a:solidFill>
          <a:schemeClr val="tx1"/>
        </a:solidFill>
        <a:latin typeface="+mn-lt"/>
        <a:ea typeface="+mn-ea"/>
        <a:cs typeface="+mn-cs"/>
      </a:defRPr>
    </a:lvl7pPr>
    <a:lvl8pPr marL="18843955" algn="l" defTabSz="2691994" rtl="0" eaLnBrk="1" latinLnBrk="0" hangingPunct="1">
      <a:defRPr sz="7100" kern="1200">
        <a:solidFill>
          <a:schemeClr val="tx1"/>
        </a:solidFill>
        <a:latin typeface="+mn-lt"/>
        <a:ea typeface="+mn-ea"/>
        <a:cs typeface="+mn-cs"/>
      </a:defRPr>
    </a:lvl8pPr>
    <a:lvl9pPr marL="21535949" algn="l" defTabSz="2691994" rtl="0" eaLnBrk="1" latinLnBrk="0" hangingPunct="1">
      <a:defRPr sz="7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64993" y="3567373"/>
            <a:ext cx="42467533" cy="2319923"/>
          </a:xfrm>
          <a:prstGeom prst="rect">
            <a:avLst/>
          </a:prstGeom>
        </p:spPr>
        <p:txBody>
          <a:bodyPr>
            <a:normAutofit/>
          </a:bodyPr>
          <a:lstStyle>
            <a:lvl1pPr>
              <a:defRPr sz="9400"/>
            </a:lvl1pPr>
          </a:lstStyle>
          <a:p>
            <a:r>
              <a:rPr lang="en-US" smtClean="0"/>
              <a:t>Click to edit Master title style</a:t>
            </a:r>
            <a:endParaRPr dirty="0"/>
          </a:p>
        </p:txBody>
      </p:sp>
      <p:pic>
        <p:nvPicPr>
          <p:cNvPr id="7" name="Picture 6"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51206400" cy="3511296"/>
          </a:xfrm>
          <a:prstGeom prst="rect">
            <a:avLst/>
          </a:prstGeom>
        </p:spPr>
      </p:pic>
      <p:pic>
        <p:nvPicPr>
          <p:cNvPr id="10" name="Picture 9"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51206400" cy="3511296"/>
          </a:xfrm>
          <a:prstGeom prst="rect">
            <a:avLst/>
          </a:prstGeom>
        </p:spPr>
      </p:pic>
      <p:sp>
        <p:nvSpPr>
          <p:cNvPr id="13" name="Rectangle 12"/>
          <p:cNvSpPr/>
          <p:nvPr userDrawn="1"/>
        </p:nvSpPr>
        <p:spPr>
          <a:xfrm>
            <a:off x="0" y="30929427"/>
            <a:ext cx="51206400" cy="2009638"/>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538399" tIns="269199" rIns="538399" bIns="269199" rtlCol="0" anchor="ctr"/>
          <a:lstStyle/>
          <a:p>
            <a:pPr algn="l"/>
            <a:endParaRPr lang="en-US" sz="5900" dirty="0">
              <a:solidFill>
                <a:schemeClr val="bg1"/>
              </a:solidFill>
            </a:endParaRPr>
          </a:p>
        </p:txBody>
      </p:sp>
      <p:sp>
        <p:nvSpPr>
          <p:cNvPr id="14" name="Footer Placeholder 8"/>
          <p:cNvSpPr>
            <a:spLocks noGrp="1"/>
          </p:cNvSpPr>
          <p:nvPr>
            <p:ph type="ftr" sz="quarter" idx="3"/>
          </p:nvPr>
        </p:nvSpPr>
        <p:spPr>
          <a:xfrm>
            <a:off x="2750350" y="31061235"/>
            <a:ext cx="12473149" cy="1752602"/>
          </a:xfrm>
          <a:prstGeom prst="rect">
            <a:avLst/>
          </a:prstGeom>
        </p:spPr>
        <p:txBody>
          <a:bodyPr vert="horz" lIns="538399" tIns="269199" rIns="538399" bIns="269199" rtlCol="0" anchor="ctr"/>
          <a:lstStyle>
            <a:lvl1pPr algn="l">
              <a:defRPr sz="5300">
                <a:solidFill>
                  <a:schemeClr val="bg1"/>
                </a:solidFill>
              </a:defRPr>
            </a:lvl1pPr>
          </a:lstStyle>
          <a:p>
            <a:r>
              <a:rPr lang="en-US" dirty="0" smtClean="0"/>
              <a:t>NSSL Lab Review Feb 25–27, 2015</a:t>
            </a:r>
            <a:endParaRPr lang="en-US" dirty="0"/>
          </a:p>
        </p:txBody>
      </p:sp>
      <p:pic>
        <p:nvPicPr>
          <p:cNvPr id="16" name="Picture 15" descr="universal_gold_b.png"/>
          <p:cNvPicPr>
            <a:picLocks noChangeAspect="1"/>
          </p:cNvPicPr>
          <p:nvPr userDrawn="1"/>
        </p:nvPicPr>
        <p:blipFill rotWithShape="1">
          <a:blip r:embed="rId3" cstate="print">
            <a:extLst>
              <a:ext uri="{28A0092B-C50C-407E-A947-70E740481C1C}">
                <a14:useLocalDpi xmlns:a14="http://schemas.microsoft.com/office/drawing/2010/main"/>
              </a:ext>
            </a:extLst>
          </a:blip>
          <a:srcRect l="-16433" r="-16433"/>
          <a:stretch/>
        </p:blipFill>
        <p:spPr>
          <a:xfrm>
            <a:off x="153762" y="30095568"/>
            <a:ext cx="3039271" cy="2605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153300" y="1420000"/>
            <a:ext cx="49015137" cy="2578099"/>
          </a:xfrm>
          <a:prstGeom prst="rect">
            <a:avLst/>
          </a:prstGeom>
        </p:spPr>
        <p:txBody>
          <a:bodyPr vert="horz" lIns="538399" tIns="269199" rIns="538399" bIns="269199" rtlCol="0" anchor="b" anchorCtr="0">
            <a:normAutofit/>
          </a:bodyPr>
          <a:lstStyle/>
          <a:p>
            <a:r>
              <a:rPr lang="en-US" dirty="0" smtClean="0"/>
              <a:t>Click to edit Master title style</a:t>
            </a:r>
            <a:endParaRPr dirty="0"/>
          </a:p>
        </p:txBody>
      </p:sp>
      <p:sp>
        <p:nvSpPr>
          <p:cNvPr id="5" name="Text Placeholder 2"/>
          <p:cNvSpPr>
            <a:spLocks noGrp="1"/>
          </p:cNvSpPr>
          <p:nvPr>
            <p:ph type="body" idx="1"/>
          </p:nvPr>
        </p:nvSpPr>
        <p:spPr>
          <a:xfrm>
            <a:off x="1153300" y="4788928"/>
            <a:ext cx="49015137" cy="26932237"/>
          </a:xfrm>
          <a:prstGeom prst="rect">
            <a:avLst/>
          </a:prstGeom>
        </p:spPr>
        <p:txBody>
          <a:bodyPr vert="horz" lIns="538399" tIns="269199" rIns="538399" bIns="26919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 bg1="lt1" tx1="dk1" bg2="lt2" tx2="dk2" accent1="accent1" accent2="accent2" accent3="accent3" accent4="accent4" accent5="accent5" accent6="accent6" hlink="hlink" folHlink="folHlink"/>
  <p:sldLayoutIdLst>
    <p:sldLayoutId id="2147485062"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dt="0"/>
  <p:txStyles>
    <p:titleStyle>
      <a:lvl1pPr algn="ctr" defTabSz="5383987" rtl="0" eaLnBrk="1" latinLnBrk="0" hangingPunct="1">
        <a:spcBef>
          <a:spcPct val="0"/>
        </a:spcBef>
        <a:buNone/>
        <a:defRPr sz="9400" kern="1200">
          <a:solidFill>
            <a:schemeClr val="bg2"/>
          </a:solidFill>
          <a:latin typeface="+mj-lt"/>
          <a:ea typeface="+mj-ea"/>
          <a:cs typeface="+mj-cs"/>
        </a:defRPr>
      </a:lvl1pPr>
    </p:titleStyle>
    <p:bodyStyle>
      <a:lvl1pPr marL="2018995" indent="-2018995" algn="l" defTabSz="5383987" rtl="0" eaLnBrk="1" latinLnBrk="0" hangingPunct="1">
        <a:spcBef>
          <a:spcPts val="11776"/>
        </a:spcBef>
        <a:buClr>
          <a:schemeClr val="tx1"/>
        </a:buClr>
        <a:buSzPct val="90000"/>
        <a:buFont typeface="Arial"/>
        <a:buChar char="•"/>
        <a:defRPr sz="7100" kern="1200">
          <a:solidFill>
            <a:schemeClr val="tx1">
              <a:lumMod val="90000"/>
              <a:lumOff val="10000"/>
            </a:schemeClr>
          </a:solidFill>
          <a:latin typeface="Arial"/>
          <a:ea typeface="+mn-ea"/>
          <a:cs typeface="Arial"/>
        </a:defRPr>
      </a:lvl1pPr>
      <a:lvl2pPr marL="4037990" indent="-1981606" algn="l" defTabSz="5383987" rtl="0" eaLnBrk="1" latinLnBrk="0" hangingPunct="1">
        <a:spcBef>
          <a:spcPts val="3533"/>
        </a:spcBef>
        <a:buClr>
          <a:schemeClr val="tx1"/>
        </a:buClr>
        <a:buSzPct val="90000"/>
        <a:buFont typeface="Arial"/>
        <a:buChar char="•"/>
        <a:defRPr sz="6500" kern="1200">
          <a:solidFill>
            <a:schemeClr val="tx1">
              <a:lumMod val="90000"/>
              <a:lumOff val="10000"/>
            </a:schemeClr>
          </a:solidFill>
          <a:latin typeface="Arial"/>
          <a:ea typeface="+mn-ea"/>
          <a:cs typeface="Arial"/>
        </a:defRPr>
      </a:lvl2pPr>
      <a:lvl3pPr marL="6094374" indent="-2056384" algn="l" defTabSz="5383987" rtl="0" eaLnBrk="1" latinLnBrk="0" hangingPunct="1">
        <a:spcBef>
          <a:spcPts val="3533"/>
        </a:spcBef>
        <a:buClr>
          <a:schemeClr val="tx1"/>
        </a:buClr>
        <a:buSzPct val="90000"/>
        <a:buFont typeface="Arial"/>
        <a:buChar char="•"/>
        <a:defRPr sz="6200" kern="1200">
          <a:solidFill>
            <a:schemeClr val="tx1">
              <a:lumMod val="90000"/>
              <a:lumOff val="10000"/>
            </a:schemeClr>
          </a:solidFill>
          <a:latin typeface="Arial"/>
          <a:ea typeface="+mn-ea"/>
          <a:cs typeface="Arial"/>
        </a:defRPr>
      </a:lvl3pPr>
      <a:lvl4pPr marL="8075981" indent="-1981606" algn="l" defTabSz="5383987" rtl="0" eaLnBrk="1" latinLnBrk="0" hangingPunct="1">
        <a:spcBef>
          <a:spcPts val="3533"/>
        </a:spcBef>
        <a:buClr>
          <a:schemeClr val="tx1"/>
        </a:buClr>
        <a:buSzPct val="90000"/>
        <a:buFont typeface="Arial"/>
        <a:buChar char="•"/>
        <a:defRPr sz="6200" kern="1200">
          <a:solidFill>
            <a:schemeClr val="tx1">
              <a:lumMod val="90000"/>
              <a:lumOff val="10000"/>
            </a:schemeClr>
          </a:solidFill>
          <a:latin typeface="Arial"/>
          <a:ea typeface="+mn-ea"/>
          <a:cs typeface="Arial"/>
        </a:defRPr>
      </a:lvl4pPr>
      <a:lvl5pPr marL="10132365" indent="-2056384" algn="l" defTabSz="5383987" rtl="0" eaLnBrk="1" latinLnBrk="0" hangingPunct="1">
        <a:spcBef>
          <a:spcPts val="3533"/>
        </a:spcBef>
        <a:buClr>
          <a:schemeClr val="tx1"/>
        </a:buClr>
        <a:buSzPct val="90000"/>
        <a:buFont typeface="Arial"/>
        <a:buChar char="•"/>
        <a:defRPr sz="6200" kern="1200">
          <a:solidFill>
            <a:schemeClr val="tx1">
              <a:lumMod val="90000"/>
              <a:lumOff val="10000"/>
            </a:schemeClr>
          </a:solidFill>
          <a:latin typeface="Arial"/>
          <a:ea typeface="+mn-ea"/>
          <a:cs typeface="Arial"/>
        </a:defRPr>
      </a:lvl5pPr>
      <a:lvl6pPr marL="12104627" indent="-2028345" algn="l" defTabSz="5383987" rtl="0" eaLnBrk="1" latinLnBrk="0" hangingPunct="1">
        <a:spcBef>
          <a:spcPct val="20000"/>
        </a:spcBef>
        <a:buClr>
          <a:schemeClr val="accent1"/>
        </a:buClr>
        <a:buSzPct val="90000"/>
        <a:buFont typeface="Wingdings 2" pitchFamily="18" charset="2"/>
        <a:buChar char=""/>
        <a:defRPr lang="en-US" sz="10600" kern="1200" dirty="0" smtClean="0">
          <a:solidFill>
            <a:schemeClr val="tx1">
              <a:lumMod val="90000"/>
              <a:lumOff val="10000"/>
            </a:schemeClr>
          </a:solidFill>
          <a:latin typeface="+mn-lt"/>
          <a:ea typeface="+mn-ea"/>
          <a:cs typeface="+mn-cs"/>
        </a:defRPr>
      </a:lvl6pPr>
      <a:lvl7pPr marL="14123622" indent="-2028345" algn="l" defTabSz="5383987" rtl="0" eaLnBrk="1" latinLnBrk="0" hangingPunct="1">
        <a:spcBef>
          <a:spcPct val="20000"/>
        </a:spcBef>
        <a:buClr>
          <a:schemeClr val="accent1"/>
        </a:buClr>
        <a:buSzPct val="90000"/>
        <a:buFont typeface="Wingdings 2" pitchFamily="18" charset="2"/>
        <a:buChar char=""/>
        <a:defRPr lang="en-US" sz="10600" kern="1200" dirty="0" smtClean="0">
          <a:solidFill>
            <a:schemeClr val="tx1">
              <a:lumMod val="90000"/>
              <a:lumOff val="10000"/>
            </a:schemeClr>
          </a:solidFill>
          <a:latin typeface="+mn-lt"/>
          <a:ea typeface="+mn-ea"/>
          <a:cs typeface="+mn-cs"/>
        </a:defRPr>
      </a:lvl7pPr>
      <a:lvl8pPr marL="16151962" indent="-2028345" algn="l" defTabSz="5383987" rtl="0" eaLnBrk="1" latinLnBrk="0" hangingPunct="1">
        <a:spcBef>
          <a:spcPct val="20000"/>
        </a:spcBef>
        <a:buClr>
          <a:schemeClr val="accent1"/>
        </a:buClr>
        <a:buSzPct val="90000"/>
        <a:buFont typeface="Wingdings 2" pitchFamily="18" charset="2"/>
        <a:buChar char=""/>
        <a:defRPr lang="en-US" sz="10600" kern="1200" dirty="0" smtClean="0">
          <a:solidFill>
            <a:schemeClr val="tx1">
              <a:lumMod val="90000"/>
              <a:lumOff val="10000"/>
            </a:schemeClr>
          </a:solidFill>
          <a:latin typeface="+mn-lt"/>
          <a:ea typeface="+mn-ea"/>
          <a:cs typeface="+mn-cs"/>
        </a:defRPr>
      </a:lvl8pPr>
      <a:lvl9pPr marL="18180307" indent="-2028345" algn="l" defTabSz="5383987" rtl="0" eaLnBrk="1" latinLnBrk="0" hangingPunct="1">
        <a:spcBef>
          <a:spcPct val="20000"/>
        </a:spcBef>
        <a:buClr>
          <a:schemeClr val="accent1"/>
        </a:buClr>
        <a:buSzPct val="90000"/>
        <a:buFont typeface="Wingdings 2" pitchFamily="18" charset="2"/>
        <a:buChar char=""/>
        <a:defRPr lang="en-US" sz="10600" kern="1200" dirty="0">
          <a:solidFill>
            <a:schemeClr val="tx1">
              <a:lumMod val="90000"/>
              <a:lumOff val="10000"/>
            </a:schemeClr>
          </a:solidFill>
          <a:latin typeface="+mn-lt"/>
          <a:ea typeface="+mn-ea"/>
          <a:cs typeface="+mn-cs"/>
        </a:defRPr>
      </a:lvl9pPr>
    </p:bodyStyle>
    <p:otherStyle>
      <a:defPPr>
        <a:defRPr/>
      </a:defPPr>
      <a:lvl1pPr marL="0" algn="l" defTabSz="5383987" rtl="0" eaLnBrk="1" latinLnBrk="0" hangingPunct="1">
        <a:defRPr sz="10600" kern="1200">
          <a:solidFill>
            <a:schemeClr val="tx1"/>
          </a:solidFill>
          <a:latin typeface="+mn-lt"/>
          <a:ea typeface="+mn-ea"/>
          <a:cs typeface="+mn-cs"/>
        </a:defRPr>
      </a:lvl1pPr>
      <a:lvl2pPr marL="2691994" algn="l" defTabSz="5383987" rtl="0" eaLnBrk="1" latinLnBrk="0" hangingPunct="1">
        <a:defRPr sz="10600" kern="1200">
          <a:solidFill>
            <a:schemeClr val="tx1"/>
          </a:solidFill>
          <a:latin typeface="+mn-lt"/>
          <a:ea typeface="+mn-ea"/>
          <a:cs typeface="+mn-cs"/>
        </a:defRPr>
      </a:lvl2pPr>
      <a:lvl3pPr marL="5383987" algn="l" defTabSz="5383987" rtl="0" eaLnBrk="1" latinLnBrk="0" hangingPunct="1">
        <a:defRPr sz="10600" kern="1200">
          <a:solidFill>
            <a:schemeClr val="tx1"/>
          </a:solidFill>
          <a:latin typeface="+mn-lt"/>
          <a:ea typeface="+mn-ea"/>
          <a:cs typeface="+mn-cs"/>
        </a:defRPr>
      </a:lvl3pPr>
      <a:lvl4pPr marL="8075981" algn="l" defTabSz="5383987" rtl="0" eaLnBrk="1" latinLnBrk="0" hangingPunct="1">
        <a:defRPr sz="10600" kern="1200">
          <a:solidFill>
            <a:schemeClr val="tx1"/>
          </a:solidFill>
          <a:latin typeface="+mn-lt"/>
          <a:ea typeface="+mn-ea"/>
          <a:cs typeface="+mn-cs"/>
        </a:defRPr>
      </a:lvl4pPr>
      <a:lvl5pPr marL="10767974" algn="l" defTabSz="5383987" rtl="0" eaLnBrk="1" latinLnBrk="0" hangingPunct="1">
        <a:defRPr sz="10600" kern="1200">
          <a:solidFill>
            <a:schemeClr val="tx1"/>
          </a:solidFill>
          <a:latin typeface="+mn-lt"/>
          <a:ea typeface="+mn-ea"/>
          <a:cs typeface="+mn-cs"/>
        </a:defRPr>
      </a:lvl5pPr>
      <a:lvl6pPr marL="13459968" algn="l" defTabSz="5383987" rtl="0" eaLnBrk="1" latinLnBrk="0" hangingPunct="1">
        <a:defRPr sz="10600" kern="1200">
          <a:solidFill>
            <a:schemeClr val="tx1"/>
          </a:solidFill>
          <a:latin typeface="+mn-lt"/>
          <a:ea typeface="+mn-ea"/>
          <a:cs typeface="+mn-cs"/>
        </a:defRPr>
      </a:lvl6pPr>
      <a:lvl7pPr marL="16151962" algn="l" defTabSz="5383987" rtl="0" eaLnBrk="1" latinLnBrk="0" hangingPunct="1">
        <a:defRPr sz="10600" kern="1200">
          <a:solidFill>
            <a:schemeClr val="tx1"/>
          </a:solidFill>
          <a:latin typeface="+mn-lt"/>
          <a:ea typeface="+mn-ea"/>
          <a:cs typeface="+mn-cs"/>
        </a:defRPr>
      </a:lvl7pPr>
      <a:lvl8pPr marL="18843955" algn="l" defTabSz="5383987" rtl="0" eaLnBrk="1" latinLnBrk="0" hangingPunct="1">
        <a:defRPr sz="10600" kern="1200">
          <a:solidFill>
            <a:schemeClr val="tx1"/>
          </a:solidFill>
          <a:latin typeface="+mn-lt"/>
          <a:ea typeface="+mn-ea"/>
          <a:cs typeface="+mn-cs"/>
        </a:defRPr>
      </a:lvl8pPr>
      <a:lvl9pPr marL="21535949" algn="l" defTabSz="5383987" rtl="0" eaLnBrk="1" latinLnBrk="0" hangingPunct="1">
        <a:defRPr sz="10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84" y="3567376"/>
            <a:ext cx="49902530" cy="1986758"/>
          </a:xfrm>
        </p:spPr>
        <p:txBody>
          <a:bodyPr>
            <a:normAutofit/>
          </a:bodyPr>
          <a:lstStyle/>
          <a:p>
            <a:r>
              <a:rPr lang="en-US" b="1" dirty="0" smtClean="0"/>
              <a:t>Phased Array Radar Innovative Sensing Experiment 2013</a:t>
            </a:r>
            <a:endParaRPr lang="en-US" b="1" dirty="0"/>
          </a:p>
        </p:txBody>
      </p:sp>
      <p:sp>
        <p:nvSpPr>
          <p:cNvPr id="4" name="Footer Placeholder 3"/>
          <p:cNvSpPr>
            <a:spLocks noGrp="1"/>
          </p:cNvSpPr>
          <p:nvPr>
            <p:ph type="ftr" sz="quarter" idx="3"/>
          </p:nvPr>
        </p:nvSpPr>
        <p:spPr/>
        <p:txBody>
          <a:bodyPr/>
          <a:lstStyle/>
          <a:p>
            <a:r>
              <a:rPr lang="en-US" dirty="0" smtClean="0">
                <a:latin typeface="Arial"/>
                <a:cs typeface="Arial"/>
              </a:rPr>
              <a:t>NSSL Lab Review Feb 25–27, 2015</a:t>
            </a:r>
            <a:endParaRPr lang="en-US" dirty="0">
              <a:latin typeface="Arial"/>
              <a:cs typeface="Arial"/>
            </a:endParaRPr>
          </a:p>
        </p:txBody>
      </p:sp>
      <p:sp>
        <p:nvSpPr>
          <p:cNvPr id="3" name="Content Placeholder 2"/>
          <p:cNvSpPr>
            <a:spLocks noGrp="1"/>
          </p:cNvSpPr>
          <p:nvPr>
            <p:ph idx="4294967295"/>
          </p:nvPr>
        </p:nvSpPr>
        <p:spPr>
          <a:xfrm>
            <a:off x="750725" y="7224893"/>
            <a:ext cx="16041502" cy="22397152"/>
          </a:xfrm>
          <a:solidFill>
            <a:schemeClr val="bg1">
              <a:lumMod val="85000"/>
            </a:schemeClr>
          </a:solidFill>
        </p:spPr>
        <p:txBody>
          <a:bodyPr>
            <a:normAutofit/>
          </a:bodyPr>
          <a:lstStyle/>
          <a:p>
            <a:pPr marL="0" indent="0">
              <a:spcBef>
                <a:spcPts val="5888"/>
              </a:spcBef>
              <a:buNone/>
            </a:pPr>
            <a:r>
              <a:rPr lang="en-US" sz="6500" dirty="0">
                <a:solidFill>
                  <a:schemeClr val="bg2"/>
                </a:solidFill>
                <a:latin typeface="Arial" panose="020B0604020202020204" pitchFamily="34" charset="0"/>
                <a:cs typeface="Arial" panose="020B0604020202020204" pitchFamily="34" charset="0"/>
              </a:rPr>
              <a:t>PARISE 2013</a:t>
            </a:r>
          </a:p>
          <a:p>
            <a:pPr marL="0" indent="0">
              <a:spcBef>
                <a:spcPts val="5888"/>
              </a:spcBef>
              <a:buNone/>
            </a:pPr>
            <a:r>
              <a:rPr lang="en-US" sz="5500" b="1" dirty="0">
                <a:latin typeface="Arial" panose="020B0604020202020204" pitchFamily="34" charset="0"/>
                <a:cs typeface="Arial" panose="020B0604020202020204" pitchFamily="34" charset="0"/>
              </a:rPr>
              <a:t>How will </a:t>
            </a:r>
            <a:r>
              <a:rPr lang="en-US" sz="5500" b="1" dirty="0" smtClean="0">
                <a:latin typeface="Arial" panose="020B0604020202020204" pitchFamily="34" charset="0"/>
                <a:cs typeface="Arial" panose="020B0604020202020204" pitchFamily="34" charset="0"/>
              </a:rPr>
              <a:t>1-min </a:t>
            </a:r>
            <a:r>
              <a:rPr lang="en-US" sz="5500" b="1" dirty="0" smtClean="0"/>
              <a:t>PAR updates </a:t>
            </a:r>
            <a:r>
              <a:rPr lang="en-US" sz="5500" b="1" dirty="0"/>
              <a:t>impact </a:t>
            </a:r>
            <a:r>
              <a:rPr lang="en-US" sz="5500" b="1" dirty="0" smtClean="0"/>
              <a:t>NWS forecasters’ </a:t>
            </a:r>
            <a:r>
              <a:rPr lang="en-US" sz="5500" b="1" dirty="0"/>
              <a:t>warning decision </a:t>
            </a:r>
            <a:r>
              <a:rPr lang="en-US" sz="5500" b="1" dirty="0" smtClean="0"/>
              <a:t>processes </a:t>
            </a:r>
            <a:r>
              <a:rPr lang="en-US" sz="5500" b="1" dirty="0"/>
              <a:t>during severe hail and wind events</a:t>
            </a:r>
            <a:r>
              <a:rPr lang="en-US" sz="5500" b="1" dirty="0" smtClean="0"/>
              <a:t>?</a:t>
            </a:r>
          </a:p>
          <a:p>
            <a:pPr>
              <a:spcBef>
                <a:spcPts val="5888"/>
              </a:spcBef>
              <a:buFont typeface="Arial" panose="020B0604020202020204" pitchFamily="34" charset="0"/>
              <a:buChar char="•"/>
            </a:pPr>
            <a:r>
              <a:rPr lang="en-GB" sz="5500" b="1" dirty="0" smtClean="0"/>
              <a:t>12 NWS forecasters</a:t>
            </a:r>
          </a:p>
          <a:p>
            <a:pPr>
              <a:spcBef>
                <a:spcPts val="5888"/>
              </a:spcBef>
              <a:buFont typeface="Arial" panose="020B0604020202020204" pitchFamily="34" charset="0"/>
              <a:buChar char="•"/>
            </a:pPr>
            <a:r>
              <a:rPr lang="en-GB" sz="5500" b="1" dirty="0"/>
              <a:t>Control (5-min updates) and experimental (1-min updates) groups</a:t>
            </a:r>
            <a:endParaRPr lang="en-US" sz="5500" dirty="0"/>
          </a:p>
          <a:p>
            <a:pPr>
              <a:spcBef>
                <a:spcPts val="5888"/>
              </a:spcBef>
              <a:buFont typeface="Arial" panose="020B0604020202020204" pitchFamily="34" charset="0"/>
              <a:buChar char="•"/>
            </a:pPr>
            <a:endParaRPr lang="en-US" sz="4700" dirty="0"/>
          </a:p>
          <a:p>
            <a:endParaRPr lang="en-US" sz="4700" dirty="0"/>
          </a:p>
          <a:p>
            <a:pPr marL="0" indent="0">
              <a:buNone/>
            </a:pPr>
            <a:endParaRPr lang="en-US" sz="4700" dirty="0"/>
          </a:p>
        </p:txBody>
      </p:sp>
      <p:sp>
        <p:nvSpPr>
          <p:cNvPr id="6" name="Title 1"/>
          <p:cNvSpPr txBox="1">
            <a:spLocks/>
          </p:cNvSpPr>
          <p:nvPr/>
        </p:nvSpPr>
        <p:spPr>
          <a:xfrm>
            <a:off x="632184" y="5493267"/>
            <a:ext cx="49902530" cy="1508109"/>
          </a:xfrm>
          <a:prstGeom prst="rect">
            <a:avLst/>
          </a:prstGeom>
        </p:spPr>
        <p:txBody>
          <a:bodyPr vert="horz" lIns="538399" tIns="269199" rIns="538399" bIns="269199" rtlCol="0" anchor="b" anchorCtr="0">
            <a:noAutofit/>
          </a:bodyPr>
          <a:lstStyle>
            <a:lvl1pPr algn="ctr" defTabSz="914400" rtl="0" eaLnBrk="1" latinLnBrk="0" hangingPunct="1">
              <a:spcBef>
                <a:spcPct val="0"/>
              </a:spcBef>
              <a:buNone/>
              <a:defRPr sz="1600" kern="1200">
                <a:solidFill>
                  <a:schemeClr val="bg2"/>
                </a:solidFill>
                <a:latin typeface="+mj-lt"/>
                <a:ea typeface="+mj-ea"/>
                <a:cs typeface="+mj-cs"/>
              </a:defRPr>
            </a:lvl1pPr>
          </a:lstStyle>
          <a:p>
            <a:endParaRPr lang="en-US" sz="4700" dirty="0">
              <a:solidFill>
                <a:schemeClr val="tx1"/>
              </a:solidFill>
              <a:latin typeface="Arial" panose="020B0604020202020204" pitchFamily="34" charset="0"/>
              <a:cs typeface="Arial" panose="020B0604020202020204" pitchFamily="34" charset="0"/>
            </a:endParaRPr>
          </a:p>
          <a:p>
            <a:endParaRPr lang="en-US" sz="4700" dirty="0">
              <a:solidFill>
                <a:schemeClr val="tx1"/>
              </a:solidFill>
              <a:latin typeface="Arial" panose="020B0604020202020204" pitchFamily="34" charset="0"/>
              <a:cs typeface="Arial" panose="020B0604020202020204" pitchFamily="34" charset="0"/>
            </a:endParaRPr>
          </a:p>
          <a:p>
            <a:endParaRPr lang="en-US" sz="4700" dirty="0">
              <a:solidFill>
                <a:schemeClr val="tx1"/>
              </a:solidFill>
              <a:latin typeface="Arial" panose="020B0604020202020204" pitchFamily="34" charset="0"/>
              <a:cs typeface="Arial" panose="020B0604020202020204" pitchFamily="34" charset="0"/>
            </a:endParaRPr>
          </a:p>
          <a:p>
            <a:r>
              <a:rPr lang="en-US" sz="4700" dirty="0">
                <a:solidFill>
                  <a:schemeClr val="tx1"/>
                </a:solidFill>
                <a:latin typeface="Arial" panose="020B0604020202020204" pitchFamily="34" charset="0"/>
                <a:cs typeface="Arial" panose="020B0604020202020204" pitchFamily="34" charset="0"/>
              </a:rPr>
              <a:t>Katie Bowden</a:t>
            </a:r>
            <a:r>
              <a:rPr lang="en-US" sz="4700" baseline="30000" dirty="0">
                <a:solidFill>
                  <a:schemeClr val="tx1"/>
                </a:solidFill>
                <a:latin typeface="Arial" panose="020B0604020202020204" pitchFamily="34" charset="0"/>
                <a:cs typeface="Arial" panose="020B0604020202020204" pitchFamily="34" charset="0"/>
              </a:rPr>
              <a:t>1,2</a:t>
            </a:r>
            <a:r>
              <a:rPr lang="en-US" sz="4700" dirty="0">
                <a:solidFill>
                  <a:schemeClr val="tx1"/>
                </a:solidFill>
                <a:latin typeface="Arial" panose="020B0604020202020204" pitchFamily="34" charset="0"/>
                <a:cs typeface="Arial" panose="020B0604020202020204" pitchFamily="34" charset="0"/>
              </a:rPr>
              <a:t>, Pam Heinselman</a:t>
            </a:r>
            <a:r>
              <a:rPr lang="en-US" sz="4700" baseline="30000" dirty="0">
                <a:solidFill>
                  <a:schemeClr val="tx1"/>
                </a:solidFill>
                <a:latin typeface="Arial" panose="020B0604020202020204" pitchFamily="34" charset="0"/>
                <a:cs typeface="Arial" panose="020B0604020202020204" pitchFamily="34" charset="0"/>
              </a:rPr>
              <a:t>1,3</a:t>
            </a:r>
            <a:r>
              <a:rPr lang="en-US" sz="4700" dirty="0">
                <a:solidFill>
                  <a:schemeClr val="tx1"/>
                </a:solidFill>
                <a:latin typeface="Arial" panose="020B0604020202020204" pitchFamily="34" charset="0"/>
                <a:cs typeface="Arial" panose="020B0604020202020204" pitchFamily="34" charset="0"/>
              </a:rPr>
              <a:t>, Darrel Kingfield</a:t>
            </a:r>
            <a:r>
              <a:rPr lang="en-US" sz="4700" baseline="30000" dirty="0">
                <a:solidFill>
                  <a:schemeClr val="tx1"/>
                </a:solidFill>
                <a:latin typeface="Arial" panose="020B0604020202020204" pitchFamily="34" charset="0"/>
                <a:cs typeface="Arial" panose="020B0604020202020204" pitchFamily="34" charset="0"/>
              </a:rPr>
              <a:t>2,3</a:t>
            </a:r>
            <a:r>
              <a:rPr lang="en-US" sz="4700" dirty="0">
                <a:solidFill>
                  <a:schemeClr val="tx1"/>
                </a:solidFill>
                <a:latin typeface="Arial" panose="020B0604020202020204" pitchFamily="34" charset="0"/>
                <a:cs typeface="Arial" panose="020B0604020202020204" pitchFamily="34" charset="0"/>
              </a:rPr>
              <a:t>, Rick Thomas</a:t>
            </a:r>
            <a:r>
              <a:rPr lang="en-US" sz="4700" baseline="30000" dirty="0">
                <a:solidFill>
                  <a:schemeClr val="tx1"/>
                </a:solidFill>
                <a:latin typeface="Arial" panose="020B0604020202020204" pitchFamily="34" charset="0"/>
                <a:cs typeface="Arial" panose="020B0604020202020204" pitchFamily="34" charset="0"/>
              </a:rPr>
              <a:t>4</a:t>
            </a:r>
          </a:p>
          <a:p>
            <a:r>
              <a:rPr lang="en-US" sz="3500" baseline="30000" dirty="0">
                <a:solidFill>
                  <a:schemeClr val="tx1"/>
                </a:solidFill>
                <a:latin typeface="Arial" panose="020B0604020202020204" pitchFamily="34" charset="0"/>
                <a:cs typeface="Arial" panose="020B0604020202020204" pitchFamily="34" charset="0"/>
              </a:rPr>
              <a:t>1</a:t>
            </a:r>
            <a:r>
              <a:rPr lang="en-US" sz="3500" dirty="0">
                <a:solidFill>
                  <a:schemeClr val="tx1"/>
                </a:solidFill>
                <a:latin typeface="Arial" panose="020B0604020202020204" pitchFamily="34" charset="0"/>
                <a:cs typeface="Arial" panose="020B0604020202020204" pitchFamily="34" charset="0"/>
              </a:rPr>
              <a:t>OU School of Meteorology, </a:t>
            </a:r>
            <a:r>
              <a:rPr lang="en-US" sz="3500" baseline="30000" dirty="0">
                <a:solidFill>
                  <a:schemeClr val="tx1"/>
                </a:solidFill>
                <a:latin typeface="Arial" panose="020B0604020202020204" pitchFamily="34" charset="0"/>
                <a:cs typeface="Arial" panose="020B0604020202020204" pitchFamily="34" charset="0"/>
              </a:rPr>
              <a:t>2</a:t>
            </a:r>
            <a:r>
              <a:rPr lang="en-US" sz="3500" dirty="0">
                <a:solidFill>
                  <a:schemeClr val="tx1"/>
                </a:solidFill>
                <a:latin typeface="Arial" panose="020B0604020202020204" pitchFamily="34" charset="0"/>
                <a:cs typeface="Arial" panose="020B0604020202020204" pitchFamily="34" charset="0"/>
              </a:rPr>
              <a:t>OU Cooperative Institute for Mesoscale Meteorological Studies, </a:t>
            </a:r>
            <a:r>
              <a:rPr lang="en-US" sz="3500" baseline="30000" dirty="0">
                <a:solidFill>
                  <a:schemeClr val="tx1"/>
                </a:solidFill>
                <a:latin typeface="Arial" panose="020B0604020202020204" pitchFamily="34" charset="0"/>
                <a:cs typeface="Arial" panose="020B0604020202020204" pitchFamily="34" charset="0"/>
              </a:rPr>
              <a:t>3</a:t>
            </a:r>
            <a:r>
              <a:rPr lang="en-US" sz="3500" dirty="0">
                <a:solidFill>
                  <a:schemeClr val="tx1"/>
                </a:solidFill>
                <a:latin typeface="Arial" panose="020B0604020202020204" pitchFamily="34" charset="0"/>
                <a:cs typeface="Arial" panose="020B0604020202020204" pitchFamily="34" charset="0"/>
              </a:rPr>
              <a:t>NOAA National Severe Storms Laboratory, </a:t>
            </a:r>
            <a:r>
              <a:rPr lang="en-US" sz="3500" baseline="30000" dirty="0">
                <a:solidFill>
                  <a:schemeClr val="tx1"/>
                </a:solidFill>
                <a:latin typeface="Arial" panose="020B0604020202020204" pitchFamily="34" charset="0"/>
                <a:cs typeface="Arial" panose="020B0604020202020204" pitchFamily="34" charset="0"/>
              </a:rPr>
              <a:t>4</a:t>
            </a:r>
            <a:r>
              <a:rPr lang="en-US" sz="3500" dirty="0">
                <a:solidFill>
                  <a:schemeClr val="tx1"/>
                </a:solidFill>
                <a:latin typeface="Arial" panose="020B0604020202020204" pitchFamily="34" charset="0"/>
                <a:cs typeface="Arial" panose="020B0604020202020204" pitchFamily="34" charset="0"/>
              </a:rPr>
              <a:t>GT School of Psychology</a:t>
            </a:r>
          </a:p>
        </p:txBody>
      </p:sp>
      <p:sp>
        <p:nvSpPr>
          <p:cNvPr id="7" name="Content Placeholder 2"/>
          <p:cNvSpPr txBox="1">
            <a:spLocks/>
          </p:cNvSpPr>
          <p:nvPr/>
        </p:nvSpPr>
        <p:spPr>
          <a:xfrm>
            <a:off x="17582476" y="7224893"/>
            <a:ext cx="32324513" cy="22397152"/>
          </a:xfrm>
          <a:prstGeom prst="rect">
            <a:avLst/>
          </a:prstGeom>
          <a:solidFill>
            <a:schemeClr val="bg1">
              <a:lumMod val="85000"/>
            </a:schemeClr>
          </a:solidFill>
        </p:spPr>
        <p:txBody>
          <a:bodyPr vert="horz" lIns="538399" tIns="269199" rIns="538399" bIns="269199" rtlCol="0">
            <a:normAutofit/>
          </a:bodyPr>
          <a:lstStyle>
            <a:lvl1pPr marL="342900" indent="-342900" algn="l" defTabSz="914400" rtl="0" eaLnBrk="1" latinLnBrk="0" hangingPunct="1">
              <a:spcBef>
                <a:spcPts val="2000"/>
              </a:spcBef>
              <a:buClr>
                <a:schemeClr val="tx1"/>
              </a:buClr>
              <a:buSzPct val="90000"/>
              <a:buFont typeface="Arial"/>
              <a:buChar char="•"/>
              <a:defRPr sz="1200" kern="1200">
                <a:solidFill>
                  <a:schemeClr val="tx1">
                    <a:lumMod val="90000"/>
                    <a:lumOff val="10000"/>
                  </a:schemeClr>
                </a:solidFill>
                <a:latin typeface="Arial"/>
                <a:ea typeface="+mn-ea"/>
                <a:cs typeface="Arial"/>
              </a:defRPr>
            </a:lvl1pPr>
            <a:lvl2pPr marL="685800" indent="-336550" algn="l" defTabSz="914400" rtl="0" eaLnBrk="1" latinLnBrk="0" hangingPunct="1">
              <a:spcBef>
                <a:spcPts val="600"/>
              </a:spcBef>
              <a:buClr>
                <a:schemeClr val="tx1"/>
              </a:buClr>
              <a:buSzPct val="90000"/>
              <a:buFont typeface="Arial"/>
              <a:buChar char="•"/>
              <a:defRPr sz="1100" kern="1200">
                <a:solidFill>
                  <a:schemeClr val="tx1">
                    <a:lumMod val="90000"/>
                    <a:lumOff val="10000"/>
                  </a:schemeClr>
                </a:solidFill>
                <a:latin typeface="Arial"/>
                <a:ea typeface="+mn-ea"/>
                <a:cs typeface="Arial"/>
              </a:defRPr>
            </a:lvl2pPr>
            <a:lvl3pPr marL="1035050" indent="-349250" algn="l" defTabSz="914400" rtl="0" eaLnBrk="1" latinLnBrk="0" hangingPunct="1">
              <a:spcBef>
                <a:spcPts val="600"/>
              </a:spcBef>
              <a:buClr>
                <a:schemeClr val="tx1"/>
              </a:buClr>
              <a:buSzPct val="90000"/>
              <a:buFont typeface="Arial"/>
              <a:buChar char="•"/>
              <a:defRPr sz="1050" kern="1200">
                <a:solidFill>
                  <a:schemeClr val="tx1">
                    <a:lumMod val="90000"/>
                    <a:lumOff val="10000"/>
                  </a:schemeClr>
                </a:solidFill>
                <a:latin typeface="Arial"/>
                <a:ea typeface="+mn-ea"/>
                <a:cs typeface="Arial"/>
              </a:defRPr>
            </a:lvl3pPr>
            <a:lvl4pPr marL="1371600" indent="-336550" algn="l" defTabSz="914400" rtl="0" eaLnBrk="1" latinLnBrk="0" hangingPunct="1">
              <a:spcBef>
                <a:spcPts val="600"/>
              </a:spcBef>
              <a:buClr>
                <a:schemeClr val="tx1"/>
              </a:buClr>
              <a:buSzPct val="90000"/>
              <a:buFont typeface="Arial"/>
              <a:buChar char="•"/>
              <a:defRPr sz="1050" kern="1200">
                <a:solidFill>
                  <a:schemeClr val="tx1">
                    <a:lumMod val="90000"/>
                    <a:lumOff val="10000"/>
                  </a:schemeClr>
                </a:solidFill>
                <a:latin typeface="Arial"/>
                <a:ea typeface="+mn-ea"/>
                <a:cs typeface="Arial"/>
              </a:defRPr>
            </a:lvl4pPr>
            <a:lvl5pPr marL="1720850" indent="-349250" algn="l" defTabSz="914400" rtl="0" eaLnBrk="1" latinLnBrk="0" hangingPunct="1">
              <a:spcBef>
                <a:spcPts val="600"/>
              </a:spcBef>
              <a:buClr>
                <a:schemeClr val="tx1"/>
              </a:buClr>
              <a:buSzPct val="90000"/>
              <a:buFont typeface="Arial"/>
              <a:buChar char="•"/>
              <a:defRPr sz="1050" kern="1200">
                <a:solidFill>
                  <a:schemeClr val="tx1">
                    <a:lumMod val="90000"/>
                    <a:lumOff val="10000"/>
                  </a:schemeClr>
                </a:solidFill>
                <a:latin typeface="Arial"/>
                <a:ea typeface="+mn-ea"/>
                <a:cs typeface="Arial"/>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None/>
            </a:pPr>
            <a:r>
              <a:rPr lang="en-US" sz="6500" dirty="0">
                <a:solidFill>
                  <a:schemeClr val="bg2"/>
                </a:solidFill>
                <a:latin typeface="Arial" panose="020B0604020202020204" pitchFamily="34" charset="0"/>
                <a:cs typeface="Arial" panose="020B0604020202020204" pitchFamily="34" charset="0"/>
              </a:rPr>
              <a:t>Results</a:t>
            </a:r>
          </a:p>
          <a:p>
            <a:pPr marL="0" indent="0">
              <a:buNone/>
            </a:pPr>
            <a:endParaRPr lang="en-US" sz="6500" dirty="0">
              <a:solidFill>
                <a:schemeClr val="bg2"/>
              </a:solidFill>
              <a:latin typeface="+mj-lt"/>
            </a:endParaRPr>
          </a:p>
        </p:txBody>
      </p:sp>
      <p:pic>
        <p:nvPicPr>
          <p:cNvPr id="13"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1831" t="20860" r="12975" b="53572"/>
          <a:stretch/>
        </p:blipFill>
        <p:spPr>
          <a:xfrm>
            <a:off x="4423306" y="16361367"/>
            <a:ext cx="11931517" cy="6697216"/>
          </a:xfrm>
          <a:prstGeom prst="rect">
            <a:avLst/>
          </a:prstGeom>
        </p:spPr>
      </p:pic>
      <p:pic>
        <p:nvPicPr>
          <p:cNvPr id="14"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1831" t="46936" r="12511" b="27615"/>
          <a:stretch/>
        </p:blipFill>
        <p:spPr>
          <a:xfrm>
            <a:off x="4449978" y="22658525"/>
            <a:ext cx="11931517" cy="6625126"/>
          </a:xfrm>
          <a:prstGeom prst="rect">
            <a:avLst/>
          </a:prstGeom>
        </p:spPr>
      </p:pic>
      <p:sp>
        <p:nvSpPr>
          <p:cNvPr id="5" name="TextBox 4"/>
          <p:cNvSpPr txBox="1"/>
          <p:nvPr/>
        </p:nvSpPr>
        <p:spPr>
          <a:xfrm>
            <a:off x="797608" y="17165693"/>
            <a:ext cx="4409440" cy="9222955"/>
          </a:xfrm>
          <a:prstGeom prst="rect">
            <a:avLst/>
          </a:prstGeom>
          <a:noFill/>
        </p:spPr>
        <p:txBody>
          <a:bodyPr wrap="square" lIns="538399" tIns="269199" rIns="538399" bIns="269199" rtlCol="0">
            <a:spAutoFit/>
          </a:bodyPr>
          <a:lstStyle/>
          <a:p>
            <a:r>
              <a:rPr lang="en-US" sz="4700" dirty="0">
                <a:latin typeface="Arial" panose="020B0604020202020204" pitchFamily="34" charset="0"/>
                <a:cs typeface="Arial" panose="020B0604020202020204" pitchFamily="34" charset="0"/>
              </a:rPr>
              <a:t>Case 1: Marginally severe hail event</a:t>
            </a:r>
          </a:p>
          <a:p>
            <a:endParaRPr lang="en-US" sz="4700" dirty="0">
              <a:latin typeface="Arial" panose="020B0604020202020204" pitchFamily="34" charset="0"/>
              <a:cs typeface="Arial" panose="020B0604020202020204" pitchFamily="34" charset="0"/>
            </a:endParaRPr>
          </a:p>
          <a:p>
            <a:endParaRPr lang="en-US" sz="4700" dirty="0">
              <a:latin typeface="Arial" panose="020B0604020202020204" pitchFamily="34" charset="0"/>
              <a:cs typeface="Arial" panose="020B0604020202020204" pitchFamily="34" charset="0"/>
            </a:endParaRPr>
          </a:p>
          <a:p>
            <a:endParaRPr lang="en-US" sz="4700" dirty="0">
              <a:latin typeface="Arial" panose="020B0604020202020204" pitchFamily="34" charset="0"/>
              <a:cs typeface="Arial" panose="020B0604020202020204" pitchFamily="34" charset="0"/>
            </a:endParaRPr>
          </a:p>
          <a:p>
            <a:endParaRPr lang="en-US" sz="4700" dirty="0">
              <a:latin typeface="Arial" panose="020B0604020202020204" pitchFamily="34" charset="0"/>
              <a:cs typeface="Arial" panose="020B0604020202020204" pitchFamily="34" charset="0"/>
            </a:endParaRPr>
          </a:p>
          <a:p>
            <a:r>
              <a:rPr lang="en-US" sz="4700" dirty="0">
                <a:latin typeface="Arial" panose="020B0604020202020204" pitchFamily="34" charset="0"/>
                <a:cs typeface="Arial" panose="020B0604020202020204" pitchFamily="34" charset="0"/>
              </a:rPr>
              <a:t>Case 2:</a:t>
            </a:r>
          </a:p>
          <a:p>
            <a:r>
              <a:rPr lang="en-US" sz="4700" dirty="0">
                <a:latin typeface="Arial" panose="020B0604020202020204" pitchFamily="34" charset="0"/>
                <a:cs typeface="Arial" panose="020B0604020202020204" pitchFamily="34" charset="0"/>
              </a:rPr>
              <a:t>Severe hail and wind event</a:t>
            </a:r>
          </a:p>
        </p:txBody>
      </p:sp>
      <p:pic>
        <p:nvPicPr>
          <p:cNvPr id="1027" name="Picture 3">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41" t="26725" r="17005" b="36638"/>
          <a:stretch/>
        </p:blipFill>
        <p:spPr bwMode="auto">
          <a:xfrm>
            <a:off x="19781596" y="20164792"/>
            <a:ext cx="21044552" cy="888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516935418"/>
              </p:ext>
            </p:extLst>
          </p:nvPr>
        </p:nvGraphicFramePr>
        <p:xfrm>
          <a:off x="19781595" y="10064450"/>
          <a:ext cx="21044553" cy="7929094"/>
        </p:xfrm>
        <a:graphic>
          <a:graphicData uri="http://schemas.openxmlformats.org/drawingml/2006/table">
            <a:tbl>
              <a:tblPr firstRow="1" bandRow="1">
                <a:tableStyleId>{9D7B26C5-4107-4FEC-AEDC-1716B250A1EF}</a:tableStyleId>
              </a:tblPr>
              <a:tblGrid>
                <a:gridCol w="7686494"/>
                <a:gridCol w="13358059"/>
              </a:tblGrid>
              <a:tr h="2431880">
                <a:tc>
                  <a:txBody>
                    <a:bodyPr/>
                    <a:lstStyle/>
                    <a:p>
                      <a:r>
                        <a:rPr lang="en-US" sz="5500" dirty="0" smtClean="0">
                          <a:latin typeface="Arial" panose="020B0604020202020204" pitchFamily="34" charset="0"/>
                          <a:cs typeface="Arial" panose="020B0604020202020204" pitchFamily="34" charset="0"/>
                        </a:rPr>
                        <a:t>Cases 1 and 2 combined</a:t>
                      </a:r>
                      <a:endParaRPr lang="en-US" sz="5500" dirty="0">
                        <a:latin typeface="Arial" panose="020B0604020202020204" pitchFamily="34" charset="0"/>
                        <a:cs typeface="Arial" panose="020B0604020202020204" pitchFamily="34" charset="0"/>
                      </a:endParaRPr>
                    </a:p>
                  </a:txBody>
                  <a:tcPr marL="512064" marR="512064" marT="292608" marB="292608"/>
                </a:tc>
                <a:tc>
                  <a:txBody>
                    <a:bodyPr/>
                    <a:lstStyle/>
                    <a:p>
                      <a:r>
                        <a:rPr lang="en-GB" sz="5500" dirty="0" smtClean="0">
                          <a:latin typeface="Arial" panose="020B0604020202020204" pitchFamily="34" charset="0"/>
                          <a:cs typeface="Arial" panose="020B0604020202020204" pitchFamily="34" charset="0"/>
                        </a:rPr>
                        <a:t>Median lead time</a:t>
                      </a:r>
                      <a:endParaRPr lang="en-US" sz="5500" dirty="0">
                        <a:latin typeface="Arial" panose="020B0604020202020204" pitchFamily="34" charset="0"/>
                        <a:cs typeface="Arial" panose="020B0604020202020204" pitchFamily="34" charset="0"/>
                      </a:endParaRPr>
                    </a:p>
                  </a:txBody>
                  <a:tcPr marL="512064" marR="512064" marT="292608" marB="292608"/>
                </a:tc>
              </a:tr>
              <a:tr h="1617799">
                <a:tc>
                  <a:txBody>
                    <a:bodyPr/>
                    <a:lstStyle/>
                    <a:p>
                      <a:r>
                        <a:rPr lang="en-GB" sz="5500" dirty="0" smtClean="0">
                          <a:latin typeface="Arial" panose="020B0604020202020204" pitchFamily="34" charset="0"/>
                          <a:cs typeface="Arial" panose="020B0604020202020204" pitchFamily="34" charset="0"/>
                        </a:rPr>
                        <a:t>Control</a:t>
                      </a:r>
                      <a:endParaRPr lang="en-US" sz="5500" dirty="0">
                        <a:latin typeface="Arial" panose="020B0604020202020204" pitchFamily="34" charset="0"/>
                        <a:cs typeface="Arial" panose="020B0604020202020204" pitchFamily="34" charset="0"/>
                      </a:endParaRPr>
                    </a:p>
                  </a:txBody>
                  <a:tcPr marL="512064" marR="512064" marT="292608" marB="292608"/>
                </a:tc>
                <a:tc>
                  <a:txBody>
                    <a:bodyPr/>
                    <a:lstStyle/>
                    <a:p>
                      <a:r>
                        <a:rPr lang="en-GB" sz="5500" dirty="0" smtClean="0">
                          <a:latin typeface="Arial" panose="020B0604020202020204" pitchFamily="34" charset="0"/>
                          <a:cs typeface="Arial" panose="020B0604020202020204" pitchFamily="34" charset="0"/>
                        </a:rPr>
                        <a:t>17.3 min</a:t>
                      </a:r>
                      <a:endParaRPr lang="en-US" sz="5500" dirty="0">
                        <a:latin typeface="Arial" panose="020B0604020202020204" pitchFamily="34" charset="0"/>
                        <a:cs typeface="Arial" panose="020B0604020202020204" pitchFamily="34" charset="0"/>
                      </a:endParaRPr>
                    </a:p>
                  </a:txBody>
                  <a:tcPr marL="512064" marR="512064" marT="292608" marB="292608"/>
                </a:tc>
              </a:tr>
              <a:tr h="1617799">
                <a:tc>
                  <a:txBody>
                    <a:bodyPr/>
                    <a:lstStyle/>
                    <a:p>
                      <a:r>
                        <a:rPr lang="en-GB" sz="5500" dirty="0" smtClean="0">
                          <a:latin typeface="Arial" panose="020B0604020202020204" pitchFamily="34" charset="0"/>
                          <a:cs typeface="Arial" panose="020B0604020202020204" pitchFamily="34" charset="0"/>
                        </a:rPr>
                        <a:t>Experimental</a:t>
                      </a:r>
                      <a:endParaRPr lang="en-US" sz="5500" dirty="0">
                        <a:latin typeface="Arial" panose="020B0604020202020204" pitchFamily="34" charset="0"/>
                        <a:cs typeface="Arial" panose="020B0604020202020204" pitchFamily="34" charset="0"/>
                      </a:endParaRPr>
                    </a:p>
                  </a:txBody>
                  <a:tcPr marL="512064" marR="512064" marT="292608" marB="292608"/>
                </a:tc>
                <a:tc>
                  <a:txBody>
                    <a:bodyPr/>
                    <a:lstStyle/>
                    <a:p>
                      <a:r>
                        <a:rPr lang="en-GB" sz="5500" dirty="0" smtClean="0">
                          <a:latin typeface="Arial" panose="020B0604020202020204" pitchFamily="34" charset="0"/>
                          <a:cs typeface="Arial" panose="020B0604020202020204" pitchFamily="34" charset="0"/>
                        </a:rPr>
                        <a:t>21.5 min</a:t>
                      </a:r>
                      <a:endParaRPr lang="en-US" sz="5500" dirty="0">
                        <a:latin typeface="Arial" panose="020B0604020202020204" pitchFamily="34" charset="0"/>
                        <a:cs typeface="Arial" panose="020B0604020202020204" pitchFamily="34" charset="0"/>
                      </a:endParaRPr>
                    </a:p>
                  </a:txBody>
                  <a:tcPr marL="512064" marR="512064" marT="292608" marB="292608"/>
                </a:tc>
              </a:tr>
              <a:tr h="1584522">
                <a:tc>
                  <a:txBody>
                    <a:bodyPr/>
                    <a:lstStyle/>
                    <a:p>
                      <a:r>
                        <a:rPr lang="en-GB" sz="5500" dirty="0" smtClean="0">
                          <a:latin typeface="Arial" panose="020B0604020202020204" pitchFamily="34" charset="0"/>
                          <a:cs typeface="Arial" panose="020B0604020202020204" pitchFamily="34" charset="0"/>
                        </a:rPr>
                        <a:t>Difference</a:t>
                      </a:r>
                      <a:endParaRPr lang="en-US" sz="5500" dirty="0">
                        <a:latin typeface="Arial" panose="020B0604020202020204" pitchFamily="34" charset="0"/>
                        <a:cs typeface="Arial" panose="020B0604020202020204" pitchFamily="34" charset="0"/>
                      </a:endParaRPr>
                    </a:p>
                  </a:txBody>
                  <a:tcPr marL="512064" marR="512064" marT="292608" marB="292608"/>
                </a:tc>
                <a:tc>
                  <a:txBody>
                    <a:bodyPr/>
                    <a:lstStyle/>
                    <a:p>
                      <a:r>
                        <a:rPr lang="en-GB" sz="5500" dirty="0" smtClean="0">
                          <a:latin typeface="Arial" panose="020B0604020202020204" pitchFamily="34" charset="0"/>
                          <a:cs typeface="Arial" panose="020B0604020202020204" pitchFamily="34" charset="0"/>
                        </a:rPr>
                        <a:t>4.2 min </a:t>
                      </a:r>
                    </a:p>
                    <a:p>
                      <a:r>
                        <a:rPr lang="en-GB" sz="5500" i="1" dirty="0" smtClean="0">
                          <a:latin typeface="Arial" panose="020B0604020202020204" pitchFamily="34" charset="0"/>
                          <a:cs typeface="Arial" panose="020B0604020202020204" pitchFamily="34" charset="0"/>
                        </a:rPr>
                        <a:t>(Statistically significant, p=0.0252)</a:t>
                      </a:r>
                      <a:endParaRPr lang="en-US" sz="5500" i="1" dirty="0">
                        <a:latin typeface="Arial" panose="020B0604020202020204" pitchFamily="34" charset="0"/>
                        <a:cs typeface="Arial" panose="020B0604020202020204" pitchFamily="34" charset="0"/>
                      </a:endParaRPr>
                    </a:p>
                  </a:txBody>
                  <a:tcPr marL="512064" marR="512064" marT="292608" marB="292608"/>
                </a:tc>
              </a:tr>
            </a:tbl>
          </a:graphicData>
        </a:graphic>
      </p:graphicFrame>
      <p:sp>
        <p:nvSpPr>
          <p:cNvPr id="12" name="TextBox 11"/>
          <p:cNvSpPr txBox="1"/>
          <p:nvPr/>
        </p:nvSpPr>
        <p:spPr>
          <a:xfrm>
            <a:off x="19761814" y="17867492"/>
            <a:ext cx="10534653" cy="2236427"/>
          </a:xfrm>
          <a:prstGeom prst="rect">
            <a:avLst/>
          </a:prstGeom>
          <a:noFill/>
        </p:spPr>
        <p:txBody>
          <a:bodyPr wrap="square" lIns="538399" tIns="269199" rIns="538399" bIns="269199" rtlCol="0">
            <a:spAutoFit/>
          </a:bodyPr>
          <a:lstStyle/>
          <a:p>
            <a:endParaRPr lang="en-US" sz="5500" b="1" dirty="0" smtClean="0">
              <a:latin typeface="Arial" panose="020B0604020202020204" pitchFamily="34" charset="0"/>
              <a:cs typeface="Arial" panose="020B0604020202020204" pitchFamily="34" charset="0"/>
            </a:endParaRPr>
          </a:p>
          <a:p>
            <a:r>
              <a:rPr lang="en-US" sz="5500" b="1" dirty="0" smtClean="0">
                <a:latin typeface="Arial" panose="020B0604020202020204" pitchFamily="34" charset="0"/>
                <a:cs typeface="Arial" panose="020B0604020202020204" pitchFamily="34" charset="0"/>
              </a:rPr>
              <a:t>Decision </a:t>
            </a:r>
            <a:r>
              <a:rPr lang="en-US" sz="5500" b="1" dirty="0">
                <a:latin typeface="Arial" panose="020B0604020202020204" pitchFamily="34" charset="0"/>
                <a:cs typeface="Arial" panose="020B0604020202020204" pitchFamily="34" charset="0"/>
              </a:rPr>
              <a:t>Types</a:t>
            </a:r>
          </a:p>
        </p:txBody>
      </p:sp>
      <p:sp>
        <p:nvSpPr>
          <p:cNvPr id="51" name="TextBox 50"/>
          <p:cNvSpPr txBox="1"/>
          <p:nvPr/>
        </p:nvSpPr>
        <p:spPr>
          <a:xfrm>
            <a:off x="19781593" y="8753069"/>
            <a:ext cx="16415405" cy="1390041"/>
          </a:xfrm>
          <a:prstGeom prst="rect">
            <a:avLst/>
          </a:prstGeom>
          <a:noFill/>
        </p:spPr>
        <p:txBody>
          <a:bodyPr wrap="square" lIns="538399" tIns="269199" rIns="538399" bIns="269199" rtlCol="0">
            <a:spAutoFit/>
          </a:bodyPr>
          <a:lstStyle/>
          <a:p>
            <a:r>
              <a:rPr lang="en-US" sz="5500" b="1" dirty="0">
                <a:latin typeface="Arial" panose="020B0604020202020204" pitchFamily="34" charset="0"/>
                <a:cs typeface="Arial" panose="020B0604020202020204" pitchFamily="34" charset="0"/>
              </a:rPr>
              <a:t>Warning Lead Time</a:t>
            </a:r>
          </a:p>
        </p:txBody>
      </p:sp>
      <p:sp>
        <p:nvSpPr>
          <p:cNvPr id="11" name="TextBox 10"/>
          <p:cNvSpPr txBox="1"/>
          <p:nvPr/>
        </p:nvSpPr>
        <p:spPr>
          <a:xfrm>
            <a:off x="19913944" y="19250391"/>
            <a:ext cx="800219" cy="7943979"/>
          </a:xfrm>
          <a:prstGeom prst="rect">
            <a:avLst/>
          </a:prstGeom>
          <a:noFill/>
        </p:spPr>
        <p:txBody>
          <a:bodyPr vert="vert270" wrap="square" rtlCol="0">
            <a:spAutoFit/>
          </a:bodyPr>
          <a:lstStyle/>
          <a:p>
            <a:r>
              <a:rPr lang="en-US" sz="4000" b="1" dirty="0" smtClean="0"/>
              <a:t>Low	             High</a:t>
            </a:r>
            <a:endParaRPr lang="en-US" sz="4000" b="1" dirty="0"/>
          </a:p>
        </p:txBody>
      </p:sp>
    </p:spTree>
    <p:extLst>
      <p:ext uri="{BB962C8B-B14F-4D97-AF65-F5344CB8AC3E}">
        <p14:creationId xmlns:p14="http://schemas.microsoft.com/office/powerpoint/2010/main" val="410193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84" y="3567376"/>
            <a:ext cx="49902530" cy="1986758"/>
          </a:xfrm>
        </p:spPr>
        <p:txBody>
          <a:bodyPr>
            <a:normAutofit/>
          </a:bodyPr>
          <a:lstStyle/>
          <a:p>
            <a:r>
              <a:rPr lang="en-US" b="1" dirty="0" smtClean="0"/>
              <a:t>Phased Array Radar Innovative Sensing Experiment 2013</a:t>
            </a:r>
            <a:endParaRPr lang="en-US" b="1" dirty="0"/>
          </a:p>
        </p:txBody>
      </p:sp>
      <p:sp>
        <p:nvSpPr>
          <p:cNvPr id="4" name="Footer Placeholder 3"/>
          <p:cNvSpPr>
            <a:spLocks noGrp="1"/>
          </p:cNvSpPr>
          <p:nvPr>
            <p:ph type="ftr" sz="quarter" idx="3"/>
          </p:nvPr>
        </p:nvSpPr>
        <p:spPr/>
        <p:txBody>
          <a:bodyPr/>
          <a:lstStyle/>
          <a:p>
            <a:r>
              <a:rPr lang="en-US" dirty="0" smtClean="0">
                <a:latin typeface="Arial"/>
                <a:cs typeface="Arial"/>
              </a:rPr>
              <a:t>NSSL Lab Review Feb 25–27, 2015</a:t>
            </a:r>
            <a:endParaRPr lang="en-US" dirty="0">
              <a:latin typeface="Arial"/>
              <a:cs typeface="Arial"/>
            </a:endParaRPr>
          </a:p>
        </p:txBody>
      </p:sp>
      <p:sp>
        <p:nvSpPr>
          <p:cNvPr id="6" name="Title 1"/>
          <p:cNvSpPr txBox="1">
            <a:spLocks/>
          </p:cNvSpPr>
          <p:nvPr/>
        </p:nvSpPr>
        <p:spPr>
          <a:xfrm>
            <a:off x="632184" y="5493267"/>
            <a:ext cx="49902530" cy="1508109"/>
          </a:xfrm>
          <a:prstGeom prst="rect">
            <a:avLst/>
          </a:prstGeom>
        </p:spPr>
        <p:txBody>
          <a:bodyPr vert="horz" lIns="538399" tIns="269199" rIns="538399" bIns="269199" rtlCol="0" anchor="b" anchorCtr="0">
            <a:noAutofit/>
          </a:bodyPr>
          <a:lstStyle>
            <a:lvl1pPr algn="ctr" defTabSz="914400" rtl="0" eaLnBrk="1" latinLnBrk="0" hangingPunct="1">
              <a:spcBef>
                <a:spcPct val="0"/>
              </a:spcBef>
              <a:buNone/>
              <a:defRPr sz="1600" kern="1200">
                <a:solidFill>
                  <a:schemeClr val="bg2"/>
                </a:solidFill>
                <a:latin typeface="+mj-lt"/>
                <a:ea typeface="+mj-ea"/>
                <a:cs typeface="+mj-cs"/>
              </a:defRPr>
            </a:lvl1pPr>
          </a:lstStyle>
          <a:p>
            <a:endParaRPr lang="en-US" sz="4700" dirty="0">
              <a:solidFill>
                <a:schemeClr val="tx1"/>
              </a:solidFill>
              <a:latin typeface="Arial" panose="020B0604020202020204" pitchFamily="34" charset="0"/>
              <a:cs typeface="Arial" panose="020B0604020202020204" pitchFamily="34" charset="0"/>
            </a:endParaRPr>
          </a:p>
          <a:p>
            <a:endParaRPr lang="en-US" sz="4700" dirty="0">
              <a:solidFill>
                <a:schemeClr val="tx1"/>
              </a:solidFill>
              <a:latin typeface="Arial" panose="020B0604020202020204" pitchFamily="34" charset="0"/>
              <a:cs typeface="Arial" panose="020B0604020202020204" pitchFamily="34" charset="0"/>
            </a:endParaRPr>
          </a:p>
          <a:p>
            <a:endParaRPr lang="en-US" sz="4700" dirty="0">
              <a:solidFill>
                <a:schemeClr val="tx1"/>
              </a:solidFill>
              <a:latin typeface="Arial" panose="020B0604020202020204" pitchFamily="34" charset="0"/>
              <a:cs typeface="Arial" panose="020B0604020202020204" pitchFamily="34" charset="0"/>
            </a:endParaRPr>
          </a:p>
          <a:p>
            <a:r>
              <a:rPr lang="en-US" sz="4700" dirty="0">
                <a:solidFill>
                  <a:schemeClr val="tx1"/>
                </a:solidFill>
                <a:latin typeface="Arial" panose="020B0604020202020204" pitchFamily="34" charset="0"/>
                <a:cs typeface="Arial" panose="020B0604020202020204" pitchFamily="34" charset="0"/>
              </a:rPr>
              <a:t>Katie Bowden</a:t>
            </a:r>
            <a:r>
              <a:rPr lang="en-US" sz="4700" baseline="30000" dirty="0">
                <a:solidFill>
                  <a:schemeClr val="tx1"/>
                </a:solidFill>
                <a:latin typeface="Arial" panose="020B0604020202020204" pitchFamily="34" charset="0"/>
                <a:cs typeface="Arial" panose="020B0604020202020204" pitchFamily="34" charset="0"/>
              </a:rPr>
              <a:t>1,2</a:t>
            </a:r>
            <a:r>
              <a:rPr lang="en-US" sz="4700" dirty="0">
                <a:solidFill>
                  <a:schemeClr val="tx1"/>
                </a:solidFill>
                <a:latin typeface="Arial" panose="020B0604020202020204" pitchFamily="34" charset="0"/>
                <a:cs typeface="Arial" panose="020B0604020202020204" pitchFamily="34" charset="0"/>
              </a:rPr>
              <a:t>, Pam Heinselman</a:t>
            </a:r>
            <a:r>
              <a:rPr lang="en-US" sz="4700" baseline="30000" dirty="0">
                <a:solidFill>
                  <a:schemeClr val="tx1"/>
                </a:solidFill>
                <a:latin typeface="Arial" panose="020B0604020202020204" pitchFamily="34" charset="0"/>
                <a:cs typeface="Arial" panose="020B0604020202020204" pitchFamily="34" charset="0"/>
              </a:rPr>
              <a:t>1,3</a:t>
            </a:r>
            <a:r>
              <a:rPr lang="en-US" sz="4700" dirty="0">
                <a:solidFill>
                  <a:schemeClr val="tx1"/>
                </a:solidFill>
                <a:latin typeface="Arial" panose="020B0604020202020204" pitchFamily="34" charset="0"/>
                <a:cs typeface="Arial" panose="020B0604020202020204" pitchFamily="34" charset="0"/>
              </a:rPr>
              <a:t>, Darrel Kingfield</a:t>
            </a:r>
            <a:r>
              <a:rPr lang="en-US" sz="4700" baseline="30000" dirty="0">
                <a:solidFill>
                  <a:schemeClr val="tx1"/>
                </a:solidFill>
                <a:latin typeface="Arial" panose="020B0604020202020204" pitchFamily="34" charset="0"/>
                <a:cs typeface="Arial" panose="020B0604020202020204" pitchFamily="34" charset="0"/>
              </a:rPr>
              <a:t>2,3</a:t>
            </a:r>
            <a:r>
              <a:rPr lang="en-US" sz="4700" dirty="0">
                <a:solidFill>
                  <a:schemeClr val="tx1"/>
                </a:solidFill>
                <a:latin typeface="Arial" panose="020B0604020202020204" pitchFamily="34" charset="0"/>
                <a:cs typeface="Arial" panose="020B0604020202020204" pitchFamily="34" charset="0"/>
              </a:rPr>
              <a:t>, Rick Thomas</a:t>
            </a:r>
            <a:r>
              <a:rPr lang="en-US" sz="4700" baseline="30000" dirty="0">
                <a:solidFill>
                  <a:schemeClr val="tx1"/>
                </a:solidFill>
                <a:latin typeface="Arial" panose="020B0604020202020204" pitchFamily="34" charset="0"/>
                <a:cs typeface="Arial" panose="020B0604020202020204" pitchFamily="34" charset="0"/>
              </a:rPr>
              <a:t>4</a:t>
            </a:r>
          </a:p>
          <a:p>
            <a:r>
              <a:rPr lang="en-US" sz="3500" baseline="30000" dirty="0">
                <a:solidFill>
                  <a:schemeClr val="tx1"/>
                </a:solidFill>
                <a:latin typeface="Arial" panose="020B0604020202020204" pitchFamily="34" charset="0"/>
                <a:cs typeface="Arial" panose="020B0604020202020204" pitchFamily="34" charset="0"/>
              </a:rPr>
              <a:t>1</a:t>
            </a:r>
            <a:r>
              <a:rPr lang="en-US" sz="3500" dirty="0">
                <a:solidFill>
                  <a:schemeClr val="tx1"/>
                </a:solidFill>
                <a:latin typeface="Arial" panose="020B0604020202020204" pitchFamily="34" charset="0"/>
                <a:cs typeface="Arial" panose="020B0604020202020204" pitchFamily="34" charset="0"/>
              </a:rPr>
              <a:t>OU School of Meteorology, </a:t>
            </a:r>
            <a:r>
              <a:rPr lang="en-US" sz="3500" baseline="30000" dirty="0">
                <a:solidFill>
                  <a:schemeClr val="tx1"/>
                </a:solidFill>
                <a:latin typeface="Arial" panose="020B0604020202020204" pitchFamily="34" charset="0"/>
                <a:cs typeface="Arial" panose="020B0604020202020204" pitchFamily="34" charset="0"/>
              </a:rPr>
              <a:t>2</a:t>
            </a:r>
            <a:r>
              <a:rPr lang="en-US" sz="3500" dirty="0">
                <a:solidFill>
                  <a:schemeClr val="tx1"/>
                </a:solidFill>
                <a:latin typeface="Arial" panose="020B0604020202020204" pitchFamily="34" charset="0"/>
                <a:cs typeface="Arial" panose="020B0604020202020204" pitchFamily="34" charset="0"/>
              </a:rPr>
              <a:t>OU Cooperative Institute for Mesoscale Meteorological Studies, </a:t>
            </a:r>
            <a:r>
              <a:rPr lang="en-US" sz="3500" baseline="30000" dirty="0">
                <a:solidFill>
                  <a:schemeClr val="tx1"/>
                </a:solidFill>
                <a:latin typeface="Arial" panose="020B0604020202020204" pitchFamily="34" charset="0"/>
                <a:cs typeface="Arial" panose="020B0604020202020204" pitchFamily="34" charset="0"/>
              </a:rPr>
              <a:t>3</a:t>
            </a:r>
            <a:r>
              <a:rPr lang="en-US" sz="3500" dirty="0">
                <a:solidFill>
                  <a:schemeClr val="tx1"/>
                </a:solidFill>
                <a:latin typeface="Arial" panose="020B0604020202020204" pitchFamily="34" charset="0"/>
                <a:cs typeface="Arial" panose="020B0604020202020204" pitchFamily="34" charset="0"/>
              </a:rPr>
              <a:t>NOAA National Severe Storms Laboratory, </a:t>
            </a:r>
            <a:r>
              <a:rPr lang="en-US" sz="3500" baseline="30000" dirty="0">
                <a:solidFill>
                  <a:schemeClr val="tx1"/>
                </a:solidFill>
                <a:latin typeface="Arial" panose="020B0604020202020204" pitchFamily="34" charset="0"/>
                <a:cs typeface="Arial" panose="020B0604020202020204" pitchFamily="34" charset="0"/>
              </a:rPr>
              <a:t>4</a:t>
            </a:r>
            <a:r>
              <a:rPr lang="en-US" sz="3500" dirty="0">
                <a:solidFill>
                  <a:schemeClr val="tx1"/>
                </a:solidFill>
                <a:latin typeface="Arial" panose="020B0604020202020204" pitchFamily="34" charset="0"/>
                <a:cs typeface="Arial" panose="020B0604020202020204" pitchFamily="34" charset="0"/>
              </a:rPr>
              <a:t>GT School of Psychology</a:t>
            </a:r>
          </a:p>
        </p:txBody>
      </p:sp>
      <p:sp>
        <p:nvSpPr>
          <p:cNvPr id="8" name="Content Placeholder 2"/>
          <p:cNvSpPr txBox="1">
            <a:spLocks/>
          </p:cNvSpPr>
          <p:nvPr/>
        </p:nvSpPr>
        <p:spPr>
          <a:xfrm>
            <a:off x="1347537" y="7224893"/>
            <a:ext cx="49108194" cy="22397152"/>
          </a:xfrm>
          <a:prstGeom prst="rect">
            <a:avLst/>
          </a:prstGeom>
          <a:solidFill>
            <a:schemeClr val="bg1">
              <a:lumMod val="85000"/>
            </a:schemeClr>
          </a:solidFill>
        </p:spPr>
        <p:txBody>
          <a:bodyPr vert="horz" lIns="538399" tIns="269199" rIns="538399" bIns="269199" rtlCol="0">
            <a:normAutofit/>
          </a:bodyPr>
          <a:lstStyle>
            <a:lvl1pPr marL="342900" indent="-342900" algn="l" defTabSz="914400" rtl="0" eaLnBrk="1" latinLnBrk="0" hangingPunct="1">
              <a:spcBef>
                <a:spcPts val="2000"/>
              </a:spcBef>
              <a:buClr>
                <a:schemeClr val="tx1"/>
              </a:buClr>
              <a:buSzPct val="90000"/>
              <a:buFont typeface="Arial"/>
              <a:buChar char="•"/>
              <a:defRPr sz="1200" kern="1200">
                <a:solidFill>
                  <a:schemeClr val="tx1">
                    <a:lumMod val="90000"/>
                    <a:lumOff val="10000"/>
                  </a:schemeClr>
                </a:solidFill>
                <a:latin typeface="Arial"/>
                <a:ea typeface="+mn-ea"/>
                <a:cs typeface="Arial"/>
              </a:defRPr>
            </a:lvl1pPr>
            <a:lvl2pPr marL="685800" indent="-336550" algn="l" defTabSz="914400" rtl="0" eaLnBrk="1" latinLnBrk="0" hangingPunct="1">
              <a:spcBef>
                <a:spcPts val="600"/>
              </a:spcBef>
              <a:buClr>
                <a:schemeClr val="tx1"/>
              </a:buClr>
              <a:buSzPct val="90000"/>
              <a:buFont typeface="Arial"/>
              <a:buChar char="•"/>
              <a:defRPr sz="1100" kern="1200">
                <a:solidFill>
                  <a:schemeClr val="tx1">
                    <a:lumMod val="90000"/>
                    <a:lumOff val="10000"/>
                  </a:schemeClr>
                </a:solidFill>
                <a:latin typeface="Arial"/>
                <a:ea typeface="+mn-ea"/>
                <a:cs typeface="Arial"/>
              </a:defRPr>
            </a:lvl2pPr>
            <a:lvl3pPr marL="1035050" indent="-349250" algn="l" defTabSz="914400" rtl="0" eaLnBrk="1" latinLnBrk="0" hangingPunct="1">
              <a:spcBef>
                <a:spcPts val="600"/>
              </a:spcBef>
              <a:buClr>
                <a:schemeClr val="tx1"/>
              </a:buClr>
              <a:buSzPct val="90000"/>
              <a:buFont typeface="Arial"/>
              <a:buChar char="•"/>
              <a:defRPr sz="1050" kern="1200">
                <a:solidFill>
                  <a:schemeClr val="tx1">
                    <a:lumMod val="90000"/>
                    <a:lumOff val="10000"/>
                  </a:schemeClr>
                </a:solidFill>
                <a:latin typeface="Arial"/>
                <a:ea typeface="+mn-ea"/>
                <a:cs typeface="Arial"/>
              </a:defRPr>
            </a:lvl3pPr>
            <a:lvl4pPr marL="1371600" indent="-336550" algn="l" defTabSz="914400" rtl="0" eaLnBrk="1" latinLnBrk="0" hangingPunct="1">
              <a:spcBef>
                <a:spcPts val="600"/>
              </a:spcBef>
              <a:buClr>
                <a:schemeClr val="tx1"/>
              </a:buClr>
              <a:buSzPct val="90000"/>
              <a:buFont typeface="Arial"/>
              <a:buChar char="•"/>
              <a:defRPr sz="1050" kern="1200">
                <a:solidFill>
                  <a:schemeClr val="tx1">
                    <a:lumMod val="90000"/>
                    <a:lumOff val="10000"/>
                  </a:schemeClr>
                </a:solidFill>
                <a:latin typeface="Arial"/>
                <a:ea typeface="+mn-ea"/>
                <a:cs typeface="Arial"/>
              </a:defRPr>
            </a:lvl4pPr>
            <a:lvl5pPr marL="1720850" indent="-349250" algn="l" defTabSz="914400" rtl="0" eaLnBrk="1" latinLnBrk="0" hangingPunct="1">
              <a:spcBef>
                <a:spcPts val="600"/>
              </a:spcBef>
              <a:buClr>
                <a:schemeClr val="tx1"/>
              </a:buClr>
              <a:buSzPct val="90000"/>
              <a:buFont typeface="Arial"/>
              <a:buChar char="•"/>
              <a:defRPr sz="1050" kern="1200">
                <a:solidFill>
                  <a:schemeClr val="tx1">
                    <a:lumMod val="90000"/>
                    <a:lumOff val="10000"/>
                  </a:schemeClr>
                </a:solidFill>
                <a:latin typeface="Arial"/>
                <a:ea typeface="+mn-ea"/>
                <a:cs typeface="Arial"/>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None/>
            </a:pPr>
            <a:r>
              <a:rPr lang="en-US" sz="6500" dirty="0">
                <a:solidFill>
                  <a:schemeClr val="bg2"/>
                </a:solidFill>
                <a:latin typeface="Arial" panose="020B0604020202020204" pitchFamily="34" charset="0"/>
                <a:cs typeface="Arial" panose="020B0604020202020204" pitchFamily="34" charset="0"/>
              </a:rPr>
              <a:t>Example: Tornado Warning </a:t>
            </a:r>
            <a:r>
              <a:rPr lang="en-US" sz="6500" dirty="0" smtClean="0">
                <a:solidFill>
                  <a:schemeClr val="bg2"/>
                </a:solidFill>
                <a:latin typeface="Arial" panose="020B0604020202020204" pitchFamily="34" charset="0"/>
                <a:cs typeface="Arial" panose="020B0604020202020204" pitchFamily="34" charset="0"/>
              </a:rPr>
              <a:t>Decision</a:t>
            </a:r>
          </a:p>
          <a:p>
            <a:pPr marL="0" indent="0">
              <a:buNone/>
            </a:pPr>
            <a:endParaRPr lang="en-US" sz="6500" dirty="0">
              <a:solidFill>
                <a:schemeClr val="bg2"/>
              </a:solidFill>
              <a:latin typeface="Arial" panose="020B0604020202020204" pitchFamily="34" charset="0"/>
              <a:cs typeface="Arial" panose="020B0604020202020204" pitchFamily="34" charset="0"/>
            </a:endParaRPr>
          </a:p>
          <a:p>
            <a:pPr marL="0" indent="0">
              <a:buNone/>
            </a:pPr>
            <a:endParaRPr lang="en-US" sz="6500" dirty="0" smtClean="0">
              <a:solidFill>
                <a:schemeClr val="bg2"/>
              </a:solidFill>
              <a:latin typeface="Arial" panose="020B0604020202020204" pitchFamily="34" charset="0"/>
              <a:cs typeface="Arial" panose="020B0604020202020204" pitchFamily="34" charset="0"/>
            </a:endParaRPr>
          </a:p>
          <a:p>
            <a:pPr marL="0" indent="0">
              <a:buNone/>
            </a:pPr>
            <a:endParaRPr lang="en-US" sz="6500" dirty="0">
              <a:solidFill>
                <a:schemeClr val="bg2"/>
              </a:solidFill>
              <a:latin typeface="Arial" panose="020B0604020202020204" pitchFamily="34" charset="0"/>
              <a:cs typeface="Arial" panose="020B0604020202020204" pitchFamily="34" charset="0"/>
            </a:endParaRPr>
          </a:p>
          <a:p>
            <a:pPr marL="0" indent="0">
              <a:buNone/>
            </a:pPr>
            <a:endParaRPr lang="en-US" sz="6500" dirty="0" smtClean="0">
              <a:solidFill>
                <a:schemeClr val="bg2"/>
              </a:solidFill>
              <a:latin typeface="Arial" panose="020B0604020202020204" pitchFamily="34" charset="0"/>
              <a:cs typeface="Arial" panose="020B0604020202020204" pitchFamily="34" charset="0"/>
            </a:endParaRPr>
          </a:p>
          <a:p>
            <a:pPr marL="0" indent="0">
              <a:buNone/>
            </a:pPr>
            <a:endParaRPr lang="en-US" sz="6500" dirty="0">
              <a:solidFill>
                <a:schemeClr val="bg2"/>
              </a:solidFill>
              <a:latin typeface="Arial" panose="020B0604020202020204" pitchFamily="34" charset="0"/>
              <a:cs typeface="Arial" panose="020B0604020202020204" pitchFamily="34" charset="0"/>
            </a:endParaRPr>
          </a:p>
          <a:p>
            <a:pPr marL="0" indent="0">
              <a:buNone/>
            </a:pPr>
            <a:endParaRPr lang="en-US" sz="6500" dirty="0" smtClean="0">
              <a:solidFill>
                <a:schemeClr val="bg2"/>
              </a:solidFill>
              <a:latin typeface="Arial" panose="020B0604020202020204" pitchFamily="34" charset="0"/>
              <a:cs typeface="Arial" panose="020B0604020202020204" pitchFamily="34" charset="0"/>
            </a:endParaRPr>
          </a:p>
          <a:p>
            <a:pPr marL="0" indent="0">
              <a:buNone/>
            </a:pPr>
            <a:endParaRPr lang="en-US" sz="6500" dirty="0">
              <a:solidFill>
                <a:schemeClr val="bg2"/>
              </a:solidFill>
              <a:latin typeface="Arial" panose="020B0604020202020204" pitchFamily="34" charset="0"/>
              <a:cs typeface="Arial" panose="020B0604020202020204" pitchFamily="34" charset="0"/>
            </a:endParaRPr>
          </a:p>
          <a:p>
            <a:pPr marL="0" indent="0">
              <a:buNone/>
            </a:pPr>
            <a:endParaRPr lang="en-US" sz="6500" dirty="0" smtClean="0">
              <a:solidFill>
                <a:schemeClr val="bg2"/>
              </a:solidFill>
              <a:latin typeface="Arial" panose="020B0604020202020204" pitchFamily="34" charset="0"/>
              <a:cs typeface="Arial" panose="020B0604020202020204" pitchFamily="34" charset="0"/>
            </a:endParaRPr>
          </a:p>
          <a:p>
            <a:pPr marL="0" indent="0">
              <a:buNone/>
            </a:pPr>
            <a:endParaRPr lang="en-US" sz="6500" dirty="0">
              <a:solidFill>
                <a:schemeClr val="bg2"/>
              </a:solidFill>
              <a:latin typeface="Arial" panose="020B0604020202020204" pitchFamily="34" charset="0"/>
              <a:cs typeface="Arial" panose="020B0604020202020204" pitchFamily="34" charset="0"/>
            </a:endParaRPr>
          </a:p>
          <a:p>
            <a:pPr marL="0" indent="0">
              <a:buNone/>
            </a:pPr>
            <a:endParaRPr lang="en-US" sz="6500" dirty="0" smtClean="0">
              <a:solidFill>
                <a:schemeClr val="bg2"/>
              </a:solidFill>
              <a:latin typeface="Arial" panose="020B0604020202020204" pitchFamily="34" charset="0"/>
              <a:cs typeface="Arial" panose="020B0604020202020204" pitchFamily="34" charset="0"/>
            </a:endParaRPr>
          </a:p>
          <a:p>
            <a:pPr marL="0" indent="0">
              <a:buNone/>
            </a:pPr>
            <a:endParaRPr lang="en-US" sz="6500" dirty="0">
              <a:solidFill>
                <a:schemeClr val="bg2"/>
              </a:solidFill>
              <a:latin typeface="Arial" panose="020B0604020202020204" pitchFamily="34" charset="0"/>
              <a:cs typeface="Arial" panose="020B0604020202020204" pitchFamily="34" charset="0"/>
            </a:endParaRPr>
          </a:p>
          <a:p>
            <a:pPr marL="0" indent="0">
              <a:buNone/>
            </a:pPr>
            <a:endParaRPr lang="en-US" sz="6500" dirty="0" smtClean="0">
              <a:solidFill>
                <a:schemeClr val="bg2"/>
              </a:solidFill>
              <a:latin typeface="Arial" panose="020B0604020202020204" pitchFamily="34" charset="0"/>
              <a:cs typeface="Arial" panose="020B0604020202020204" pitchFamily="34" charset="0"/>
            </a:endParaRPr>
          </a:p>
          <a:p>
            <a:pPr marL="0" indent="0">
              <a:buNone/>
            </a:pPr>
            <a:r>
              <a:rPr lang="en-US" sz="6500" dirty="0" smtClean="0">
                <a:solidFill>
                  <a:schemeClr val="bg2"/>
                </a:solidFill>
                <a:latin typeface="Arial" panose="020B0604020202020204" pitchFamily="34" charset="0"/>
                <a:cs typeface="Arial" panose="020B0604020202020204" pitchFamily="34" charset="0"/>
              </a:rPr>
              <a:t>Summary</a:t>
            </a:r>
          </a:p>
          <a:p>
            <a:pPr marL="0" indent="0">
              <a:buNone/>
            </a:pPr>
            <a:endParaRPr lang="en-US" sz="6500" dirty="0">
              <a:solidFill>
                <a:schemeClr val="bg2"/>
              </a:solidFill>
              <a:latin typeface="Arial" panose="020B0604020202020204" pitchFamily="34" charset="0"/>
              <a:cs typeface="Arial" panose="020B0604020202020204" pitchFamily="34" charset="0"/>
            </a:endParaRPr>
          </a:p>
          <a:p>
            <a:pPr marL="0" indent="0">
              <a:buNone/>
            </a:pPr>
            <a:endParaRPr lang="en-US" sz="6500" dirty="0">
              <a:solidFill>
                <a:schemeClr val="bg2"/>
              </a:solidFill>
              <a:latin typeface="Arial" panose="020B0604020202020204" pitchFamily="34" charset="0"/>
              <a:cs typeface="Arial" panose="020B0604020202020204" pitchFamily="34" charset="0"/>
            </a:endParaRPr>
          </a:p>
          <a:p>
            <a:pPr marL="0" indent="0">
              <a:buNone/>
            </a:pPr>
            <a:endParaRPr lang="en-US" sz="6500" dirty="0">
              <a:solidFill>
                <a:schemeClr val="bg2"/>
              </a:solidFill>
              <a:latin typeface="+mj-lt"/>
            </a:endParaRPr>
          </a:p>
        </p:txBody>
      </p:sp>
      <p:sp>
        <p:nvSpPr>
          <p:cNvPr id="9" name="TextBox 8"/>
          <p:cNvSpPr txBox="1"/>
          <p:nvPr/>
        </p:nvSpPr>
        <p:spPr>
          <a:xfrm>
            <a:off x="4437040" y="8980483"/>
            <a:ext cx="11637149" cy="1390041"/>
          </a:xfrm>
          <a:prstGeom prst="rect">
            <a:avLst/>
          </a:prstGeom>
          <a:noFill/>
        </p:spPr>
        <p:txBody>
          <a:bodyPr wrap="square" lIns="538399" tIns="269199" rIns="538399" bIns="269199" rtlCol="0">
            <a:spAutoFit/>
          </a:bodyPr>
          <a:lstStyle/>
          <a:p>
            <a:r>
              <a:rPr lang="en-US" sz="5500" b="1" dirty="0">
                <a:latin typeface="Arial" panose="020B0604020202020204" pitchFamily="34" charset="0"/>
                <a:cs typeface="Arial" panose="020B0604020202020204" pitchFamily="34" charset="0"/>
              </a:rPr>
              <a:t>2 x 5-min PAR updates</a:t>
            </a:r>
          </a:p>
        </p:txBody>
      </p:sp>
      <p:sp>
        <p:nvSpPr>
          <p:cNvPr id="23" name="TextBox 22"/>
          <p:cNvSpPr txBox="1"/>
          <p:nvPr/>
        </p:nvSpPr>
        <p:spPr>
          <a:xfrm>
            <a:off x="17150501" y="8929912"/>
            <a:ext cx="11298892" cy="1390041"/>
          </a:xfrm>
          <a:prstGeom prst="rect">
            <a:avLst/>
          </a:prstGeom>
          <a:noFill/>
        </p:spPr>
        <p:txBody>
          <a:bodyPr wrap="square" lIns="538399" tIns="269199" rIns="538399" bIns="269199" rtlCol="0">
            <a:spAutoFit/>
          </a:bodyPr>
          <a:lstStyle/>
          <a:p>
            <a:r>
              <a:rPr lang="en-US" sz="5500" b="1" dirty="0">
                <a:latin typeface="Arial" panose="020B0604020202020204" pitchFamily="34" charset="0"/>
                <a:cs typeface="Arial" panose="020B0604020202020204" pitchFamily="34" charset="0"/>
              </a:rPr>
              <a:t>10 x 1-min PAR updates</a:t>
            </a:r>
          </a:p>
        </p:txBody>
      </p:sp>
      <p:graphicFrame>
        <p:nvGraphicFramePr>
          <p:cNvPr id="11" name="Table 10"/>
          <p:cNvGraphicFramePr>
            <a:graphicFrameLocks noGrp="1"/>
          </p:cNvGraphicFramePr>
          <p:nvPr>
            <p:extLst>
              <p:ext uri="{D42A27DB-BD31-4B8C-83A1-F6EECF244321}">
                <p14:modId xmlns:p14="http://schemas.microsoft.com/office/powerpoint/2010/main" val="2854607431"/>
              </p:ext>
            </p:extLst>
          </p:nvPr>
        </p:nvGraphicFramePr>
        <p:xfrm>
          <a:off x="4437040" y="10370858"/>
          <a:ext cx="43111760" cy="12729774"/>
        </p:xfrm>
        <a:graphic>
          <a:graphicData uri="http://schemas.openxmlformats.org/drawingml/2006/table">
            <a:tbl>
              <a:tblPr firstRow="1" bandRow="1">
                <a:tableStyleId>{5C22544A-7EE6-4342-B048-85BDC9FD1C3A}</a:tableStyleId>
              </a:tblPr>
              <a:tblGrid>
                <a:gridCol w="12847945"/>
                <a:gridCol w="30263815"/>
              </a:tblGrid>
              <a:tr h="12729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500" b="1" dirty="0" smtClean="0">
                          <a:solidFill>
                            <a:schemeClr val="accent2"/>
                          </a:solidFill>
                          <a:latin typeface="Arial" panose="020B0604020202020204" pitchFamily="34" charset="0"/>
                          <a:cs typeface="Arial" panose="020B0604020202020204" pitchFamily="34" charset="0"/>
                        </a:rPr>
                        <a:t>Control-Uninformed</a:t>
                      </a:r>
                    </a:p>
                    <a:p>
                      <a:pPr defTabSz="914400"/>
                      <a:endParaRPr lang="en-US" sz="5500" b="1" dirty="0" smtClean="0">
                        <a:solidFill>
                          <a:schemeClr val="tx1"/>
                        </a:solidFill>
                        <a:latin typeface="Arial" panose="020B0604020202020204" pitchFamily="34" charset="0"/>
                        <a:cs typeface="Arial" panose="020B0604020202020204" pitchFamily="34" charset="0"/>
                      </a:endParaRPr>
                    </a:p>
                    <a:p>
                      <a:pPr defTabSz="914400"/>
                      <a:r>
                        <a:rPr lang="en-US" sz="5500" b="1" dirty="0" smtClean="0">
                          <a:solidFill>
                            <a:schemeClr val="tx1"/>
                          </a:solidFill>
                          <a:latin typeface="Arial" panose="020B0604020202020204" pitchFamily="34" charset="0"/>
                          <a:cs typeface="Arial" panose="020B0604020202020204" pitchFamily="34" charset="0"/>
                        </a:rPr>
                        <a:t>2053</a:t>
                      </a:r>
                      <a:r>
                        <a:rPr lang="en-US" sz="5500" dirty="0" smtClean="0">
                          <a:solidFill>
                            <a:schemeClr val="tx1"/>
                          </a:solidFill>
                          <a:latin typeface="Arial" panose="020B0604020202020204" pitchFamily="34" charset="0"/>
                          <a:cs typeface="Arial" panose="020B0604020202020204" pitchFamily="34" charset="0"/>
                        </a:rPr>
                        <a:t>	 </a:t>
                      </a:r>
                      <a:r>
                        <a:rPr lang="en-US" sz="5500" b="0" dirty="0" smtClean="0">
                          <a:solidFill>
                            <a:schemeClr val="tx1"/>
                          </a:solidFill>
                          <a:latin typeface="Arial" panose="020B0604020202020204" pitchFamily="34" charset="0"/>
                          <a:cs typeface="Arial" panose="020B0604020202020204" pitchFamily="34" charset="0"/>
                        </a:rPr>
                        <a:t>Kidney bean shape, strong midlevel mesocyclone.</a:t>
                      </a:r>
                    </a:p>
                    <a:p>
                      <a:pPr defTabSz="914400"/>
                      <a:endParaRPr lang="en-US" sz="5500" dirty="0" smtClean="0">
                        <a:solidFill>
                          <a:schemeClr val="tx1"/>
                        </a:solidFill>
                        <a:latin typeface="Arial" panose="020B0604020202020204" pitchFamily="34" charset="0"/>
                        <a:cs typeface="Arial" panose="020B0604020202020204" pitchFamily="34" charset="0"/>
                      </a:endParaRPr>
                    </a:p>
                    <a:p>
                      <a:pPr defTabSz="914400"/>
                      <a:endParaRPr lang="en-US" sz="5500" dirty="0" smtClean="0">
                        <a:solidFill>
                          <a:schemeClr val="tx1"/>
                        </a:solidFill>
                        <a:latin typeface="Arial" panose="020B0604020202020204" pitchFamily="34" charset="0"/>
                        <a:cs typeface="Arial" panose="020B0604020202020204" pitchFamily="34" charset="0"/>
                      </a:endParaRPr>
                    </a:p>
                    <a:p>
                      <a:pPr defTabSz="914400"/>
                      <a:endParaRPr lang="en-GB" sz="5500" dirty="0" smtClean="0">
                        <a:solidFill>
                          <a:schemeClr val="tx1"/>
                        </a:solidFill>
                        <a:latin typeface="Arial" panose="020B0604020202020204" pitchFamily="34" charset="0"/>
                        <a:cs typeface="Arial" panose="020B0604020202020204" pitchFamily="34" charset="0"/>
                      </a:endParaRPr>
                    </a:p>
                    <a:p>
                      <a:pPr defTabSz="914400"/>
                      <a:endParaRPr lang="en-US" sz="5500" dirty="0" smtClean="0">
                        <a:solidFill>
                          <a:schemeClr val="tx1"/>
                        </a:solidFill>
                        <a:latin typeface="Arial" panose="020B0604020202020204" pitchFamily="34" charset="0"/>
                        <a:cs typeface="Arial" panose="020B0604020202020204" pitchFamily="34" charset="0"/>
                      </a:endParaRPr>
                    </a:p>
                    <a:p>
                      <a:pPr defTabSz="914400"/>
                      <a:r>
                        <a:rPr lang="en-US" sz="5500" b="1" dirty="0" smtClean="0">
                          <a:solidFill>
                            <a:schemeClr val="tx1"/>
                          </a:solidFill>
                          <a:latin typeface="Arial" panose="020B0604020202020204" pitchFamily="34" charset="0"/>
                          <a:cs typeface="Arial" panose="020B0604020202020204" pitchFamily="34" charset="0"/>
                        </a:rPr>
                        <a:t>2058</a:t>
                      </a:r>
                      <a:r>
                        <a:rPr lang="en-US" sz="5500" dirty="0" smtClean="0">
                          <a:solidFill>
                            <a:schemeClr val="tx1"/>
                          </a:solidFill>
                          <a:latin typeface="Arial" panose="020B0604020202020204" pitchFamily="34" charset="0"/>
                          <a:cs typeface="Arial" panose="020B0604020202020204" pitchFamily="34" charset="0"/>
                        </a:rPr>
                        <a:t>	 </a:t>
                      </a:r>
                      <a:r>
                        <a:rPr lang="en-US" sz="5500" b="1" dirty="0" smtClean="0">
                          <a:solidFill>
                            <a:schemeClr val="tx1"/>
                          </a:solidFill>
                          <a:latin typeface="Arial" panose="020B0604020202020204" pitchFamily="34" charset="0"/>
                          <a:cs typeface="Arial" panose="020B0604020202020204" pitchFamily="34" charset="0"/>
                        </a:rPr>
                        <a:t>Circulation tightening and deepening</a:t>
                      </a:r>
                      <a:r>
                        <a:rPr lang="en-US" sz="5500" b="0" dirty="0" smtClean="0">
                          <a:solidFill>
                            <a:schemeClr val="tx1"/>
                          </a:solidFill>
                          <a:latin typeface="Arial" panose="020B0604020202020204" pitchFamily="34" charset="0"/>
                          <a:cs typeface="Arial" panose="020B0604020202020204" pitchFamily="34" charset="0"/>
                        </a:rPr>
                        <a:t>, anticipate </a:t>
                      </a:r>
                      <a:r>
                        <a:rPr lang="en-US" sz="5500" b="0" dirty="0" err="1" smtClean="0">
                          <a:solidFill>
                            <a:schemeClr val="tx1"/>
                          </a:solidFill>
                          <a:latin typeface="Arial" panose="020B0604020202020204" pitchFamily="34" charset="0"/>
                          <a:cs typeface="Arial" panose="020B0604020202020204" pitchFamily="34" charset="0"/>
                        </a:rPr>
                        <a:t>mesocylcone</a:t>
                      </a:r>
                      <a:r>
                        <a:rPr lang="en-US" sz="5500" b="0" dirty="0" smtClean="0">
                          <a:solidFill>
                            <a:schemeClr val="tx1"/>
                          </a:solidFill>
                          <a:latin typeface="Arial" panose="020B0604020202020204" pitchFamily="34" charset="0"/>
                          <a:cs typeface="Arial" panose="020B0604020202020204" pitchFamily="34" charset="0"/>
                        </a:rPr>
                        <a:t> will stretch down to surface. </a:t>
                      </a:r>
                      <a:r>
                        <a:rPr lang="en-US" sz="5500" b="1" dirty="0" smtClean="0">
                          <a:solidFill>
                            <a:schemeClr val="tx1"/>
                          </a:solidFill>
                          <a:latin typeface="Arial" panose="020B0604020202020204" pitchFamily="34" charset="0"/>
                          <a:cs typeface="Arial" panose="020B0604020202020204" pitchFamily="34" charset="0"/>
                        </a:rPr>
                        <a:t>Don’t wait until gate-to-gate at 0.5 ° because would be too late.</a:t>
                      </a:r>
                      <a:endParaRPr lang="en-US" sz="5500" dirty="0" smtClean="0">
                        <a:solidFill>
                          <a:schemeClr val="tx1"/>
                        </a:solidFill>
                        <a:latin typeface="Arial" panose="020B0604020202020204" pitchFamily="34" charset="0"/>
                        <a:cs typeface="Arial" panose="020B0604020202020204" pitchFamily="34" charset="0"/>
                      </a:endParaRPr>
                    </a:p>
                    <a:p>
                      <a:endParaRPr lang="en-US" sz="5500" dirty="0" smtClean="0">
                        <a:solidFill>
                          <a:schemeClr val="tx1"/>
                        </a:solidFill>
                        <a:latin typeface="Arial" panose="020B0604020202020204" pitchFamily="34" charset="0"/>
                        <a:cs typeface="Arial" panose="020B0604020202020204" pitchFamily="34" charset="0"/>
                      </a:endParaRPr>
                    </a:p>
                    <a:p>
                      <a:pPr algn="r"/>
                      <a:r>
                        <a:rPr lang="en-US" sz="5500" u="sng" dirty="0" smtClean="0">
                          <a:solidFill>
                            <a:schemeClr val="accent2"/>
                          </a:solidFill>
                          <a:latin typeface="Arial" panose="020B0604020202020204" pitchFamily="34" charset="0"/>
                          <a:cs typeface="Arial" panose="020B0604020202020204" pitchFamily="34" charset="0"/>
                        </a:rPr>
                        <a:t>Issue Tornado</a:t>
                      </a:r>
                      <a:r>
                        <a:rPr lang="en-US" sz="5500" u="sng" baseline="0" dirty="0" smtClean="0">
                          <a:solidFill>
                            <a:schemeClr val="accent2"/>
                          </a:solidFill>
                          <a:latin typeface="Arial" panose="020B0604020202020204" pitchFamily="34" charset="0"/>
                          <a:cs typeface="Arial" panose="020B0604020202020204" pitchFamily="34" charset="0"/>
                        </a:rPr>
                        <a:t> Warning</a:t>
                      </a:r>
                      <a:endParaRPr lang="en-US" sz="5500" u="sng"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500" b="1" dirty="0" smtClean="0">
                          <a:solidFill>
                            <a:schemeClr val="accent4">
                              <a:lumMod val="75000"/>
                              <a:lumOff val="25000"/>
                            </a:schemeClr>
                          </a:solidFill>
                          <a:latin typeface="Arial" panose="020B0604020202020204" pitchFamily="34" charset="0"/>
                          <a:cs typeface="Arial" panose="020B0604020202020204" pitchFamily="34" charset="0"/>
                        </a:rPr>
                        <a:t>Experimental-Mastery</a:t>
                      </a:r>
                    </a:p>
                    <a:p>
                      <a:pPr defTabSz="914400"/>
                      <a:endParaRPr lang="en-US" sz="5500" b="1" dirty="0" smtClean="0">
                        <a:solidFill>
                          <a:schemeClr val="accent4">
                            <a:lumMod val="75000"/>
                            <a:lumOff val="25000"/>
                          </a:schemeClr>
                        </a:solidFill>
                        <a:latin typeface="Arial" panose="020B0604020202020204" pitchFamily="34" charset="0"/>
                        <a:cs typeface="Arial" panose="020B0604020202020204" pitchFamily="34" charset="0"/>
                      </a:endParaRPr>
                    </a:p>
                    <a:p>
                      <a:pPr defTabSz="914400"/>
                      <a:r>
                        <a:rPr lang="en-US" sz="5500" b="1" dirty="0" smtClean="0">
                          <a:solidFill>
                            <a:schemeClr val="tx1"/>
                          </a:solidFill>
                          <a:latin typeface="Arial" panose="020B0604020202020204" pitchFamily="34" charset="0"/>
                          <a:cs typeface="Arial" panose="020B0604020202020204" pitchFamily="34" charset="0"/>
                        </a:rPr>
                        <a:t>2053 </a:t>
                      </a:r>
                      <a:r>
                        <a:rPr lang="en-US" sz="5500" dirty="0" smtClean="0">
                          <a:solidFill>
                            <a:schemeClr val="tx1"/>
                          </a:solidFill>
                          <a:latin typeface="Arial" panose="020B0604020202020204" pitchFamily="34" charset="0"/>
                          <a:cs typeface="Arial" panose="020B0604020202020204" pitchFamily="34" charset="0"/>
                        </a:rPr>
                        <a:t>	</a:t>
                      </a:r>
                      <a:r>
                        <a:rPr lang="en-US" sz="5500" b="0" dirty="0" smtClean="0">
                          <a:solidFill>
                            <a:schemeClr val="tx1"/>
                          </a:solidFill>
                          <a:latin typeface="Arial" panose="020B0604020202020204" pitchFamily="34" charset="0"/>
                          <a:cs typeface="Arial" panose="020B0604020202020204" pitchFamily="34" charset="0"/>
                        </a:rPr>
                        <a:t>Broad rotation at higher levels… Going back a couple of frames can see it has strengthened aloft… Too high to issue on but something to watch. Still noticing broad rotation further aloft but nothing yet developing at the surface that would indicate any kind of tornadic issues.</a:t>
                      </a:r>
                    </a:p>
                    <a:p>
                      <a:pPr defTabSz="914400"/>
                      <a:endParaRPr lang="en-GB" sz="5500" dirty="0" smtClean="0">
                        <a:solidFill>
                          <a:schemeClr val="tx1"/>
                        </a:solidFill>
                        <a:latin typeface="Arial" panose="020B0604020202020204" pitchFamily="34" charset="0"/>
                        <a:cs typeface="Arial" panose="020B0604020202020204" pitchFamily="34" charset="0"/>
                      </a:endParaRPr>
                    </a:p>
                    <a:p>
                      <a:pPr defTabSz="914400"/>
                      <a:endParaRPr lang="en-US" sz="5500" dirty="0" smtClean="0">
                        <a:solidFill>
                          <a:schemeClr val="tx1"/>
                        </a:solidFill>
                        <a:latin typeface="Arial" panose="020B0604020202020204" pitchFamily="34" charset="0"/>
                        <a:cs typeface="Arial" panose="020B0604020202020204" pitchFamily="34" charset="0"/>
                      </a:endParaRPr>
                    </a:p>
                    <a:p>
                      <a:pPr marL="0" indent="0" defTabSz="914400">
                        <a:buNone/>
                      </a:pPr>
                      <a:r>
                        <a:rPr lang="en-US" sz="5500" b="1" dirty="0" smtClean="0">
                          <a:solidFill>
                            <a:schemeClr val="tx1"/>
                          </a:solidFill>
                          <a:latin typeface="Arial" panose="020B0604020202020204" pitchFamily="34" charset="0"/>
                          <a:cs typeface="Arial" panose="020B0604020202020204" pitchFamily="34" charset="0"/>
                        </a:rPr>
                        <a:t>2058   </a:t>
                      </a:r>
                      <a:r>
                        <a:rPr lang="en-US" sz="5500" b="0" dirty="0" smtClean="0">
                          <a:solidFill>
                            <a:schemeClr val="tx1"/>
                          </a:solidFill>
                          <a:latin typeface="Arial" panose="020B0604020202020204" pitchFamily="34" charset="0"/>
                          <a:cs typeface="Arial" panose="020B0604020202020204" pitchFamily="34" charset="0"/>
                        </a:rPr>
                        <a:t>Some rotation with new data at 8 </a:t>
                      </a:r>
                      <a:r>
                        <a:rPr lang="en-US" sz="5500" b="0" dirty="0" err="1" smtClean="0">
                          <a:solidFill>
                            <a:schemeClr val="tx1"/>
                          </a:solidFill>
                          <a:latin typeface="Arial" panose="020B0604020202020204" pitchFamily="34" charset="0"/>
                          <a:cs typeface="Arial" panose="020B0604020202020204" pitchFamily="34" charset="0"/>
                        </a:rPr>
                        <a:t>kft</a:t>
                      </a:r>
                      <a:r>
                        <a:rPr lang="en-US" sz="5500" b="0" dirty="0" smtClean="0">
                          <a:solidFill>
                            <a:schemeClr val="tx1"/>
                          </a:solidFill>
                          <a:latin typeface="Arial" panose="020B0604020202020204" pitchFamily="34" charset="0"/>
                          <a:cs typeface="Arial" panose="020B0604020202020204" pitchFamily="34" charset="0"/>
                        </a:rPr>
                        <a:t>. </a:t>
                      </a:r>
                      <a:r>
                        <a:rPr lang="en-US" sz="5500" b="1" dirty="0" smtClean="0">
                          <a:solidFill>
                            <a:schemeClr val="tx1"/>
                          </a:solidFill>
                          <a:latin typeface="Arial" panose="020B0604020202020204" pitchFamily="34" charset="0"/>
                          <a:cs typeface="Arial" panose="020B0604020202020204" pitchFamily="34" charset="0"/>
                        </a:rPr>
                        <a:t>Getting closer to the surface. </a:t>
                      </a:r>
                      <a:r>
                        <a:rPr lang="en-US" sz="5500" b="0" dirty="0" smtClean="0">
                          <a:solidFill>
                            <a:schemeClr val="tx1"/>
                          </a:solidFill>
                          <a:latin typeface="Arial" panose="020B0604020202020204" pitchFamily="34" charset="0"/>
                          <a:cs typeface="Arial" panose="020B0604020202020204" pitchFamily="34" charset="0"/>
                        </a:rPr>
                        <a:t>Slight rotation at 0.5°… </a:t>
                      </a:r>
                      <a:r>
                        <a:rPr lang="en-US" sz="5500" b="1" dirty="0" smtClean="0">
                          <a:solidFill>
                            <a:schemeClr val="tx1"/>
                          </a:solidFill>
                          <a:latin typeface="Arial" panose="020B0604020202020204" pitchFamily="34" charset="0"/>
                          <a:cs typeface="Arial" panose="020B0604020202020204" pitchFamily="34" charset="0"/>
                        </a:rPr>
                        <a:t>Mock up a tornado warning</a:t>
                      </a:r>
                      <a:r>
                        <a:rPr lang="en-US" sz="5500" b="0" dirty="0" smtClean="0">
                          <a:solidFill>
                            <a:schemeClr val="tx1"/>
                          </a:solidFill>
                          <a:latin typeface="Arial" panose="020B0604020202020204" pitchFamily="34" charset="0"/>
                          <a:cs typeface="Arial" panose="020B0604020202020204" pitchFamily="34" charset="0"/>
                        </a:rPr>
                        <a:t>. Will wait for new data to come in…Whatever was there at the surface has sort of fallen apart and it’s a little too far south of the hook so still going to wait. Not seeing any tight velocity gradient near the surface. </a:t>
                      </a:r>
                      <a:r>
                        <a:rPr lang="en-US" sz="5500" b="1" dirty="0" smtClean="0">
                          <a:solidFill>
                            <a:schemeClr val="tx1"/>
                          </a:solidFill>
                          <a:latin typeface="Arial" panose="020B0604020202020204" pitchFamily="34" charset="0"/>
                          <a:cs typeface="Arial" panose="020B0604020202020204" pitchFamily="34" charset="0"/>
                        </a:rPr>
                        <a:t>Rotation aloft has diminished and still no sign of rotation at 0.5°. Tornado warning not needed.</a:t>
                      </a:r>
                    </a:p>
                    <a:p>
                      <a:pPr marL="0" indent="0" defTabSz="914400">
                        <a:buNone/>
                      </a:pPr>
                      <a:endParaRPr lang="en-US" sz="5500" b="0" dirty="0" smtClean="0">
                        <a:solidFill>
                          <a:schemeClr val="tx1"/>
                        </a:solidFill>
                        <a:latin typeface="Arial" panose="020B0604020202020204" pitchFamily="34" charset="0"/>
                        <a:cs typeface="Arial" panose="020B0604020202020204" pitchFamily="34" charset="0"/>
                      </a:endParaRPr>
                    </a:p>
                    <a:p>
                      <a:pPr marL="0" indent="0" algn="r" defTabSz="914400">
                        <a:buNone/>
                      </a:pPr>
                      <a:r>
                        <a:rPr lang="en-US" sz="5500" b="1" u="sng" dirty="0" smtClean="0">
                          <a:solidFill>
                            <a:schemeClr val="accent4">
                              <a:lumMod val="75000"/>
                              <a:lumOff val="25000"/>
                            </a:schemeClr>
                          </a:solidFill>
                          <a:latin typeface="Arial" panose="020B0604020202020204" pitchFamily="34" charset="0"/>
                          <a:cs typeface="Arial" panose="020B0604020202020204" pitchFamily="34" charset="0"/>
                        </a:rPr>
                        <a:t>Correctly</a:t>
                      </a:r>
                      <a:r>
                        <a:rPr lang="en-US" sz="5500" b="1" u="sng" baseline="0" dirty="0" smtClean="0">
                          <a:solidFill>
                            <a:schemeClr val="accent4">
                              <a:lumMod val="75000"/>
                              <a:lumOff val="25000"/>
                            </a:schemeClr>
                          </a:solidFill>
                          <a:latin typeface="Arial" panose="020B0604020202020204" pitchFamily="34" charset="0"/>
                          <a:cs typeface="Arial" panose="020B0604020202020204" pitchFamily="34" charset="0"/>
                        </a:rPr>
                        <a:t> Reject Tornado Warning</a:t>
                      </a:r>
                      <a:endParaRPr lang="en-US" sz="5500" b="1" u="sng" dirty="0" smtClean="0">
                        <a:solidFill>
                          <a:schemeClr val="accent4">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740600345"/>
              </p:ext>
            </p:extLst>
          </p:nvPr>
        </p:nvGraphicFramePr>
        <p:xfrm>
          <a:off x="4437040" y="24858024"/>
          <a:ext cx="43111760" cy="4282440"/>
        </p:xfrm>
        <a:graphic>
          <a:graphicData uri="http://schemas.openxmlformats.org/drawingml/2006/table">
            <a:tbl>
              <a:tblPr firstRow="1" bandRow="1">
                <a:tableStyleId>{5C22544A-7EE6-4342-B048-85BDC9FD1C3A}</a:tableStyleId>
              </a:tblPr>
              <a:tblGrid>
                <a:gridCol w="43111760"/>
              </a:tblGrid>
              <a:tr h="370840">
                <a:tc>
                  <a:txBody>
                    <a:bodyPr/>
                    <a:lstStyle/>
                    <a:p>
                      <a:pPr marL="685800" marR="0" indent="-685800" algn="l" defTabSz="914400" rtl="0" eaLnBrk="1" fontAlgn="auto" latinLnBrk="0" hangingPunct="1">
                        <a:lnSpc>
                          <a:spcPct val="100000"/>
                        </a:lnSpc>
                        <a:spcBef>
                          <a:spcPts val="0"/>
                        </a:spcBef>
                        <a:spcAft>
                          <a:spcPts val="0"/>
                        </a:spcAft>
                        <a:buClrTx/>
                        <a:buSzTx/>
                        <a:buFont typeface="Arial" charset="0"/>
                        <a:buChar char="•"/>
                        <a:tabLst/>
                        <a:defRPr/>
                      </a:pPr>
                      <a:r>
                        <a:rPr lang="en-US" sz="5500" b="0" dirty="0" smtClean="0">
                          <a:solidFill>
                            <a:schemeClr val="tx1"/>
                          </a:solidFill>
                          <a:latin typeface="Arial" panose="020B0604020202020204" pitchFamily="34" charset="0"/>
                          <a:cs typeface="Arial" panose="020B0604020202020204" pitchFamily="34" charset="0"/>
                        </a:rPr>
                        <a:t>Experimental participants obtained</a:t>
                      </a:r>
                      <a:r>
                        <a:rPr lang="en-US" sz="5500" b="0" baseline="0" dirty="0" smtClean="0">
                          <a:solidFill>
                            <a:schemeClr val="tx1"/>
                          </a:solidFill>
                          <a:latin typeface="Arial" panose="020B0604020202020204" pitchFamily="34" charset="0"/>
                          <a:cs typeface="Arial" panose="020B0604020202020204" pitchFamily="34" charset="0"/>
                        </a:rPr>
                        <a:t> a </a:t>
                      </a:r>
                      <a:r>
                        <a:rPr lang="en-US" sz="5500" b="1" u="sng" baseline="0" dirty="0" smtClean="0">
                          <a:solidFill>
                            <a:schemeClr val="tx1"/>
                          </a:solidFill>
                          <a:latin typeface="Arial" panose="020B0604020202020204" pitchFamily="34" charset="0"/>
                          <a:cs typeface="Arial" panose="020B0604020202020204" pitchFamily="34" charset="0"/>
                        </a:rPr>
                        <a:t>significantly longer median warning lead time </a:t>
                      </a:r>
                      <a:r>
                        <a:rPr lang="en-US" sz="5500" b="0" baseline="0" dirty="0" smtClean="0">
                          <a:solidFill>
                            <a:schemeClr val="tx1"/>
                          </a:solidFill>
                          <a:latin typeface="Arial" panose="020B0604020202020204" pitchFamily="34" charset="0"/>
                          <a:cs typeface="Arial" panose="020B0604020202020204" pitchFamily="34" charset="0"/>
                        </a:rPr>
                        <a:t>than control participants</a:t>
                      </a:r>
                    </a:p>
                    <a:p>
                      <a:pPr marL="685800" marR="0" indent="-685800" algn="l" defTabSz="914400" rtl="0" eaLnBrk="1" fontAlgn="auto" latinLnBrk="0" hangingPunct="1">
                        <a:lnSpc>
                          <a:spcPct val="100000"/>
                        </a:lnSpc>
                        <a:spcBef>
                          <a:spcPts val="0"/>
                        </a:spcBef>
                        <a:spcAft>
                          <a:spcPts val="0"/>
                        </a:spcAft>
                        <a:buClrTx/>
                        <a:buSzTx/>
                        <a:buFont typeface="Arial" charset="0"/>
                        <a:buChar char="•"/>
                        <a:tabLst/>
                        <a:defRPr/>
                      </a:pPr>
                      <a:endParaRPr lang="en-US" sz="5500" b="0" baseline="0" dirty="0" smtClean="0">
                        <a:solidFill>
                          <a:schemeClr val="tx1"/>
                        </a:solidFill>
                        <a:latin typeface="Arial" panose="020B0604020202020204" pitchFamily="34" charset="0"/>
                        <a:cs typeface="Arial" panose="020B0604020202020204" pitchFamily="34" charset="0"/>
                      </a:endParaRPr>
                    </a:p>
                    <a:p>
                      <a:pPr marL="685800" marR="0" indent="-685800" algn="l" defTabSz="914400" rtl="0" eaLnBrk="1" fontAlgn="auto" latinLnBrk="0" hangingPunct="1">
                        <a:lnSpc>
                          <a:spcPct val="100000"/>
                        </a:lnSpc>
                        <a:spcBef>
                          <a:spcPts val="0"/>
                        </a:spcBef>
                        <a:spcAft>
                          <a:spcPts val="0"/>
                        </a:spcAft>
                        <a:buClrTx/>
                        <a:buSzTx/>
                        <a:buFont typeface="Arial" charset="0"/>
                        <a:buChar char="•"/>
                        <a:tabLst/>
                        <a:defRPr/>
                      </a:pPr>
                      <a:r>
                        <a:rPr lang="en-US" sz="5500" b="0" baseline="0" dirty="0" smtClean="0">
                          <a:solidFill>
                            <a:schemeClr val="tx1"/>
                          </a:solidFill>
                          <a:latin typeface="Arial" panose="020B0604020202020204" pitchFamily="34" charset="0"/>
                          <a:cs typeface="Arial" panose="020B0604020202020204" pitchFamily="34" charset="0"/>
                        </a:rPr>
                        <a:t>Experimental participants made </a:t>
                      </a:r>
                      <a:r>
                        <a:rPr lang="en-US" sz="5500" b="1" u="sng" baseline="0" dirty="0" smtClean="0">
                          <a:solidFill>
                            <a:schemeClr val="tx1"/>
                          </a:solidFill>
                          <a:latin typeface="Arial" panose="020B0604020202020204" pitchFamily="34" charset="0"/>
                          <a:cs typeface="Arial" panose="020B0604020202020204" pitchFamily="34" charset="0"/>
                        </a:rPr>
                        <a:t>more mastery </a:t>
                      </a:r>
                      <a:r>
                        <a:rPr lang="en-US" sz="5500" b="0" baseline="0" dirty="0" smtClean="0">
                          <a:solidFill>
                            <a:schemeClr val="tx1"/>
                          </a:solidFill>
                          <a:latin typeface="Arial" panose="020B0604020202020204" pitchFamily="34" charset="0"/>
                          <a:cs typeface="Arial" panose="020B0604020202020204" pitchFamily="34" charset="0"/>
                        </a:rPr>
                        <a:t>(i.e., confident and correct) </a:t>
                      </a:r>
                      <a:r>
                        <a:rPr lang="en-US" sz="5500" b="1" u="sng" baseline="0" dirty="0" smtClean="0">
                          <a:solidFill>
                            <a:schemeClr val="tx1"/>
                          </a:solidFill>
                          <a:latin typeface="Arial" panose="020B0604020202020204" pitchFamily="34" charset="0"/>
                          <a:cs typeface="Arial" panose="020B0604020202020204" pitchFamily="34" charset="0"/>
                        </a:rPr>
                        <a:t>decisions</a:t>
                      </a:r>
                      <a:r>
                        <a:rPr lang="en-US" sz="5500" b="0" baseline="0" dirty="0" smtClean="0">
                          <a:solidFill>
                            <a:schemeClr val="tx1"/>
                          </a:solidFill>
                          <a:latin typeface="Arial" panose="020B0604020202020204" pitchFamily="34" charset="0"/>
                          <a:cs typeface="Arial" panose="020B0604020202020204" pitchFamily="34" charset="0"/>
                        </a:rPr>
                        <a:t> than control participants</a:t>
                      </a:r>
                    </a:p>
                    <a:p>
                      <a:pPr marL="685800" marR="0" indent="-685800" algn="l" defTabSz="914400" rtl="0" eaLnBrk="1" fontAlgn="auto" latinLnBrk="0" hangingPunct="1">
                        <a:lnSpc>
                          <a:spcPct val="100000"/>
                        </a:lnSpc>
                        <a:spcBef>
                          <a:spcPts val="0"/>
                        </a:spcBef>
                        <a:spcAft>
                          <a:spcPts val="0"/>
                        </a:spcAft>
                        <a:buClrTx/>
                        <a:buSzTx/>
                        <a:buFont typeface="Arial" charset="0"/>
                        <a:buChar char="•"/>
                        <a:tabLst/>
                        <a:defRPr/>
                      </a:pPr>
                      <a:endParaRPr lang="en-US" sz="5500" b="0" baseline="0" dirty="0" smtClean="0">
                        <a:solidFill>
                          <a:schemeClr val="tx1"/>
                        </a:solidFill>
                        <a:latin typeface="Arial" panose="020B0604020202020204" pitchFamily="34" charset="0"/>
                        <a:cs typeface="Arial" panose="020B0604020202020204" pitchFamily="34" charset="0"/>
                      </a:endParaRPr>
                    </a:p>
                    <a:p>
                      <a:pPr marL="685800" marR="0" indent="-685800" algn="l" defTabSz="914400" rtl="0" eaLnBrk="1" fontAlgn="auto" latinLnBrk="0" hangingPunct="1">
                        <a:lnSpc>
                          <a:spcPct val="100000"/>
                        </a:lnSpc>
                        <a:spcBef>
                          <a:spcPts val="0"/>
                        </a:spcBef>
                        <a:spcAft>
                          <a:spcPts val="0"/>
                        </a:spcAft>
                        <a:buClrTx/>
                        <a:buSzTx/>
                        <a:buFont typeface="Arial" charset="0"/>
                        <a:buChar char="•"/>
                        <a:tabLst/>
                        <a:defRPr/>
                      </a:pPr>
                      <a:r>
                        <a:rPr lang="en-US" sz="5500" b="0" baseline="0" dirty="0" smtClean="0">
                          <a:solidFill>
                            <a:schemeClr val="tx1"/>
                          </a:solidFill>
                          <a:latin typeface="Arial" panose="020B0604020202020204" pitchFamily="34" charset="0"/>
                          <a:cs typeface="Arial" panose="020B0604020202020204" pitchFamily="34" charset="0"/>
                        </a:rPr>
                        <a:t>Information perceived via 1-min PAR updates had a </a:t>
                      </a:r>
                      <a:r>
                        <a:rPr lang="en-US" sz="5500" b="1" u="sng" baseline="0" dirty="0" smtClean="0">
                          <a:solidFill>
                            <a:schemeClr val="tx1"/>
                          </a:solidFill>
                          <a:latin typeface="Arial" panose="020B0604020202020204" pitchFamily="34" charset="0"/>
                          <a:cs typeface="Arial" panose="020B0604020202020204" pitchFamily="34" charset="0"/>
                        </a:rPr>
                        <a:t>substantial impact on the warning decision process</a:t>
                      </a:r>
                      <a:endParaRPr lang="en-US" sz="5500" b="1" u="sng"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1578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review-template">
  <a:themeElements>
    <a:clrScheme name="NSSL Review 2015">
      <a:dk1>
        <a:srgbClr val="000000"/>
      </a:dk1>
      <a:lt1>
        <a:srgbClr val="FFFFFF"/>
      </a:lt1>
      <a:dk2>
        <a:srgbClr val="001526"/>
      </a:dk2>
      <a:lt2>
        <a:srgbClr val="0A4595"/>
      </a:lt2>
      <a:accent1>
        <a:srgbClr val="0099D8"/>
      </a:accent1>
      <a:accent2>
        <a:srgbClr val="FF8100"/>
      </a:accent2>
      <a:accent3>
        <a:srgbClr val="A3001B"/>
      </a:accent3>
      <a:accent4>
        <a:srgbClr val="004C0D"/>
      </a:accent4>
      <a:accent5>
        <a:srgbClr val="CCCCCC"/>
      </a:accent5>
      <a:accent6>
        <a:srgbClr val="E50026"/>
      </a:accent6>
      <a:hlink>
        <a:srgbClr val="0099D8"/>
      </a:hlink>
      <a:folHlink>
        <a:srgbClr val="002D4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2015-review-template.potx</Template>
  <TotalTime>4815</TotalTime>
  <Words>264</Words>
  <Application>Microsoft Macintosh PowerPoint</Application>
  <PresentationFormat>Custom</PresentationFormat>
  <Paragraphs>80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2015-review-template</vt:lpstr>
      <vt:lpstr>Phased Array Radar Innovative Sensing Experiment 2013</vt:lpstr>
      <vt:lpstr>Phased Array Radar Innovative Sensing Experiment 2013</vt:lpstr>
    </vt:vector>
  </TitlesOfParts>
  <Company>National Severe Storms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Farmer</dc:creator>
  <cp:lastModifiedBy>Vicki Farmer</cp:lastModifiedBy>
  <cp:revision>116</cp:revision>
  <dcterms:created xsi:type="dcterms:W3CDTF">2014-10-24T15:10:25Z</dcterms:created>
  <dcterms:modified xsi:type="dcterms:W3CDTF">2015-02-19T17:07:56Z</dcterms:modified>
</cp:coreProperties>
</file>