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051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9" r:id="rId3"/>
    <p:sldId id="265" r:id="rId4"/>
    <p:sldId id="261" r:id="rId5"/>
    <p:sldId id="267" r:id="rId6"/>
    <p:sldId id="269" r:id="rId7"/>
    <p:sldId id="262" r:id="rId8"/>
    <p:sldId id="263" r:id="rId9"/>
    <p:sldId id="266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87107" autoAdjust="0"/>
  </p:normalViewPr>
  <p:slideViewPr>
    <p:cSldViewPr snapToGrid="0" snapToObjects="1">
      <p:cViewPr varScale="1">
        <p:scale>
          <a:sx n="180" d="100"/>
          <a:sy n="180" d="100"/>
        </p:scale>
        <p:origin x="-104" y="-544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74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1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1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1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1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1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5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5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4" name="Picture 13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8" name="Picture 7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/>
            </a:lvl1pPr>
            <a:lvl2pPr marL="685800" indent="-336550">
              <a:buClr>
                <a:schemeClr val="tx1"/>
              </a:buClr>
              <a:buFont typeface="Arial"/>
              <a:buChar char="•"/>
              <a:defRPr/>
            </a:lvl2pPr>
            <a:lvl3pPr marL="1035050" indent="-349250">
              <a:buClr>
                <a:schemeClr val="tx1"/>
              </a:buClr>
              <a:buFont typeface="Arial"/>
              <a:buChar char="•"/>
              <a:defRPr/>
            </a:lvl3pPr>
            <a:lvl4pPr marL="1371600" indent="-336550">
              <a:buClr>
                <a:schemeClr val="tx1"/>
              </a:buClr>
              <a:buFont typeface="Arial"/>
              <a:buChar char="•"/>
              <a:defRPr/>
            </a:lvl4pPr>
            <a:lvl5pPr marL="1720850" indent="-349250">
              <a:buClr>
                <a:schemeClr val="tx1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/>
            </a:lvl1pPr>
            <a:lvl2pPr marL="685800" indent="-336550">
              <a:buClr>
                <a:schemeClr val="tx1"/>
              </a:buClr>
              <a:buFont typeface="Arial"/>
              <a:buChar char="•"/>
              <a:defRPr/>
            </a:lvl2pPr>
            <a:lvl3pPr marL="1035050" indent="-349250">
              <a:buClr>
                <a:schemeClr val="tx1"/>
              </a:buClr>
              <a:buFont typeface="Arial"/>
              <a:buChar char="•"/>
              <a:defRPr/>
            </a:lvl3pPr>
            <a:lvl4pPr marL="1371600" indent="-336550">
              <a:buClr>
                <a:schemeClr val="tx1"/>
              </a:buClr>
              <a:buFont typeface="Arial"/>
              <a:buChar char="•"/>
              <a:defRPr/>
            </a:lvl4pPr>
            <a:lvl5pPr marL="1720850" indent="-349250">
              <a:buClr>
                <a:schemeClr val="tx1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6" r:id="rId4"/>
    <p:sldLayoutId id="2147485058" r:id="rId5"/>
    <p:sldLayoutId id="2147485059" r:id="rId6"/>
    <p:sldLayoutId id="2147485057" r:id="rId7"/>
    <p:sldLayoutId id="2147485060" r:id="rId8"/>
    <p:sldLayoutId id="2147485061" r:id="rId9"/>
    <p:sldLayoutId id="2147485062" r:id="rId10"/>
    <p:sldLayoutId id="2147485063" r:id="rId11"/>
    <p:sldLayoutId id="2147485064" r:id="rId12"/>
    <p:sldLayoutId id="2147485065" r:id="rId13"/>
    <p:sldLayoutId id="2147485066" r:id="rId14"/>
    <p:sldLayoutId id="2147485067" r:id="rId15"/>
    <p:sldLayoutId id="2147485068" r:id="rId16"/>
    <p:sldLayoutId id="2147485069" r:id="rId17"/>
    <p:sldLayoutId id="2147485070" r:id="rId18"/>
    <p:sldLayoutId id="2147485071" r:id="rId19"/>
    <p:sldLayoutId id="2147485072" r:id="rId20"/>
    <p:sldLayoutId id="214748507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3" Type="http://schemas.openxmlformats.org/officeDocument/2006/relationships/image" Target="../media/image20.jpg"/><Relationship Id="rId14" Type="http://schemas.openxmlformats.org/officeDocument/2006/relationships/image" Target="../media/image21.jpg"/><Relationship Id="rId15" Type="http://schemas.openxmlformats.org/officeDocument/2006/relationships/image" Target="../media/image22.jpg"/><Relationship Id="rId16" Type="http://schemas.openxmlformats.org/officeDocument/2006/relationships/image" Target="../media/image23.jpg"/><Relationship Id="rId17" Type="http://schemas.openxmlformats.org/officeDocument/2006/relationships/image" Target="../media/image24.gi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7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4182689"/>
            <a:ext cx="9143999" cy="1320073"/>
          </a:xfrm>
        </p:spPr>
        <p:txBody>
          <a:bodyPr/>
          <a:lstStyle/>
          <a:p>
            <a:pPr algn="ctr"/>
            <a:r>
              <a:rPr lang="en-US" dirty="0" smtClean="0">
                <a:latin typeface="Arial"/>
                <a:cs typeface="Arial"/>
              </a:rPr>
              <a:t>Process Studies of Convective Storms and their Environments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387189"/>
            <a:ext cx="4544786" cy="1419570"/>
          </a:xfrm>
        </p:spPr>
        <p:txBody>
          <a:bodyPr/>
          <a:lstStyle/>
          <a:p>
            <a:r>
              <a:rPr lang="en-US" sz="1800" dirty="0" smtClean="0">
                <a:latin typeface="Arial"/>
                <a:cs typeface="Arial"/>
              </a:rPr>
              <a:t>Dr. Conrad Ziegler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Arial"/>
                <a:cs typeface="Arial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Norman, Oklahoma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2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6" y="187541"/>
            <a:ext cx="75834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Summary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 descr="Nssl0311_-_Flickr_-_NOAA_Photo_Libr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70" y="3238143"/>
            <a:ext cx="4652706" cy="3101803"/>
          </a:xfrm>
          <a:prstGeom prst="rect">
            <a:avLst/>
          </a:prstGeom>
        </p:spPr>
      </p:pic>
      <p:pic>
        <p:nvPicPr>
          <p:cNvPr id="7" name="Picture 6" descr="DecayingLP_Dowell_FC_10june_00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31" y="3237352"/>
            <a:ext cx="2158149" cy="2877533"/>
          </a:xfrm>
          <a:prstGeom prst="rect">
            <a:avLst/>
          </a:prstGeom>
        </p:spPr>
      </p:pic>
      <p:pic>
        <p:nvPicPr>
          <p:cNvPr id="9" name="Picture 8" descr="27may77_01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3" y="3234020"/>
            <a:ext cx="1916955" cy="2904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931" y="3608686"/>
            <a:ext cx="962412" cy="323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Initiation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43654" y="3823455"/>
            <a:ext cx="1884522" cy="0"/>
          </a:xfrm>
          <a:prstGeom prst="straightConnector1">
            <a:avLst/>
          </a:prstGeom>
          <a:ln cap="rnd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05792" y="3626435"/>
            <a:ext cx="1591542" cy="323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Mature, Severe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15242" y="3608686"/>
            <a:ext cx="782449" cy="323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Decay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374" y="1315881"/>
            <a:ext cx="8814673" cy="2118168"/>
          </a:xfrm>
        </p:spPr>
        <p:txBody>
          <a:bodyPr>
            <a:norm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We use observations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&amp; models to look at all aspects of storm lifetimes &amp; processes.</a:t>
            </a:r>
          </a:p>
          <a:p>
            <a:r>
              <a:rPr lang="en-US" sz="1700" dirty="0" smtClean="0">
                <a:latin typeface="Arial"/>
                <a:cs typeface="Arial"/>
              </a:rPr>
              <a:t>Some new findings about key forcings of storm lifecycles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storm initiation is forced by lifting at boundaries between contrasting airmasses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low-level storm rotation is strengthened when a temp gradient enters updrafts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a storm decays when it enters a cold near-surface airmass </a:t>
            </a:r>
            <a:endParaRPr lang="en-US" sz="1700" dirty="0"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49093" y="3823455"/>
            <a:ext cx="1884522" cy="0"/>
          </a:xfrm>
          <a:prstGeom prst="straightConnector1">
            <a:avLst/>
          </a:prstGeom>
          <a:ln cap="rnd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39" y="191284"/>
            <a:ext cx="8962922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Close-range Observations of Storm Processes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349" y="1365778"/>
            <a:ext cx="7819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Rich history of projecting NSSL’s field observing expertise into storm environments... </a:t>
            </a:r>
            <a:endParaRPr lang="en-US" sz="1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86" y="1697577"/>
            <a:ext cx="1369004" cy="899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2" y="1703076"/>
            <a:ext cx="1805206" cy="11800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825" y="1703076"/>
            <a:ext cx="799576" cy="11780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49" y="3972465"/>
            <a:ext cx="2644868" cy="1763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874" y="1839433"/>
            <a:ext cx="3398953" cy="3785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Tornado Intercept Project (1972-1985)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SESAME (1979)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TRIP (1984)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PRE-STORM (1985)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COPS-89 (1989)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SWAMP (1990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COPS-91 (1991)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VORTEX (1994-1995)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MEaPRS (1998)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sub-VORTEX (1999)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IPEX (2000)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STEPS (2000)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IHOP (2002)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BAMEX (2003)</a:t>
            </a:r>
          </a:p>
          <a:p>
            <a:pPr marL="9144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TELEX (2003-2004)</a:t>
            </a:r>
          </a:p>
          <a:p>
            <a:pPr marL="9144" indent="-285750">
              <a:buFont typeface="Arial"/>
              <a:buChar char="•"/>
            </a:pPr>
            <a:r>
              <a:rPr lang="en-US" sz="1200" i="1" dirty="0" smtClean="0">
                <a:solidFill>
                  <a:srgbClr val="FF0000"/>
                </a:solidFill>
                <a:latin typeface="Arial"/>
                <a:cs typeface="Arial"/>
              </a:rPr>
              <a:t>VORTEX2 (2009-2010)</a:t>
            </a:r>
          </a:p>
          <a:p>
            <a:pPr marL="9144" indent="-285750">
              <a:buFont typeface="Arial"/>
              <a:buChar char="•"/>
            </a:pPr>
            <a:r>
              <a:rPr lang="en-US" sz="1200" i="1" dirty="0" smtClean="0">
                <a:solidFill>
                  <a:srgbClr val="FF0000"/>
                </a:solidFill>
                <a:latin typeface="Arial"/>
                <a:cs typeface="Arial"/>
              </a:rPr>
              <a:t>DC3 (2012)</a:t>
            </a:r>
          </a:p>
          <a:p>
            <a:pPr marL="9144" indent="-285750">
              <a:buFont typeface="Arial"/>
              <a:buChar char="•"/>
            </a:pPr>
            <a:r>
              <a:rPr lang="en-US" sz="1200" i="1" dirty="0" smtClean="0">
                <a:solidFill>
                  <a:srgbClr val="FF0000"/>
                </a:solidFill>
                <a:latin typeface="Arial"/>
                <a:cs typeface="Arial"/>
              </a:rPr>
              <a:t>MPEX (2013)</a:t>
            </a:r>
          </a:p>
          <a:p>
            <a:pPr marL="9144" indent="-285750">
              <a:buFont typeface="Arial"/>
              <a:buChar char="•"/>
            </a:pPr>
            <a:r>
              <a:rPr lang="en-US" sz="1200" i="1" dirty="0" smtClean="0">
                <a:solidFill>
                  <a:srgbClr val="FF0000"/>
                </a:solidFill>
                <a:latin typeface="Arial"/>
                <a:cs typeface="Arial"/>
              </a:rPr>
              <a:t>DARPA-TLE (2013-2014)</a:t>
            </a:r>
          </a:p>
          <a:p>
            <a:pPr marL="9144" indent="-285750">
              <a:buFont typeface="Arial"/>
              <a:buChar char="•"/>
            </a:pPr>
            <a:r>
              <a:rPr lang="en-US" sz="1200" i="1" dirty="0" smtClean="0">
                <a:solidFill>
                  <a:srgbClr val="FF0000"/>
                </a:solidFill>
                <a:latin typeface="Arial"/>
                <a:cs typeface="Arial"/>
              </a:rPr>
              <a:t>Plains Elevated Convection at Night (2015)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5766" y="4776132"/>
            <a:ext cx="2648915" cy="973089"/>
            <a:chOff x="195766" y="4776132"/>
            <a:chExt cx="2648915" cy="973089"/>
          </a:xfrm>
        </p:grpSpPr>
        <p:pic>
          <p:nvPicPr>
            <p:cNvPr id="16" name="Picture 15" descr="VORTEX2_Nebraska1_zoom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816" y="4776133"/>
              <a:ext cx="1898865" cy="969286"/>
            </a:xfrm>
            <a:prstGeom prst="rect">
              <a:avLst/>
            </a:prstGeom>
          </p:spPr>
        </p:pic>
        <p:pic>
          <p:nvPicPr>
            <p:cNvPr id="6" name="Picture 5" descr="DonBurges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66" y="4776132"/>
              <a:ext cx="750089" cy="973089"/>
            </a:xfrm>
            <a:prstGeom prst="rect">
              <a:avLst/>
            </a:prstGeom>
          </p:spPr>
        </p:pic>
      </p:grpSp>
      <p:pic>
        <p:nvPicPr>
          <p:cNvPr id="7" name="Picture 6" descr="NSSL_WSR-88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66" y="1699056"/>
            <a:ext cx="1244045" cy="1841187"/>
          </a:xfrm>
          <a:prstGeom prst="rect">
            <a:avLst/>
          </a:prstGeom>
        </p:spPr>
      </p:pic>
      <p:pic>
        <p:nvPicPr>
          <p:cNvPr id="18" name="Picture 17" descr="Probe3_MM_cro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49" y="2719966"/>
            <a:ext cx="969548" cy="754093"/>
          </a:xfrm>
          <a:prstGeom prst="rect">
            <a:avLst/>
          </a:prstGeom>
        </p:spPr>
      </p:pic>
      <p:pic>
        <p:nvPicPr>
          <p:cNvPr id="12" name="Picture 11" descr="PAR_Dome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2380456"/>
            <a:ext cx="779183" cy="1168775"/>
          </a:xfrm>
          <a:prstGeom prst="rect">
            <a:avLst/>
          </a:prstGeom>
        </p:spPr>
      </p:pic>
      <p:pic>
        <p:nvPicPr>
          <p:cNvPr id="13" name="Picture 12" descr="nssl002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04" y="1703077"/>
            <a:ext cx="435414" cy="6773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5210" y="5683855"/>
            <a:ext cx="7673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...to study dynamical, cloud &amp; precipitation, and electrification &amp; lightning processes</a:t>
            </a:r>
            <a:endParaRPr lang="en-US" sz="1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92249" y="3643171"/>
            <a:ext cx="2642602" cy="857645"/>
            <a:chOff x="6224699" y="3643171"/>
            <a:chExt cx="2642602" cy="857645"/>
          </a:xfrm>
        </p:grpSpPr>
        <p:pic>
          <p:nvPicPr>
            <p:cNvPr id="11" name="Picture 10" descr="NOAA_P3_zoom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699" y="3644176"/>
              <a:ext cx="1571329" cy="855635"/>
            </a:xfrm>
            <a:prstGeom prst="rect">
              <a:avLst/>
            </a:prstGeom>
          </p:spPr>
        </p:pic>
        <p:pic>
          <p:nvPicPr>
            <p:cNvPr id="19" name="Picture 18" descr="davej-316x237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774" y="3643171"/>
              <a:ext cx="1143527" cy="857645"/>
            </a:xfrm>
            <a:prstGeom prst="rect">
              <a:avLst/>
            </a:prstGeom>
          </p:spPr>
        </p:pic>
      </p:grpSp>
      <p:pic>
        <p:nvPicPr>
          <p:cNvPr id="4" name="Picture 3" descr="darpa_2013_videosonde_trim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8" y="2923012"/>
            <a:ext cx="1732013" cy="180816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32617" y="4627166"/>
            <a:ext cx="1209180" cy="0"/>
          </a:xfrm>
          <a:prstGeom prst="line">
            <a:avLst/>
          </a:prstGeom>
          <a:ln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03478" y="4594956"/>
            <a:ext cx="130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rgbClr val="FF0000"/>
                </a:solidFill>
              </a:rPr>
              <a:t>since 2009 program review</a:t>
            </a:r>
            <a:endParaRPr lang="en-US" sz="1000" i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739973" y="4988178"/>
            <a:ext cx="0" cy="310544"/>
          </a:xfrm>
          <a:prstGeom prst="straightConnector1">
            <a:avLst/>
          </a:prstGeom>
          <a:ln w="28575" cap="rnd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daverust_steps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56" y="3702600"/>
            <a:ext cx="1024538" cy="1024538"/>
          </a:xfrm>
          <a:prstGeom prst="rect">
            <a:avLst/>
          </a:prstGeom>
        </p:spPr>
      </p:pic>
      <p:pic>
        <p:nvPicPr>
          <p:cNvPr id="15" name="Picture 14" descr="NSSL4_CZlaunch_120525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20" y="2925687"/>
            <a:ext cx="1654130" cy="8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58575" y="1437131"/>
            <a:ext cx="3895344" cy="4197205"/>
            <a:chOff x="458575" y="1437131"/>
            <a:chExt cx="3895344" cy="4197205"/>
          </a:xfrm>
        </p:grpSpPr>
        <p:grpSp>
          <p:nvGrpSpPr>
            <p:cNvPr id="30" name="Group 29"/>
            <p:cNvGrpSpPr/>
            <p:nvPr/>
          </p:nvGrpSpPr>
          <p:grpSpPr>
            <a:xfrm>
              <a:off x="458575" y="1437131"/>
              <a:ext cx="3895344" cy="4197205"/>
              <a:chOff x="458575" y="1437131"/>
              <a:chExt cx="3895344" cy="4197205"/>
            </a:xfrm>
          </p:grpSpPr>
          <p:pic>
            <p:nvPicPr>
              <p:cNvPr id="20" name="Picture 19" descr="xyqv_2215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575" y="1437131"/>
                <a:ext cx="3895344" cy="4197205"/>
              </a:xfrm>
              <a:prstGeom prst="rect">
                <a:avLst/>
              </a:prstGeom>
            </p:spPr>
          </p:pic>
          <p:sp>
            <p:nvSpPr>
              <p:cNvPr id="139" name="Text Box 41"/>
              <p:cNvSpPr txBox="1">
                <a:spLocks noChangeArrowheads="1"/>
              </p:cNvSpPr>
              <p:nvPr/>
            </p:nvSpPr>
            <p:spPr bwMode="auto">
              <a:xfrm>
                <a:off x="808432" y="1839250"/>
                <a:ext cx="1247665" cy="553998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i="1" kern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winds &amp; “retrieved” vapor mixing ratio</a:t>
                </a: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1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(g kg</a:t>
                </a:r>
                <a:r>
                  <a:rPr kumimoji="0" lang="en-US" sz="1000" b="0" i="1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-1</a:t>
                </a:r>
                <a:r>
                  <a:rPr kumimoji="0" lang="en-US" sz="1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162" name="Freeform 161"/>
              <p:cNvSpPr/>
              <p:nvPr/>
            </p:nvSpPr>
            <p:spPr bwMode="auto">
              <a:xfrm>
                <a:off x="1318282" y="1893521"/>
                <a:ext cx="1817648" cy="3282114"/>
              </a:xfrm>
              <a:custGeom>
                <a:avLst/>
                <a:gdLst>
                  <a:gd name="connsiteX0" fmla="*/ 0 w 1394354"/>
                  <a:gd name="connsiteY0" fmla="*/ 2517775 h 2517775"/>
                  <a:gd name="connsiteX1" fmla="*/ 19050 w 1394354"/>
                  <a:gd name="connsiteY1" fmla="*/ 2359025 h 2517775"/>
                  <a:gd name="connsiteX2" fmla="*/ 69850 w 1394354"/>
                  <a:gd name="connsiteY2" fmla="*/ 2235200 h 2517775"/>
                  <a:gd name="connsiteX3" fmla="*/ 155575 w 1394354"/>
                  <a:gd name="connsiteY3" fmla="*/ 2159000 h 2517775"/>
                  <a:gd name="connsiteX4" fmla="*/ 231775 w 1394354"/>
                  <a:gd name="connsiteY4" fmla="*/ 2111375 h 2517775"/>
                  <a:gd name="connsiteX5" fmla="*/ 231775 w 1394354"/>
                  <a:gd name="connsiteY5" fmla="*/ 2092325 h 2517775"/>
                  <a:gd name="connsiteX6" fmla="*/ 190500 w 1394354"/>
                  <a:gd name="connsiteY6" fmla="*/ 2057400 h 2517775"/>
                  <a:gd name="connsiteX7" fmla="*/ 149225 w 1394354"/>
                  <a:gd name="connsiteY7" fmla="*/ 2003425 h 2517775"/>
                  <a:gd name="connsiteX8" fmla="*/ 158750 w 1394354"/>
                  <a:gd name="connsiteY8" fmla="*/ 1933575 h 2517775"/>
                  <a:gd name="connsiteX9" fmla="*/ 209550 w 1394354"/>
                  <a:gd name="connsiteY9" fmla="*/ 1863725 h 2517775"/>
                  <a:gd name="connsiteX10" fmla="*/ 342900 w 1394354"/>
                  <a:gd name="connsiteY10" fmla="*/ 1809750 h 2517775"/>
                  <a:gd name="connsiteX11" fmla="*/ 460375 w 1394354"/>
                  <a:gd name="connsiteY11" fmla="*/ 1803400 h 2517775"/>
                  <a:gd name="connsiteX12" fmla="*/ 501650 w 1394354"/>
                  <a:gd name="connsiteY12" fmla="*/ 1762125 h 2517775"/>
                  <a:gd name="connsiteX13" fmla="*/ 530225 w 1394354"/>
                  <a:gd name="connsiteY13" fmla="*/ 1663700 h 2517775"/>
                  <a:gd name="connsiteX14" fmla="*/ 584200 w 1394354"/>
                  <a:gd name="connsiteY14" fmla="*/ 1454150 h 2517775"/>
                  <a:gd name="connsiteX15" fmla="*/ 676275 w 1394354"/>
                  <a:gd name="connsiteY15" fmla="*/ 1384300 h 2517775"/>
                  <a:gd name="connsiteX16" fmla="*/ 727075 w 1394354"/>
                  <a:gd name="connsiteY16" fmla="*/ 1339850 h 2517775"/>
                  <a:gd name="connsiteX17" fmla="*/ 771525 w 1394354"/>
                  <a:gd name="connsiteY17" fmla="*/ 1260475 h 2517775"/>
                  <a:gd name="connsiteX18" fmla="*/ 793750 w 1394354"/>
                  <a:gd name="connsiteY18" fmla="*/ 1184275 h 2517775"/>
                  <a:gd name="connsiteX19" fmla="*/ 803275 w 1394354"/>
                  <a:gd name="connsiteY19" fmla="*/ 1120775 h 2517775"/>
                  <a:gd name="connsiteX20" fmla="*/ 777875 w 1394354"/>
                  <a:gd name="connsiteY20" fmla="*/ 1057275 h 2517775"/>
                  <a:gd name="connsiteX21" fmla="*/ 765175 w 1394354"/>
                  <a:gd name="connsiteY21" fmla="*/ 993775 h 2517775"/>
                  <a:gd name="connsiteX22" fmla="*/ 746125 w 1394354"/>
                  <a:gd name="connsiteY22" fmla="*/ 936625 h 2517775"/>
                  <a:gd name="connsiteX23" fmla="*/ 704850 w 1394354"/>
                  <a:gd name="connsiteY23" fmla="*/ 889000 h 2517775"/>
                  <a:gd name="connsiteX24" fmla="*/ 657225 w 1394354"/>
                  <a:gd name="connsiteY24" fmla="*/ 879475 h 2517775"/>
                  <a:gd name="connsiteX25" fmla="*/ 603250 w 1394354"/>
                  <a:gd name="connsiteY25" fmla="*/ 838200 h 2517775"/>
                  <a:gd name="connsiteX26" fmla="*/ 584200 w 1394354"/>
                  <a:gd name="connsiteY26" fmla="*/ 749300 h 2517775"/>
                  <a:gd name="connsiteX27" fmla="*/ 615950 w 1394354"/>
                  <a:gd name="connsiteY27" fmla="*/ 660400 h 2517775"/>
                  <a:gd name="connsiteX28" fmla="*/ 692150 w 1394354"/>
                  <a:gd name="connsiteY28" fmla="*/ 587375 h 2517775"/>
                  <a:gd name="connsiteX29" fmla="*/ 793750 w 1394354"/>
                  <a:gd name="connsiteY29" fmla="*/ 498475 h 2517775"/>
                  <a:gd name="connsiteX30" fmla="*/ 882650 w 1394354"/>
                  <a:gd name="connsiteY30" fmla="*/ 438150 h 2517775"/>
                  <a:gd name="connsiteX31" fmla="*/ 984250 w 1394354"/>
                  <a:gd name="connsiteY31" fmla="*/ 352425 h 2517775"/>
                  <a:gd name="connsiteX32" fmla="*/ 1041400 w 1394354"/>
                  <a:gd name="connsiteY32" fmla="*/ 298450 h 2517775"/>
                  <a:gd name="connsiteX33" fmla="*/ 1098550 w 1394354"/>
                  <a:gd name="connsiteY33" fmla="*/ 257175 h 2517775"/>
                  <a:gd name="connsiteX34" fmla="*/ 1177925 w 1394354"/>
                  <a:gd name="connsiteY34" fmla="*/ 238125 h 2517775"/>
                  <a:gd name="connsiteX35" fmla="*/ 1289050 w 1394354"/>
                  <a:gd name="connsiteY35" fmla="*/ 228600 h 2517775"/>
                  <a:gd name="connsiteX36" fmla="*/ 1358900 w 1394354"/>
                  <a:gd name="connsiteY36" fmla="*/ 209550 h 2517775"/>
                  <a:gd name="connsiteX37" fmla="*/ 1393825 w 1394354"/>
                  <a:gd name="connsiteY37" fmla="*/ 107950 h 2517775"/>
                  <a:gd name="connsiteX38" fmla="*/ 1362075 w 1394354"/>
                  <a:gd name="connsiteY38" fmla="*/ 53975 h 2517775"/>
                  <a:gd name="connsiteX39" fmla="*/ 1295400 w 1394354"/>
                  <a:gd name="connsiteY39" fmla="*/ 66675 h 2517775"/>
                  <a:gd name="connsiteX40" fmla="*/ 1228725 w 1394354"/>
                  <a:gd name="connsiteY40" fmla="*/ 130175 h 2517775"/>
                  <a:gd name="connsiteX41" fmla="*/ 1165225 w 1394354"/>
                  <a:gd name="connsiteY41" fmla="*/ 171450 h 2517775"/>
                  <a:gd name="connsiteX42" fmla="*/ 1127125 w 1394354"/>
                  <a:gd name="connsiteY42" fmla="*/ 222250 h 2517775"/>
                  <a:gd name="connsiteX43" fmla="*/ 1085850 w 1394354"/>
                  <a:gd name="connsiteY43" fmla="*/ 238125 h 2517775"/>
                  <a:gd name="connsiteX44" fmla="*/ 1041400 w 1394354"/>
                  <a:gd name="connsiteY44" fmla="*/ 219075 h 2517775"/>
                  <a:gd name="connsiteX45" fmla="*/ 1003300 w 1394354"/>
                  <a:gd name="connsiteY45" fmla="*/ 187325 h 2517775"/>
                  <a:gd name="connsiteX46" fmla="*/ 984250 w 1394354"/>
                  <a:gd name="connsiteY46" fmla="*/ 142875 h 2517775"/>
                  <a:gd name="connsiteX47" fmla="*/ 984250 w 1394354"/>
                  <a:gd name="connsiteY47" fmla="*/ 66675 h 2517775"/>
                  <a:gd name="connsiteX48" fmla="*/ 996950 w 1394354"/>
                  <a:gd name="connsiteY48" fmla="*/ 0 h 251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394354" h="2517775">
                    <a:moveTo>
                      <a:pt x="0" y="2517775"/>
                    </a:moveTo>
                    <a:cubicBezTo>
                      <a:pt x="3704" y="2461948"/>
                      <a:pt x="7408" y="2406121"/>
                      <a:pt x="19050" y="2359025"/>
                    </a:cubicBezTo>
                    <a:cubicBezTo>
                      <a:pt x="30692" y="2311929"/>
                      <a:pt x="47096" y="2268538"/>
                      <a:pt x="69850" y="2235200"/>
                    </a:cubicBezTo>
                    <a:cubicBezTo>
                      <a:pt x="92604" y="2201863"/>
                      <a:pt x="128587" y="2179638"/>
                      <a:pt x="155575" y="2159000"/>
                    </a:cubicBezTo>
                    <a:cubicBezTo>
                      <a:pt x="182563" y="2138362"/>
                      <a:pt x="219075" y="2122487"/>
                      <a:pt x="231775" y="2111375"/>
                    </a:cubicBezTo>
                    <a:cubicBezTo>
                      <a:pt x="244475" y="2100263"/>
                      <a:pt x="238654" y="2101321"/>
                      <a:pt x="231775" y="2092325"/>
                    </a:cubicBezTo>
                    <a:cubicBezTo>
                      <a:pt x="224896" y="2083329"/>
                      <a:pt x="204258" y="2072217"/>
                      <a:pt x="190500" y="2057400"/>
                    </a:cubicBezTo>
                    <a:cubicBezTo>
                      <a:pt x="176742" y="2042583"/>
                      <a:pt x="154517" y="2024062"/>
                      <a:pt x="149225" y="2003425"/>
                    </a:cubicBezTo>
                    <a:cubicBezTo>
                      <a:pt x="143933" y="1982788"/>
                      <a:pt x="148696" y="1956858"/>
                      <a:pt x="158750" y="1933575"/>
                    </a:cubicBezTo>
                    <a:cubicBezTo>
                      <a:pt x="168804" y="1910292"/>
                      <a:pt x="178858" y="1884362"/>
                      <a:pt x="209550" y="1863725"/>
                    </a:cubicBezTo>
                    <a:cubicBezTo>
                      <a:pt x="240242" y="1843088"/>
                      <a:pt x="301096" y="1819804"/>
                      <a:pt x="342900" y="1809750"/>
                    </a:cubicBezTo>
                    <a:cubicBezTo>
                      <a:pt x="384704" y="1799696"/>
                      <a:pt x="433917" y="1811338"/>
                      <a:pt x="460375" y="1803400"/>
                    </a:cubicBezTo>
                    <a:cubicBezTo>
                      <a:pt x="486833" y="1795462"/>
                      <a:pt x="490008" y="1785408"/>
                      <a:pt x="501650" y="1762125"/>
                    </a:cubicBezTo>
                    <a:cubicBezTo>
                      <a:pt x="513292" y="1738842"/>
                      <a:pt x="516467" y="1715029"/>
                      <a:pt x="530225" y="1663700"/>
                    </a:cubicBezTo>
                    <a:cubicBezTo>
                      <a:pt x="543983" y="1612371"/>
                      <a:pt x="559858" y="1500717"/>
                      <a:pt x="584200" y="1454150"/>
                    </a:cubicBezTo>
                    <a:cubicBezTo>
                      <a:pt x="608542" y="1407583"/>
                      <a:pt x="652463" y="1403350"/>
                      <a:pt x="676275" y="1384300"/>
                    </a:cubicBezTo>
                    <a:cubicBezTo>
                      <a:pt x="700087" y="1365250"/>
                      <a:pt x="711200" y="1360488"/>
                      <a:pt x="727075" y="1339850"/>
                    </a:cubicBezTo>
                    <a:cubicBezTo>
                      <a:pt x="742950" y="1319213"/>
                      <a:pt x="760413" y="1286404"/>
                      <a:pt x="771525" y="1260475"/>
                    </a:cubicBezTo>
                    <a:cubicBezTo>
                      <a:pt x="782638" y="1234546"/>
                      <a:pt x="788458" y="1207558"/>
                      <a:pt x="793750" y="1184275"/>
                    </a:cubicBezTo>
                    <a:cubicBezTo>
                      <a:pt x="799042" y="1160992"/>
                      <a:pt x="805921" y="1141942"/>
                      <a:pt x="803275" y="1120775"/>
                    </a:cubicBezTo>
                    <a:cubicBezTo>
                      <a:pt x="800629" y="1099608"/>
                      <a:pt x="784225" y="1078442"/>
                      <a:pt x="777875" y="1057275"/>
                    </a:cubicBezTo>
                    <a:cubicBezTo>
                      <a:pt x="771525" y="1036108"/>
                      <a:pt x="770467" y="1013883"/>
                      <a:pt x="765175" y="993775"/>
                    </a:cubicBezTo>
                    <a:cubicBezTo>
                      <a:pt x="759883" y="973667"/>
                      <a:pt x="756179" y="954087"/>
                      <a:pt x="746125" y="936625"/>
                    </a:cubicBezTo>
                    <a:cubicBezTo>
                      <a:pt x="736071" y="919163"/>
                      <a:pt x="719667" y="898525"/>
                      <a:pt x="704850" y="889000"/>
                    </a:cubicBezTo>
                    <a:cubicBezTo>
                      <a:pt x="690033" y="879475"/>
                      <a:pt x="674158" y="887942"/>
                      <a:pt x="657225" y="879475"/>
                    </a:cubicBezTo>
                    <a:cubicBezTo>
                      <a:pt x="640292" y="871008"/>
                      <a:pt x="615421" y="859896"/>
                      <a:pt x="603250" y="838200"/>
                    </a:cubicBezTo>
                    <a:cubicBezTo>
                      <a:pt x="591079" y="816504"/>
                      <a:pt x="582083" y="778933"/>
                      <a:pt x="584200" y="749300"/>
                    </a:cubicBezTo>
                    <a:cubicBezTo>
                      <a:pt x="586317" y="719667"/>
                      <a:pt x="597958" y="687387"/>
                      <a:pt x="615950" y="660400"/>
                    </a:cubicBezTo>
                    <a:cubicBezTo>
                      <a:pt x="633942" y="633413"/>
                      <a:pt x="662517" y="614363"/>
                      <a:pt x="692150" y="587375"/>
                    </a:cubicBezTo>
                    <a:cubicBezTo>
                      <a:pt x="721783" y="560388"/>
                      <a:pt x="762000" y="523346"/>
                      <a:pt x="793750" y="498475"/>
                    </a:cubicBezTo>
                    <a:cubicBezTo>
                      <a:pt x="825500" y="473604"/>
                      <a:pt x="850900" y="462492"/>
                      <a:pt x="882650" y="438150"/>
                    </a:cubicBezTo>
                    <a:cubicBezTo>
                      <a:pt x="914400" y="413808"/>
                      <a:pt x="957792" y="375708"/>
                      <a:pt x="984250" y="352425"/>
                    </a:cubicBezTo>
                    <a:cubicBezTo>
                      <a:pt x="1010708" y="329142"/>
                      <a:pt x="1022350" y="314325"/>
                      <a:pt x="1041400" y="298450"/>
                    </a:cubicBezTo>
                    <a:cubicBezTo>
                      <a:pt x="1060450" y="282575"/>
                      <a:pt x="1075796" y="267229"/>
                      <a:pt x="1098550" y="257175"/>
                    </a:cubicBezTo>
                    <a:cubicBezTo>
                      <a:pt x="1121304" y="247121"/>
                      <a:pt x="1146175" y="242887"/>
                      <a:pt x="1177925" y="238125"/>
                    </a:cubicBezTo>
                    <a:cubicBezTo>
                      <a:pt x="1209675" y="233363"/>
                      <a:pt x="1258888" y="233363"/>
                      <a:pt x="1289050" y="228600"/>
                    </a:cubicBezTo>
                    <a:cubicBezTo>
                      <a:pt x="1319213" y="223838"/>
                      <a:pt x="1341438" y="229658"/>
                      <a:pt x="1358900" y="209550"/>
                    </a:cubicBezTo>
                    <a:cubicBezTo>
                      <a:pt x="1376362" y="189442"/>
                      <a:pt x="1393296" y="133879"/>
                      <a:pt x="1393825" y="107950"/>
                    </a:cubicBezTo>
                    <a:cubicBezTo>
                      <a:pt x="1394354" y="82021"/>
                      <a:pt x="1378479" y="60854"/>
                      <a:pt x="1362075" y="53975"/>
                    </a:cubicBezTo>
                    <a:cubicBezTo>
                      <a:pt x="1345671" y="47096"/>
                      <a:pt x="1317625" y="53975"/>
                      <a:pt x="1295400" y="66675"/>
                    </a:cubicBezTo>
                    <a:cubicBezTo>
                      <a:pt x="1273175" y="79375"/>
                      <a:pt x="1250421" y="112713"/>
                      <a:pt x="1228725" y="130175"/>
                    </a:cubicBezTo>
                    <a:cubicBezTo>
                      <a:pt x="1207029" y="147637"/>
                      <a:pt x="1182158" y="156104"/>
                      <a:pt x="1165225" y="171450"/>
                    </a:cubicBezTo>
                    <a:cubicBezTo>
                      <a:pt x="1148292" y="186796"/>
                      <a:pt x="1140354" y="211138"/>
                      <a:pt x="1127125" y="222250"/>
                    </a:cubicBezTo>
                    <a:cubicBezTo>
                      <a:pt x="1113896" y="233362"/>
                      <a:pt x="1100138" y="238654"/>
                      <a:pt x="1085850" y="238125"/>
                    </a:cubicBezTo>
                    <a:cubicBezTo>
                      <a:pt x="1071563" y="237596"/>
                      <a:pt x="1055158" y="227542"/>
                      <a:pt x="1041400" y="219075"/>
                    </a:cubicBezTo>
                    <a:cubicBezTo>
                      <a:pt x="1027642" y="210608"/>
                      <a:pt x="1012825" y="200025"/>
                      <a:pt x="1003300" y="187325"/>
                    </a:cubicBezTo>
                    <a:cubicBezTo>
                      <a:pt x="993775" y="174625"/>
                      <a:pt x="987425" y="162983"/>
                      <a:pt x="984250" y="142875"/>
                    </a:cubicBezTo>
                    <a:cubicBezTo>
                      <a:pt x="981075" y="122767"/>
                      <a:pt x="982133" y="90488"/>
                      <a:pt x="984250" y="66675"/>
                    </a:cubicBezTo>
                    <a:cubicBezTo>
                      <a:pt x="986367" y="42862"/>
                      <a:pt x="996950" y="0"/>
                      <a:pt x="996950" y="0"/>
                    </a:cubicBezTo>
                  </a:path>
                </a:pathLst>
              </a:custGeom>
              <a:noFill/>
              <a:ln w="28575" cap="rnd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endParaRPr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3239927" y="4923635"/>
                <a:ext cx="1022687" cy="383664"/>
                <a:chOff x="3083721" y="4317281"/>
                <a:chExt cx="1022687" cy="383664"/>
              </a:xfrm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3083721" y="4317281"/>
                  <a:ext cx="1022687" cy="383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TextBox 168"/>
                <p:cNvSpPr txBox="1"/>
                <p:nvPr/>
              </p:nvSpPr>
              <p:spPr>
                <a:xfrm>
                  <a:off x="3083721" y="4421400"/>
                  <a:ext cx="1022687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i="1" kern="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wind vector</a:t>
                  </a:r>
                  <a:endPara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173" name="Straight Arrow Connector 172"/>
                <p:cNvCxnSpPr/>
                <p:nvPr/>
              </p:nvCxnSpPr>
              <p:spPr>
                <a:xfrm>
                  <a:off x="3335051" y="4414736"/>
                  <a:ext cx="410111" cy="0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/>
              <p:cNvSpPr txBox="1"/>
              <p:nvPr/>
            </p:nvSpPr>
            <p:spPr>
              <a:xfrm>
                <a:off x="1216167" y="2823045"/>
                <a:ext cx="569387" cy="54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dry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air</a:t>
                </a:r>
                <a:endParaRPr lang="en-US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784389" y="3732472"/>
                <a:ext cx="1157778" cy="863213"/>
                <a:chOff x="1784389" y="3732472"/>
                <a:chExt cx="1157778" cy="863213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2441597" y="3732472"/>
                  <a:ext cx="211292" cy="610090"/>
                </a:xfrm>
                <a:prstGeom prst="straightConnector1">
                  <a:avLst/>
                </a:prstGeom>
                <a:ln cap="rnd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 flipV="1">
                  <a:off x="1784389" y="4342562"/>
                  <a:ext cx="729969" cy="90829"/>
                </a:xfrm>
                <a:prstGeom prst="straightConnector1">
                  <a:avLst/>
                </a:prstGeom>
                <a:ln cap="rnd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TextBox 131"/>
                <p:cNvSpPr txBox="1"/>
                <p:nvPr/>
              </p:nvSpPr>
              <p:spPr>
                <a:xfrm>
                  <a:off x="2210401" y="4164798"/>
                  <a:ext cx="731766" cy="43088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kern="0" noProof="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Rotation areas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369271" y="2628471"/>
                <a:ext cx="800294" cy="54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moist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air</a:t>
                </a:r>
                <a:endParaRPr lang="en-US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487973" y="1966232"/>
                <a:ext cx="1644796" cy="2551528"/>
                <a:chOff x="1487973" y="1966232"/>
                <a:chExt cx="1644796" cy="2551528"/>
              </a:xfrm>
            </p:grpSpPr>
            <p:grpSp>
              <p:nvGrpSpPr>
                <p:cNvPr id="146" name="Group 94"/>
                <p:cNvGrpSpPr>
                  <a:grpSpLocks noChangeAspect="1"/>
                </p:cNvGrpSpPr>
                <p:nvPr/>
              </p:nvGrpSpPr>
              <p:grpSpPr>
                <a:xfrm>
                  <a:off x="2875717" y="1966232"/>
                  <a:ext cx="257052" cy="270862"/>
                  <a:chOff x="2218270" y="1945574"/>
                  <a:chExt cx="978408" cy="1030967"/>
                </a:xfrm>
              </p:grpSpPr>
              <p:sp>
                <p:nvSpPr>
                  <p:cNvPr id="147" name="Circular Arrow 146"/>
                  <p:cNvSpPr/>
                  <p:nvPr/>
                </p:nvSpPr>
                <p:spPr bwMode="auto">
                  <a:xfrm flipV="1">
                    <a:off x="2218270" y="1998133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  <p:sp>
                <p:nvSpPr>
                  <p:cNvPr id="148" name="Circular Arrow 147"/>
                  <p:cNvSpPr/>
                  <p:nvPr/>
                </p:nvSpPr>
                <p:spPr bwMode="auto">
                  <a:xfrm rot="10800000" flipV="1">
                    <a:off x="2218270" y="1945574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</p:grpSp>
            <p:grpSp>
              <p:nvGrpSpPr>
                <p:cNvPr id="135" name="Group 94"/>
                <p:cNvGrpSpPr>
                  <a:grpSpLocks noChangeAspect="1"/>
                </p:cNvGrpSpPr>
                <p:nvPr/>
              </p:nvGrpSpPr>
              <p:grpSpPr>
                <a:xfrm>
                  <a:off x="1487973" y="4246898"/>
                  <a:ext cx="257052" cy="270862"/>
                  <a:chOff x="2110842" y="2214144"/>
                  <a:chExt cx="978408" cy="1030967"/>
                </a:xfrm>
              </p:grpSpPr>
              <p:sp>
                <p:nvSpPr>
                  <p:cNvPr id="136" name="Circular Arrow 135"/>
                  <p:cNvSpPr/>
                  <p:nvPr/>
                </p:nvSpPr>
                <p:spPr bwMode="auto">
                  <a:xfrm flipV="1">
                    <a:off x="2110842" y="2266704"/>
                    <a:ext cx="978408" cy="978407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  <p:sp>
                <p:nvSpPr>
                  <p:cNvPr id="137" name="Circular Arrow 136"/>
                  <p:cNvSpPr/>
                  <p:nvPr/>
                </p:nvSpPr>
                <p:spPr bwMode="auto">
                  <a:xfrm rot="10800000" flipV="1">
                    <a:off x="2110842" y="2214144"/>
                    <a:ext cx="978408" cy="978407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</p:grpSp>
            <p:grpSp>
              <p:nvGrpSpPr>
                <p:cNvPr id="140" name="Group 94"/>
                <p:cNvGrpSpPr>
                  <a:grpSpLocks noChangeAspect="1"/>
                </p:cNvGrpSpPr>
                <p:nvPr/>
              </p:nvGrpSpPr>
              <p:grpSpPr>
                <a:xfrm>
                  <a:off x="2184544" y="3475416"/>
                  <a:ext cx="257052" cy="270862"/>
                  <a:chOff x="2218270" y="1945574"/>
                  <a:chExt cx="978408" cy="1030967"/>
                </a:xfrm>
              </p:grpSpPr>
              <p:sp>
                <p:nvSpPr>
                  <p:cNvPr id="141" name="Circular Arrow 140"/>
                  <p:cNvSpPr/>
                  <p:nvPr/>
                </p:nvSpPr>
                <p:spPr bwMode="auto">
                  <a:xfrm flipV="1">
                    <a:off x="2218270" y="1998133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  <p:sp>
                <p:nvSpPr>
                  <p:cNvPr id="142" name="Circular Arrow 141"/>
                  <p:cNvSpPr/>
                  <p:nvPr/>
                </p:nvSpPr>
                <p:spPr bwMode="auto">
                  <a:xfrm rot="10800000" flipV="1">
                    <a:off x="2218270" y="1945574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</p:grpSp>
            <p:grpSp>
              <p:nvGrpSpPr>
                <p:cNvPr id="143" name="Group 94"/>
                <p:cNvGrpSpPr>
                  <a:grpSpLocks noChangeAspect="1"/>
                </p:cNvGrpSpPr>
                <p:nvPr/>
              </p:nvGrpSpPr>
              <p:grpSpPr>
                <a:xfrm>
                  <a:off x="2257306" y="3120819"/>
                  <a:ext cx="257052" cy="270862"/>
                  <a:chOff x="2218270" y="1945574"/>
                  <a:chExt cx="978408" cy="1030967"/>
                </a:xfrm>
              </p:grpSpPr>
              <p:sp>
                <p:nvSpPr>
                  <p:cNvPr id="144" name="Circular Arrow 143"/>
                  <p:cNvSpPr/>
                  <p:nvPr/>
                </p:nvSpPr>
                <p:spPr bwMode="auto">
                  <a:xfrm flipV="1">
                    <a:off x="2218270" y="1998133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  <p:sp>
                <p:nvSpPr>
                  <p:cNvPr id="145" name="Circular Arrow 144"/>
                  <p:cNvSpPr/>
                  <p:nvPr/>
                </p:nvSpPr>
                <p:spPr bwMode="auto">
                  <a:xfrm rot="10800000" flipV="1">
                    <a:off x="2218270" y="1945574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</p:grpSp>
            <p:grpSp>
              <p:nvGrpSpPr>
                <p:cNvPr id="149" name="Group 94"/>
                <p:cNvGrpSpPr>
                  <a:grpSpLocks noChangeAspect="1"/>
                </p:cNvGrpSpPr>
                <p:nvPr/>
              </p:nvGrpSpPr>
              <p:grpSpPr>
                <a:xfrm>
                  <a:off x="2102322" y="2923301"/>
                  <a:ext cx="257052" cy="270862"/>
                  <a:chOff x="2218270" y="1945574"/>
                  <a:chExt cx="978408" cy="1030967"/>
                </a:xfrm>
              </p:grpSpPr>
              <p:sp>
                <p:nvSpPr>
                  <p:cNvPr id="150" name="Circular Arrow 149"/>
                  <p:cNvSpPr/>
                  <p:nvPr/>
                </p:nvSpPr>
                <p:spPr bwMode="auto">
                  <a:xfrm flipV="1">
                    <a:off x="2218270" y="1998133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  <p:sp>
                <p:nvSpPr>
                  <p:cNvPr id="151" name="Circular Arrow 150"/>
                  <p:cNvSpPr/>
                  <p:nvPr/>
                </p:nvSpPr>
                <p:spPr bwMode="auto">
                  <a:xfrm rot="10800000" flipV="1">
                    <a:off x="2218270" y="1945574"/>
                    <a:ext cx="978408" cy="978408"/>
                  </a:xfrm>
                  <a:prstGeom prst="circularArrow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 pitchFamily="-107" charset="0"/>
                    </a:endParaRPr>
                  </a:p>
                </p:txBody>
              </p:sp>
            </p:grpSp>
          </p:grpSp>
        </p:grpSp>
        <p:sp>
          <p:nvSpPr>
            <p:cNvPr id="185" name="TextBox 184"/>
            <p:cNvSpPr txBox="1"/>
            <p:nvPr/>
          </p:nvSpPr>
          <p:spPr>
            <a:xfrm rot="19220978">
              <a:off x="2187993" y="2308768"/>
              <a:ext cx="8237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Dryline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39" y="177774"/>
            <a:ext cx="8962922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Storm Initiation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763758" y="1206976"/>
            <a:ext cx="5616484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Storms may start by lifting along boundaries</a:t>
            </a:r>
            <a:endParaRPr lang="en-US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6898" y="6122515"/>
            <a:ext cx="336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(Richardson &amp; Ziegler, 2009; Ziegler 2014a)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80086" y="3725426"/>
            <a:ext cx="2892023" cy="448669"/>
            <a:chOff x="4811820" y="3777684"/>
            <a:chExt cx="2892023" cy="448669"/>
          </a:xfrm>
        </p:grpSpPr>
        <p:sp>
          <p:nvSpPr>
            <p:cNvPr id="41" name="TextBox 40"/>
            <p:cNvSpPr txBox="1"/>
            <p:nvPr/>
          </p:nvSpPr>
          <p:spPr>
            <a:xfrm>
              <a:off x="6762560" y="3777684"/>
              <a:ext cx="941283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warm,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moist</a:t>
              </a:r>
              <a:r>
                <a:rPr lang="en-US" sz="1400" b="1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air</a:t>
              </a:r>
              <a:endParaRPr lang="en-US" sz="14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11820" y="3782129"/>
              <a:ext cx="733970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hot,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dry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air</a:t>
              </a:r>
              <a:endParaRPr lang="en-US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3999" y="5599508"/>
            <a:ext cx="50193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NSSL’s observational data analyses include (not limited to):</a:t>
            </a:r>
          </a:p>
          <a:p>
            <a:pPr marL="628650" lvl="1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multiple-Doppler radar wind synthesis</a:t>
            </a:r>
          </a:p>
          <a:p>
            <a:pPr marL="628650" lvl="1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simple model combining winds &amp; in situ obs to “retrieve” other fields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37553" y="2223285"/>
            <a:ext cx="7012977" cy="2964471"/>
            <a:chOff x="1637553" y="2223285"/>
            <a:chExt cx="7012977" cy="2964471"/>
          </a:xfrm>
        </p:grpSpPr>
        <p:grpSp>
          <p:nvGrpSpPr>
            <p:cNvPr id="21" name="Group 20"/>
            <p:cNvGrpSpPr/>
            <p:nvPr/>
          </p:nvGrpSpPr>
          <p:grpSpPr>
            <a:xfrm>
              <a:off x="1637553" y="2223285"/>
              <a:ext cx="7012977" cy="2964471"/>
              <a:chOff x="1637526" y="2237652"/>
              <a:chExt cx="7012977" cy="296447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637526" y="2237652"/>
                <a:ext cx="6980149" cy="2419827"/>
                <a:chOff x="1661323" y="2227458"/>
                <a:chExt cx="6980149" cy="2419827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661323" y="3430617"/>
                  <a:ext cx="1359520" cy="0"/>
                </a:xfrm>
                <a:prstGeom prst="line">
                  <a:avLst/>
                </a:prstGeom>
                <a:ln w="28575" cap="rnd" cmpd="sng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" name="Picture 14" descr="traverse6_cu_tweak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6448" y="2227458"/>
                  <a:ext cx="5495024" cy="2419827"/>
                </a:xfrm>
                <a:prstGeom prst="rect">
                  <a:avLst/>
                </a:prstGeom>
              </p:spPr>
            </p:pic>
          </p:grpSp>
          <p:sp>
            <p:nvSpPr>
              <p:cNvPr id="54" name="TextBox 53"/>
              <p:cNvSpPr txBox="1"/>
              <p:nvPr/>
            </p:nvSpPr>
            <p:spPr>
              <a:xfrm>
                <a:off x="4592982" y="4694292"/>
                <a:ext cx="4057521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1100" dirty="0" smtClean="0">
                    <a:latin typeface="Arial"/>
                    <a:cs typeface="Arial"/>
                  </a:rPr>
                  <a:t>observational data analysis of winds &amp; temp through dryline</a:t>
                </a:r>
              </a:p>
              <a:p>
                <a:pPr marL="171450" indent="-171450"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1100" dirty="0" smtClean="0">
                    <a:latin typeface="Arial"/>
                    <a:cs typeface="Arial"/>
                  </a:rPr>
                  <a:t>lifted moisture feeds initiated storms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651658" y="2490875"/>
                <a:ext cx="18617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 smtClean="0">
                    <a:latin typeface="Arial"/>
                    <a:cs typeface="Arial"/>
                  </a:rPr>
                  <a:t>West-to-east cross-section</a:t>
                </a:r>
                <a:endParaRPr lang="en-US" sz="1100" i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41641" y="3209646"/>
              <a:ext cx="2482762" cy="1064946"/>
              <a:chOff x="5102566" y="3209646"/>
              <a:chExt cx="2482762" cy="10649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8924" y="3209646"/>
                <a:ext cx="1976404" cy="776113"/>
                <a:chOff x="6261782" y="3223472"/>
                <a:chExt cx="1976404" cy="776113"/>
              </a:xfrm>
            </p:grpSpPr>
            <p:sp>
              <p:nvSpPr>
                <p:cNvPr id="8" name="Bent Arrow 7"/>
                <p:cNvSpPr/>
                <p:nvPr/>
              </p:nvSpPr>
              <p:spPr>
                <a:xfrm rot="17060762">
                  <a:off x="6120407" y="3364847"/>
                  <a:ext cx="712604" cy="429853"/>
                </a:xfrm>
                <a:prstGeom prst="bentArrow">
                  <a:avLst>
                    <a:gd name="adj1" fmla="val 25000"/>
                    <a:gd name="adj2" fmla="val 25149"/>
                    <a:gd name="adj3" fmla="val 25000"/>
                    <a:gd name="adj4" fmla="val 43750"/>
                  </a:avLst>
                </a:prstGeom>
                <a:solidFill>
                  <a:schemeClr val="accent4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noFill/>
                  </a:endParaRPr>
                </a:p>
              </p:txBody>
            </p:sp>
            <p:sp>
              <p:nvSpPr>
                <p:cNvPr id="44" name="Bent Arrow 43"/>
                <p:cNvSpPr/>
                <p:nvPr/>
              </p:nvSpPr>
              <p:spPr>
                <a:xfrm rot="16508370">
                  <a:off x="7660713" y="3422112"/>
                  <a:ext cx="712604" cy="442342"/>
                </a:xfrm>
                <a:prstGeom prst="bentArrow">
                  <a:avLst>
                    <a:gd name="adj1" fmla="val 25000"/>
                    <a:gd name="adj2" fmla="val 25149"/>
                    <a:gd name="adj3" fmla="val 25000"/>
                    <a:gd name="adj4" fmla="val 43750"/>
                  </a:avLst>
                </a:prstGeom>
                <a:solidFill>
                  <a:schemeClr val="accent4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noFill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5102566" y="3966815"/>
                <a:ext cx="8368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latin typeface="Arial"/>
                    <a:cs typeface="Arial"/>
                  </a:rPr>
                  <a:t>Dryline</a:t>
                </a:r>
                <a:endParaRPr lang="en-US" sz="1400" b="1" i="1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4768222" y="1639572"/>
            <a:ext cx="3825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(also called “convection initiation” or CI)</a:t>
            </a:r>
            <a:endParaRPr lang="en-US" sz="16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_q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81" y="1564802"/>
            <a:ext cx="2938272" cy="443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5" y="187541"/>
            <a:ext cx="8896591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/>
                <a:cs typeface="Arial"/>
              </a:rPr>
              <a:t>Mature Supercell </a:t>
            </a:r>
            <a:r>
              <a:rPr lang="en-US" dirty="0">
                <a:latin typeface="Arial"/>
                <a:cs typeface="Arial"/>
              </a:rPr>
              <a:t>Storm </a:t>
            </a:r>
            <a:r>
              <a:rPr lang="en-US" dirty="0" smtClean="0">
                <a:latin typeface="Arial"/>
                <a:cs typeface="Arial"/>
              </a:rPr>
              <a:t>Morphology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32324" y="6092448"/>
            <a:ext cx="2805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(Ziegler et al. 2012, Ziegler 2014a,b)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80" y="2121775"/>
            <a:ext cx="14450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cloud photo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winds &amp; updraft through cloud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winds from 5 radars (4 mobile + KDDC)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480" y="4534262"/>
            <a:ext cx="14450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retrieved cloud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retrieval shows conditions inside cloud &amp; storm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0620" y="3585968"/>
            <a:ext cx="4407685" cy="2399383"/>
            <a:chOff x="4641180" y="3585968"/>
            <a:chExt cx="4407685" cy="2399383"/>
          </a:xfrm>
        </p:grpSpPr>
        <p:pic>
          <p:nvPicPr>
            <p:cNvPr id="11" name="Picture 10" descr="thetav_xse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180" y="3585968"/>
              <a:ext cx="2944368" cy="239938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590795" y="4157479"/>
              <a:ext cx="145807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retrieved temp &amp; contour reflectivity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adjacent cold &amp; warm air in downdraft assoc with low-level 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5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5" y="187541"/>
            <a:ext cx="8896591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/>
                <a:cs typeface="Arial"/>
              </a:rPr>
              <a:t>Mature Supercell </a:t>
            </a:r>
            <a:r>
              <a:rPr lang="en-US" dirty="0">
                <a:latin typeface="Arial"/>
                <a:cs typeface="Arial"/>
              </a:rPr>
              <a:t>Storm </a:t>
            </a:r>
            <a:r>
              <a:rPr lang="en-US" dirty="0" smtClean="0">
                <a:latin typeface="Arial"/>
                <a:cs typeface="Arial"/>
              </a:rPr>
              <a:t>Morphology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29876" y="6046557"/>
            <a:ext cx="1608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(Ziegler et al. 2010)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storm_5h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43" y="1394045"/>
            <a:ext cx="6059410" cy="4645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929" y="2831414"/>
            <a:ext cx="2141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simulated supercell storm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model produces realistic, internally consistent airflow, cloud, &amp; precipitation fields in the simulated storm</a:t>
            </a:r>
          </a:p>
        </p:txBody>
      </p:sp>
    </p:spTree>
    <p:extLst>
      <p:ext uri="{BB962C8B-B14F-4D97-AF65-F5344CB8AC3E}">
        <p14:creationId xmlns:p14="http://schemas.microsoft.com/office/powerpoint/2010/main" val="22100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0620" y="3585968"/>
            <a:ext cx="4407685" cy="2399383"/>
            <a:chOff x="4641180" y="3585968"/>
            <a:chExt cx="4407685" cy="2399383"/>
          </a:xfrm>
        </p:grpSpPr>
        <p:pic>
          <p:nvPicPr>
            <p:cNvPr id="11" name="Picture 10" descr="thetav_xsec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180" y="3585968"/>
              <a:ext cx="2944368" cy="239938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590795" y="4157479"/>
              <a:ext cx="145807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retrieved temp &amp; contoured reflectivity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adjacent cold &amp; warm air in downdraft often accompanies</a:t>
              </a:r>
              <a:r>
                <a:rPr lang="en-US" sz="1100" dirty="0">
                  <a:latin typeface="Arial"/>
                  <a:cs typeface="Arial"/>
                </a:rPr>
                <a:t> </a:t>
              </a:r>
              <a:r>
                <a:rPr lang="en-US" sz="1100" dirty="0" smtClean="0">
                  <a:latin typeface="Arial"/>
                  <a:cs typeface="Arial"/>
                </a:rPr>
                <a:t>low-level rotation</a:t>
              </a:r>
            </a:p>
          </p:txBody>
        </p:sp>
      </p:grpSp>
      <p:pic>
        <p:nvPicPr>
          <p:cNvPr id="9" name="Picture 8" descr="photo_q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81" y="1564802"/>
            <a:ext cx="2938272" cy="443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5" y="187541"/>
            <a:ext cx="8896591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/>
                <a:cs typeface="Arial"/>
              </a:rPr>
              <a:t>Mature Supercell </a:t>
            </a:r>
            <a:r>
              <a:rPr lang="en-US" dirty="0">
                <a:latin typeface="Arial"/>
                <a:cs typeface="Arial"/>
              </a:rPr>
              <a:t>Storm </a:t>
            </a:r>
            <a:r>
              <a:rPr lang="en-US" dirty="0" smtClean="0">
                <a:latin typeface="Arial"/>
                <a:cs typeface="Arial"/>
              </a:rPr>
              <a:t>Morphology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32324" y="6092448"/>
            <a:ext cx="2805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(Ziegler et al. 2012, Ziegler 2014a,b)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480" y="4534262"/>
            <a:ext cx="14450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retrieved cloud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retrieval shows conditions inside cloud &amp; storm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9893" y="1307128"/>
            <a:ext cx="3273552" cy="2509508"/>
            <a:chOff x="4554565" y="1307128"/>
            <a:chExt cx="3273552" cy="2509508"/>
          </a:xfrm>
        </p:grpSpPr>
        <p:pic>
          <p:nvPicPr>
            <p:cNvPr id="23" name="Picture 22" descr="storm_5h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565" y="1307128"/>
              <a:ext cx="3273552" cy="250950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594140" y="3537614"/>
              <a:ext cx="320698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Ziegler et al. (2010)</a:t>
              </a:r>
              <a:endParaRPr lang="en-US" sz="1200" b="1" i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47537" y="1307148"/>
            <a:ext cx="6006587" cy="4109770"/>
            <a:chOff x="1674547" y="1274689"/>
            <a:chExt cx="6006587" cy="4109770"/>
          </a:xfrm>
        </p:grpSpPr>
        <p:sp>
          <p:nvSpPr>
            <p:cNvPr id="32" name="TextBox 31"/>
            <p:cNvSpPr txBox="1"/>
            <p:nvPr/>
          </p:nvSpPr>
          <p:spPr>
            <a:xfrm>
              <a:off x="1674547" y="1274689"/>
              <a:ext cx="6006587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Observed and modeled supercells</a:t>
              </a:r>
              <a:r>
                <a:rPr lang="en-US" sz="2000" b="1" i="1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look similar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803272">
              <a:off x="4075845" y="2002803"/>
              <a:ext cx="60785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/>
                  </a:solidFill>
                  <a:latin typeface="Arial"/>
                  <a:cs typeface="Arial"/>
                </a:rPr>
                <a:t>Updraft</a:t>
              </a:r>
              <a:endParaRPr lang="en-US" sz="1000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3598346" y="1840153"/>
              <a:ext cx="1587500" cy="39826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9742804">
              <a:off x="3905559" y="3315555"/>
              <a:ext cx="10400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/>
                  </a:solidFill>
                  <a:latin typeface="Arial"/>
                  <a:cs typeface="Arial"/>
                </a:rPr>
                <a:t>Cloud &amp; Precip</a:t>
              </a:r>
              <a:endParaRPr lang="en-US" sz="1000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4656788">
              <a:off x="6242910" y="4220122"/>
              <a:ext cx="4982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/>
                  </a:solidFill>
                  <a:latin typeface="Arial"/>
                  <a:cs typeface="Arial"/>
                </a:rPr>
                <a:t>Temp</a:t>
              </a:r>
              <a:endParaRPr lang="en-US" sz="1000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090221" y="2822213"/>
              <a:ext cx="533017" cy="256224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316800" y="2479080"/>
              <a:ext cx="2897979" cy="17090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7782262" y="2161218"/>
            <a:ext cx="119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simulated supercell storm at 5 hr after CI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480" y="2121775"/>
            <a:ext cx="14450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cloud photo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winds &amp; updraft through cloud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winds from 5 radars (4 mobile + KDDC)</a:t>
            </a:r>
          </a:p>
        </p:txBody>
      </p:sp>
    </p:spTree>
    <p:extLst>
      <p:ext uri="{BB962C8B-B14F-4D97-AF65-F5344CB8AC3E}">
        <p14:creationId xmlns:p14="http://schemas.microsoft.com/office/powerpoint/2010/main" val="26896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tav_sfc_23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" y="1670830"/>
            <a:ext cx="7354824" cy="4008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84" y="174031"/>
            <a:ext cx="8950633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Low-level Supercell Storm Rotation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542296" y="1281458"/>
            <a:ext cx="6059409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orced by temperature gradient entering updraft</a:t>
            </a:r>
            <a:endParaRPr lang="en-US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3884" y="5681637"/>
            <a:ext cx="3303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winds &amp; reflectivity at 0.5 km AGL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strong rotation area at location of radar “hook”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9227" y="3270656"/>
            <a:ext cx="6445600" cy="2918812"/>
            <a:chOff x="2169227" y="3270656"/>
            <a:chExt cx="6445600" cy="2918812"/>
          </a:xfrm>
        </p:grpSpPr>
        <p:grpSp>
          <p:nvGrpSpPr>
            <p:cNvPr id="24" name="Group 23"/>
            <p:cNvGrpSpPr/>
            <p:nvPr/>
          </p:nvGrpSpPr>
          <p:grpSpPr>
            <a:xfrm>
              <a:off x="2169227" y="3270656"/>
              <a:ext cx="5047241" cy="1733357"/>
              <a:chOff x="2169227" y="2986946"/>
              <a:chExt cx="5047241" cy="1733357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249479" y="3303188"/>
                <a:ext cx="662009" cy="893178"/>
              </a:xfrm>
              <a:custGeom>
                <a:avLst/>
                <a:gdLst>
                  <a:gd name="connsiteX0" fmla="*/ 326000 w 663759"/>
                  <a:gd name="connsiteY0" fmla="*/ 783579 h 893178"/>
                  <a:gd name="connsiteX1" fmla="*/ 407062 w 663759"/>
                  <a:gd name="connsiteY1" fmla="*/ 648479 h 893178"/>
                  <a:gd name="connsiteX2" fmla="*/ 427328 w 663759"/>
                  <a:gd name="connsiteY2" fmla="*/ 540399 h 893178"/>
                  <a:gd name="connsiteX3" fmla="*/ 407062 w 663759"/>
                  <a:gd name="connsiteY3" fmla="*/ 378280 h 893178"/>
                  <a:gd name="connsiteX4" fmla="*/ 326000 w 663759"/>
                  <a:gd name="connsiteY4" fmla="*/ 310730 h 893178"/>
                  <a:gd name="connsiteX5" fmla="*/ 258448 w 663759"/>
                  <a:gd name="connsiteY5" fmla="*/ 297220 h 893178"/>
                  <a:gd name="connsiteX6" fmla="*/ 150365 w 663759"/>
                  <a:gd name="connsiteY6" fmla="*/ 297220 h 893178"/>
                  <a:gd name="connsiteX7" fmla="*/ 55792 w 663759"/>
                  <a:gd name="connsiteY7" fmla="*/ 270200 h 893178"/>
                  <a:gd name="connsiteX8" fmla="*/ 8506 w 663759"/>
                  <a:gd name="connsiteY8" fmla="*/ 222915 h 893178"/>
                  <a:gd name="connsiteX9" fmla="*/ 1750 w 663759"/>
                  <a:gd name="connsiteY9" fmla="*/ 135100 h 893178"/>
                  <a:gd name="connsiteX10" fmla="*/ 28771 w 663759"/>
                  <a:gd name="connsiteY10" fmla="*/ 47285 h 893178"/>
                  <a:gd name="connsiteX11" fmla="*/ 123344 w 663759"/>
                  <a:gd name="connsiteY11" fmla="*/ 13510 h 893178"/>
                  <a:gd name="connsiteX12" fmla="*/ 251693 w 663759"/>
                  <a:gd name="connsiteY12" fmla="*/ 0 h 893178"/>
                  <a:gd name="connsiteX13" fmla="*/ 366531 w 663759"/>
                  <a:gd name="connsiteY13" fmla="*/ 13510 h 893178"/>
                  <a:gd name="connsiteX14" fmla="*/ 427328 w 663759"/>
                  <a:gd name="connsiteY14" fmla="*/ 33775 h 893178"/>
                  <a:gd name="connsiteX15" fmla="*/ 548921 w 663759"/>
                  <a:gd name="connsiteY15" fmla="*/ 74305 h 893178"/>
                  <a:gd name="connsiteX16" fmla="*/ 623228 w 663759"/>
                  <a:gd name="connsiteY16" fmla="*/ 121590 h 893178"/>
                  <a:gd name="connsiteX17" fmla="*/ 657004 w 663759"/>
                  <a:gd name="connsiteY17" fmla="*/ 202650 h 893178"/>
                  <a:gd name="connsiteX18" fmla="*/ 663759 w 663759"/>
                  <a:gd name="connsiteY18" fmla="*/ 297220 h 893178"/>
                  <a:gd name="connsiteX19" fmla="*/ 657004 w 663759"/>
                  <a:gd name="connsiteY19" fmla="*/ 378280 h 893178"/>
                  <a:gd name="connsiteX20" fmla="*/ 623228 w 663759"/>
                  <a:gd name="connsiteY20" fmla="*/ 520134 h 893178"/>
                  <a:gd name="connsiteX21" fmla="*/ 602963 w 663759"/>
                  <a:gd name="connsiteY21" fmla="*/ 689009 h 893178"/>
                  <a:gd name="connsiteX22" fmla="*/ 528656 w 663759"/>
                  <a:gd name="connsiteY22" fmla="*/ 803844 h 893178"/>
                  <a:gd name="connsiteX23" fmla="*/ 467859 w 663759"/>
                  <a:gd name="connsiteY23" fmla="*/ 864639 h 893178"/>
                  <a:gd name="connsiteX24" fmla="*/ 400307 w 663759"/>
                  <a:gd name="connsiteY24" fmla="*/ 891659 h 893178"/>
                  <a:gd name="connsiteX25" fmla="*/ 346265 w 663759"/>
                  <a:gd name="connsiteY25" fmla="*/ 884904 h 893178"/>
                  <a:gd name="connsiteX26" fmla="*/ 332755 w 663759"/>
                  <a:gd name="connsiteY26" fmla="*/ 844374 h 893178"/>
                  <a:gd name="connsiteX27" fmla="*/ 326000 w 663759"/>
                  <a:gd name="connsiteY27" fmla="*/ 783579 h 893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3759" h="893178">
                    <a:moveTo>
                      <a:pt x="326000" y="783579"/>
                    </a:moveTo>
                    <a:cubicBezTo>
                      <a:pt x="358087" y="736294"/>
                      <a:pt x="390174" y="689009"/>
                      <a:pt x="407062" y="648479"/>
                    </a:cubicBezTo>
                    <a:cubicBezTo>
                      <a:pt x="423950" y="607949"/>
                      <a:pt x="427328" y="585432"/>
                      <a:pt x="427328" y="540399"/>
                    </a:cubicBezTo>
                    <a:cubicBezTo>
                      <a:pt x="427328" y="495366"/>
                      <a:pt x="423950" y="416558"/>
                      <a:pt x="407062" y="378280"/>
                    </a:cubicBezTo>
                    <a:cubicBezTo>
                      <a:pt x="390174" y="340002"/>
                      <a:pt x="350769" y="324240"/>
                      <a:pt x="326000" y="310730"/>
                    </a:cubicBezTo>
                    <a:cubicBezTo>
                      <a:pt x="301231" y="297220"/>
                      <a:pt x="287720" y="299472"/>
                      <a:pt x="258448" y="297220"/>
                    </a:cubicBezTo>
                    <a:cubicBezTo>
                      <a:pt x="229176" y="294968"/>
                      <a:pt x="184141" y="301723"/>
                      <a:pt x="150365" y="297220"/>
                    </a:cubicBezTo>
                    <a:cubicBezTo>
                      <a:pt x="116589" y="292717"/>
                      <a:pt x="79435" y="282584"/>
                      <a:pt x="55792" y="270200"/>
                    </a:cubicBezTo>
                    <a:cubicBezTo>
                      <a:pt x="32149" y="257816"/>
                      <a:pt x="17513" y="245432"/>
                      <a:pt x="8506" y="222915"/>
                    </a:cubicBezTo>
                    <a:cubicBezTo>
                      <a:pt x="-501" y="200398"/>
                      <a:pt x="-1627" y="164372"/>
                      <a:pt x="1750" y="135100"/>
                    </a:cubicBezTo>
                    <a:cubicBezTo>
                      <a:pt x="5127" y="105828"/>
                      <a:pt x="8505" y="67550"/>
                      <a:pt x="28771" y="47285"/>
                    </a:cubicBezTo>
                    <a:cubicBezTo>
                      <a:pt x="49037" y="27020"/>
                      <a:pt x="86191" y="21391"/>
                      <a:pt x="123344" y="13510"/>
                    </a:cubicBezTo>
                    <a:cubicBezTo>
                      <a:pt x="160497" y="5629"/>
                      <a:pt x="211162" y="0"/>
                      <a:pt x="251693" y="0"/>
                    </a:cubicBezTo>
                    <a:cubicBezTo>
                      <a:pt x="292224" y="0"/>
                      <a:pt x="337259" y="7881"/>
                      <a:pt x="366531" y="13510"/>
                    </a:cubicBezTo>
                    <a:cubicBezTo>
                      <a:pt x="395803" y="19139"/>
                      <a:pt x="427328" y="33775"/>
                      <a:pt x="427328" y="33775"/>
                    </a:cubicBezTo>
                    <a:cubicBezTo>
                      <a:pt x="457726" y="43907"/>
                      <a:pt x="516271" y="59669"/>
                      <a:pt x="548921" y="74305"/>
                    </a:cubicBezTo>
                    <a:cubicBezTo>
                      <a:pt x="581571" y="88941"/>
                      <a:pt x="605214" y="100199"/>
                      <a:pt x="623228" y="121590"/>
                    </a:cubicBezTo>
                    <a:cubicBezTo>
                      <a:pt x="641242" y="142981"/>
                      <a:pt x="650249" y="173378"/>
                      <a:pt x="657004" y="202650"/>
                    </a:cubicBezTo>
                    <a:cubicBezTo>
                      <a:pt x="663759" y="231922"/>
                      <a:pt x="663759" y="267948"/>
                      <a:pt x="663759" y="297220"/>
                    </a:cubicBezTo>
                    <a:cubicBezTo>
                      <a:pt x="663759" y="326492"/>
                      <a:pt x="663759" y="341128"/>
                      <a:pt x="657004" y="378280"/>
                    </a:cubicBezTo>
                    <a:cubicBezTo>
                      <a:pt x="650249" y="415432"/>
                      <a:pt x="632235" y="468346"/>
                      <a:pt x="623228" y="520134"/>
                    </a:cubicBezTo>
                    <a:cubicBezTo>
                      <a:pt x="614221" y="571922"/>
                      <a:pt x="618725" y="641724"/>
                      <a:pt x="602963" y="689009"/>
                    </a:cubicBezTo>
                    <a:cubicBezTo>
                      <a:pt x="587201" y="736294"/>
                      <a:pt x="551173" y="774572"/>
                      <a:pt x="528656" y="803844"/>
                    </a:cubicBezTo>
                    <a:cubicBezTo>
                      <a:pt x="506139" y="833116"/>
                      <a:pt x="489250" y="850003"/>
                      <a:pt x="467859" y="864639"/>
                    </a:cubicBezTo>
                    <a:cubicBezTo>
                      <a:pt x="446468" y="879275"/>
                      <a:pt x="420573" y="888282"/>
                      <a:pt x="400307" y="891659"/>
                    </a:cubicBezTo>
                    <a:cubicBezTo>
                      <a:pt x="380041" y="895036"/>
                      <a:pt x="357524" y="892785"/>
                      <a:pt x="346265" y="884904"/>
                    </a:cubicBezTo>
                    <a:cubicBezTo>
                      <a:pt x="335006" y="877023"/>
                      <a:pt x="332755" y="844374"/>
                      <a:pt x="332755" y="844374"/>
                    </a:cubicBezTo>
                    <a:lnTo>
                      <a:pt x="326000" y="783579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2834741" y="4096284"/>
                <a:ext cx="403759" cy="255506"/>
              </a:xfrm>
              <a:prstGeom prst="straightConnector1">
                <a:avLst/>
              </a:prstGeom>
              <a:ln cap="rnd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2169227" y="2986946"/>
                <a:ext cx="5047241" cy="1440327"/>
                <a:chOff x="1858497" y="2986946"/>
                <a:chExt cx="5047241" cy="1440327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712826" y="3771725"/>
                  <a:ext cx="661058" cy="281268"/>
                </a:xfrm>
                <a:prstGeom prst="straightConnector1">
                  <a:avLst/>
                </a:prstGeom>
                <a:ln cap="rnd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4026097" y="3827109"/>
                  <a:ext cx="797115" cy="60016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kern="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strong rotation area</a:t>
                  </a: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1858497" y="3013546"/>
                  <a:ext cx="1511589" cy="929914"/>
                  <a:chOff x="5380922" y="2964749"/>
                  <a:chExt cx="1511589" cy="929914"/>
                </a:xfrm>
              </p:grpSpPr>
              <p:grpSp>
                <p:nvGrpSpPr>
                  <p:cNvPr id="28" name="Group 94"/>
                  <p:cNvGrpSpPr>
                    <a:grpSpLocks noChangeAspect="1"/>
                  </p:cNvGrpSpPr>
                  <p:nvPr/>
                </p:nvGrpSpPr>
                <p:grpSpPr>
                  <a:xfrm>
                    <a:off x="5380922" y="3230441"/>
                    <a:ext cx="611469" cy="664222"/>
                    <a:chOff x="2207341" y="1901858"/>
                    <a:chExt cx="989337" cy="1074683"/>
                  </a:xfrm>
                </p:grpSpPr>
                <p:sp>
                  <p:nvSpPr>
                    <p:cNvPr id="30" name="Circular Arrow 29"/>
                    <p:cNvSpPr/>
                    <p:nvPr/>
                  </p:nvSpPr>
                  <p:spPr bwMode="auto">
                    <a:xfrm flipV="1">
                      <a:off x="2218270" y="1998133"/>
                      <a:ext cx="978408" cy="978408"/>
                    </a:xfrm>
                    <a:prstGeom prst="circularArrow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 pitchFamily="-107" charset="0"/>
                      </a:endParaRPr>
                    </a:p>
                  </p:txBody>
                </p:sp>
                <p:sp>
                  <p:nvSpPr>
                    <p:cNvPr id="31" name="Circular Arrow 30"/>
                    <p:cNvSpPr/>
                    <p:nvPr/>
                  </p:nvSpPr>
                  <p:spPr bwMode="auto">
                    <a:xfrm rot="10800000" flipV="1">
                      <a:off x="2207341" y="1901858"/>
                      <a:ext cx="978408" cy="978406"/>
                    </a:xfrm>
                    <a:prstGeom prst="circularArrow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 pitchFamily="-107" charset="0"/>
                      </a:endParaRPr>
                    </a:p>
                  </p:txBody>
                </p:sp>
              </p:grpSp>
              <p:sp>
                <p:nvSpPr>
                  <p:cNvPr id="29" name="Left Arrow 28"/>
                  <p:cNvSpPr/>
                  <p:nvPr/>
                </p:nvSpPr>
                <p:spPr>
                  <a:xfrm rot="20182390">
                    <a:off x="5880368" y="2964749"/>
                    <a:ext cx="1012143" cy="401591"/>
                  </a:xfrm>
                  <a:prstGeom prst="leftArrow">
                    <a:avLst/>
                  </a:prstGeom>
                  <a:noFill/>
                  <a:ln w="28575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5394149" y="2986946"/>
                  <a:ext cx="1511589" cy="929914"/>
                  <a:chOff x="5380922" y="2964749"/>
                  <a:chExt cx="1511589" cy="929914"/>
                </a:xfrm>
              </p:grpSpPr>
              <p:grpSp>
                <p:nvGrpSpPr>
                  <p:cNvPr id="33" name="Group 94"/>
                  <p:cNvGrpSpPr>
                    <a:grpSpLocks noChangeAspect="1"/>
                  </p:cNvGrpSpPr>
                  <p:nvPr/>
                </p:nvGrpSpPr>
                <p:grpSpPr>
                  <a:xfrm>
                    <a:off x="5380922" y="3230441"/>
                    <a:ext cx="611469" cy="664222"/>
                    <a:chOff x="2207341" y="1901858"/>
                    <a:chExt cx="989337" cy="1074683"/>
                  </a:xfrm>
                </p:grpSpPr>
                <p:sp>
                  <p:nvSpPr>
                    <p:cNvPr id="35" name="Circular Arrow 34"/>
                    <p:cNvSpPr/>
                    <p:nvPr/>
                  </p:nvSpPr>
                  <p:spPr bwMode="auto">
                    <a:xfrm flipV="1">
                      <a:off x="2218270" y="1998133"/>
                      <a:ext cx="978408" cy="978408"/>
                    </a:xfrm>
                    <a:prstGeom prst="circularArrow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 pitchFamily="-107" charset="0"/>
                      </a:endParaRPr>
                    </a:p>
                  </p:txBody>
                </p:sp>
                <p:sp>
                  <p:nvSpPr>
                    <p:cNvPr id="36" name="Circular Arrow 35"/>
                    <p:cNvSpPr/>
                    <p:nvPr/>
                  </p:nvSpPr>
                  <p:spPr bwMode="auto">
                    <a:xfrm rot="10800000" flipV="1">
                      <a:off x="2207341" y="1901858"/>
                      <a:ext cx="978408" cy="978406"/>
                    </a:xfrm>
                    <a:prstGeom prst="circularArrow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 pitchFamily="-107" charset="0"/>
                      </a:endParaRPr>
                    </a:p>
                  </p:txBody>
                </p:sp>
              </p:grpSp>
              <p:sp>
                <p:nvSpPr>
                  <p:cNvPr id="34" name="Left Arrow 33"/>
                  <p:cNvSpPr/>
                  <p:nvPr/>
                </p:nvSpPr>
                <p:spPr>
                  <a:xfrm rot="20182390">
                    <a:off x="5880368" y="2964749"/>
                    <a:ext cx="1012143" cy="401591"/>
                  </a:xfrm>
                  <a:prstGeom prst="leftArrow">
                    <a:avLst/>
                  </a:prstGeom>
                  <a:noFill/>
                  <a:ln w="28575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9" name="Straight Arrow Connector 8"/>
                <p:cNvCxnSpPr/>
                <p:nvPr/>
              </p:nvCxnSpPr>
              <p:spPr>
                <a:xfrm flipH="1" flipV="1">
                  <a:off x="2463211" y="3737949"/>
                  <a:ext cx="1562886" cy="288024"/>
                </a:xfrm>
                <a:prstGeom prst="straightConnector1">
                  <a:avLst/>
                </a:prstGeom>
                <a:ln cap="rnd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3148121" y="4289416"/>
                <a:ext cx="675990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kern="0" noProof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updraft</a:t>
                </a: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area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731449" y="5681637"/>
              <a:ext cx="388337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retrieved temperature at surface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temp gradient enters LL updraft where rotation develops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1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29" y="187541"/>
            <a:ext cx="8834943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Supercell Storm Decay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 descr="fig10_obsvsmdl_track_dbz_A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06" y="1607687"/>
            <a:ext cx="5896953" cy="44469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72382" y="2032012"/>
            <a:ext cx="2737571" cy="3540887"/>
            <a:chOff x="6070206" y="1918416"/>
            <a:chExt cx="2579911" cy="3336963"/>
          </a:xfrm>
        </p:grpSpPr>
        <p:sp>
          <p:nvSpPr>
            <p:cNvPr id="12" name="Oval 11"/>
            <p:cNvSpPr/>
            <p:nvPr/>
          </p:nvSpPr>
          <p:spPr>
            <a:xfrm>
              <a:off x="6070206" y="1918416"/>
              <a:ext cx="1206190" cy="333696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4329" y="3161334"/>
              <a:ext cx="1405788" cy="870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Why does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storm</a:t>
              </a:r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decay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here?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3778" y="2350833"/>
            <a:ext cx="142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observed storm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270" y="4925122"/>
            <a:ext cx="1451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simulated storm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9145" y="1318217"/>
            <a:ext cx="1545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organizing stage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3456" y="1318217"/>
            <a:ext cx="127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mature stage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828" y="6092448"/>
            <a:ext cx="1608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(Ziegler et al. 2010)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09056" y="1509889"/>
            <a:ext cx="613840" cy="0"/>
          </a:xfrm>
          <a:prstGeom prst="straightConnector1">
            <a:avLst/>
          </a:prstGeom>
          <a:ln cap="rnd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04776" y="1507067"/>
            <a:ext cx="1285113" cy="0"/>
          </a:xfrm>
          <a:prstGeom prst="straightConnector1">
            <a:avLst/>
          </a:prstGeom>
          <a:ln cap="rnd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81183" y="1330541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???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29" y="187541"/>
            <a:ext cx="8834943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Supercell Storm Decay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5901" y="1406351"/>
            <a:ext cx="8579098" cy="4613780"/>
            <a:chOff x="195901" y="1371071"/>
            <a:chExt cx="8579098" cy="4613780"/>
          </a:xfrm>
        </p:grpSpPr>
        <p:pic>
          <p:nvPicPr>
            <p:cNvPr id="3" name="Picture 2" descr="binger_model_matur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01" y="1371071"/>
              <a:ext cx="8579098" cy="45512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4660" y="5477020"/>
              <a:ext cx="414135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mature storm moves from warm to cooler air near ground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updraft &amp; cloud drawing moist near-surface air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6532" y="1748453"/>
            <a:ext cx="4297623" cy="4271678"/>
            <a:chOff x="4646532" y="1713173"/>
            <a:chExt cx="4297623" cy="4271678"/>
          </a:xfrm>
        </p:grpSpPr>
        <p:sp>
          <p:nvSpPr>
            <p:cNvPr id="10" name="TextBox 9"/>
            <p:cNvSpPr txBox="1"/>
            <p:nvPr/>
          </p:nvSpPr>
          <p:spPr>
            <a:xfrm>
              <a:off x="4738500" y="5477020"/>
              <a:ext cx="415924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decaying storm moves into cold air near ground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100" dirty="0" smtClean="0">
                  <a:latin typeface="Arial"/>
                  <a:cs typeface="Arial"/>
                </a:rPr>
                <a:t>updraft &amp; cloud weaken as air drawn from above moist layer</a:t>
              </a:r>
            </a:p>
          </p:txBody>
        </p:sp>
        <p:pic>
          <p:nvPicPr>
            <p:cNvPr id="4" name="Picture 3" descr="binger_model_deca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532" y="1713173"/>
              <a:ext cx="4297623" cy="369320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581952" y="1309676"/>
            <a:ext cx="5980096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forced by cut-off of storm inflow from moist BL</a:t>
            </a:r>
            <a:endParaRPr lang="en-US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9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pres-c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2015-review-pres-c.thmx</Template>
  <TotalTime>6980</TotalTime>
  <Words>673</Words>
  <Application>Microsoft Macintosh PowerPoint</Application>
  <PresentationFormat>On-screen Show (4:3)</PresentationFormat>
  <Paragraphs>133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2015-review-pres-c</vt:lpstr>
      <vt:lpstr>Process Studies of Convective Storms and their Environments</vt:lpstr>
      <vt:lpstr>Close-range Observations of Storm Processes</vt:lpstr>
      <vt:lpstr>Storm Initiation</vt:lpstr>
      <vt:lpstr>Mature Supercell Storm Morphology</vt:lpstr>
      <vt:lpstr>Mature Supercell Storm Morphology</vt:lpstr>
      <vt:lpstr>Mature Supercell Storm Morphology</vt:lpstr>
      <vt:lpstr>Low-level Supercell Storm Rotation</vt:lpstr>
      <vt:lpstr>Supercell Storm Decay</vt:lpstr>
      <vt:lpstr>Supercell Storm Decay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Conrad Ziegler</cp:lastModifiedBy>
  <cp:revision>370</cp:revision>
  <dcterms:created xsi:type="dcterms:W3CDTF">2014-10-24T15:10:25Z</dcterms:created>
  <dcterms:modified xsi:type="dcterms:W3CDTF">2015-02-12T21:13:19Z</dcterms:modified>
</cp:coreProperties>
</file>