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76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8" r:id="rId3"/>
    <p:sldId id="332" r:id="rId4"/>
    <p:sldId id="312" r:id="rId5"/>
    <p:sldId id="329" r:id="rId6"/>
    <p:sldId id="315" r:id="rId7"/>
    <p:sldId id="322" r:id="rId8"/>
    <p:sldId id="318" r:id="rId9"/>
    <p:sldId id="316" r:id="rId10"/>
    <p:sldId id="323" r:id="rId11"/>
    <p:sldId id="324" r:id="rId12"/>
    <p:sldId id="327" r:id="rId13"/>
    <p:sldId id="328" r:id="rId14"/>
    <p:sldId id="270" r:id="rId15"/>
    <p:sldId id="257" r:id="rId16"/>
    <p:sldId id="291" r:id="rId17"/>
    <p:sldId id="336" r:id="rId18"/>
    <p:sldId id="289" r:id="rId19"/>
    <p:sldId id="271" r:id="rId20"/>
    <p:sldId id="276" r:id="rId21"/>
    <p:sldId id="275" r:id="rId22"/>
    <p:sldId id="333" r:id="rId23"/>
    <p:sldId id="338" r:id="rId24"/>
    <p:sldId id="335" r:id="rId25"/>
    <p:sldId id="285" r:id="rId26"/>
    <p:sldId id="297" r:id="rId27"/>
    <p:sldId id="330" r:id="rId28"/>
    <p:sldId id="331" r:id="rId29"/>
    <p:sldId id="26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2990" autoAdjust="0"/>
  </p:normalViewPr>
  <p:slideViewPr>
    <p:cSldViewPr snapToGrid="0" snapToObjects="1">
      <p:cViewPr>
        <p:scale>
          <a:sx n="156" d="100"/>
          <a:sy n="156" d="100"/>
        </p:scale>
        <p:origin x="-1904" y="-720"/>
      </p:cViewPr>
      <p:guideLst>
        <p:guide orient="horz" pos="269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41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Accelerate</a:t>
            </a:r>
            <a:r>
              <a:rPr lang="en-US" baseline="0" dirty="0" smtClean="0"/>
              <a:t> the forecaster process by using NWP…</a:t>
            </a:r>
          </a:p>
          <a:p>
            <a:r>
              <a:rPr lang="en-US" dirty="0" smtClean="0"/>
              <a:t>Start</a:t>
            </a:r>
            <a:r>
              <a:rPr lang="en-US" baseline="0" dirty="0" smtClean="0"/>
              <a:t> the same way…..see rapidly developing storm…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9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WoF</a:t>
            </a:r>
            <a:r>
              <a:rPr lang="en-US" dirty="0" smtClean="0"/>
              <a:t> system rapidly</a:t>
            </a:r>
            <a:r>
              <a:rPr lang="en-US" baseline="0" dirty="0" smtClean="0"/>
              <a:t> provides an update…..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91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Prediction</a:t>
            </a:r>
            <a:r>
              <a:rPr lang="en-US" baseline="0" dirty="0" smtClean="0"/>
              <a:t> provides an estimate for forecaster to consider</a:t>
            </a:r>
          </a:p>
          <a:p>
            <a:r>
              <a:rPr lang="en-US" baseline="0" dirty="0" smtClean="0"/>
              <a:t>Forecaster is still integral to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91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91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Experts in severe storm observations, dynamics, and modeling</a:t>
            </a:r>
          </a:p>
          <a:p>
            <a:pPr lvl="1"/>
            <a:r>
              <a:rPr lang="en-US" dirty="0" smtClean="0"/>
              <a:t>World leaders in radar (Doppler and dual-Pol)</a:t>
            </a:r>
          </a:p>
          <a:p>
            <a:pPr lvl="1"/>
            <a:r>
              <a:rPr lang="en-US" dirty="0" smtClean="0"/>
              <a:t>Leader in warning research methods and R2O via collaborations with </a:t>
            </a:r>
            <a:r>
              <a:rPr lang="en-US" b="1" u="sng" dirty="0" smtClean="0"/>
              <a:t>forecasters</a:t>
            </a:r>
            <a:r>
              <a:rPr lang="en-US" dirty="0" smtClean="0"/>
              <a:t>	</a:t>
            </a:r>
          </a:p>
          <a:p>
            <a:pPr lvl="1"/>
            <a:endParaRPr lang="en-US" dirty="0" smtClean="0"/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Provides R2O &amp; O2R feedback loop via collaborations with </a:t>
            </a:r>
            <a:r>
              <a:rPr lang="en-US" b="1" u="sng" dirty="0" smtClean="0"/>
              <a:t>forecasters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1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we need the slide?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7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we even</a:t>
            </a:r>
            <a:r>
              <a:rPr lang="en-US" baseline="0" dirty="0" smtClean="0"/>
              <a:t> do this – when we started, we really did not know.</a:t>
            </a:r>
          </a:p>
          <a:p>
            <a:r>
              <a:rPr lang="en-US" baseline="0" dirty="0" smtClean="0"/>
              <a:t>How reliably?</a:t>
            </a:r>
          </a:p>
          <a:p>
            <a:r>
              <a:rPr lang="en-US" baseline="0" dirty="0" smtClean="0"/>
              <a:t>Are our models and radar data assimilation systems good enough?  </a:t>
            </a:r>
          </a:p>
          <a:p>
            <a:r>
              <a:rPr lang="en-US" baseline="0" dirty="0" smtClean="0"/>
              <a:t>Configurations needed</a:t>
            </a:r>
          </a:p>
          <a:p>
            <a:r>
              <a:rPr lang="en-US" baseline="0" dirty="0" smtClean="0"/>
              <a:t>MPAR provides about 5x the temporal information – can the data assimilation system use that information?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40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OSSE study to see how</a:t>
            </a:r>
            <a:r>
              <a:rPr lang="en-US" baseline="0" dirty="0" smtClean="0"/>
              <a:t> well we can predict storm rotation trends.</a:t>
            </a:r>
          </a:p>
          <a:p>
            <a:r>
              <a:rPr lang="en-US" baseline="0" dirty="0" smtClean="0"/>
              <a:t>At various distances from the radars using various environments.  </a:t>
            </a:r>
          </a:p>
          <a:p>
            <a:r>
              <a:rPr lang="en-US" baseline="0" dirty="0" smtClean="0"/>
              <a:t>Basic take away is that when radars are far away, need more time to get the storm right.</a:t>
            </a:r>
          </a:p>
          <a:p>
            <a:r>
              <a:rPr lang="en-US" baseline="0" dirty="0" smtClean="0"/>
              <a:t>Interestingly, the angle between the radars does not seem to matter much.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87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OSSE study to see how</a:t>
            </a:r>
            <a:r>
              <a:rPr lang="en-US" baseline="0" dirty="0" smtClean="0"/>
              <a:t> well we can predict storm rotation trends.</a:t>
            </a:r>
          </a:p>
          <a:p>
            <a:r>
              <a:rPr lang="en-US" baseline="0" dirty="0" smtClean="0"/>
              <a:t>At various distances from the radars using various environments.  </a:t>
            </a:r>
          </a:p>
          <a:p>
            <a:r>
              <a:rPr lang="en-US" baseline="0" dirty="0" smtClean="0"/>
              <a:t>Basic take away is that when radars are far away, need more time to get the storm right.</a:t>
            </a:r>
          </a:p>
          <a:p>
            <a:r>
              <a:rPr lang="en-US" baseline="0" dirty="0" smtClean="0"/>
              <a:t>Interestingly, the angle between the radars does not seem to matter much.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87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6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Forecasters</a:t>
            </a:r>
            <a:r>
              <a:rPr lang="en-US" baseline="0" dirty="0" smtClean="0"/>
              <a:t> cannot use their knowledge of the environment plus the radar evolution to predict</a:t>
            </a:r>
          </a:p>
          <a:p>
            <a:r>
              <a:rPr lang="en-US" baseline="0" dirty="0" smtClean="0"/>
              <a:t>Tornadoes much farther than 12-14 minutes ahead of time.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 is the last full year of verification data available.  Data from later months in 2014 won’t be available for another few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59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</a:t>
            </a:r>
            <a:r>
              <a:rPr lang="en-US" dirty="0" err="1" smtClean="0"/>
              <a:t>tornadic</a:t>
            </a:r>
            <a:r>
              <a:rPr lang="en-US" dirty="0" smtClean="0"/>
              <a:t> storm in SE OK April</a:t>
            </a:r>
            <a:r>
              <a:rPr lang="en-US" baseline="0" dirty="0" smtClean="0"/>
              <a:t> 2012</a:t>
            </a:r>
          </a:p>
          <a:p>
            <a:r>
              <a:rPr lang="en-US" baseline="0" dirty="0" smtClean="0"/>
              <a:t>Not a significant event (weak tornado)</a:t>
            </a:r>
          </a:p>
          <a:p>
            <a:r>
              <a:rPr lang="en-US" baseline="0" dirty="0" smtClean="0"/>
              <a:t>Rather far from the radar</a:t>
            </a:r>
          </a:p>
          <a:p>
            <a:r>
              <a:rPr lang="en-US" baseline="0" dirty="0" smtClean="0"/>
              <a:t>Full ARPS </a:t>
            </a:r>
            <a:r>
              <a:rPr lang="en-US" baseline="0" dirty="0" err="1" smtClean="0"/>
              <a:t>enKF</a:t>
            </a:r>
            <a:r>
              <a:rPr lang="en-US" baseline="0" dirty="0" smtClean="0"/>
              <a:t> multi-scale DA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8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</a:t>
            </a:r>
            <a:r>
              <a:rPr lang="en-US" dirty="0" err="1" smtClean="0"/>
              <a:t>tornadic</a:t>
            </a:r>
            <a:r>
              <a:rPr lang="en-US" dirty="0" smtClean="0"/>
              <a:t> storm in SE OK April</a:t>
            </a:r>
            <a:r>
              <a:rPr lang="en-US" baseline="0" dirty="0" smtClean="0"/>
              <a:t> 2012</a:t>
            </a:r>
          </a:p>
          <a:p>
            <a:r>
              <a:rPr lang="en-US" baseline="0" dirty="0" smtClean="0"/>
              <a:t>Not a significant event (weak tornado)</a:t>
            </a:r>
          </a:p>
          <a:p>
            <a:r>
              <a:rPr lang="en-US" baseline="0" dirty="0" smtClean="0"/>
              <a:t>Rather far from the radar</a:t>
            </a:r>
          </a:p>
          <a:p>
            <a:r>
              <a:rPr lang="en-US" baseline="0" dirty="0" smtClean="0"/>
              <a:t>Full ARPS </a:t>
            </a:r>
            <a:r>
              <a:rPr lang="en-US" baseline="0" dirty="0" err="1" smtClean="0"/>
              <a:t>enKF</a:t>
            </a:r>
            <a:r>
              <a:rPr lang="en-US" baseline="0" dirty="0" smtClean="0"/>
              <a:t> multi-scale DA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8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</a:t>
            </a:r>
            <a:r>
              <a:rPr lang="en-US" dirty="0" err="1" smtClean="0"/>
              <a:t>tornadic</a:t>
            </a:r>
            <a:r>
              <a:rPr lang="en-US" dirty="0" smtClean="0"/>
              <a:t> storm in SE OK April</a:t>
            </a:r>
            <a:r>
              <a:rPr lang="en-US" baseline="0" dirty="0" smtClean="0"/>
              <a:t> 2012</a:t>
            </a:r>
          </a:p>
          <a:p>
            <a:r>
              <a:rPr lang="en-US" baseline="0" dirty="0" smtClean="0"/>
              <a:t>Not a significant event (weak tornado)</a:t>
            </a:r>
          </a:p>
          <a:p>
            <a:r>
              <a:rPr lang="en-US" baseline="0" dirty="0" smtClean="0"/>
              <a:t>Rather far from the radar</a:t>
            </a:r>
          </a:p>
          <a:p>
            <a:r>
              <a:rPr lang="en-US" baseline="0" dirty="0" smtClean="0"/>
              <a:t>Full ARPS </a:t>
            </a:r>
            <a:r>
              <a:rPr lang="en-US" baseline="0" dirty="0" err="1" smtClean="0"/>
              <a:t>enKF</a:t>
            </a:r>
            <a:r>
              <a:rPr lang="en-US" baseline="0" dirty="0" smtClean="0"/>
              <a:t> multi-scale DA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8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r>
              <a:rPr lang="en-US" baseline="0" dirty="0" smtClean="0"/>
              <a:t> can be used for FF, severe winds in </a:t>
            </a:r>
            <a:r>
              <a:rPr lang="en-US" baseline="0" dirty="0" err="1" smtClean="0"/>
              <a:t>derechos</a:t>
            </a:r>
            <a:r>
              <a:rPr lang="en-US" baseline="0" dirty="0" smtClean="0"/>
              <a:t>, lightning, hail, and eventually think about the initiation….</a:t>
            </a:r>
          </a:p>
          <a:p>
            <a:r>
              <a:rPr lang="en-US" baseline="0" smtClean="0"/>
              <a:t>More </a:t>
            </a:r>
            <a:r>
              <a:rPr lang="en-US" baseline="0" dirty="0" smtClean="0"/>
              <a:t>observations needed for better forecasts…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SPC and NWS-OUN forecasters interaction is key to developing a </a:t>
            </a:r>
            <a:r>
              <a:rPr lang="en-US" sz="1600" b="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useable system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Model improvements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53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r>
              <a:rPr lang="en-US" baseline="0" dirty="0" smtClean="0"/>
              <a:t> can be used for FF, severe winds in </a:t>
            </a:r>
            <a:r>
              <a:rPr lang="en-US" baseline="0" dirty="0" err="1" smtClean="0"/>
              <a:t>derechos</a:t>
            </a:r>
            <a:r>
              <a:rPr lang="en-US" baseline="0" dirty="0" smtClean="0"/>
              <a:t>, lightning, hail, and eventually think about the initiation….</a:t>
            </a:r>
          </a:p>
          <a:p>
            <a:r>
              <a:rPr lang="en-US" baseline="0" smtClean="0"/>
              <a:t>More </a:t>
            </a:r>
            <a:r>
              <a:rPr lang="en-US" baseline="0" dirty="0" smtClean="0"/>
              <a:t>observations needed for better forecasts…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SPC and NWS-OUN forecasters interaction is key to developing a </a:t>
            </a:r>
            <a:r>
              <a:rPr lang="en-US" sz="1600" b="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useable system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Model improvements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5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Forecasters</a:t>
            </a:r>
            <a:r>
              <a:rPr lang="en-US" baseline="0" dirty="0" smtClean="0"/>
              <a:t> cannot use their knowledge of the environment plus the radar evolution to predict</a:t>
            </a:r>
          </a:p>
          <a:p>
            <a:r>
              <a:rPr lang="en-US" baseline="0" dirty="0" smtClean="0"/>
              <a:t>Tornadoes much farther than 12-14 minutes ahead of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5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Forecaster sees a rapidly developing</a:t>
            </a:r>
            <a:r>
              <a:rPr lang="en-US" baseline="0" dirty="0" smtClean="0"/>
              <a:t> storm in an </a:t>
            </a:r>
            <a:r>
              <a:rPr lang="en-US" baseline="0" dirty="0" err="1" smtClean="0"/>
              <a:t>envirorment</a:t>
            </a:r>
            <a:r>
              <a:rPr lang="en-US" baseline="0" dirty="0" smtClean="0"/>
              <a:t> that has significant tornado potential.</a:t>
            </a:r>
          </a:p>
          <a:p>
            <a:r>
              <a:rPr lang="en-US" baseline="0" dirty="0" smtClean="0"/>
              <a:t>Forecaster is watching for signs of rotation in radar data</a:t>
            </a:r>
          </a:p>
          <a:p>
            <a:r>
              <a:rPr lang="en-US" baseline="0" dirty="0" smtClean="0"/>
              <a:t>No rotation yet – so he will wait….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Forecaster sees a rapidly developing</a:t>
            </a:r>
            <a:r>
              <a:rPr lang="en-US" baseline="0" dirty="0" smtClean="0"/>
              <a:t> storm in an </a:t>
            </a:r>
            <a:r>
              <a:rPr lang="en-US" baseline="0" dirty="0" err="1" smtClean="0"/>
              <a:t>envirorment</a:t>
            </a:r>
            <a:r>
              <a:rPr lang="en-US" baseline="0" dirty="0" smtClean="0"/>
              <a:t> that has significant tornado potential.</a:t>
            </a:r>
          </a:p>
          <a:p>
            <a:r>
              <a:rPr lang="en-US" baseline="0" dirty="0" smtClean="0"/>
              <a:t>Forecaster is watching for signs of rotation in radar data</a:t>
            </a:r>
          </a:p>
          <a:p>
            <a:r>
              <a:rPr lang="en-US" baseline="0" dirty="0" smtClean="0"/>
              <a:t>No rotation yet – so he will wait….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 later – forecaster sees big changes</a:t>
            </a:r>
          </a:p>
          <a:p>
            <a:r>
              <a:rPr lang="en-US" dirty="0" smtClean="0"/>
              <a:t>Developing appendage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incresase</a:t>
            </a:r>
            <a:r>
              <a:rPr lang="en-US" baseline="0" dirty="0" smtClean="0"/>
              <a:t> in rotation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2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 later – forecaster sees big changes</a:t>
            </a:r>
          </a:p>
          <a:p>
            <a:r>
              <a:rPr lang="en-US" dirty="0" smtClean="0"/>
              <a:t>Developing appendage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incresase</a:t>
            </a:r>
            <a:r>
              <a:rPr lang="en-US" baseline="0" dirty="0" smtClean="0"/>
              <a:t> in rotation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2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Starts to focus</a:t>
            </a:r>
            <a:r>
              <a:rPr lang="en-US" baseline="0" dirty="0" smtClean="0"/>
              <a:t> on smaller details of storm</a:t>
            </a:r>
          </a:p>
          <a:p>
            <a:r>
              <a:rPr lang="en-US" baseline="0" dirty="0" smtClean="0"/>
              <a:t>AND considers the possible impacts due to its location</a:t>
            </a:r>
          </a:p>
          <a:p>
            <a:r>
              <a:rPr lang="en-US" baseline="0" dirty="0" smtClean="0"/>
              <a:t>Factoring in the environment:  triggers a warning..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9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Warnings</a:t>
            </a:r>
            <a:r>
              <a:rPr lang="en-US" baseline="0" dirty="0" smtClean="0"/>
              <a:t> are limited because the forecaster</a:t>
            </a:r>
          </a:p>
          <a:p>
            <a:r>
              <a:rPr lang="en-US" baseline="0" dirty="0" smtClean="0"/>
              <a:t>Cannot quantitatively predict the evolution of the storm</a:t>
            </a:r>
          </a:p>
          <a:p>
            <a:r>
              <a:rPr lang="en-US" baseline="0" dirty="0" smtClean="0"/>
              <a:t>Beyond 15 min…..</a:t>
            </a:r>
            <a:r>
              <a:rPr lang="en-US" baseline="0" dirty="0" err="1" smtClean="0"/>
              <a:t>WoF</a:t>
            </a:r>
            <a:r>
              <a:rPr lang="en-US" baseline="0" dirty="0" smtClean="0"/>
              <a:t> can help….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  <p:pic>
        <p:nvPicPr>
          <p:cNvPr id="12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5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6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18" name="Picture 17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19" name="Picture 18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20" name="Picture 19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9" name="Picture 8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8" name="Picture 7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922774"/>
            <a:ext cx="3657600" cy="5271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841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12" name="Picture 11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596587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6276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329772"/>
            <a:ext cx="7583488" cy="376431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4" name="Picture 13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19273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9" name="Picture 8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10" name="Picture 9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11" name="Picture 10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887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878" y="838201"/>
            <a:ext cx="6191160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8" name="Picture 7" descr="pan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pan1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38965491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15" name="Picture 14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652" y="3723445"/>
            <a:ext cx="4105241" cy="227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43490" y="0"/>
            <a:ext cx="4600509" cy="640838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pic>
        <p:nvPicPr>
          <p:cNvPr id="14" name="Picture 13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9" name="Rectangle 18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2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universal_gold_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78" r:id="rId2"/>
    <p:sldLayoutId id="2147485079" r:id="rId3"/>
    <p:sldLayoutId id="2147485080" r:id="rId4"/>
    <p:sldLayoutId id="2147485081" r:id="rId5"/>
    <p:sldLayoutId id="2147485082" r:id="rId6"/>
    <p:sldLayoutId id="2147485083" r:id="rId7"/>
    <p:sldLayoutId id="2147485084" r:id="rId8"/>
    <p:sldLayoutId id="2147485085" r:id="rId9"/>
    <p:sldLayoutId id="2147485086" r:id="rId10"/>
    <p:sldLayoutId id="2147485087" r:id="rId11"/>
    <p:sldLayoutId id="2147485088" r:id="rId12"/>
    <p:sldLayoutId id="2147485089" r:id="rId13"/>
    <p:sldLayoutId id="2147485090" r:id="rId14"/>
    <p:sldLayoutId id="2147485091" r:id="rId15"/>
    <p:sldLayoutId id="2147485092" r:id="rId16"/>
    <p:sldLayoutId id="2147485093" r:id="rId17"/>
    <p:sldLayoutId id="2147485094" r:id="rId18"/>
    <p:sldLayoutId id="2147485095" r:id="rId19"/>
    <p:sldLayoutId id="2147485096" r:id="rId20"/>
    <p:sldLayoutId id="2147485097" r:id="rId21"/>
    <p:sldLayoutId id="2147485075" r:id="rId22"/>
    <p:sldLayoutId id="214748509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32.gif"/><Relationship Id="rId6" Type="http://schemas.openxmlformats.org/officeDocument/2006/relationships/image" Target="../media/image33.gif"/><Relationship Id="rId7" Type="http://schemas.openxmlformats.org/officeDocument/2006/relationships/image" Target="../media/image34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1320073"/>
          </a:xfrm>
        </p:spPr>
        <p:txBody>
          <a:bodyPr/>
          <a:lstStyle/>
          <a:p>
            <a:pPr algn="ctr"/>
            <a:r>
              <a:rPr lang="en-US" dirty="0" smtClean="0"/>
              <a:t>NSSL’s Warn-on-Forecast Project      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99214" y="5387189"/>
            <a:ext cx="4544786" cy="1419570"/>
          </a:xfrm>
        </p:spPr>
        <p:txBody>
          <a:bodyPr/>
          <a:lstStyle/>
          <a:p>
            <a:r>
              <a:rPr lang="en-US" sz="1800" dirty="0" smtClean="0"/>
              <a:t>Dr. Lou Wicker</a:t>
            </a:r>
          </a:p>
          <a:p>
            <a:pPr>
              <a:lnSpc>
                <a:spcPct val="200000"/>
              </a:lnSpc>
            </a:pPr>
            <a:r>
              <a:rPr lang="en-US" sz="1600" dirty="0" smtClean="0"/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Norman, Oklahoma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Future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Forecast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610" y="1644186"/>
            <a:ext cx="45720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6" name="Shape 41"/>
          <p:cNvSpPr/>
          <p:nvPr/>
        </p:nvSpPr>
        <p:spPr>
          <a:xfrm>
            <a:off x="4616606" y="1712323"/>
            <a:ext cx="4447954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2000" b="1" dirty="0" smtClean="0">
                <a:solidFill>
                  <a:srgbClr val="FF0000"/>
                </a:solidFill>
              </a:rPr>
              <a:t>Storm-Scale Forecast for 19:40 </a:t>
            </a:r>
            <a:r>
              <a:rPr sz="2000" b="1" dirty="0" smtClean="0">
                <a:solidFill>
                  <a:srgbClr val="FF0000"/>
                </a:solidFill>
              </a:rPr>
              <a:t>UTC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536730" y="2270834"/>
            <a:ext cx="1302846" cy="1772053"/>
          </a:xfrm>
          <a:custGeom>
            <a:avLst/>
            <a:gdLst>
              <a:gd name="connsiteX0" fmla="*/ 695563 w 1302846"/>
              <a:gd name="connsiteY0" fmla="*/ 492190 h 1772053"/>
              <a:gd name="connsiteX1" fmla="*/ 571660 w 1302846"/>
              <a:gd name="connsiteY1" fmla="*/ 547946 h 1772053"/>
              <a:gd name="connsiteX2" fmla="*/ 429172 w 1302846"/>
              <a:gd name="connsiteY2" fmla="*/ 647068 h 1772053"/>
              <a:gd name="connsiteX3" fmla="*/ 274294 w 1302846"/>
              <a:gd name="connsiteY3" fmla="*/ 758581 h 1772053"/>
              <a:gd name="connsiteX4" fmla="*/ 187563 w 1302846"/>
              <a:gd name="connsiteY4" fmla="*/ 888678 h 1772053"/>
              <a:gd name="connsiteX5" fmla="*/ 88441 w 1302846"/>
              <a:gd name="connsiteY5" fmla="*/ 1049751 h 1772053"/>
              <a:gd name="connsiteX6" fmla="*/ 76050 w 1302846"/>
              <a:gd name="connsiteY6" fmla="*/ 1272776 h 1772053"/>
              <a:gd name="connsiteX7" fmla="*/ 156587 w 1302846"/>
              <a:gd name="connsiteY7" fmla="*/ 1285166 h 1772053"/>
              <a:gd name="connsiteX8" fmla="*/ 249514 w 1302846"/>
              <a:gd name="connsiteY8" fmla="*/ 1148873 h 1772053"/>
              <a:gd name="connsiteX9" fmla="*/ 88441 w 1302846"/>
              <a:gd name="connsiteY9" fmla="*/ 1340922 h 1772053"/>
              <a:gd name="connsiteX10" fmla="*/ 38880 w 1302846"/>
              <a:gd name="connsiteY10" fmla="*/ 1433849 h 1772053"/>
              <a:gd name="connsiteX11" fmla="*/ 144197 w 1302846"/>
              <a:gd name="connsiteY11" fmla="*/ 1477215 h 1772053"/>
              <a:gd name="connsiteX12" fmla="*/ 193758 w 1302846"/>
              <a:gd name="connsiteY12" fmla="*/ 1464825 h 1772053"/>
              <a:gd name="connsiteX13" fmla="*/ 88441 w 1302846"/>
              <a:gd name="connsiteY13" fmla="*/ 1539166 h 1772053"/>
              <a:gd name="connsiteX14" fmla="*/ 45075 w 1302846"/>
              <a:gd name="connsiteY14" fmla="*/ 1669264 h 1772053"/>
              <a:gd name="connsiteX15" fmla="*/ 1709 w 1302846"/>
              <a:gd name="connsiteY15" fmla="*/ 1755995 h 1772053"/>
              <a:gd name="connsiteX16" fmla="*/ 107026 w 1302846"/>
              <a:gd name="connsiteY16" fmla="*/ 1762190 h 1772053"/>
              <a:gd name="connsiteX17" fmla="*/ 162782 w 1302846"/>
              <a:gd name="connsiteY17" fmla="*/ 1650678 h 1772053"/>
              <a:gd name="connsiteX18" fmla="*/ 268099 w 1302846"/>
              <a:gd name="connsiteY18" fmla="*/ 1557751 h 1772053"/>
              <a:gd name="connsiteX19" fmla="*/ 453953 w 1302846"/>
              <a:gd name="connsiteY19" fmla="*/ 1563946 h 1772053"/>
              <a:gd name="connsiteX20" fmla="*/ 813270 w 1302846"/>
              <a:gd name="connsiteY20" fmla="*/ 1625898 h 1772053"/>
              <a:gd name="connsiteX21" fmla="*/ 968148 w 1302846"/>
              <a:gd name="connsiteY21" fmla="*/ 1545361 h 1772053"/>
              <a:gd name="connsiteX22" fmla="*/ 1141611 w 1302846"/>
              <a:gd name="connsiteY22" fmla="*/ 1458629 h 1772053"/>
              <a:gd name="connsiteX23" fmla="*/ 1246929 w 1302846"/>
              <a:gd name="connsiteY23" fmla="*/ 1278971 h 1772053"/>
              <a:gd name="connsiteX24" fmla="*/ 1191172 w 1302846"/>
              <a:gd name="connsiteY24" fmla="*/ 1111703 h 1772053"/>
              <a:gd name="connsiteX25" fmla="*/ 1154002 w 1302846"/>
              <a:gd name="connsiteY25" fmla="*/ 1012581 h 1772053"/>
              <a:gd name="connsiteX26" fmla="*/ 1228343 w 1302846"/>
              <a:gd name="connsiteY26" fmla="*/ 851507 h 1772053"/>
              <a:gd name="connsiteX27" fmla="*/ 1284099 w 1302846"/>
              <a:gd name="connsiteY27" fmla="*/ 715215 h 1772053"/>
              <a:gd name="connsiteX28" fmla="*/ 1265514 w 1302846"/>
              <a:gd name="connsiteY28" fmla="*/ 529361 h 1772053"/>
              <a:gd name="connsiteX29" fmla="*/ 1203563 w 1302846"/>
              <a:gd name="connsiteY29" fmla="*/ 467410 h 1772053"/>
              <a:gd name="connsiteX30" fmla="*/ 1246929 w 1302846"/>
              <a:gd name="connsiteY30" fmla="*/ 331117 h 1772053"/>
              <a:gd name="connsiteX31" fmla="*/ 1302685 w 1302846"/>
              <a:gd name="connsiteY31" fmla="*/ 101898 h 1772053"/>
              <a:gd name="connsiteX32" fmla="*/ 1228343 w 1302846"/>
              <a:gd name="connsiteY32" fmla="*/ 15166 h 1772053"/>
              <a:gd name="connsiteX33" fmla="*/ 1061075 w 1302846"/>
              <a:gd name="connsiteY33" fmla="*/ 8971 h 1772053"/>
              <a:gd name="connsiteX34" fmla="*/ 906197 w 1302846"/>
              <a:gd name="connsiteY34" fmla="*/ 108093 h 1772053"/>
              <a:gd name="connsiteX35" fmla="*/ 763709 w 1302846"/>
              <a:gd name="connsiteY35" fmla="*/ 262971 h 1772053"/>
              <a:gd name="connsiteX36" fmla="*/ 590246 w 1302846"/>
              <a:gd name="connsiteY36" fmla="*/ 219605 h 1772053"/>
              <a:gd name="connsiteX37" fmla="*/ 528294 w 1302846"/>
              <a:gd name="connsiteY37" fmla="*/ 331117 h 1772053"/>
              <a:gd name="connsiteX38" fmla="*/ 503514 w 1302846"/>
              <a:gd name="connsiteY38" fmla="*/ 455020 h 1772053"/>
              <a:gd name="connsiteX39" fmla="*/ 559270 w 1302846"/>
              <a:gd name="connsiteY39" fmla="*/ 535556 h 177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02846" h="1772053">
                <a:moveTo>
                  <a:pt x="695563" y="492190"/>
                </a:moveTo>
                <a:cubicBezTo>
                  <a:pt x="655810" y="507161"/>
                  <a:pt x="616058" y="522133"/>
                  <a:pt x="571660" y="547946"/>
                </a:cubicBezTo>
                <a:cubicBezTo>
                  <a:pt x="527262" y="573759"/>
                  <a:pt x="478733" y="611962"/>
                  <a:pt x="429172" y="647068"/>
                </a:cubicBezTo>
                <a:cubicBezTo>
                  <a:pt x="379611" y="682174"/>
                  <a:pt x="314562" y="718313"/>
                  <a:pt x="274294" y="758581"/>
                </a:cubicBezTo>
                <a:cubicBezTo>
                  <a:pt x="234026" y="798849"/>
                  <a:pt x="218538" y="840150"/>
                  <a:pt x="187563" y="888678"/>
                </a:cubicBezTo>
                <a:cubicBezTo>
                  <a:pt x="156587" y="937206"/>
                  <a:pt x="107027" y="985735"/>
                  <a:pt x="88441" y="1049751"/>
                </a:cubicBezTo>
                <a:cubicBezTo>
                  <a:pt x="69855" y="1113767"/>
                  <a:pt x="64692" y="1233540"/>
                  <a:pt x="76050" y="1272776"/>
                </a:cubicBezTo>
                <a:cubicBezTo>
                  <a:pt x="87408" y="1312012"/>
                  <a:pt x="127676" y="1305816"/>
                  <a:pt x="156587" y="1285166"/>
                </a:cubicBezTo>
                <a:cubicBezTo>
                  <a:pt x="185498" y="1264516"/>
                  <a:pt x="260871" y="1139580"/>
                  <a:pt x="249514" y="1148873"/>
                </a:cubicBezTo>
                <a:cubicBezTo>
                  <a:pt x="238157" y="1158166"/>
                  <a:pt x="123547" y="1293426"/>
                  <a:pt x="88441" y="1340922"/>
                </a:cubicBezTo>
                <a:cubicBezTo>
                  <a:pt x="53335" y="1388418"/>
                  <a:pt x="29587" y="1411134"/>
                  <a:pt x="38880" y="1433849"/>
                </a:cubicBezTo>
                <a:cubicBezTo>
                  <a:pt x="48173" y="1456565"/>
                  <a:pt x="118384" y="1472052"/>
                  <a:pt x="144197" y="1477215"/>
                </a:cubicBezTo>
                <a:cubicBezTo>
                  <a:pt x="170010" y="1482378"/>
                  <a:pt x="203051" y="1454500"/>
                  <a:pt x="193758" y="1464825"/>
                </a:cubicBezTo>
                <a:cubicBezTo>
                  <a:pt x="184465" y="1475150"/>
                  <a:pt x="113221" y="1505093"/>
                  <a:pt x="88441" y="1539166"/>
                </a:cubicBezTo>
                <a:cubicBezTo>
                  <a:pt x="63660" y="1573239"/>
                  <a:pt x="59530" y="1633126"/>
                  <a:pt x="45075" y="1669264"/>
                </a:cubicBezTo>
                <a:cubicBezTo>
                  <a:pt x="30620" y="1705402"/>
                  <a:pt x="-8616" y="1740507"/>
                  <a:pt x="1709" y="1755995"/>
                </a:cubicBezTo>
                <a:cubicBezTo>
                  <a:pt x="12034" y="1771483"/>
                  <a:pt x="80181" y="1779743"/>
                  <a:pt x="107026" y="1762190"/>
                </a:cubicBezTo>
                <a:cubicBezTo>
                  <a:pt x="133871" y="1744637"/>
                  <a:pt x="135937" y="1684751"/>
                  <a:pt x="162782" y="1650678"/>
                </a:cubicBezTo>
                <a:cubicBezTo>
                  <a:pt x="189627" y="1616605"/>
                  <a:pt x="219570" y="1572206"/>
                  <a:pt x="268099" y="1557751"/>
                </a:cubicBezTo>
                <a:cubicBezTo>
                  <a:pt x="316628" y="1543296"/>
                  <a:pt x="363091" y="1552588"/>
                  <a:pt x="453953" y="1563946"/>
                </a:cubicBezTo>
                <a:cubicBezTo>
                  <a:pt x="544815" y="1575304"/>
                  <a:pt x="727571" y="1628996"/>
                  <a:pt x="813270" y="1625898"/>
                </a:cubicBezTo>
                <a:cubicBezTo>
                  <a:pt x="898969" y="1622801"/>
                  <a:pt x="968148" y="1545361"/>
                  <a:pt x="968148" y="1545361"/>
                </a:cubicBezTo>
                <a:cubicBezTo>
                  <a:pt x="1022872" y="1517483"/>
                  <a:pt x="1095147" y="1503027"/>
                  <a:pt x="1141611" y="1458629"/>
                </a:cubicBezTo>
                <a:cubicBezTo>
                  <a:pt x="1188075" y="1414231"/>
                  <a:pt x="1238669" y="1336792"/>
                  <a:pt x="1246929" y="1278971"/>
                </a:cubicBezTo>
                <a:cubicBezTo>
                  <a:pt x="1255189" y="1221150"/>
                  <a:pt x="1206660" y="1156101"/>
                  <a:pt x="1191172" y="1111703"/>
                </a:cubicBezTo>
                <a:cubicBezTo>
                  <a:pt x="1175684" y="1067305"/>
                  <a:pt x="1147807" y="1055947"/>
                  <a:pt x="1154002" y="1012581"/>
                </a:cubicBezTo>
                <a:cubicBezTo>
                  <a:pt x="1160197" y="969215"/>
                  <a:pt x="1206660" y="901068"/>
                  <a:pt x="1228343" y="851507"/>
                </a:cubicBezTo>
                <a:cubicBezTo>
                  <a:pt x="1250026" y="801946"/>
                  <a:pt x="1277904" y="768906"/>
                  <a:pt x="1284099" y="715215"/>
                </a:cubicBezTo>
                <a:cubicBezTo>
                  <a:pt x="1290294" y="661524"/>
                  <a:pt x="1278937" y="570662"/>
                  <a:pt x="1265514" y="529361"/>
                </a:cubicBezTo>
                <a:cubicBezTo>
                  <a:pt x="1252091" y="488060"/>
                  <a:pt x="1206660" y="500451"/>
                  <a:pt x="1203563" y="467410"/>
                </a:cubicBezTo>
                <a:cubicBezTo>
                  <a:pt x="1200466" y="434369"/>
                  <a:pt x="1230409" y="392036"/>
                  <a:pt x="1246929" y="331117"/>
                </a:cubicBezTo>
                <a:cubicBezTo>
                  <a:pt x="1263449" y="270198"/>
                  <a:pt x="1305783" y="154556"/>
                  <a:pt x="1302685" y="101898"/>
                </a:cubicBezTo>
                <a:cubicBezTo>
                  <a:pt x="1299587" y="49240"/>
                  <a:pt x="1268611" y="30654"/>
                  <a:pt x="1228343" y="15166"/>
                </a:cubicBezTo>
                <a:cubicBezTo>
                  <a:pt x="1188075" y="-322"/>
                  <a:pt x="1114766" y="-6517"/>
                  <a:pt x="1061075" y="8971"/>
                </a:cubicBezTo>
                <a:cubicBezTo>
                  <a:pt x="1007384" y="24459"/>
                  <a:pt x="955758" y="65760"/>
                  <a:pt x="906197" y="108093"/>
                </a:cubicBezTo>
                <a:cubicBezTo>
                  <a:pt x="856636" y="150426"/>
                  <a:pt x="816368" y="244386"/>
                  <a:pt x="763709" y="262971"/>
                </a:cubicBezTo>
                <a:cubicBezTo>
                  <a:pt x="711050" y="281556"/>
                  <a:pt x="629482" y="208247"/>
                  <a:pt x="590246" y="219605"/>
                </a:cubicBezTo>
                <a:cubicBezTo>
                  <a:pt x="551010" y="230963"/>
                  <a:pt x="542749" y="291881"/>
                  <a:pt x="528294" y="331117"/>
                </a:cubicBezTo>
                <a:cubicBezTo>
                  <a:pt x="513839" y="370353"/>
                  <a:pt x="498351" y="420947"/>
                  <a:pt x="503514" y="455020"/>
                </a:cubicBezTo>
                <a:cubicBezTo>
                  <a:pt x="508677" y="489093"/>
                  <a:pt x="533973" y="512324"/>
                  <a:pt x="559270" y="535556"/>
                </a:cubicBezTo>
              </a:path>
            </a:pathLst>
          </a:custGeom>
          <a:pattFill prst="pct5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8600000">
            <a:off x="5761463" y="2886931"/>
            <a:ext cx="1016248" cy="625708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Predicted</a:t>
            </a:r>
            <a:endParaRPr lang="en-US" sz="1000" dirty="0">
              <a:latin typeface="Arial"/>
              <a:cs typeface="Arial"/>
            </a:endParaRPr>
          </a:p>
          <a:p>
            <a:pPr algn="ctr"/>
            <a:r>
              <a:rPr lang="en-US" sz="1000" dirty="0">
                <a:latin typeface="Arial"/>
                <a:cs typeface="Arial"/>
              </a:rPr>
              <a:t>storm</a:t>
            </a:r>
          </a:p>
        </p:txBody>
      </p:sp>
      <p:sp>
        <p:nvSpPr>
          <p:cNvPr id="12" name="Freeform 11"/>
          <p:cNvSpPr/>
          <p:nvPr/>
        </p:nvSpPr>
        <p:spPr>
          <a:xfrm>
            <a:off x="5633533" y="4458404"/>
            <a:ext cx="838991" cy="809148"/>
          </a:xfrm>
          <a:custGeom>
            <a:avLst/>
            <a:gdLst>
              <a:gd name="connsiteX0" fmla="*/ 642126 w 838991"/>
              <a:gd name="connsiteY0" fmla="*/ 33059 h 809148"/>
              <a:gd name="connsiteX1" fmla="*/ 481052 w 838991"/>
              <a:gd name="connsiteY1" fmla="*/ 107401 h 809148"/>
              <a:gd name="connsiteX2" fmla="*/ 344760 w 838991"/>
              <a:gd name="connsiteY2" fmla="*/ 206523 h 809148"/>
              <a:gd name="connsiteX3" fmla="*/ 171296 w 838991"/>
              <a:gd name="connsiteY3" fmla="*/ 274669 h 809148"/>
              <a:gd name="connsiteX4" fmla="*/ 28808 w 838991"/>
              <a:gd name="connsiteY4" fmla="*/ 379986 h 809148"/>
              <a:gd name="connsiteX5" fmla="*/ 4028 w 838991"/>
              <a:gd name="connsiteY5" fmla="*/ 578230 h 809148"/>
              <a:gd name="connsiteX6" fmla="*/ 84565 w 838991"/>
              <a:gd name="connsiteY6" fmla="*/ 596816 h 809148"/>
              <a:gd name="connsiteX7" fmla="*/ 47394 w 838991"/>
              <a:gd name="connsiteY7" fmla="*/ 757889 h 809148"/>
              <a:gd name="connsiteX8" fmla="*/ 152711 w 838991"/>
              <a:gd name="connsiteY8" fmla="*/ 807450 h 809148"/>
              <a:gd name="connsiteX9" fmla="*/ 220857 w 838991"/>
              <a:gd name="connsiteY9" fmla="*/ 708328 h 809148"/>
              <a:gd name="connsiteX10" fmla="*/ 326174 w 838991"/>
              <a:gd name="connsiteY10" fmla="*/ 590620 h 809148"/>
              <a:gd name="connsiteX11" fmla="*/ 481052 w 838991"/>
              <a:gd name="connsiteY11" fmla="*/ 683547 h 809148"/>
              <a:gd name="connsiteX12" fmla="*/ 660711 w 838991"/>
              <a:gd name="connsiteY12" fmla="*/ 689742 h 809148"/>
              <a:gd name="connsiteX13" fmla="*/ 728857 w 838991"/>
              <a:gd name="connsiteY13" fmla="*/ 565840 h 809148"/>
              <a:gd name="connsiteX14" fmla="*/ 815589 w 838991"/>
              <a:gd name="connsiteY14" fmla="*/ 336620 h 809148"/>
              <a:gd name="connsiteX15" fmla="*/ 834174 w 838991"/>
              <a:gd name="connsiteY15" fmla="*/ 39255 h 809148"/>
              <a:gd name="connsiteX16" fmla="*/ 741247 w 838991"/>
              <a:gd name="connsiteY16" fmla="*/ 2084 h 809148"/>
              <a:gd name="connsiteX17" fmla="*/ 642126 w 838991"/>
              <a:gd name="connsiteY17" fmla="*/ 33059 h 80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991" h="809148">
                <a:moveTo>
                  <a:pt x="642126" y="33059"/>
                </a:moveTo>
                <a:cubicBezTo>
                  <a:pt x="598760" y="50612"/>
                  <a:pt x="530613" y="78490"/>
                  <a:pt x="481052" y="107401"/>
                </a:cubicBezTo>
                <a:cubicBezTo>
                  <a:pt x="431491" y="136312"/>
                  <a:pt x="396386" y="178645"/>
                  <a:pt x="344760" y="206523"/>
                </a:cubicBezTo>
                <a:cubicBezTo>
                  <a:pt x="293134" y="234401"/>
                  <a:pt x="223954" y="245759"/>
                  <a:pt x="171296" y="274669"/>
                </a:cubicBezTo>
                <a:cubicBezTo>
                  <a:pt x="118638" y="303579"/>
                  <a:pt x="56686" y="329393"/>
                  <a:pt x="28808" y="379986"/>
                </a:cubicBezTo>
                <a:cubicBezTo>
                  <a:pt x="930" y="430580"/>
                  <a:pt x="-5265" y="542092"/>
                  <a:pt x="4028" y="578230"/>
                </a:cubicBezTo>
                <a:cubicBezTo>
                  <a:pt x="13321" y="614368"/>
                  <a:pt x="77337" y="566873"/>
                  <a:pt x="84565" y="596816"/>
                </a:cubicBezTo>
                <a:cubicBezTo>
                  <a:pt x="91793" y="626759"/>
                  <a:pt x="36036" y="722783"/>
                  <a:pt x="47394" y="757889"/>
                </a:cubicBezTo>
                <a:cubicBezTo>
                  <a:pt x="58752" y="792995"/>
                  <a:pt x="123800" y="815710"/>
                  <a:pt x="152711" y="807450"/>
                </a:cubicBezTo>
                <a:cubicBezTo>
                  <a:pt x="181621" y="799190"/>
                  <a:pt x="191947" y="744466"/>
                  <a:pt x="220857" y="708328"/>
                </a:cubicBezTo>
                <a:cubicBezTo>
                  <a:pt x="249767" y="672190"/>
                  <a:pt x="282808" y="594750"/>
                  <a:pt x="326174" y="590620"/>
                </a:cubicBezTo>
                <a:cubicBezTo>
                  <a:pt x="369540" y="586490"/>
                  <a:pt x="425296" y="667027"/>
                  <a:pt x="481052" y="683547"/>
                </a:cubicBezTo>
                <a:cubicBezTo>
                  <a:pt x="536808" y="700067"/>
                  <a:pt x="619410" y="709360"/>
                  <a:pt x="660711" y="689742"/>
                </a:cubicBezTo>
                <a:cubicBezTo>
                  <a:pt x="702012" y="670124"/>
                  <a:pt x="703044" y="624694"/>
                  <a:pt x="728857" y="565840"/>
                </a:cubicBezTo>
                <a:cubicBezTo>
                  <a:pt x="754670" y="506986"/>
                  <a:pt x="798036" y="424384"/>
                  <a:pt x="815589" y="336620"/>
                </a:cubicBezTo>
                <a:cubicBezTo>
                  <a:pt x="833142" y="248856"/>
                  <a:pt x="846564" y="95011"/>
                  <a:pt x="834174" y="39255"/>
                </a:cubicBezTo>
                <a:cubicBezTo>
                  <a:pt x="821784" y="-16501"/>
                  <a:pt x="772222" y="4149"/>
                  <a:pt x="741247" y="2084"/>
                </a:cubicBezTo>
                <a:cubicBezTo>
                  <a:pt x="710272" y="19"/>
                  <a:pt x="685492" y="15506"/>
                  <a:pt x="642126" y="33059"/>
                </a:cubicBezTo>
                <a:close/>
              </a:path>
            </a:pathLst>
          </a:custGeom>
          <a:pattFill prst="pct9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Future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Forecas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t”</a:t>
            </a:r>
          </a:p>
        </p:txBody>
      </p:sp>
      <p:sp>
        <p:nvSpPr>
          <p:cNvPr id="13" name="Oval 12"/>
          <p:cNvSpPr/>
          <p:nvPr/>
        </p:nvSpPr>
        <p:spPr>
          <a:xfrm>
            <a:off x="5467879" y="3774398"/>
            <a:ext cx="567157" cy="51818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61258" y="3798287"/>
            <a:ext cx="1814018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Model forecasts </a:t>
            </a:r>
          </a:p>
          <a:p>
            <a:r>
              <a:rPr lang="en-US" dirty="0" smtClean="0">
                <a:latin typeface="Arial"/>
                <a:cs typeface="Arial"/>
              </a:rPr>
              <a:t>developing</a:t>
            </a:r>
          </a:p>
          <a:p>
            <a:r>
              <a:rPr lang="en-US" dirty="0" smtClean="0">
                <a:latin typeface="Arial"/>
                <a:cs typeface="Arial"/>
              </a:rPr>
              <a:t>circulation and</a:t>
            </a:r>
          </a:p>
          <a:p>
            <a:r>
              <a:rPr lang="en-US" dirty="0" smtClean="0">
                <a:latin typeface="Arial"/>
                <a:cs typeface="Arial"/>
              </a:rPr>
              <a:t>hook echo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102859" y="3997805"/>
            <a:ext cx="729051" cy="35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119609" y="2413322"/>
            <a:ext cx="1302846" cy="1772053"/>
          </a:xfrm>
          <a:custGeom>
            <a:avLst/>
            <a:gdLst>
              <a:gd name="connsiteX0" fmla="*/ 695563 w 1302846"/>
              <a:gd name="connsiteY0" fmla="*/ 492190 h 1772053"/>
              <a:gd name="connsiteX1" fmla="*/ 571660 w 1302846"/>
              <a:gd name="connsiteY1" fmla="*/ 547946 h 1772053"/>
              <a:gd name="connsiteX2" fmla="*/ 429172 w 1302846"/>
              <a:gd name="connsiteY2" fmla="*/ 647068 h 1772053"/>
              <a:gd name="connsiteX3" fmla="*/ 274294 w 1302846"/>
              <a:gd name="connsiteY3" fmla="*/ 758581 h 1772053"/>
              <a:gd name="connsiteX4" fmla="*/ 187563 w 1302846"/>
              <a:gd name="connsiteY4" fmla="*/ 888678 h 1772053"/>
              <a:gd name="connsiteX5" fmla="*/ 88441 w 1302846"/>
              <a:gd name="connsiteY5" fmla="*/ 1049751 h 1772053"/>
              <a:gd name="connsiteX6" fmla="*/ 76050 w 1302846"/>
              <a:gd name="connsiteY6" fmla="*/ 1272776 h 1772053"/>
              <a:gd name="connsiteX7" fmla="*/ 156587 w 1302846"/>
              <a:gd name="connsiteY7" fmla="*/ 1285166 h 1772053"/>
              <a:gd name="connsiteX8" fmla="*/ 249514 w 1302846"/>
              <a:gd name="connsiteY8" fmla="*/ 1148873 h 1772053"/>
              <a:gd name="connsiteX9" fmla="*/ 88441 w 1302846"/>
              <a:gd name="connsiteY9" fmla="*/ 1340922 h 1772053"/>
              <a:gd name="connsiteX10" fmla="*/ 38880 w 1302846"/>
              <a:gd name="connsiteY10" fmla="*/ 1433849 h 1772053"/>
              <a:gd name="connsiteX11" fmla="*/ 144197 w 1302846"/>
              <a:gd name="connsiteY11" fmla="*/ 1477215 h 1772053"/>
              <a:gd name="connsiteX12" fmla="*/ 193758 w 1302846"/>
              <a:gd name="connsiteY12" fmla="*/ 1464825 h 1772053"/>
              <a:gd name="connsiteX13" fmla="*/ 88441 w 1302846"/>
              <a:gd name="connsiteY13" fmla="*/ 1539166 h 1772053"/>
              <a:gd name="connsiteX14" fmla="*/ 45075 w 1302846"/>
              <a:gd name="connsiteY14" fmla="*/ 1669264 h 1772053"/>
              <a:gd name="connsiteX15" fmla="*/ 1709 w 1302846"/>
              <a:gd name="connsiteY15" fmla="*/ 1755995 h 1772053"/>
              <a:gd name="connsiteX16" fmla="*/ 107026 w 1302846"/>
              <a:gd name="connsiteY16" fmla="*/ 1762190 h 1772053"/>
              <a:gd name="connsiteX17" fmla="*/ 162782 w 1302846"/>
              <a:gd name="connsiteY17" fmla="*/ 1650678 h 1772053"/>
              <a:gd name="connsiteX18" fmla="*/ 268099 w 1302846"/>
              <a:gd name="connsiteY18" fmla="*/ 1557751 h 1772053"/>
              <a:gd name="connsiteX19" fmla="*/ 453953 w 1302846"/>
              <a:gd name="connsiteY19" fmla="*/ 1563946 h 1772053"/>
              <a:gd name="connsiteX20" fmla="*/ 813270 w 1302846"/>
              <a:gd name="connsiteY20" fmla="*/ 1625898 h 1772053"/>
              <a:gd name="connsiteX21" fmla="*/ 968148 w 1302846"/>
              <a:gd name="connsiteY21" fmla="*/ 1545361 h 1772053"/>
              <a:gd name="connsiteX22" fmla="*/ 1141611 w 1302846"/>
              <a:gd name="connsiteY22" fmla="*/ 1458629 h 1772053"/>
              <a:gd name="connsiteX23" fmla="*/ 1246929 w 1302846"/>
              <a:gd name="connsiteY23" fmla="*/ 1278971 h 1772053"/>
              <a:gd name="connsiteX24" fmla="*/ 1191172 w 1302846"/>
              <a:gd name="connsiteY24" fmla="*/ 1111703 h 1772053"/>
              <a:gd name="connsiteX25" fmla="*/ 1154002 w 1302846"/>
              <a:gd name="connsiteY25" fmla="*/ 1012581 h 1772053"/>
              <a:gd name="connsiteX26" fmla="*/ 1228343 w 1302846"/>
              <a:gd name="connsiteY26" fmla="*/ 851507 h 1772053"/>
              <a:gd name="connsiteX27" fmla="*/ 1284099 w 1302846"/>
              <a:gd name="connsiteY27" fmla="*/ 715215 h 1772053"/>
              <a:gd name="connsiteX28" fmla="*/ 1265514 w 1302846"/>
              <a:gd name="connsiteY28" fmla="*/ 529361 h 1772053"/>
              <a:gd name="connsiteX29" fmla="*/ 1203563 w 1302846"/>
              <a:gd name="connsiteY29" fmla="*/ 467410 h 1772053"/>
              <a:gd name="connsiteX30" fmla="*/ 1246929 w 1302846"/>
              <a:gd name="connsiteY30" fmla="*/ 331117 h 1772053"/>
              <a:gd name="connsiteX31" fmla="*/ 1302685 w 1302846"/>
              <a:gd name="connsiteY31" fmla="*/ 101898 h 1772053"/>
              <a:gd name="connsiteX32" fmla="*/ 1228343 w 1302846"/>
              <a:gd name="connsiteY32" fmla="*/ 15166 h 1772053"/>
              <a:gd name="connsiteX33" fmla="*/ 1061075 w 1302846"/>
              <a:gd name="connsiteY33" fmla="*/ 8971 h 1772053"/>
              <a:gd name="connsiteX34" fmla="*/ 906197 w 1302846"/>
              <a:gd name="connsiteY34" fmla="*/ 108093 h 1772053"/>
              <a:gd name="connsiteX35" fmla="*/ 763709 w 1302846"/>
              <a:gd name="connsiteY35" fmla="*/ 262971 h 1772053"/>
              <a:gd name="connsiteX36" fmla="*/ 590246 w 1302846"/>
              <a:gd name="connsiteY36" fmla="*/ 219605 h 1772053"/>
              <a:gd name="connsiteX37" fmla="*/ 528294 w 1302846"/>
              <a:gd name="connsiteY37" fmla="*/ 331117 h 1772053"/>
              <a:gd name="connsiteX38" fmla="*/ 503514 w 1302846"/>
              <a:gd name="connsiteY38" fmla="*/ 455020 h 1772053"/>
              <a:gd name="connsiteX39" fmla="*/ 559270 w 1302846"/>
              <a:gd name="connsiteY39" fmla="*/ 535556 h 177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02846" h="1772053">
                <a:moveTo>
                  <a:pt x="695563" y="492190"/>
                </a:moveTo>
                <a:cubicBezTo>
                  <a:pt x="655810" y="507161"/>
                  <a:pt x="616058" y="522133"/>
                  <a:pt x="571660" y="547946"/>
                </a:cubicBezTo>
                <a:cubicBezTo>
                  <a:pt x="527262" y="573759"/>
                  <a:pt x="478733" y="611962"/>
                  <a:pt x="429172" y="647068"/>
                </a:cubicBezTo>
                <a:cubicBezTo>
                  <a:pt x="379611" y="682174"/>
                  <a:pt x="314562" y="718313"/>
                  <a:pt x="274294" y="758581"/>
                </a:cubicBezTo>
                <a:cubicBezTo>
                  <a:pt x="234026" y="798849"/>
                  <a:pt x="218538" y="840150"/>
                  <a:pt x="187563" y="888678"/>
                </a:cubicBezTo>
                <a:cubicBezTo>
                  <a:pt x="156587" y="937206"/>
                  <a:pt x="107027" y="985735"/>
                  <a:pt x="88441" y="1049751"/>
                </a:cubicBezTo>
                <a:cubicBezTo>
                  <a:pt x="69855" y="1113767"/>
                  <a:pt x="64692" y="1233540"/>
                  <a:pt x="76050" y="1272776"/>
                </a:cubicBezTo>
                <a:cubicBezTo>
                  <a:pt x="87408" y="1312012"/>
                  <a:pt x="127676" y="1305816"/>
                  <a:pt x="156587" y="1285166"/>
                </a:cubicBezTo>
                <a:cubicBezTo>
                  <a:pt x="185498" y="1264516"/>
                  <a:pt x="260871" y="1139580"/>
                  <a:pt x="249514" y="1148873"/>
                </a:cubicBezTo>
                <a:cubicBezTo>
                  <a:pt x="238157" y="1158166"/>
                  <a:pt x="123547" y="1293426"/>
                  <a:pt x="88441" y="1340922"/>
                </a:cubicBezTo>
                <a:cubicBezTo>
                  <a:pt x="53335" y="1388418"/>
                  <a:pt x="29587" y="1411134"/>
                  <a:pt x="38880" y="1433849"/>
                </a:cubicBezTo>
                <a:cubicBezTo>
                  <a:pt x="48173" y="1456565"/>
                  <a:pt x="118384" y="1472052"/>
                  <a:pt x="144197" y="1477215"/>
                </a:cubicBezTo>
                <a:cubicBezTo>
                  <a:pt x="170010" y="1482378"/>
                  <a:pt x="203051" y="1454500"/>
                  <a:pt x="193758" y="1464825"/>
                </a:cubicBezTo>
                <a:cubicBezTo>
                  <a:pt x="184465" y="1475150"/>
                  <a:pt x="113221" y="1505093"/>
                  <a:pt x="88441" y="1539166"/>
                </a:cubicBezTo>
                <a:cubicBezTo>
                  <a:pt x="63660" y="1573239"/>
                  <a:pt x="59530" y="1633126"/>
                  <a:pt x="45075" y="1669264"/>
                </a:cubicBezTo>
                <a:cubicBezTo>
                  <a:pt x="30620" y="1705402"/>
                  <a:pt x="-8616" y="1740507"/>
                  <a:pt x="1709" y="1755995"/>
                </a:cubicBezTo>
                <a:cubicBezTo>
                  <a:pt x="12034" y="1771483"/>
                  <a:pt x="80181" y="1779743"/>
                  <a:pt x="107026" y="1762190"/>
                </a:cubicBezTo>
                <a:cubicBezTo>
                  <a:pt x="133871" y="1744637"/>
                  <a:pt x="135937" y="1684751"/>
                  <a:pt x="162782" y="1650678"/>
                </a:cubicBezTo>
                <a:cubicBezTo>
                  <a:pt x="189627" y="1616605"/>
                  <a:pt x="219570" y="1572206"/>
                  <a:pt x="268099" y="1557751"/>
                </a:cubicBezTo>
                <a:cubicBezTo>
                  <a:pt x="316628" y="1543296"/>
                  <a:pt x="363091" y="1552588"/>
                  <a:pt x="453953" y="1563946"/>
                </a:cubicBezTo>
                <a:cubicBezTo>
                  <a:pt x="544815" y="1575304"/>
                  <a:pt x="727571" y="1628996"/>
                  <a:pt x="813270" y="1625898"/>
                </a:cubicBezTo>
                <a:cubicBezTo>
                  <a:pt x="898969" y="1622801"/>
                  <a:pt x="968148" y="1545361"/>
                  <a:pt x="968148" y="1545361"/>
                </a:cubicBezTo>
                <a:cubicBezTo>
                  <a:pt x="1022872" y="1517483"/>
                  <a:pt x="1095147" y="1503027"/>
                  <a:pt x="1141611" y="1458629"/>
                </a:cubicBezTo>
                <a:cubicBezTo>
                  <a:pt x="1188075" y="1414231"/>
                  <a:pt x="1238669" y="1336792"/>
                  <a:pt x="1246929" y="1278971"/>
                </a:cubicBezTo>
                <a:cubicBezTo>
                  <a:pt x="1255189" y="1221150"/>
                  <a:pt x="1206660" y="1156101"/>
                  <a:pt x="1191172" y="1111703"/>
                </a:cubicBezTo>
                <a:cubicBezTo>
                  <a:pt x="1175684" y="1067305"/>
                  <a:pt x="1147807" y="1055947"/>
                  <a:pt x="1154002" y="1012581"/>
                </a:cubicBezTo>
                <a:cubicBezTo>
                  <a:pt x="1160197" y="969215"/>
                  <a:pt x="1206660" y="901068"/>
                  <a:pt x="1228343" y="851507"/>
                </a:cubicBezTo>
                <a:cubicBezTo>
                  <a:pt x="1250026" y="801946"/>
                  <a:pt x="1277904" y="768906"/>
                  <a:pt x="1284099" y="715215"/>
                </a:cubicBezTo>
                <a:cubicBezTo>
                  <a:pt x="1290294" y="661524"/>
                  <a:pt x="1278937" y="570662"/>
                  <a:pt x="1265514" y="529361"/>
                </a:cubicBezTo>
                <a:cubicBezTo>
                  <a:pt x="1252091" y="488060"/>
                  <a:pt x="1206660" y="500451"/>
                  <a:pt x="1203563" y="467410"/>
                </a:cubicBezTo>
                <a:cubicBezTo>
                  <a:pt x="1200466" y="434369"/>
                  <a:pt x="1230409" y="392036"/>
                  <a:pt x="1246929" y="331117"/>
                </a:cubicBezTo>
                <a:cubicBezTo>
                  <a:pt x="1263449" y="270198"/>
                  <a:pt x="1305783" y="154556"/>
                  <a:pt x="1302685" y="101898"/>
                </a:cubicBezTo>
                <a:cubicBezTo>
                  <a:pt x="1299587" y="49240"/>
                  <a:pt x="1268611" y="30654"/>
                  <a:pt x="1228343" y="15166"/>
                </a:cubicBezTo>
                <a:cubicBezTo>
                  <a:pt x="1188075" y="-322"/>
                  <a:pt x="1114766" y="-6517"/>
                  <a:pt x="1061075" y="8971"/>
                </a:cubicBezTo>
                <a:cubicBezTo>
                  <a:pt x="1007384" y="24459"/>
                  <a:pt x="955758" y="65760"/>
                  <a:pt x="906197" y="108093"/>
                </a:cubicBezTo>
                <a:cubicBezTo>
                  <a:pt x="856636" y="150426"/>
                  <a:pt x="816368" y="244386"/>
                  <a:pt x="763709" y="262971"/>
                </a:cubicBezTo>
                <a:cubicBezTo>
                  <a:pt x="711050" y="281556"/>
                  <a:pt x="629482" y="208247"/>
                  <a:pt x="590246" y="219605"/>
                </a:cubicBezTo>
                <a:cubicBezTo>
                  <a:pt x="551010" y="230963"/>
                  <a:pt x="542749" y="291881"/>
                  <a:pt x="528294" y="331117"/>
                </a:cubicBezTo>
                <a:cubicBezTo>
                  <a:pt x="513839" y="370353"/>
                  <a:pt x="498351" y="420947"/>
                  <a:pt x="503514" y="455020"/>
                </a:cubicBezTo>
                <a:cubicBezTo>
                  <a:pt x="508677" y="489093"/>
                  <a:pt x="533973" y="512324"/>
                  <a:pt x="559270" y="535556"/>
                </a:cubicBezTo>
              </a:path>
            </a:pathLst>
          </a:custGeom>
          <a:pattFill prst="pct5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2135" y="4132148"/>
            <a:ext cx="2549665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WoF</a:t>
            </a:r>
            <a:r>
              <a:rPr lang="en-US" sz="1400" dirty="0" smtClean="0">
                <a:latin typeface="Arial"/>
                <a:cs typeface="Arial"/>
              </a:rPr>
              <a:t> predicts storm for 19:40 by 19:27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Forecaster “sees” evolution “ahead” of time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W</a:t>
            </a:r>
            <a:r>
              <a:rPr lang="en-US" sz="1400" dirty="0" smtClean="0">
                <a:latin typeface="Arial"/>
                <a:cs typeface="Arial"/>
              </a:rPr>
              <a:t>arning can be issued 13 minutes earlier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422455" y="3636537"/>
            <a:ext cx="916716" cy="4956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8600000">
            <a:off x="1348056" y="3066591"/>
            <a:ext cx="1016248" cy="625708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Predicted</a:t>
            </a:r>
            <a:endParaRPr lang="en-US" sz="1000" dirty="0">
              <a:latin typeface="Arial"/>
              <a:cs typeface="Arial"/>
            </a:endParaRPr>
          </a:p>
          <a:p>
            <a:pPr algn="ctr"/>
            <a:r>
              <a:rPr lang="en-US" sz="1000" dirty="0">
                <a:latin typeface="Arial"/>
                <a:cs typeface="Arial"/>
              </a:rPr>
              <a:t>storm</a:t>
            </a:r>
          </a:p>
        </p:txBody>
      </p:sp>
      <p:sp>
        <p:nvSpPr>
          <p:cNvPr id="13" name="Shape 41"/>
          <p:cNvSpPr/>
          <p:nvPr/>
        </p:nvSpPr>
        <p:spPr>
          <a:xfrm>
            <a:off x="61950" y="1693738"/>
            <a:ext cx="4447954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2000" b="1" dirty="0" smtClean="0">
                <a:solidFill>
                  <a:srgbClr val="FF0000"/>
                </a:solidFill>
              </a:rPr>
              <a:t>Storm-Scale Forecast for 19:40 </a:t>
            </a:r>
            <a:r>
              <a:rPr sz="2000" b="1" dirty="0" smtClean="0">
                <a:solidFill>
                  <a:srgbClr val="FF0000"/>
                </a:solidFill>
              </a:rPr>
              <a:t>UTC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00113" y="4792940"/>
            <a:ext cx="838991" cy="809148"/>
          </a:xfrm>
          <a:custGeom>
            <a:avLst/>
            <a:gdLst>
              <a:gd name="connsiteX0" fmla="*/ 642126 w 838991"/>
              <a:gd name="connsiteY0" fmla="*/ 33059 h 809148"/>
              <a:gd name="connsiteX1" fmla="*/ 481052 w 838991"/>
              <a:gd name="connsiteY1" fmla="*/ 107401 h 809148"/>
              <a:gd name="connsiteX2" fmla="*/ 344760 w 838991"/>
              <a:gd name="connsiteY2" fmla="*/ 206523 h 809148"/>
              <a:gd name="connsiteX3" fmla="*/ 171296 w 838991"/>
              <a:gd name="connsiteY3" fmla="*/ 274669 h 809148"/>
              <a:gd name="connsiteX4" fmla="*/ 28808 w 838991"/>
              <a:gd name="connsiteY4" fmla="*/ 379986 h 809148"/>
              <a:gd name="connsiteX5" fmla="*/ 4028 w 838991"/>
              <a:gd name="connsiteY5" fmla="*/ 578230 h 809148"/>
              <a:gd name="connsiteX6" fmla="*/ 84565 w 838991"/>
              <a:gd name="connsiteY6" fmla="*/ 596816 h 809148"/>
              <a:gd name="connsiteX7" fmla="*/ 47394 w 838991"/>
              <a:gd name="connsiteY7" fmla="*/ 757889 h 809148"/>
              <a:gd name="connsiteX8" fmla="*/ 152711 w 838991"/>
              <a:gd name="connsiteY8" fmla="*/ 807450 h 809148"/>
              <a:gd name="connsiteX9" fmla="*/ 220857 w 838991"/>
              <a:gd name="connsiteY9" fmla="*/ 708328 h 809148"/>
              <a:gd name="connsiteX10" fmla="*/ 326174 w 838991"/>
              <a:gd name="connsiteY10" fmla="*/ 590620 h 809148"/>
              <a:gd name="connsiteX11" fmla="*/ 481052 w 838991"/>
              <a:gd name="connsiteY11" fmla="*/ 683547 h 809148"/>
              <a:gd name="connsiteX12" fmla="*/ 660711 w 838991"/>
              <a:gd name="connsiteY12" fmla="*/ 689742 h 809148"/>
              <a:gd name="connsiteX13" fmla="*/ 728857 w 838991"/>
              <a:gd name="connsiteY13" fmla="*/ 565840 h 809148"/>
              <a:gd name="connsiteX14" fmla="*/ 815589 w 838991"/>
              <a:gd name="connsiteY14" fmla="*/ 336620 h 809148"/>
              <a:gd name="connsiteX15" fmla="*/ 834174 w 838991"/>
              <a:gd name="connsiteY15" fmla="*/ 39255 h 809148"/>
              <a:gd name="connsiteX16" fmla="*/ 741247 w 838991"/>
              <a:gd name="connsiteY16" fmla="*/ 2084 h 809148"/>
              <a:gd name="connsiteX17" fmla="*/ 642126 w 838991"/>
              <a:gd name="connsiteY17" fmla="*/ 33059 h 80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991" h="809148">
                <a:moveTo>
                  <a:pt x="642126" y="33059"/>
                </a:moveTo>
                <a:cubicBezTo>
                  <a:pt x="598760" y="50612"/>
                  <a:pt x="530613" y="78490"/>
                  <a:pt x="481052" y="107401"/>
                </a:cubicBezTo>
                <a:cubicBezTo>
                  <a:pt x="431491" y="136312"/>
                  <a:pt x="396386" y="178645"/>
                  <a:pt x="344760" y="206523"/>
                </a:cubicBezTo>
                <a:cubicBezTo>
                  <a:pt x="293134" y="234401"/>
                  <a:pt x="223954" y="245759"/>
                  <a:pt x="171296" y="274669"/>
                </a:cubicBezTo>
                <a:cubicBezTo>
                  <a:pt x="118638" y="303579"/>
                  <a:pt x="56686" y="329393"/>
                  <a:pt x="28808" y="379986"/>
                </a:cubicBezTo>
                <a:cubicBezTo>
                  <a:pt x="930" y="430580"/>
                  <a:pt x="-5265" y="542092"/>
                  <a:pt x="4028" y="578230"/>
                </a:cubicBezTo>
                <a:cubicBezTo>
                  <a:pt x="13321" y="614368"/>
                  <a:pt x="77337" y="566873"/>
                  <a:pt x="84565" y="596816"/>
                </a:cubicBezTo>
                <a:cubicBezTo>
                  <a:pt x="91793" y="626759"/>
                  <a:pt x="36036" y="722783"/>
                  <a:pt x="47394" y="757889"/>
                </a:cubicBezTo>
                <a:cubicBezTo>
                  <a:pt x="58752" y="792995"/>
                  <a:pt x="123800" y="815710"/>
                  <a:pt x="152711" y="807450"/>
                </a:cubicBezTo>
                <a:cubicBezTo>
                  <a:pt x="181621" y="799190"/>
                  <a:pt x="191947" y="744466"/>
                  <a:pt x="220857" y="708328"/>
                </a:cubicBezTo>
                <a:cubicBezTo>
                  <a:pt x="249767" y="672190"/>
                  <a:pt x="282808" y="594750"/>
                  <a:pt x="326174" y="590620"/>
                </a:cubicBezTo>
                <a:cubicBezTo>
                  <a:pt x="369540" y="586490"/>
                  <a:pt x="425296" y="667027"/>
                  <a:pt x="481052" y="683547"/>
                </a:cubicBezTo>
                <a:cubicBezTo>
                  <a:pt x="536808" y="700067"/>
                  <a:pt x="619410" y="709360"/>
                  <a:pt x="660711" y="689742"/>
                </a:cubicBezTo>
                <a:cubicBezTo>
                  <a:pt x="702012" y="670124"/>
                  <a:pt x="703044" y="624694"/>
                  <a:pt x="728857" y="565840"/>
                </a:cubicBezTo>
                <a:cubicBezTo>
                  <a:pt x="754670" y="506986"/>
                  <a:pt x="798036" y="424384"/>
                  <a:pt x="815589" y="336620"/>
                </a:cubicBezTo>
                <a:cubicBezTo>
                  <a:pt x="833142" y="248856"/>
                  <a:pt x="846564" y="95011"/>
                  <a:pt x="834174" y="39255"/>
                </a:cubicBezTo>
                <a:cubicBezTo>
                  <a:pt x="821784" y="-16501"/>
                  <a:pt x="772222" y="4149"/>
                  <a:pt x="741247" y="2084"/>
                </a:cubicBezTo>
                <a:cubicBezTo>
                  <a:pt x="710272" y="19"/>
                  <a:pt x="685492" y="15506"/>
                  <a:pt x="642126" y="33059"/>
                </a:cubicBezTo>
                <a:close/>
              </a:path>
            </a:pathLst>
          </a:custGeom>
          <a:pattFill prst="pct9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3754" y="419715"/>
            <a:ext cx="8793664" cy="113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Arial"/>
                <a:cs typeface="Arial"/>
              </a:rPr>
              <a:t>Future Warning Process</a:t>
            </a:r>
            <a:r>
              <a:rPr lang="en-US" sz="2000" i="1" dirty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>
                <a:solidFill>
                  <a:srgbClr val="FF0000"/>
                </a:solidFill>
                <a:latin typeface="Arial"/>
                <a:cs typeface="Arial"/>
              </a:rPr>
              <a:t>Forecas</a:t>
            </a: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t”</a:t>
            </a:r>
          </a:p>
          <a:p>
            <a:pPr algn="ctr"/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“Probabilistic warnings enabled by combining observations with </a:t>
            </a:r>
          </a:p>
          <a:p>
            <a:pPr algn="ctr"/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rapidly</a:t>
            </a:r>
            <a:r>
              <a:rPr lang="en-US" sz="2000" i="1" dirty="0">
                <a:solidFill>
                  <a:schemeClr val="bg2"/>
                </a:solidFill>
                <a:latin typeface="Arial"/>
                <a:cs typeface="Arial"/>
              </a:rPr>
              <a:t>-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updating, </a:t>
            </a:r>
            <a:r>
              <a:rPr lang="en-US" sz="2000" i="1" dirty="0">
                <a:solidFill>
                  <a:schemeClr val="bg2"/>
                </a:solidFill>
                <a:latin typeface="Arial"/>
                <a:cs typeface="Arial"/>
              </a:rPr>
              <a:t>high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-resolution storm-scale models”</a:t>
            </a:r>
            <a:endParaRPr lang="en-US" sz="2000" i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66019" y="3902764"/>
            <a:ext cx="567157" cy="51818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06" y="1268943"/>
            <a:ext cx="4791847" cy="3762453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119609" y="2413322"/>
            <a:ext cx="1302846" cy="1772053"/>
          </a:xfrm>
          <a:custGeom>
            <a:avLst/>
            <a:gdLst>
              <a:gd name="connsiteX0" fmla="*/ 695563 w 1302846"/>
              <a:gd name="connsiteY0" fmla="*/ 492190 h 1772053"/>
              <a:gd name="connsiteX1" fmla="*/ 571660 w 1302846"/>
              <a:gd name="connsiteY1" fmla="*/ 547946 h 1772053"/>
              <a:gd name="connsiteX2" fmla="*/ 429172 w 1302846"/>
              <a:gd name="connsiteY2" fmla="*/ 647068 h 1772053"/>
              <a:gd name="connsiteX3" fmla="*/ 274294 w 1302846"/>
              <a:gd name="connsiteY3" fmla="*/ 758581 h 1772053"/>
              <a:gd name="connsiteX4" fmla="*/ 187563 w 1302846"/>
              <a:gd name="connsiteY4" fmla="*/ 888678 h 1772053"/>
              <a:gd name="connsiteX5" fmla="*/ 88441 w 1302846"/>
              <a:gd name="connsiteY5" fmla="*/ 1049751 h 1772053"/>
              <a:gd name="connsiteX6" fmla="*/ 76050 w 1302846"/>
              <a:gd name="connsiteY6" fmla="*/ 1272776 h 1772053"/>
              <a:gd name="connsiteX7" fmla="*/ 156587 w 1302846"/>
              <a:gd name="connsiteY7" fmla="*/ 1285166 h 1772053"/>
              <a:gd name="connsiteX8" fmla="*/ 249514 w 1302846"/>
              <a:gd name="connsiteY8" fmla="*/ 1148873 h 1772053"/>
              <a:gd name="connsiteX9" fmla="*/ 88441 w 1302846"/>
              <a:gd name="connsiteY9" fmla="*/ 1340922 h 1772053"/>
              <a:gd name="connsiteX10" fmla="*/ 38880 w 1302846"/>
              <a:gd name="connsiteY10" fmla="*/ 1433849 h 1772053"/>
              <a:gd name="connsiteX11" fmla="*/ 144197 w 1302846"/>
              <a:gd name="connsiteY11" fmla="*/ 1477215 h 1772053"/>
              <a:gd name="connsiteX12" fmla="*/ 193758 w 1302846"/>
              <a:gd name="connsiteY12" fmla="*/ 1464825 h 1772053"/>
              <a:gd name="connsiteX13" fmla="*/ 88441 w 1302846"/>
              <a:gd name="connsiteY13" fmla="*/ 1539166 h 1772053"/>
              <a:gd name="connsiteX14" fmla="*/ 45075 w 1302846"/>
              <a:gd name="connsiteY14" fmla="*/ 1669264 h 1772053"/>
              <a:gd name="connsiteX15" fmla="*/ 1709 w 1302846"/>
              <a:gd name="connsiteY15" fmla="*/ 1755995 h 1772053"/>
              <a:gd name="connsiteX16" fmla="*/ 107026 w 1302846"/>
              <a:gd name="connsiteY16" fmla="*/ 1762190 h 1772053"/>
              <a:gd name="connsiteX17" fmla="*/ 162782 w 1302846"/>
              <a:gd name="connsiteY17" fmla="*/ 1650678 h 1772053"/>
              <a:gd name="connsiteX18" fmla="*/ 268099 w 1302846"/>
              <a:gd name="connsiteY18" fmla="*/ 1557751 h 1772053"/>
              <a:gd name="connsiteX19" fmla="*/ 453953 w 1302846"/>
              <a:gd name="connsiteY19" fmla="*/ 1563946 h 1772053"/>
              <a:gd name="connsiteX20" fmla="*/ 813270 w 1302846"/>
              <a:gd name="connsiteY20" fmla="*/ 1625898 h 1772053"/>
              <a:gd name="connsiteX21" fmla="*/ 968148 w 1302846"/>
              <a:gd name="connsiteY21" fmla="*/ 1545361 h 1772053"/>
              <a:gd name="connsiteX22" fmla="*/ 1141611 w 1302846"/>
              <a:gd name="connsiteY22" fmla="*/ 1458629 h 1772053"/>
              <a:gd name="connsiteX23" fmla="*/ 1246929 w 1302846"/>
              <a:gd name="connsiteY23" fmla="*/ 1278971 h 1772053"/>
              <a:gd name="connsiteX24" fmla="*/ 1191172 w 1302846"/>
              <a:gd name="connsiteY24" fmla="*/ 1111703 h 1772053"/>
              <a:gd name="connsiteX25" fmla="*/ 1154002 w 1302846"/>
              <a:gd name="connsiteY25" fmla="*/ 1012581 h 1772053"/>
              <a:gd name="connsiteX26" fmla="*/ 1228343 w 1302846"/>
              <a:gd name="connsiteY26" fmla="*/ 851507 h 1772053"/>
              <a:gd name="connsiteX27" fmla="*/ 1284099 w 1302846"/>
              <a:gd name="connsiteY27" fmla="*/ 715215 h 1772053"/>
              <a:gd name="connsiteX28" fmla="*/ 1265514 w 1302846"/>
              <a:gd name="connsiteY28" fmla="*/ 529361 h 1772053"/>
              <a:gd name="connsiteX29" fmla="*/ 1203563 w 1302846"/>
              <a:gd name="connsiteY29" fmla="*/ 467410 h 1772053"/>
              <a:gd name="connsiteX30" fmla="*/ 1246929 w 1302846"/>
              <a:gd name="connsiteY30" fmla="*/ 331117 h 1772053"/>
              <a:gd name="connsiteX31" fmla="*/ 1302685 w 1302846"/>
              <a:gd name="connsiteY31" fmla="*/ 101898 h 1772053"/>
              <a:gd name="connsiteX32" fmla="*/ 1228343 w 1302846"/>
              <a:gd name="connsiteY32" fmla="*/ 15166 h 1772053"/>
              <a:gd name="connsiteX33" fmla="*/ 1061075 w 1302846"/>
              <a:gd name="connsiteY33" fmla="*/ 8971 h 1772053"/>
              <a:gd name="connsiteX34" fmla="*/ 906197 w 1302846"/>
              <a:gd name="connsiteY34" fmla="*/ 108093 h 1772053"/>
              <a:gd name="connsiteX35" fmla="*/ 763709 w 1302846"/>
              <a:gd name="connsiteY35" fmla="*/ 262971 h 1772053"/>
              <a:gd name="connsiteX36" fmla="*/ 590246 w 1302846"/>
              <a:gd name="connsiteY36" fmla="*/ 219605 h 1772053"/>
              <a:gd name="connsiteX37" fmla="*/ 528294 w 1302846"/>
              <a:gd name="connsiteY37" fmla="*/ 331117 h 1772053"/>
              <a:gd name="connsiteX38" fmla="*/ 503514 w 1302846"/>
              <a:gd name="connsiteY38" fmla="*/ 455020 h 1772053"/>
              <a:gd name="connsiteX39" fmla="*/ 559270 w 1302846"/>
              <a:gd name="connsiteY39" fmla="*/ 535556 h 177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02846" h="1772053">
                <a:moveTo>
                  <a:pt x="695563" y="492190"/>
                </a:moveTo>
                <a:cubicBezTo>
                  <a:pt x="655810" y="507161"/>
                  <a:pt x="616058" y="522133"/>
                  <a:pt x="571660" y="547946"/>
                </a:cubicBezTo>
                <a:cubicBezTo>
                  <a:pt x="527262" y="573759"/>
                  <a:pt x="478733" y="611962"/>
                  <a:pt x="429172" y="647068"/>
                </a:cubicBezTo>
                <a:cubicBezTo>
                  <a:pt x="379611" y="682174"/>
                  <a:pt x="314562" y="718313"/>
                  <a:pt x="274294" y="758581"/>
                </a:cubicBezTo>
                <a:cubicBezTo>
                  <a:pt x="234026" y="798849"/>
                  <a:pt x="218538" y="840150"/>
                  <a:pt x="187563" y="888678"/>
                </a:cubicBezTo>
                <a:cubicBezTo>
                  <a:pt x="156587" y="937206"/>
                  <a:pt x="107027" y="985735"/>
                  <a:pt x="88441" y="1049751"/>
                </a:cubicBezTo>
                <a:cubicBezTo>
                  <a:pt x="69855" y="1113767"/>
                  <a:pt x="64692" y="1233540"/>
                  <a:pt x="76050" y="1272776"/>
                </a:cubicBezTo>
                <a:cubicBezTo>
                  <a:pt x="87408" y="1312012"/>
                  <a:pt x="127676" y="1305816"/>
                  <a:pt x="156587" y="1285166"/>
                </a:cubicBezTo>
                <a:cubicBezTo>
                  <a:pt x="185498" y="1264516"/>
                  <a:pt x="260871" y="1139580"/>
                  <a:pt x="249514" y="1148873"/>
                </a:cubicBezTo>
                <a:cubicBezTo>
                  <a:pt x="238157" y="1158166"/>
                  <a:pt x="123547" y="1293426"/>
                  <a:pt x="88441" y="1340922"/>
                </a:cubicBezTo>
                <a:cubicBezTo>
                  <a:pt x="53335" y="1388418"/>
                  <a:pt x="29587" y="1411134"/>
                  <a:pt x="38880" y="1433849"/>
                </a:cubicBezTo>
                <a:cubicBezTo>
                  <a:pt x="48173" y="1456565"/>
                  <a:pt x="118384" y="1472052"/>
                  <a:pt x="144197" y="1477215"/>
                </a:cubicBezTo>
                <a:cubicBezTo>
                  <a:pt x="170010" y="1482378"/>
                  <a:pt x="203051" y="1454500"/>
                  <a:pt x="193758" y="1464825"/>
                </a:cubicBezTo>
                <a:cubicBezTo>
                  <a:pt x="184465" y="1475150"/>
                  <a:pt x="113221" y="1505093"/>
                  <a:pt x="88441" y="1539166"/>
                </a:cubicBezTo>
                <a:cubicBezTo>
                  <a:pt x="63660" y="1573239"/>
                  <a:pt x="59530" y="1633126"/>
                  <a:pt x="45075" y="1669264"/>
                </a:cubicBezTo>
                <a:cubicBezTo>
                  <a:pt x="30620" y="1705402"/>
                  <a:pt x="-8616" y="1740507"/>
                  <a:pt x="1709" y="1755995"/>
                </a:cubicBezTo>
                <a:cubicBezTo>
                  <a:pt x="12034" y="1771483"/>
                  <a:pt x="80181" y="1779743"/>
                  <a:pt x="107026" y="1762190"/>
                </a:cubicBezTo>
                <a:cubicBezTo>
                  <a:pt x="133871" y="1744637"/>
                  <a:pt x="135937" y="1684751"/>
                  <a:pt x="162782" y="1650678"/>
                </a:cubicBezTo>
                <a:cubicBezTo>
                  <a:pt x="189627" y="1616605"/>
                  <a:pt x="219570" y="1572206"/>
                  <a:pt x="268099" y="1557751"/>
                </a:cubicBezTo>
                <a:cubicBezTo>
                  <a:pt x="316628" y="1543296"/>
                  <a:pt x="363091" y="1552588"/>
                  <a:pt x="453953" y="1563946"/>
                </a:cubicBezTo>
                <a:cubicBezTo>
                  <a:pt x="544815" y="1575304"/>
                  <a:pt x="727571" y="1628996"/>
                  <a:pt x="813270" y="1625898"/>
                </a:cubicBezTo>
                <a:cubicBezTo>
                  <a:pt x="898969" y="1622801"/>
                  <a:pt x="968148" y="1545361"/>
                  <a:pt x="968148" y="1545361"/>
                </a:cubicBezTo>
                <a:cubicBezTo>
                  <a:pt x="1022872" y="1517483"/>
                  <a:pt x="1095147" y="1503027"/>
                  <a:pt x="1141611" y="1458629"/>
                </a:cubicBezTo>
                <a:cubicBezTo>
                  <a:pt x="1188075" y="1414231"/>
                  <a:pt x="1238669" y="1336792"/>
                  <a:pt x="1246929" y="1278971"/>
                </a:cubicBezTo>
                <a:cubicBezTo>
                  <a:pt x="1255189" y="1221150"/>
                  <a:pt x="1206660" y="1156101"/>
                  <a:pt x="1191172" y="1111703"/>
                </a:cubicBezTo>
                <a:cubicBezTo>
                  <a:pt x="1175684" y="1067305"/>
                  <a:pt x="1147807" y="1055947"/>
                  <a:pt x="1154002" y="1012581"/>
                </a:cubicBezTo>
                <a:cubicBezTo>
                  <a:pt x="1160197" y="969215"/>
                  <a:pt x="1206660" y="901068"/>
                  <a:pt x="1228343" y="851507"/>
                </a:cubicBezTo>
                <a:cubicBezTo>
                  <a:pt x="1250026" y="801946"/>
                  <a:pt x="1277904" y="768906"/>
                  <a:pt x="1284099" y="715215"/>
                </a:cubicBezTo>
                <a:cubicBezTo>
                  <a:pt x="1290294" y="661524"/>
                  <a:pt x="1278937" y="570662"/>
                  <a:pt x="1265514" y="529361"/>
                </a:cubicBezTo>
                <a:cubicBezTo>
                  <a:pt x="1252091" y="488060"/>
                  <a:pt x="1206660" y="500451"/>
                  <a:pt x="1203563" y="467410"/>
                </a:cubicBezTo>
                <a:cubicBezTo>
                  <a:pt x="1200466" y="434369"/>
                  <a:pt x="1230409" y="392036"/>
                  <a:pt x="1246929" y="331117"/>
                </a:cubicBezTo>
                <a:cubicBezTo>
                  <a:pt x="1263449" y="270198"/>
                  <a:pt x="1305783" y="154556"/>
                  <a:pt x="1302685" y="101898"/>
                </a:cubicBezTo>
                <a:cubicBezTo>
                  <a:pt x="1299587" y="49240"/>
                  <a:pt x="1268611" y="30654"/>
                  <a:pt x="1228343" y="15166"/>
                </a:cubicBezTo>
                <a:cubicBezTo>
                  <a:pt x="1188075" y="-322"/>
                  <a:pt x="1114766" y="-6517"/>
                  <a:pt x="1061075" y="8971"/>
                </a:cubicBezTo>
                <a:cubicBezTo>
                  <a:pt x="1007384" y="24459"/>
                  <a:pt x="955758" y="65760"/>
                  <a:pt x="906197" y="108093"/>
                </a:cubicBezTo>
                <a:cubicBezTo>
                  <a:pt x="856636" y="150426"/>
                  <a:pt x="816368" y="244386"/>
                  <a:pt x="763709" y="262971"/>
                </a:cubicBezTo>
                <a:cubicBezTo>
                  <a:pt x="711050" y="281556"/>
                  <a:pt x="629482" y="208247"/>
                  <a:pt x="590246" y="219605"/>
                </a:cubicBezTo>
                <a:cubicBezTo>
                  <a:pt x="551010" y="230963"/>
                  <a:pt x="542749" y="291881"/>
                  <a:pt x="528294" y="331117"/>
                </a:cubicBezTo>
                <a:cubicBezTo>
                  <a:pt x="513839" y="370353"/>
                  <a:pt x="498351" y="420947"/>
                  <a:pt x="503514" y="455020"/>
                </a:cubicBezTo>
                <a:cubicBezTo>
                  <a:pt x="508677" y="489093"/>
                  <a:pt x="533973" y="512324"/>
                  <a:pt x="559270" y="535556"/>
                </a:cubicBezTo>
              </a:path>
            </a:pathLst>
          </a:custGeom>
          <a:pattFill prst="pct5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3300" y="4185375"/>
            <a:ext cx="2751202" cy="116955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WoF</a:t>
            </a:r>
            <a:r>
              <a:rPr lang="en-US" sz="1400" dirty="0" smtClean="0">
                <a:latin typeface="Arial"/>
                <a:cs typeface="Arial"/>
              </a:rPr>
              <a:t> predicts storm at 19:40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Forecaster “sees” the storm evolution “ahead” of time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W</a:t>
            </a:r>
            <a:r>
              <a:rPr lang="en-US" sz="1400" dirty="0" smtClean="0">
                <a:latin typeface="Arial"/>
                <a:cs typeface="Arial"/>
              </a:rPr>
              <a:t>arning can be issued 15 minutes earlier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422455" y="3636537"/>
            <a:ext cx="916716" cy="49561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113"/>
          <p:cNvSpPr/>
          <p:nvPr/>
        </p:nvSpPr>
        <p:spPr>
          <a:xfrm>
            <a:off x="4618679" y="4796638"/>
            <a:ext cx="4172271" cy="1056884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00699" marR="57799" lvl="0" indent="-342900" algn="l" defTabSz="1295400">
              <a:buFont typeface="Arial"/>
              <a:buChar char="•"/>
              <a:defRPr sz="1800"/>
            </a:pPr>
            <a:r>
              <a:rPr lang="en-US" sz="16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Warning is probabilistic </a:t>
            </a:r>
            <a:r>
              <a:rPr lang="en-US" sz="1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(information rich)</a:t>
            </a:r>
          </a:p>
          <a:p>
            <a:pPr marL="400699" marR="57799" lvl="0" indent="-342900" algn="l" defTabSz="1295400">
              <a:buFont typeface="Arial"/>
              <a:buChar char="•"/>
              <a:defRPr sz="1800"/>
            </a:pPr>
            <a:r>
              <a:rPr lang="en-US" sz="16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Warning is more focused </a:t>
            </a:r>
            <a:r>
              <a:rPr lang="en-US" sz="1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(smaller area)</a:t>
            </a:r>
            <a:endParaRPr lang="en-US" sz="16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0699" marR="57799" lvl="0" indent="-342900" algn="l" defTabSz="1295400">
              <a:buFont typeface="Arial"/>
              <a:buChar char="•"/>
              <a:defRPr sz="1800"/>
            </a:pPr>
            <a:r>
              <a:rPr lang="en-US" sz="16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Threat information will have </a:t>
            </a:r>
            <a:r>
              <a:rPr lang="en-US" sz="1600" dirty="0" smtClean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temporal</a:t>
            </a:r>
            <a:r>
              <a:rPr lang="en-US" sz="16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dirty="0" smtClean="0">
                <a:solidFill>
                  <a:srgbClr val="FF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spatial distributions</a:t>
            </a:r>
            <a:r>
              <a:rPr lang="en-US" sz="16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600" strike="sngStrike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binary warning</a:t>
            </a:r>
            <a:r>
              <a:rPr lang="en-US" sz="16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)</a:t>
            </a:r>
            <a:endParaRPr sz="1600" dirty="0" smtClean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36"/>
          <p:cNvSpPr/>
          <p:nvPr/>
        </p:nvSpPr>
        <p:spPr>
          <a:xfrm>
            <a:off x="5116175" y="2873880"/>
            <a:ext cx="1872801" cy="1258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39" y="0"/>
                </a:moveTo>
                <a:lnTo>
                  <a:pt x="9507" y="2461"/>
                </a:lnTo>
                <a:lnTo>
                  <a:pt x="3724" y="7650"/>
                </a:lnTo>
                <a:lnTo>
                  <a:pt x="0" y="14806"/>
                </a:lnTo>
                <a:lnTo>
                  <a:pt x="4593" y="21600"/>
                </a:lnTo>
                <a:lnTo>
                  <a:pt x="11402" y="20945"/>
                </a:lnTo>
                <a:lnTo>
                  <a:pt x="20534" y="13572"/>
                </a:lnTo>
                <a:lnTo>
                  <a:pt x="21600" y="4705"/>
                </a:lnTo>
                <a:lnTo>
                  <a:pt x="19271" y="897"/>
                </a:lnTo>
                <a:lnTo>
                  <a:pt x="16939" y="0"/>
                </a:lnTo>
                <a:close/>
              </a:path>
            </a:pathLst>
          </a:custGeom>
          <a:solidFill>
            <a:srgbClr val="861001">
              <a:alpha val="32460"/>
            </a:srgbClr>
          </a:solidFill>
          <a:ln w="25400" cap="flat">
            <a:solidFill>
              <a:srgbClr val="861001">
                <a:alpha val="32460"/>
              </a:srgb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13" name="Shape 123"/>
          <p:cNvSpPr/>
          <p:nvPr/>
        </p:nvSpPr>
        <p:spPr>
          <a:xfrm rot="20490690">
            <a:off x="5262071" y="3306345"/>
            <a:ext cx="1715337" cy="35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5" h="21600" extrusionOk="0">
                <a:moveTo>
                  <a:pt x="6123" y="4067"/>
                </a:moveTo>
                <a:lnTo>
                  <a:pt x="1050" y="9046"/>
                </a:lnTo>
                <a:lnTo>
                  <a:pt x="0" y="15749"/>
                </a:lnTo>
                <a:lnTo>
                  <a:pt x="941" y="21600"/>
                </a:lnTo>
                <a:lnTo>
                  <a:pt x="7874" y="21454"/>
                </a:lnTo>
                <a:lnTo>
                  <a:pt x="15106" y="15513"/>
                </a:lnTo>
                <a:cubicBezTo>
                  <a:pt x="15106" y="15513"/>
                  <a:pt x="17586" y="12471"/>
                  <a:pt x="19593" y="7897"/>
                </a:cubicBezTo>
                <a:cubicBezTo>
                  <a:pt x="21600" y="3323"/>
                  <a:pt x="19592" y="3301"/>
                  <a:pt x="19592" y="3301"/>
                </a:cubicBezTo>
                <a:lnTo>
                  <a:pt x="15106" y="222"/>
                </a:lnTo>
                <a:lnTo>
                  <a:pt x="10123" y="0"/>
                </a:lnTo>
                <a:lnTo>
                  <a:pt x="6123" y="4067"/>
                </a:lnTo>
                <a:close/>
              </a:path>
            </a:pathLst>
          </a:custGeom>
          <a:solidFill>
            <a:srgbClr val="570706">
              <a:alpha val="80446"/>
            </a:srgbClr>
          </a:solidFill>
          <a:ln w="25400" cap="flat">
            <a:noFill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defTabSz="825500"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" name="Shape 126"/>
          <p:cNvSpPr/>
          <p:nvPr/>
        </p:nvSpPr>
        <p:spPr>
          <a:xfrm>
            <a:off x="5602869" y="3161983"/>
            <a:ext cx="715102" cy="798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4371" y="3000"/>
                  <a:pt x="8743" y="6000"/>
                  <a:pt x="12343" y="9600"/>
                </a:cubicBezTo>
                <a:cubicBezTo>
                  <a:pt x="15943" y="13200"/>
                  <a:pt x="20057" y="19600"/>
                  <a:pt x="21600" y="21600"/>
                </a:cubicBezTo>
              </a:path>
            </a:pathLst>
          </a:custGeom>
          <a:noFill/>
          <a:ln w="28575" cap="flat">
            <a:solidFill>
              <a:srgbClr val="000000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57799" marR="57799" lvl="0" algn="l" defTabSz="129540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" name="Shape 127"/>
          <p:cNvSpPr/>
          <p:nvPr/>
        </p:nvSpPr>
        <p:spPr>
          <a:xfrm>
            <a:off x="5276325" y="3403566"/>
            <a:ext cx="643466" cy="801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4371" y="3000"/>
                  <a:pt x="8743" y="6000"/>
                  <a:pt x="12343" y="9600"/>
                </a:cubicBezTo>
                <a:cubicBezTo>
                  <a:pt x="15943" y="13200"/>
                  <a:pt x="20057" y="19600"/>
                  <a:pt x="21600" y="21600"/>
                </a:cubicBezTo>
              </a:path>
            </a:pathLst>
          </a:custGeom>
          <a:noFill/>
          <a:ln w="28575" cap="flat">
            <a:solidFill>
              <a:srgbClr val="000000"/>
            </a:solidFill>
            <a:prstDash val="dash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57799" marR="57799" lvl="0" algn="l" defTabSz="129540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" name="Shape 128"/>
          <p:cNvSpPr/>
          <p:nvPr/>
        </p:nvSpPr>
        <p:spPr>
          <a:xfrm>
            <a:off x="6005711" y="2894123"/>
            <a:ext cx="845806" cy="943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4371" y="3000"/>
                  <a:pt x="8743" y="6000"/>
                  <a:pt x="12343" y="9600"/>
                </a:cubicBezTo>
                <a:cubicBezTo>
                  <a:pt x="15943" y="13200"/>
                  <a:pt x="20057" y="19600"/>
                  <a:pt x="21600" y="21600"/>
                </a:cubicBezTo>
              </a:path>
            </a:pathLst>
          </a:custGeom>
          <a:noFill/>
          <a:ln w="28575" cap="flat">
            <a:solidFill>
              <a:srgbClr val="000000"/>
            </a:solidFill>
            <a:prstDash val="dash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57799" marR="57799" lvl="0" algn="l" defTabSz="129540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Shape 129"/>
          <p:cNvSpPr/>
          <p:nvPr/>
        </p:nvSpPr>
        <p:spPr>
          <a:xfrm>
            <a:off x="5322346" y="4180673"/>
            <a:ext cx="847995" cy="32829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3500" tIns="63500" rIns="63500" bIns="63500" numCol="1" anchor="t">
            <a:spAutoFit/>
          </a:bodyPr>
          <a:lstStyle>
            <a:lvl1pPr marL="66545" marR="66545" algn="l" defTabSz="1295400">
              <a:buClr>
                <a:srgbClr val="000000"/>
              </a:buClr>
              <a:buFont typeface="Arial"/>
              <a:defRPr sz="13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300" b="1" dirty="0">
                <a:uFill>
                  <a:solidFill>
                    <a:srgbClr val="FFFFFF"/>
                  </a:solidFill>
                </a:uFill>
              </a:rPr>
              <a:t>T=2000</a:t>
            </a:r>
          </a:p>
        </p:txBody>
      </p:sp>
      <p:sp>
        <p:nvSpPr>
          <p:cNvPr id="18" name="Shape 130"/>
          <p:cNvSpPr/>
          <p:nvPr/>
        </p:nvSpPr>
        <p:spPr>
          <a:xfrm>
            <a:off x="5929629" y="3902441"/>
            <a:ext cx="845804" cy="32829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3500" tIns="63500" rIns="63500" bIns="63500" numCol="1" anchor="t">
            <a:spAutoFit/>
          </a:bodyPr>
          <a:lstStyle>
            <a:lvl1pPr marL="66545" marR="66545" algn="l" defTabSz="1295400">
              <a:buClr>
                <a:srgbClr val="000000"/>
              </a:buClr>
              <a:buFont typeface="Arial"/>
              <a:defRPr sz="13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300" b="1" dirty="0">
                <a:uFill>
                  <a:solidFill>
                    <a:srgbClr val="FFFFFF"/>
                  </a:solidFill>
                </a:uFill>
              </a:rPr>
              <a:t>T=2030</a:t>
            </a:r>
          </a:p>
        </p:txBody>
      </p:sp>
      <p:sp>
        <p:nvSpPr>
          <p:cNvPr id="19" name="Shape 131"/>
          <p:cNvSpPr/>
          <p:nvPr/>
        </p:nvSpPr>
        <p:spPr>
          <a:xfrm>
            <a:off x="6694896" y="3721186"/>
            <a:ext cx="819787" cy="32829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3500" tIns="63500" rIns="63500" bIns="63500" numCol="1" anchor="t">
            <a:spAutoFit/>
          </a:bodyPr>
          <a:lstStyle>
            <a:lvl1pPr marL="66545" marR="66545" algn="l" defTabSz="1295400">
              <a:buClr>
                <a:srgbClr val="000000"/>
              </a:buClr>
              <a:buFont typeface="Arial"/>
              <a:defRPr sz="13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300" b="1" dirty="0">
                <a:uFill>
                  <a:solidFill>
                    <a:srgbClr val="FFFFFF"/>
                  </a:solidFill>
                </a:uFill>
              </a:rPr>
              <a:t>T=2100</a:t>
            </a:r>
          </a:p>
        </p:txBody>
      </p:sp>
      <p:sp>
        <p:nvSpPr>
          <p:cNvPr id="20" name="Shape 124"/>
          <p:cNvSpPr/>
          <p:nvPr/>
        </p:nvSpPr>
        <p:spPr>
          <a:xfrm>
            <a:off x="5528306" y="3403266"/>
            <a:ext cx="829900" cy="3795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3500" tIns="63500" rIns="63500" bIns="63500" numCol="1" anchor="t">
            <a:spAutoFit/>
          </a:bodyPr>
          <a:lstStyle>
            <a:lvl1pPr marL="66545" marR="66545" algn="l" defTabSz="1295400">
              <a:buClr>
                <a:srgbClr val="FFFFFF"/>
              </a:buClr>
              <a:buFont typeface="Chalkboard"/>
              <a:defRPr sz="14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 dirty="0">
                <a:uFill>
                  <a:solidFill>
                    <a:srgbClr val="FFFFFF"/>
                  </a:solidFill>
                </a:uFill>
              </a:rPr>
              <a:t>80%</a:t>
            </a:r>
          </a:p>
        </p:txBody>
      </p:sp>
      <p:sp>
        <p:nvSpPr>
          <p:cNvPr id="21" name="Shape 135"/>
          <p:cNvSpPr/>
          <p:nvPr/>
        </p:nvSpPr>
        <p:spPr>
          <a:xfrm>
            <a:off x="6041636" y="3370775"/>
            <a:ext cx="276335" cy="148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31" y="5774"/>
                </a:moveTo>
                <a:lnTo>
                  <a:pt x="0" y="12701"/>
                </a:lnTo>
                <a:lnTo>
                  <a:pt x="2394" y="21600"/>
                </a:lnTo>
                <a:lnTo>
                  <a:pt x="21600" y="8093"/>
                </a:lnTo>
                <a:lnTo>
                  <a:pt x="21600" y="0"/>
                </a:lnTo>
                <a:lnTo>
                  <a:pt x="6731" y="5774"/>
                </a:lnTo>
                <a:close/>
              </a:path>
            </a:pathLst>
          </a:custGeom>
          <a:solidFill>
            <a:srgbClr val="B36AE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24" name="Oval 23"/>
          <p:cNvSpPr/>
          <p:nvPr/>
        </p:nvSpPr>
        <p:spPr>
          <a:xfrm rot="18600000">
            <a:off x="1348056" y="3066591"/>
            <a:ext cx="1016248" cy="625708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Predicted</a:t>
            </a:r>
            <a:endParaRPr lang="en-US" sz="1000" dirty="0">
              <a:latin typeface="Arial"/>
              <a:cs typeface="Arial"/>
            </a:endParaRPr>
          </a:p>
          <a:p>
            <a:pPr algn="ctr"/>
            <a:r>
              <a:rPr lang="en-US" sz="1000" dirty="0">
                <a:latin typeface="Arial"/>
                <a:cs typeface="Arial"/>
              </a:rPr>
              <a:t>storm</a:t>
            </a:r>
          </a:p>
        </p:txBody>
      </p:sp>
      <p:sp>
        <p:nvSpPr>
          <p:cNvPr id="25" name="Freeform 24"/>
          <p:cNvSpPr/>
          <p:nvPr/>
        </p:nvSpPr>
        <p:spPr>
          <a:xfrm>
            <a:off x="700113" y="4792940"/>
            <a:ext cx="838991" cy="809148"/>
          </a:xfrm>
          <a:custGeom>
            <a:avLst/>
            <a:gdLst>
              <a:gd name="connsiteX0" fmla="*/ 642126 w 838991"/>
              <a:gd name="connsiteY0" fmla="*/ 33059 h 809148"/>
              <a:gd name="connsiteX1" fmla="*/ 481052 w 838991"/>
              <a:gd name="connsiteY1" fmla="*/ 107401 h 809148"/>
              <a:gd name="connsiteX2" fmla="*/ 344760 w 838991"/>
              <a:gd name="connsiteY2" fmla="*/ 206523 h 809148"/>
              <a:gd name="connsiteX3" fmla="*/ 171296 w 838991"/>
              <a:gd name="connsiteY3" fmla="*/ 274669 h 809148"/>
              <a:gd name="connsiteX4" fmla="*/ 28808 w 838991"/>
              <a:gd name="connsiteY4" fmla="*/ 379986 h 809148"/>
              <a:gd name="connsiteX5" fmla="*/ 4028 w 838991"/>
              <a:gd name="connsiteY5" fmla="*/ 578230 h 809148"/>
              <a:gd name="connsiteX6" fmla="*/ 84565 w 838991"/>
              <a:gd name="connsiteY6" fmla="*/ 596816 h 809148"/>
              <a:gd name="connsiteX7" fmla="*/ 47394 w 838991"/>
              <a:gd name="connsiteY7" fmla="*/ 757889 h 809148"/>
              <a:gd name="connsiteX8" fmla="*/ 152711 w 838991"/>
              <a:gd name="connsiteY8" fmla="*/ 807450 h 809148"/>
              <a:gd name="connsiteX9" fmla="*/ 220857 w 838991"/>
              <a:gd name="connsiteY9" fmla="*/ 708328 h 809148"/>
              <a:gd name="connsiteX10" fmla="*/ 326174 w 838991"/>
              <a:gd name="connsiteY10" fmla="*/ 590620 h 809148"/>
              <a:gd name="connsiteX11" fmla="*/ 481052 w 838991"/>
              <a:gd name="connsiteY11" fmla="*/ 683547 h 809148"/>
              <a:gd name="connsiteX12" fmla="*/ 660711 w 838991"/>
              <a:gd name="connsiteY12" fmla="*/ 689742 h 809148"/>
              <a:gd name="connsiteX13" fmla="*/ 728857 w 838991"/>
              <a:gd name="connsiteY13" fmla="*/ 565840 h 809148"/>
              <a:gd name="connsiteX14" fmla="*/ 815589 w 838991"/>
              <a:gd name="connsiteY14" fmla="*/ 336620 h 809148"/>
              <a:gd name="connsiteX15" fmla="*/ 834174 w 838991"/>
              <a:gd name="connsiteY15" fmla="*/ 39255 h 809148"/>
              <a:gd name="connsiteX16" fmla="*/ 741247 w 838991"/>
              <a:gd name="connsiteY16" fmla="*/ 2084 h 809148"/>
              <a:gd name="connsiteX17" fmla="*/ 642126 w 838991"/>
              <a:gd name="connsiteY17" fmla="*/ 33059 h 80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991" h="809148">
                <a:moveTo>
                  <a:pt x="642126" y="33059"/>
                </a:moveTo>
                <a:cubicBezTo>
                  <a:pt x="598760" y="50612"/>
                  <a:pt x="530613" y="78490"/>
                  <a:pt x="481052" y="107401"/>
                </a:cubicBezTo>
                <a:cubicBezTo>
                  <a:pt x="431491" y="136312"/>
                  <a:pt x="396386" y="178645"/>
                  <a:pt x="344760" y="206523"/>
                </a:cubicBezTo>
                <a:cubicBezTo>
                  <a:pt x="293134" y="234401"/>
                  <a:pt x="223954" y="245759"/>
                  <a:pt x="171296" y="274669"/>
                </a:cubicBezTo>
                <a:cubicBezTo>
                  <a:pt x="118638" y="303579"/>
                  <a:pt x="56686" y="329393"/>
                  <a:pt x="28808" y="379986"/>
                </a:cubicBezTo>
                <a:cubicBezTo>
                  <a:pt x="930" y="430580"/>
                  <a:pt x="-5265" y="542092"/>
                  <a:pt x="4028" y="578230"/>
                </a:cubicBezTo>
                <a:cubicBezTo>
                  <a:pt x="13321" y="614368"/>
                  <a:pt x="77337" y="566873"/>
                  <a:pt x="84565" y="596816"/>
                </a:cubicBezTo>
                <a:cubicBezTo>
                  <a:pt x="91793" y="626759"/>
                  <a:pt x="36036" y="722783"/>
                  <a:pt x="47394" y="757889"/>
                </a:cubicBezTo>
                <a:cubicBezTo>
                  <a:pt x="58752" y="792995"/>
                  <a:pt x="123800" y="815710"/>
                  <a:pt x="152711" y="807450"/>
                </a:cubicBezTo>
                <a:cubicBezTo>
                  <a:pt x="181621" y="799190"/>
                  <a:pt x="191947" y="744466"/>
                  <a:pt x="220857" y="708328"/>
                </a:cubicBezTo>
                <a:cubicBezTo>
                  <a:pt x="249767" y="672190"/>
                  <a:pt x="282808" y="594750"/>
                  <a:pt x="326174" y="590620"/>
                </a:cubicBezTo>
                <a:cubicBezTo>
                  <a:pt x="369540" y="586490"/>
                  <a:pt x="425296" y="667027"/>
                  <a:pt x="481052" y="683547"/>
                </a:cubicBezTo>
                <a:cubicBezTo>
                  <a:pt x="536808" y="700067"/>
                  <a:pt x="619410" y="709360"/>
                  <a:pt x="660711" y="689742"/>
                </a:cubicBezTo>
                <a:cubicBezTo>
                  <a:pt x="702012" y="670124"/>
                  <a:pt x="703044" y="624694"/>
                  <a:pt x="728857" y="565840"/>
                </a:cubicBezTo>
                <a:cubicBezTo>
                  <a:pt x="754670" y="506986"/>
                  <a:pt x="798036" y="424384"/>
                  <a:pt x="815589" y="336620"/>
                </a:cubicBezTo>
                <a:cubicBezTo>
                  <a:pt x="833142" y="248856"/>
                  <a:pt x="846564" y="95011"/>
                  <a:pt x="834174" y="39255"/>
                </a:cubicBezTo>
                <a:cubicBezTo>
                  <a:pt x="821784" y="-16501"/>
                  <a:pt x="772222" y="4149"/>
                  <a:pt x="741247" y="2084"/>
                </a:cubicBezTo>
                <a:cubicBezTo>
                  <a:pt x="710272" y="19"/>
                  <a:pt x="685492" y="15506"/>
                  <a:pt x="642126" y="33059"/>
                </a:cubicBezTo>
                <a:close/>
              </a:path>
            </a:pathLst>
          </a:custGeom>
          <a:pattFill prst="pct9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0236" y="419715"/>
            <a:ext cx="8793664" cy="113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Arial"/>
                <a:cs typeface="Arial"/>
              </a:rPr>
              <a:t>Future Warning Process</a:t>
            </a:r>
            <a:r>
              <a:rPr lang="en-US" sz="2000" i="1" dirty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>
                <a:solidFill>
                  <a:srgbClr val="FF0000"/>
                </a:solidFill>
                <a:latin typeface="Arial"/>
                <a:cs typeface="Arial"/>
              </a:rPr>
              <a:t>Forecast</a:t>
            </a: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  <a:p>
            <a:pPr algn="ctr"/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“Probabilistic warnings enabled by combining observations with </a:t>
            </a:r>
          </a:p>
          <a:p>
            <a:pPr algn="ctr"/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rapidly</a:t>
            </a:r>
            <a:r>
              <a:rPr lang="en-US" sz="2000" i="1" dirty="0">
                <a:solidFill>
                  <a:schemeClr val="bg2"/>
                </a:solidFill>
                <a:latin typeface="Arial"/>
                <a:cs typeface="Arial"/>
              </a:rPr>
              <a:t>-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updating, </a:t>
            </a:r>
            <a:r>
              <a:rPr lang="en-US" sz="2000" i="1" dirty="0">
                <a:solidFill>
                  <a:schemeClr val="bg2"/>
                </a:solidFill>
                <a:latin typeface="Arial"/>
                <a:cs typeface="Arial"/>
              </a:rPr>
              <a:t>high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-resolution storm-scale models”</a:t>
            </a:r>
            <a:endParaRPr lang="en-US" sz="2000" i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66019" y="3902764"/>
            <a:ext cx="567157" cy="51818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61497" y="2069162"/>
            <a:ext cx="405888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Warnings will likely be very different…</a:t>
            </a:r>
          </a:p>
        </p:txBody>
      </p:sp>
      <p:sp>
        <p:nvSpPr>
          <p:cNvPr id="26" name="Shape 41"/>
          <p:cNvSpPr/>
          <p:nvPr/>
        </p:nvSpPr>
        <p:spPr>
          <a:xfrm>
            <a:off x="76548" y="1701037"/>
            <a:ext cx="4447954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lang="en-US" sz="2000" b="1" dirty="0" smtClean="0">
                <a:solidFill>
                  <a:srgbClr val="FF0000"/>
                </a:solidFill>
              </a:rPr>
              <a:t>Storm-Scale Forecast for 19:40 </a:t>
            </a:r>
            <a:r>
              <a:rPr sz="2000" b="1" dirty="0" smtClean="0">
                <a:solidFill>
                  <a:srgbClr val="FF0000"/>
                </a:solidFill>
              </a:rPr>
              <a:t>UTC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7658" y="5970308"/>
            <a:ext cx="670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 smtClean="0">
                <a:solidFill>
                  <a:schemeClr val="bg2"/>
                </a:solidFill>
                <a:latin typeface="Arial"/>
                <a:cs typeface="Arial"/>
              </a:rPr>
              <a:t>FACETS will be the delivery system for </a:t>
            </a:r>
            <a:r>
              <a:rPr lang="en-US" sz="1600" b="1" i="1" u="sng" dirty="0" err="1" smtClean="0">
                <a:solidFill>
                  <a:schemeClr val="bg2"/>
                </a:solidFill>
                <a:latin typeface="Arial"/>
                <a:cs typeface="Arial"/>
              </a:rPr>
              <a:t>WoF</a:t>
            </a:r>
            <a:r>
              <a:rPr lang="en-US" sz="1600" b="1" i="1" u="sng" dirty="0" smtClean="0">
                <a:solidFill>
                  <a:schemeClr val="bg2"/>
                </a:solidFill>
                <a:latin typeface="Arial"/>
                <a:cs typeface="Arial"/>
              </a:rPr>
              <a:t>-probabilistic warnings</a:t>
            </a:r>
            <a:endParaRPr lang="en-US" sz="1600" b="1" i="1" u="sng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1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74" y="786614"/>
            <a:ext cx="7583488" cy="73979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Why NSSL?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034" y="1999832"/>
            <a:ext cx="8826491" cy="39534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Our Core Strengths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Radar (Doppler, dual-Pol, MPAR)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Severe storms observations and dynamics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Storm-scale NWP and ensembles</a:t>
            </a:r>
          </a:p>
          <a:p>
            <a:pPr lvl="2">
              <a:lnSpc>
                <a:spcPct val="150000"/>
              </a:lnSpc>
            </a:pPr>
            <a:r>
              <a:rPr lang="en-US" sz="1400" dirty="0" smtClean="0"/>
              <a:t>NSSL has introduced these into SPC and OUN through HWT interactions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Warnings research and applications</a:t>
            </a:r>
          </a:p>
          <a:p>
            <a:pPr lvl="2">
              <a:lnSpc>
                <a:spcPct val="150000"/>
              </a:lnSpc>
            </a:pPr>
            <a:r>
              <a:rPr lang="en-US" sz="1400" dirty="0" smtClean="0"/>
              <a:t>NSSL has long history of R2O for NWS warning operations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58180"/>
            <a:ext cx="7583488" cy="709556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Warn on Forecast Overview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560" y="1487220"/>
            <a:ext cx="8361681" cy="4876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~$2.6M annual budget </a:t>
            </a:r>
          </a:p>
          <a:p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upports:</a:t>
            </a:r>
          </a:p>
          <a:p>
            <a:pPr lvl="1"/>
            <a:r>
              <a:rPr lang="en-US" dirty="0" smtClean="0"/>
              <a:t>Internally</a:t>
            </a:r>
          </a:p>
          <a:p>
            <a:pPr lvl="2"/>
            <a:r>
              <a:rPr lang="en-US" dirty="0" smtClean="0"/>
              <a:t>9 PhD scientists currently</a:t>
            </a:r>
          </a:p>
          <a:p>
            <a:pPr lvl="2"/>
            <a:r>
              <a:rPr lang="en-US" dirty="0" smtClean="0"/>
              <a:t>4 post-docs / 2.5 staff support</a:t>
            </a:r>
          </a:p>
          <a:p>
            <a:pPr lvl="2"/>
            <a:r>
              <a:rPr lang="en-US" dirty="0" smtClean="0"/>
              <a:t>1-3 M.S./Ph.D. students supported on average</a:t>
            </a:r>
          </a:p>
          <a:p>
            <a:pPr lvl="1"/>
            <a:r>
              <a:rPr lang="en-US" dirty="0" smtClean="0"/>
              <a:t>Externally supports (~$800K)</a:t>
            </a:r>
          </a:p>
          <a:p>
            <a:pPr lvl="2"/>
            <a:r>
              <a:rPr lang="en-US" dirty="0"/>
              <a:t>f</a:t>
            </a:r>
            <a:r>
              <a:rPr lang="en-US" dirty="0" smtClean="0"/>
              <a:t>unding goes to SPC, NWS OUN, GSD, CAPS, OU, PSU</a:t>
            </a:r>
          </a:p>
          <a:p>
            <a:pPr lvl="2"/>
            <a:r>
              <a:rPr lang="en-US" dirty="0" smtClean="0"/>
              <a:t>Supports 4-5 more staff positions and several senior scientist months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Other significant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ollaborations</a:t>
            </a:r>
          </a:p>
          <a:p>
            <a:pPr lvl="1"/>
            <a:r>
              <a:rPr lang="en-US" dirty="0" smtClean="0"/>
              <a:t>CIMSS (</a:t>
            </a:r>
            <a:r>
              <a:rPr lang="en-US" dirty="0" err="1" smtClean="0"/>
              <a:t>Wisc</a:t>
            </a:r>
            <a:r>
              <a:rPr lang="en-US" dirty="0" smtClean="0"/>
              <a:t>.), NESDIS, NCEP/EMC</a:t>
            </a:r>
          </a:p>
          <a:p>
            <a:pPr lvl="1"/>
            <a:r>
              <a:rPr lang="en-US" dirty="0" smtClean="0"/>
              <a:t>NCAR </a:t>
            </a:r>
            <a:r>
              <a:rPr lang="en-US" dirty="0" err="1" smtClean="0"/>
              <a:t>Mesoscale</a:t>
            </a:r>
            <a:r>
              <a:rPr lang="en-US" dirty="0" smtClean="0"/>
              <a:t> Prediction Group &amp;  </a:t>
            </a:r>
            <a:r>
              <a:rPr lang="en-US" dirty="0" err="1" smtClean="0"/>
              <a:t>IMAGe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Measures of Quality and Relevance and Progress (last 5 years)</a:t>
            </a:r>
          </a:p>
          <a:p>
            <a:pPr lvl="1"/>
            <a:r>
              <a:rPr lang="en-US" dirty="0" smtClean="0"/>
              <a:t>~100 </a:t>
            </a:r>
            <a:r>
              <a:rPr lang="en-US" dirty="0"/>
              <a:t>peer-reviewed papers published in the last 5 years</a:t>
            </a:r>
          </a:p>
          <a:p>
            <a:pPr lvl="1"/>
            <a:r>
              <a:rPr lang="en-US" dirty="0" smtClean="0"/>
              <a:t>~200 </a:t>
            </a:r>
            <a:r>
              <a:rPr lang="en-US" dirty="0"/>
              <a:t>presentations at national or international conferences and workshops</a:t>
            </a:r>
          </a:p>
          <a:p>
            <a:pPr lvl="1"/>
            <a:r>
              <a:rPr lang="en-US" dirty="0" smtClean="0"/>
              <a:t>~dozen regional </a:t>
            </a:r>
            <a:r>
              <a:rPr lang="en-US" dirty="0" err="1" smtClean="0"/>
              <a:t>WoF</a:t>
            </a:r>
            <a:r>
              <a:rPr lang="en-US" dirty="0" smtClean="0"/>
              <a:t> prediction test cases completed in last two years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15" y="1936681"/>
            <a:ext cx="8627148" cy="361759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Rest of presentation will focus on </a:t>
            </a:r>
            <a:r>
              <a:rPr lang="en-US" dirty="0" smtClean="0">
                <a:solidFill>
                  <a:schemeClr val="tx1"/>
                </a:solidFill>
              </a:rPr>
              <a:t>our scientific achievements…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lvl="1"/>
            <a:r>
              <a:rPr lang="en-US" i="1" dirty="0" smtClean="0">
                <a:solidFill>
                  <a:srgbClr val="AC001D"/>
                </a:solidFill>
              </a:rPr>
              <a:t>Practical predictability of </a:t>
            </a:r>
            <a:r>
              <a:rPr lang="en-US" i="1" dirty="0" err="1" smtClean="0">
                <a:solidFill>
                  <a:srgbClr val="AC001D"/>
                </a:solidFill>
              </a:rPr>
              <a:t>supercells</a:t>
            </a:r>
            <a:r>
              <a:rPr lang="en-US" i="1" dirty="0" smtClean="0">
                <a:solidFill>
                  <a:srgbClr val="AC001D"/>
                </a:solidFill>
              </a:rPr>
              <a:t> and other severe weather threats?</a:t>
            </a:r>
            <a:br>
              <a:rPr lang="en-US" i="1" dirty="0" smtClean="0">
                <a:solidFill>
                  <a:srgbClr val="AC001D"/>
                </a:solidFill>
              </a:rPr>
            </a:br>
            <a:r>
              <a:rPr lang="en-US" i="1" dirty="0" smtClean="0">
                <a:solidFill>
                  <a:srgbClr val="AC001D"/>
                </a:solidFill>
              </a:rPr>
              <a:t>  </a:t>
            </a:r>
          </a:p>
          <a:p>
            <a:pPr lvl="1"/>
            <a:r>
              <a:rPr lang="en-US" i="1" dirty="0" smtClean="0">
                <a:solidFill>
                  <a:srgbClr val="AC001D"/>
                </a:solidFill>
              </a:rPr>
              <a:t>Are the current prediction systems ACCURATE enough to predict these events reliably?</a:t>
            </a:r>
            <a:br>
              <a:rPr lang="en-US" i="1" dirty="0" smtClean="0">
                <a:solidFill>
                  <a:srgbClr val="AC001D"/>
                </a:solidFill>
              </a:rPr>
            </a:br>
            <a:endParaRPr lang="en-US" i="1" dirty="0" smtClean="0">
              <a:solidFill>
                <a:srgbClr val="AC001D"/>
              </a:solidFill>
            </a:endParaRPr>
          </a:p>
          <a:p>
            <a:pPr lvl="1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Could rapid-scan radar data (MPAR) improve storm-scale forecasts?</a:t>
            </a:r>
            <a:b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9463" y="917081"/>
            <a:ext cx="7583488" cy="5546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 err="1" smtClean="0"/>
              <a:t>WoF</a:t>
            </a:r>
            <a:r>
              <a:rPr lang="en-US" sz="3600" dirty="0" smtClean="0"/>
              <a:t> Science…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85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78" y="1276902"/>
            <a:ext cx="8634521" cy="501851"/>
          </a:xfrm>
        </p:spPr>
        <p:txBody>
          <a:bodyPr>
            <a:noAutofit/>
          </a:bodyPr>
          <a:lstStyle/>
          <a:p>
            <a:pPr lvl="1" algn="r" rtl="0">
              <a:spcBef>
                <a:spcPct val="0"/>
              </a:spcBef>
            </a:pPr>
            <a:r>
              <a:rPr lang="en-US" sz="1000" dirty="0" err="1" smtClean="0"/>
              <a:t>Potvin</a:t>
            </a:r>
            <a:r>
              <a:rPr lang="en-US" sz="1000" dirty="0"/>
              <a:t>, C. K., L. J. Wicker, 2013:  Assessing ensemble forecasts of </a:t>
            </a:r>
            <a:r>
              <a:rPr lang="en-US" sz="1000" dirty="0" smtClean="0"/>
              <a:t>low</a:t>
            </a:r>
            <a:r>
              <a:rPr lang="en-US" sz="1000" dirty="0"/>
              <a:t>-level </a:t>
            </a:r>
            <a:r>
              <a:rPr lang="en-US" sz="1000" dirty="0" err="1"/>
              <a:t>supercell</a:t>
            </a:r>
            <a:r>
              <a:rPr lang="en-US" sz="1000" dirty="0"/>
              <a:t> rotation </a:t>
            </a:r>
            <a:r>
              <a:rPr lang="en-US" sz="1000" dirty="0" smtClean="0"/>
              <a:t>within </a:t>
            </a:r>
            <a:r>
              <a:rPr lang="en-US" sz="1000" dirty="0"/>
              <a:t>an OSSE framework.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b="1" i="1" dirty="0" err="1" smtClean="0"/>
              <a:t>Wea</a:t>
            </a:r>
            <a:r>
              <a:rPr lang="en-US" sz="1000" b="1" i="1" dirty="0"/>
              <a:t>. </a:t>
            </a:r>
            <a:r>
              <a:rPr lang="en-US" sz="1000" b="1" i="1" dirty="0" smtClean="0"/>
              <a:t>Forecasting</a:t>
            </a:r>
            <a:r>
              <a:rPr lang="en-US" sz="1000" i="1" dirty="0" smtClean="0"/>
              <a:t>, </a:t>
            </a:r>
            <a:r>
              <a:rPr lang="en-US" sz="1000" b="1" dirty="0"/>
              <a:t>28</a:t>
            </a:r>
            <a:r>
              <a:rPr lang="en-US" sz="1000" dirty="0"/>
              <a:t>, 940–960</a:t>
            </a:r>
            <a:r>
              <a:rPr lang="en-US" sz="1200" dirty="0" smtClean="0">
                <a:effectLst/>
              </a:rPr>
              <a:t>  </a:t>
            </a:r>
            <a:r>
              <a:rPr lang="en-US" sz="1200" b="1" dirty="0" smtClean="0">
                <a:solidFill>
                  <a:schemeClr val="bg2"/>
                </a:solidFill>
                <a:latin typeface="Arial"/>
                <a:cs typeface="Arial"/>
              </a:rPr>
              <a:t>  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8208" y="1927915"/>
            <a:ext cx="2941478" cy="477054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tIns="0" rIns="0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Probability of Sig. Rotation</a:t>
            </a:r>
          </a:p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Forecast after 7 radar Volumes</a:t>
            </a:r>
            <a:endParaRPr lang="en-US" sz="1400" b="1" dirty="0">
              <a:solidFill>
                <a:srgbClr val="001526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5795" t="11250"/>
          <a:stretch>
            <a:fillRect/>
          </a:stretch>
        </p:blipFill>
        <p:spPr>
          <a:xfrm>
            <a:off x="2204414" y="2412831"/>
            <a:ext cx="6729543" cy="40819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4848" y="4040480"/>
            <a:ext cx="62701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Red contour: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Where “truth” storm has rotational velocity &gt; 10 m s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4937" y="2517435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01757" y="2557879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90339" y="4736223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01757" y="4751123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4596"/>
            <a:ext cx="2204414" cy="18584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13723" y="2151053"/>
            <a:ext cx="72261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Probability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From Ensemble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654" y="717069"/>
            <a:ext cx="844639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/>
                <a:cs typeface="Arial"/>
              </a:rPr>
              <a:t>Practical </a:t>
            </a:r>
            <a:r>
              <a:rPr lang="en-US" sz="3600" b="1" dirty="0" smtClean="0">
                <a:solidFill>
                  <a:schemeClr val="bg2"/>
                </a:solidFill>
                <a:latin typeface="Arial"/>
                <a:cs typeface="Arial"/>
              </a:rPr>
              <a:t>Predictability </a:t>
            </a:r>
            <a:r>
              <a:rPr lang="en-US" sz="3600" b="1" dirty="0">
                <a:solidFill>
                  <a:schemeClr val="bg2"/>
                </a:solidFill>
                <a:latin typeface="Arial"/>
                <a:cs typeface="Arial"/>
              </a:rPr>
              <a:t>of </a:t>
            </a:r>
            <a:r>
              <a:rPr lang="en-US" sz="3600" b="1" dirty="0" err="1">
                <a:solidFill>
                  <a:schemeClr val="bg2"/>
                </a:solidFill>
                <a:latin typeface="Arial"/>
                <a:cs typeface="Arial"/>
              </a:rPr>
              <a:t>S</a:t>
            </a:r>
            <a:r>
              <a:rPr lang="en-US" sz="3600" b="1" dirty="0" err="1" smtClean="0">
                <a:solidFill>
                  <a:schemeClr val="bg2"/>
                </a:solidFill>
                <a:latin typeface="Arial"/>
                <a:cs typeface="Arial"/>
              </a:rPr>
              <a:t>upercells</a:t>
            </a:r>
            <a:r>
              <a:rPr lang="en-US" sz="3600" b="1" dirty="0" smtClean="0">
                <a:solidFill>
                  <a:schemeClr val="bg2"/>
                </a:solidFill>
                <a:latin typeface="Arial"/>
                <a:cs typeface="Arial"/>
              </a:rPr>
              <a:t>?</a:t>
            </a:r>
            <a:endParaRPr lang="en-US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19311" y="3494098"/>
            <a:ext cx="14820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Truth Simulation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215178" y="2418542"/>
            <a:ext cx="1989236" cy="916944"/>
          </a:xfrm>
          <a:prstGeom prst="rightArrow">
            <a:avLst>
              <a:gd name="adj1" fmla="val 79278"/>
              <a:gd name="adj2" fmla="val 40830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1526"/>
                </a:solidFill>
              </a:rPr>
              <a:t>Both </a:t>
            </a:r>
            <a:r>
              <a:rPr lang="en-US" sz="1200" b="1" dirty="0" smtClean="0">
                <a:solidFill>
                  <a:srgbClr val="001526"/>
                </a:solidFill>
              </a:rPr>
              <a:t>radars located </a:t>
            </a:r>
            <a:r>
              <a:rPr lang="en-US" sz="1200" b="1" dirty="0">
                <a:solidFill>
                  <a:srgbClr val="001526"/>
                </a:solidFill>
              </a:rPr>
              <a:t>far </a:t>
            </a:r>
            <a:r>
              <a:rPr lang="en-US" sz="1200" b="1" dirty="0" smtClean="0">
                <a:solidFill>
                  <a:srgbClr val="001526"/>
                </a:solidFill>
              </a:rPr>
              <a:t>away from storm</a:t>
            </a:r>
            <a:endParaRPr lang="en-US" sz="1200" b="1" dirty="0">
              <a:solidFill>
                <a:srgbClr val="001526"/>
              </a:solidFill>
            </a:endParaRPr>
          </a:p>
          <a:p>
            <a:pPr algn="ctr"/>
            <a:r>
              <a:rPr lang="en-US" sz="1200" b="1" dirty="0">
                <a:solidFill>
                  <a:srgbClr val="001526"/>
                </a:solidFill>
              </a:rPr>
              <a:t>(&gt; </a:t>
            </a:r>
            <a:r>
              <a:rPr lang="en-US" sz="1200" b="1" dirty="0" smtClean="0">
                <a:solidFill>
                  <a:srgbClr val="001526"/>
                </a:solidFill>
              </a:rPr>
              <a:t>100 km</a:t>
            </a:r>
            <a:r>
              <a:rPr lang="en-US" sz="1200" b="1" dirty="0">
                <a:solidFill>
                  <a:srgbClr val="001526"/>
                </a:solidFill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00017" y="1931790"/>
            <a:ext cx="2941478" cy="477054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tIns="0" rIns="0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Probability of Sig. Rotation</a:t>
            </a:r>
          </a:p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Forecast after 11 radar Volumes</a:t>
            </a:r>
            <a:endParaRPr lang="en-US" sz="1400" b="1" dirty="0">
              <a:solidFill>
                <a:srgbClr val="001526"/>
              </a:solidFill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664204" y="4459481"/>
            <a:ext cx="912393" cy="20956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212123" y="2883877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267939" y="2883877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267939" y="5099786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212123" y="5082744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884535" y="3065643"/>
            <a:ext cx="132905" cy="74174"/>
          </a:xfrm>
          <a:custGeom>
            <a:avLst/>
            <a:gdLst>
              <a:gd name="connsiteX0" fmla="*/ 132905 w 132905"/>
              <a:gd name="connsiteY0" fmla="*/ 19689 h 59067"/>
              <a:gd name="connsiteX1" fmla="*/ 78758 w 132905"/>
              <a:gd name="connsiteY1" fmla="*/ 0 h 59067"/>
              <a:gd name="connsiteX2" fmla="*/ 78758 w 132905"/>
              <a:gd name="connsiteY2" fmla="*/ 0 h 59067"/>
              <a:gd name="connsiteX3" fmla="*/ 0 w 132905"/>
              <a:gd name="connsiteY3" fmla="*/ 34456 h 59067"/>
              <a:gd name="connsiteX4" fmla="*/ 0 w 132905"/>
              <a:gd name="connsiteY4" fmla="*/ 34456 h 59067"/>
              <a:gd name="connsiteX5" fmla="*/ 54146 w 132905"/>
              <a:gd name="connsiteY5" fmla="*/ 59067 h 59067"/>
              <a:gd name="connsiteX6" fmla="*/ 132905 w 132905"/>
              <a:gd name="connsiteY6" fmla="*/ 19689 h 5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905" h="59067">
                <a:moveTo>
                  <a:pt x="132905" y="19689"/>
                </a:moveTo>
                <a:lnTo>
                  <a:pt x="78758" y="0"/>
                </a:lnTo>
                <a:lnTo>
                  <a:pt x="78758" y="0"/>
                </a:lnTo>
                <a:lnTo>
                  <a:pt x="0" y="34456"/>
                </a:lnTo>
                <a:lnTo>
                  <a:pt x="0" y="34456"/>
                </a:lnTo>
                <a:lnTo>
                  <a:pt x="54146" y="59067"/>
                </a:lnTo>
                <a:lnTo>
                  <a:pt x="132905" y="19689"/>
                </a:lnTo>
                <a:close/>
              </a:path>
            </a:pathLst>
          </a:custGeom>
          <a:noFill/>
          <a:ln w="19050" cmpd="sng">
            <a:solidFill>
              <a:srgbClr val="E500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884535" y="5263094"/>
            <a:ext cx="132905" cy="74174"/>
          </a:xfrm>
          <a:custGeom>
            <a:avLst/>
            <a:gdLst>
              <a:gd name="connsiteX0" fmla="*/ 132905 w 132905"/>
              <a:gd name="connsiteY0" fmla="*/ 19689 h 59067"/>
              <a:gd name="connsiteX1" fmla="*/ 78758 w 132905"/>
              <a:gd name="connsiteY1" fmla="*/ 0 h 59067"/>
              <a:gd name="connsiteX2" fmla="*/ 78758 w 132905"/>
              <a:gd name="connsiteY2" fmla="*/ 0 h 59067"/>
              <a:gd name="connsiteX3" fmla="*/ 0 w 132905"/>
              <a:gd name="connsiteY3" fmla="*/ 34456 h 59067"/>
              <a:gd name="connsiteX4" fmla="*/ 0 w 132905"/>
              <a:gd name="connsiteY4" fmla="*/ 34456 h 59067"/>
              <a:gd name="connsiteX5" fmla="*/ 54146 w 132905"/>
              <a:gd name="connsiteY5" fmla="*/ 59067 h 59067"/>
              <a:gd name="connsiteX6" fmla="*/ 132905 w 132905"/>
              <a:gd name="connsiteY6" fmla="*/ 19689 h 5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905" h="59067">
                <a:moveTo>
                  <a:pt x="132905" y="19689"/>
                </a:moveTo>
                <a:lnTo>
                  <a:pt x="78758" y="0"/>
                </a:lnTo>
                <a:lnTo>
                  <a:pt x="78758" y="0"/>
                </a:lnTo>
                <a:lnTo>
                  <a:pt x="0" y="34456"/>
                </a:lnTo>
                <a:lnTo>
                  <a:pt x="0" y="34456"/>
                </a:lnTo>
                <a:lnTo>
                  <a:pt x="54146" y="59067"/>
                </a:lnTo>
                <a:lnTo>
                  <a:pt x="132905" y="19689"/>
                </a:lnTo>
                <a:close/>
              </a:path>
            </a:pathLst>
          </a:custGeom>
          <a:noFill/>
          <a:ln w="19050" cmpd="sng">
            <a:solidFill>
              <a:srgbClr val="E500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94848" y="4625255"/>
            <a:ext cx="6218875" cy="1716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35553" y="4625255"/>
            <a:ext cx="6218875" cy="16799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What is an Observing Systems Simulation Experiment (OSSE) study?</a:t>
            </a:r>
            <a:endParaRPr lang="en-US" sz="1400" u="sng" dirty="0" smtClean="0">
              <a:latin typeface="Arial"/>
              <a:cs typeface="Arial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Generate synthetic </a:t>
            </a:r>
            <a:r>
              <a:rPr lang="en-US" sz="1000" dirty="0" smtClean="0">
                <a:latin typeface="Arial"/>
                <a:cs typeface="Arial"/>
              </a:rPr>
              <a:t>observations </a:t>
            </a:r>
            <a:r>
              <a:rPr lang="en-US" sz="1000" dirty="0" smtClean="0">
                <a:latin typeface="Arial"/>
                <a:cs typeface="Arial"/>
              </a:rPr>
              <a:t>using </a:t>
            </a:r>
            <a:r>
              <a:rPr lang="en-US" sz="1000" dirty="0" smtClean="0">
                <a:latin typeface="Arial"/>
                <a:cs typeface="Arial"/>
              </a:rPr>
              <a:t>“nature run” from a high-resolution prediction model</a:t>
            </a:r>
            <a:endParaRPr lang="en-US" sz="1000" dirty="0" smtClean="0">
              <a:latin typeface="Arial"/>
              <a:cs typeface="Arial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Assimilate these synthetic observations </a:t>
            </a:r>
            <a:r>
              <a:rPr lang="en-US" sz="1000" dirty="0" smtClean="0">
                <a:latin typeface="Arial"/>
                <a:cs typeface="Arial"/>
              </a:rPr>
              <a:t>back into </a:t>
            </a:r>
            <a:r>
              <a:rPr lang="en-US" sz="1000" dirty="0" smtClean="0">
                <a:latin typeface="Arial"/>
                <a:cs typeface="Arial"/>
              </a:rPr>
              <a:t>your NWP system</a:t>
            </a:r>
            <a:endParaRPr lang="en-US" sz="1000" dirty="0" smtClean="0">
              <a:latin typeface="Arial"/>
              <a:cs typeface="Arial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Because you know the “truth” from the “nature run” – you what the answer should be – can study…</a:t>
            </a:r>
          </a:p>
          <a:p>
            <a:pPr marL="628650" lvl="1" indent="-171450">
              <a:lnSpc>
                <a:spcPct val="150000"/>
              </a:lnSpc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Best assimilation methods / impact of new observations / needed </a:t>
            </a:r>
            <a:r>
              <a:rPr lang="en-US" sz="1000" dirty="0" err="1" smtClean="0">
                <a:latin typeface="Arial"/>
                <a:cs typeface="Arial"/>
              </a:rPr>
              <a:t>obs</a:t>
            </a:r>
            <a:r>
              <a:rPr lang="en-US" sz="1000" dirty="0" smtClean="0">
                <a:latin typeface="Arial"/>
                <a:cs typeface="Arial"/>
              </a:rPr>
              <a:t> resolution, etc.</a:t>
            </a:r>
          </a:p>
          <a:p>
            <a:pPr marL="628650" lvl="1" indent="-171450">
              <a:lnSpc>
                <a:spcPct val="150000"/>
              </a:lnSpc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Here:  OSSE used to study radar location and its impact on forecasts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Problem:  </a:t>
            </a:r>
            <a:r>
              <a:rPr lang="en-US" sz="1000" b="1" dirty="0" smtClean="0">
                <a:latin typeface="Arial"/>
                <a:cs typeface="Arial"/>
              </a:rPr>
              <a:t>Hard</a:t>
            </a:r>
            <a:r>
              <a:rPr lang="en-US" sz="1000" dirty="0" smtClean="0">
                <a:latin typeface="Arial"/>
                <a:cs typeface="Arial"/>
              </a:rPr>
              <a:t> to create OSSEs that accurately represent real-world errors:  Results are too optimistic!</a:t>
            </a:r>
            <a:endParaRPr lang="en-U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9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78" y="1276902"/>
            <a:ext cx="8634521" cy="501851"/>
          </a:xfrm>
        </p:spPr>
        <p:txBody>
          <a:bodyPr>
            <a:noAutofit/>
          </a:bodyPr>
          <a:lstStyle/>
          <a:p>
            <a:pPr lvl="1" algn="r" rtl="0">
              <a:spcBef>
                <a:spcPct val="0"/>
              </a:spcBef>
            </a:pPr>
            <a:r>
              <a:rPr lang="en-US" sz="1000" dirty="0" err="1" smtClean="0"/>
              <a:t>Potvin</a:t>
            </a:r>
            <a:r>
              <a:rPr lang="en-US" sz="1000" dirty="0"/>
              <a:t>, C. K., L. J. Wicker, 2013:  Assessing ensemble forecasts of </a:t>
            </a:r>
            <a:r>
              <a:rPr lang="en-US" sz="1000" dirty="0" smtClean="0"/>
              <a:t>low</a:t>
            </a:r>
            <a:r>
              <a:rPr lang="en-US" sz="1000" dirty="0"/>
              <a:t>-level </a:t>
            </a:r>
            <a:r>
              <a:rPr lang="en-US" sz="1000" dirty="0" err="1"/>
              <a:t>supercell</a:t>
            </a:r>
            <a:r>
              <a:rPr lang="en-US" sz="1000" dirty="0"/>
              <a:t> rotation </a:t>
            </a:r>
            <a:r>
              <a:rPr lang="en-US" sz="1000" dirty="0" smtClean="0"/>
              <a:t>within </a:t>
            </a:r>
            <a:r>
              <a:rPr lang="en-US" sz="1000" dirty="0"/>
              <a:t>an OSSE framework.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b="1" i="1" dirty="0" err="1" smtClean="0"/>
              <a:t>Wea</a:t>
            </a:r>
            <a:r>
              <a:rPr lang="en-US" sz="1000" b="1" i="1" dirty="0"/>
              <a:t>. </a:t>
            </a:r>
            <a:r>
              <a:rPr lang="en-US" sz="1000" b="1" i="1" dirty="0" smtClean="0"/>
              <a:t>Forecasting</a:t>
            </a:r>
            <a:r>
              <a:rPr lang="en-US" sz="1000" i="1" dirty="0" smtClean="0"/>
              <a:t>, </a:t>
            </a:r>
            <a:r>
              <a:rPr lang="en-US" sz="1000" b="1" dirty="0"/>
              <a:t>28</a:t>
            </a:r>
            <a:r>
              <a:rPr lang="en-US" sz="1000" dirty="0"/>
              <a:t>, 940–960</a:t>
            </a:r>
            <a:r>
              <a:rPr lang="en-US" sz="1200" dirty="0" smtClean="0">
                <a:effectLst/>
              </a:rPr>
              <a:t>  </a:t>
            </a:r>
            <a:r>
              <a:rPr lang="en-US" sz="1200" b="1" dirty="0" smtClean="0">
                <a:solidFill>
                  <a:schemeClr val="bg2"/>
                </a:solidFill>
                <a:latin typeface="Arial"/>
                <a:cs typeface="Arial"/>
              </a:rPr>
              <a:t>  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8208" y="1927915"/>
            <a:ext cx="2941478" cy="477054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tIns="0" rIns="0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Probability of Sig. Rotation</a:t>
            </a:r>
          </a:p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Forecast after 7 radar Volumes</a:t>
            </a:r>
            <a:endParaRPr lang="en-US" sz="1400" b="1" dirty="0">
              <a:solidFill>
                <a:srgbClr val="001526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5795" t="11250"/>
          <a:stretch>
            <a:fillRect/>
          </a:stretch>
        </p:blipFill>
        <p:spPr>
          <a:xfrm>
            <a:off x="2204414" y="2412831"/>
            <a:ext cx="6729543" cy="40819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4848" y="4040480"/>
            <a:ext cx="62701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Red contour: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Where “truth” storm has rotational velocity &gt; 10 m s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4937" y="2517435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01757" y="2557879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90339" y="4736223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01757" y="4751123"/>
            <a:ext cx="276793" cy="2988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4596"/>
            <a:ext cx="2204414" cy="18584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13723" y="2151053"/>
            <a:ext cx="72261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Probability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From Ensemble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654" y="717069"/>
            <a:ext cx="844639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Arial"/>
                <a:cs typeface="Arial"/>
              </a:rPr>
              <a:t>Practical </a:t>
            </a:r>
            <a:r>
              <a:rPr lang="en-US" sz="3600" b="1" dirty="0" smtClean="0">
                <a:solidFill>
                  <a:schemeClr val="bg2"/>
                </a:solidFill>
                <a:latin typeface="Arial"/>
                <a:cs typeface="Arial"/>
              </a:rPr>
              <a:t>Predictability </a:t>
            </a:r>
            <a:r>
              <a:rPr lang="en-US" sz="3600" b="1" dirty="0">
                <a:solidFill>
                  <a:schemeClr val="bg2"/>
                </a:solidFill>
                <a:latin typeface="Arial"/>
                <a:cs typeface="Arial"/>
              </a:rPr>
              <a:t>of </a:t>
            </a:r>
            <a:r>
              <a:rPr lang="en-US" sz="3600" b="1" dirty="0" err="1">
                <a:solidFill>
                  <a:schemeClr val="bg2"/>
                </a:solidFill>
                <a:latin typeface="Arial"/>
                <a:cs typeface="Arial"/>
              </a:rPr>
              <a:t>S</a:t>
            </a:r>
            <a:r>
              <a:rPr lang="en-US" sz="3600" b="1" dirty="0" err="1" smtClean="0">
                <a:solidFill>
                  <a:schemeClr val="bg2"/>
                </a:solidFill>
                <a:latin typeface="Arial"/>
                <a:cs typeface="Arial"/>
              </a:rPr>
              <a:t>upercells</a:t>
            </a:r>
            <a:r>
              <a:rPr lang="en-US" sz="3600" b="1" dirty="0" smtClean="0">
                <a:solidFill>
                  <a:schemeClr val="bg2"/>
                </a:solidFill>
                <a:latin typeface="Arial"/>
                <a:cs typeface="Arial"/>
              </a:rPr>
              <a:t>?</a:t>
            </a:r>
            <a:endParaRPr lang="en-US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19311" y="3494098"/>
            <a:ext cx="14820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Truth Simulation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15178" y="5312422"/>
            <a:ext cx="1989236" cy="876844"/>
          </a:xfrm>
          <a:prstGeom prst="rightArrow">
            <a:avLst>
              <a:gd name="adj1" fmla="val 79278"/>
              <a:gd name="adj2" fmla="val 40830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1526"/>
                </a:solidFill>
              </a:rPr>
              <a:t>2</a:t>
            </a:r>
            <a:r>
              <a:rPr lang="en-US" sz="1200" b="1" baseline="30000" dirty="0" smtClean="0">
                <a:solidFill>
                  <a:srgbClr val="001526"/>
                </a:solidFill>
              </a:rPr>
              <a:t>nd</a:t>
            </a:r>
            <a:r>
              <a:rPr lang="en-US" sz="1200" b="1" dirty="0" smtClean="0">
                <a:solidFill>
                  <a:srgbClr val="001526"/>
                </a:solidFill>
              </a:rPr>
              <a:t> radar 50-60 km from storm </a:t>
            </a:r>
            <a:endParaRPr lang="en-US" sz="1200" b="1" dirty="0">
              <a:solidFill>
                <a:srgbClr val="001526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215178" y="2418542"/>
            <a:ext cx="1989236" cy="916944"/>
          </a:xfrm>
          <a:prstGeom prst="rightArrow">
            <a:avLst>
              <a:gd name="adj1" fmla="val 79278"/>
              <a:gd name="adj2" fmla="val 40830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1526"/>
                </a:solidFill>
              </a:rPr>
              <a:t>Both </a:t>
            </a:r>
            <a:r>
              <a:rPr lang="en-US" sz="1200" b="1" dirty="0" smtClean="0">
                <a:solidFill>
                  <a:srgbClr val="001526"/>
                </a:solidFill>
              </a:rPr>
              <a:t>radars located </a:t>
            </a:r>
            <a:r>
              <a:rPr lang="en-US" sz="1200" b="1" dirty="0">
                <a:solidFill>
                  <a:srgbClr val="001526"/>
                </a:solidFill>
              </a:rPr>
              <a:t>far </a:t>
            </a:r>
            <a:r>
              <a:rPr lang="en-US" sz="1200" b="1" dirty="0" smtClean="0">
                <a:solidFill>
                  <a:srgbClr val="001526"/>
                </a:solidFill>
              </a:rPr>
              <a:t>away from storm</a:t>
            </a:r>
            <a:endParaRPr lang="en-US" sz="1200" b="1" dirty="0">
              <a:solidFill>
                <a:srgbClr val="001526"/>
              </a:solidFill>
            </a:endParaRPr>
          </a:p>
          <a:p>
            <a:pPr algn="ctr"/>
            <a:r>
              <a:rPr lang="en-US" sz="1200" b="1" dirty="0">
                <a:solidFill>
                  <a:srgbClr val="001526"/>
                </a:solidFill>
              </a:rPr>
              <a:t>(&gt; </a:t>
            </a:r>
            <a:r>
              <a:rPr lang="en-US" sz="1200" b="1" dirty="0" smtClean="0">
                <a:solidFill>
                  <a:srgbClr val="001526"/>
                </a:solidFill>
              </a:rPr>
              <a:t>100 km</a:t>
            </a:r>
            <a:r>
              <a:rPr lang="en-US" sz="1200" b="1" dirty="0">
                <a:solidFill>
                  <a:srgbClr val="001526"/>
                </a:solidFill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00017" y="1931790"/>
            <a:ext cx="2941478" cy="477054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tIns="0" rIns="0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Probability of Sig. Rotation</a:t>
            </a:r>
          </a:p>
          <a:p>
            <a:pPr algn="ctr"/>
            <a:r>
              <a:rPr lang="en-US" sz="1400" b="1" i="1" dirty="0" smtClean="0">
                <a:solidFill>
                  <a:srgbClr val="001526"/>
                </a:solidFill>
                <a:latin typeface="Arial"/>
                <a:cs typeface="Arial"/>
              </a:rPr>
              <a:t>Forecast after 11 radar Volumes</a:t>
            </a:r>
            <a:endParaRPr lang="en-US" sz="1400" b="1" dirty="0">
              <a:solidFill>
                <a:srgbClr val="001526"/>
              </a:solidFill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664204" y="4459481"/>
            <a:ext cx="912393" cy="20956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-51094" y="1470995"/>
            <a:ext cx="2418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      </a:t>
            </a:r>
            <a:r>
              <a:rPr lang="en-US" u="sng" dirty="0" smtClean="0">
                <a:latin typeface="Arial"/>
                <a:cs typeface="Arial"/>
              </a:rPr>
              <a:t>OSSE Study    </a:t>
            </a:r>
          </a:p>
          <a:p>
            <a:pPr marL="171450" indent="-171450">
              <a:buFont typeface="Arial"/>
              <a:buChar char="•"/>
            </a:pPr>
            <a:r>
              <a:rPr lang="en-US" sz="800" spc="-300" dirty="0" smtClean="0">
                <a:latin typeface="Arial"/>
                <a:cs typeface="Arial"/>
              </a:rPr>
              <a:t>Generate synthetic observations using model</a:t>
            </a:r>
          </a:p>
          <a:p>
            <a:pPr marL="171450" indent="-171450">
              <a:buFont typeface="Arial"/>
              <a:buChar char="•"/>
            </a:pPr>
            <a:r>
              <a:rPr lang="en-US" sz="800" spc="-300" dirty="0" smtClean="0">
                <a:latin typeface="Arial"/>
                <a:cs typeface="Arial"/>
              </a:rPr>
              <a:t>Assimilate observations back into model</a:t>
            </a:r>
          </a:p>
          <a:p>
            <a:pPr marL="171450" indent="-171450">
              <a:buFont typeface="Arial"/>
              <a:buChar char="•"/>
            </a:pPr>
            <a:r>
              <a:rPr lang="en-US" sz="800" spc="-300" dirty="0" smtClean="0">
                <a:latin typeface="Arial"/>
                <a:cs typeface="Arial"/>
              </a:rPr>
              <a:t>Determine potential impact and predictability</a:t>
            </a:r>
          </a:p>
        </p:txBody>
      </p:sp>
      <p:sp>
        <p:nvSpPr>
          <p:cNvPr id="37" name="Freeform 36"/>
          <p:cNvSpPr/>
          <p:nvPr/>
        </p:nvSpPr>
        <p:spPr>
          <a:xfrm>
            <a:off x="3212123" y="2883877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267939" y="2883877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267939" y="5099786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212123" y="5082744"/>
            <a:ext cx="1195754" cy="261815"/>
          </a:xfrm>
          <a:custGeom>
            <a:avLst/>
            <a:gdLst>
              <a:gd name="connsiteX0" fmla="*/ 433754 w 1195754"/>
              <a:gd name="connsiteY0" fmla="*/ 93785 h 261815"/>
              <a:gd name="connsiteX1" fmla="*/ 359508 w 1195754"/>
              <a:gd name="connsiteY1" fmla="*/ 113323 h 261815"/>
              <a:gd name="connsiteX2" fmla="*/ 191477 w 1195754"/>
              <a:gd name="connsiteY2" fmla="*/ 140677 h 261815"/>
              <a:gd name="connsiteX3" fmla="*/ 156308 w 1195754"/>
              <a:gd name="connsiteY3" fmla="*/ 148492 h 261815"/>
              <a:gd name="connsiteX4" fmla="*/ 156308 w 1195754"/>
              <a:gd name="connsiteY4" fmla="*/ 148492 h 261815"/>
              <a:gd name="connsiteX5" fmla="*/ 101600 w 1195754"/>
              <a:gd name="connsiteY5" fmla="*/ 148492 h 261815"/>
              <a:gd name="connsiteX6" fmla="*/ 101600 w 1195754"/>
              <a:gd name="connsiteY6" fmla="*/ 148492 h 261815"/>
              <a:gd name="connsiteX7" fmla="*/ 39077 w 1195754"/>
              <a:gd name="connsiteY7" fmla="*/ 148492 h 261815"/>
              <a:gd name="connsiteX8" fmla="*/ 0 w 1195754"/>
              <a:gd name="connsiteY8" fmla="*/ 179754 h 261815"/>
              <a:gd name="connsiteX9" fmla="*/ 0 w 1195754"/>
              <a:gd name="connsiteY9" fmla="*/ 179754 h 261815"/>
              <a:gd name="connsiteX10" fmla="*/ 35169 w 1195754"/>
              <a:gd name="connsiteY10" fmla="*/ 230554 h 261815"/>
              <a:gd name="connsiteX11" fmla="*/ 125046 w 1195754"/>
              <a:gd name="connsiteY11" fmla="*/ 242277 h 261815"/>
              <a:gd name="connsiteX12" fmla="*/ 203200 w 1195754"/>
              <a:gd name="connsiteY12" fmla="*/ 257908 h 261815"/>
              <a:gd name="connsiteX13" fmla="*/ 324339 w 1195754"/>
              <a:gd name="connsiteY13" fmla="*/ 261815 h 261815"/>
              <a:gd name="connsiteX14" fmla="*/ 394677 w 1195754"/>
              <a:gd name="connsiteY14" fmla="*/ 254000 h 261815"/>
              <a:gd name="connsiteX15" fmla="*/ 492369 w 1195754"/>
              <a:gd name="connsiteY15" fmla="*/ 218831 h 261815"/>
              <a:gd name="connsiteX16" fmla="*/ 648677 w 1195754"/>
              <a:gd name="connsiteY16" fmla="*/ 156308 h 261815"/>
              <a:gd name="connsiteX17" fmla="*/ 719015 w 1195754"/>
              <a:gd name="connsiteY17" fmla="*/ 136769 h 261815"/>
              <a:gd name="connsiteX18" fmla="*/ 765908 w 1195754"/>
              <a:gd name="connsiteY18" fmla="*/ 113323 h 261815"/>
              <a:gd name="connsiteX19" fmla="*/ 840154 w 1195754"/>
              <a:gd name="connsiteY19" fmla="*/ 89877 h 261815"/>
              <a:gd name="connsiteX20" fmla="*/ 910492 w 1195754"/>
              <a:gd name="connsiteY20" fmla="*/ 82061 h 261815"/>
              <a:gd name="connsiteX21" fmla="*/ 945662 w 1195754"/>
              <a:gd name="connsiteY21" fmla="*/ 82061 h 261815"/>
              <a:gd name="connsiteX22" fmla="*/ 1039446 w 1195754"/>
              <a:gd name="connsiteY22" fmla="*/ 93785 h 261815"/>
              <a:gd name="connsiteX23" fmla="*/ 1098062 w 1195754"/>
              <a:gd name="connsiteY23" fmla="*/ 85969 h 261815"/>
              <a:gd name="connsiteX24" fmla="*/ 1195754 w 1195754"/>
              <a:gd name="connsiteY24" fmla="*/ 42985 h 261815"/>
              <a:gd name="connsiteX25" fmla="*/ 1195754 w 1195754"/>
              <a:gd name="connsiteY25" fmla="*/ 42985 h 261815"/>
              <a:gd name="connsiteX26" fmla="*/ 1160585 w 1195754"/>
              <a:gd name="connsiteY26" fmla="*/ 3908 h 261815"/>
              <a:gd name="connsiteX27" fmla="*/ 1117600 w 1195754"/>
              <a:gd name="connsiteY27" fmla="*/ 0 h 261815"/>
              <a:gd name="connsiteX28" fmla="*/ 1027723 w 1195754"/>
              <a:gd name="connsiteY28" fmla="*/ 15631 h 261815"/>
              <a:gd name="connsiteX29" fmla="*/ 992554 w 1195754"/>
              <a:gd name="connsiteY29" fmla="*/ 15631 h 261815"/>
              <a:gd name="connsiteX30" fmla="*/ 992554 w 1195754"/>
              <a:gd name="connsiteY30" fmla="*/ 15631 h 261815"/>
              <a:gd name="connsiteX31" fmla="*/ 930031 w 1195754"/>
              <a:gd name="connsiteY31" fmla="*/ 23446 h 261815"/>
              <a:gd name="connsiteX32" fmla="*/ 894862 w 1195754"/>
              <a:gd name="connsiteY32" fmla="*/ 0 h 261815"/>
              <a:gd name="connsiteX33" fmla="*/ 851877 w 1195754"/>
              <a:gd name="connsiteY33" fmla="*/ 0 h 261815"/>
              <a:gd name="connsiteX34" fmla="*/ 765908 w 1195754"/>
              <a:gd name="connsiteY34" fmla="*/ 27354 h 261815"/>
              <a:gd name="connsiteX35" fmla="*/ 707292 w 1195754"/>
              <a:gd name="connsiteY35" fmla="*/ 35169 h 261815"/>
              <a:gd name="connsiteX36" fmla="*/ 633046 w 1195754"/>
              <a:gd name="connsiteY36" fmla="*/ 50800 h 261815"/>
              <a:gd name="connsiteX37" fmla="*/ 511908 w 1195754"/>
              <a:gd name="connsiteY37" fmla="*/ 70338 h 261815"/>
              <a:gd name="connsiteX38" fmla="*/ 433754 w 1195754"/>
              <a:gd name="connsiteY38" fmla="*/ 93785 h 2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95754" h="261815">
                <a:moveTo>
                  <a:pt x="433754" y="93785"/>
                </a:moveTo>
                <a:lnTo>
                  <a:pt x="359508" y="113323"/>
                </a:lnTo>
                <a:lnTo>
                  <a:pt x="191477" y="140677"/>
                </a:lnTo>
                <a:lnTo>
                  <a:pt x="156308" y="148492"/>
                </a:lnTo>
                <a:lnTo>
                  <a:pt x="156308" y="148492"/>
                </a:lnTo>
                <a:lnTo>
                  <a:pt x="101600" y="148492"/>
                </a:lnTo>
                <a:lnTo>
                  <a:pt x="101600" y="148492"/>
                </a:lnTo>
                <a:lnTo>
                  <a:pt x="39077" y="148492"/>
                </a:lnTo>
                <a:lnTo>
                  <a:pt x="0" y="179754"/>
                </a:lnTo>
                <a:lnTo>
                  <a:pt x="0" y="179754"/>
                </a:lnTo>
                <a:lnTo>
                  <a:pt x="35169" y="230554"/>
                </a:lnTo>
                <a:lnTo>
                  <a:pt x="125046" y="242277"/>
                </a:lnTo>
                <a:lnTo>
                  <a:pt x="203200" y="257908"/>
                </a:lnTo>
                <a:lnTo>
                  <a:pt x="324339" y="261815"/>
                </a:lnTo>
                <a:lnTo>
                  <a:pt x="394677" y="254000"/>
                </a:lnTo>
                <a:lnTo>
                  <a:pt x="492369" y="218831"/>
                </a:lnTo>
                <a:lnTo>
                  <a:pt x="648677" y="156308"/>
                </a:lnTo>
                <a:lnTo>
                  <a:pt x="719015" y="136769"/>
                </a:lnTo>
                <a:lnTo>
                  <a:pt x="765908" y="113323"/>
                </a:lnTo>
                <a:lnTo>
                  <a:pt x="840154" y="89877"/>
                </a:lnTo>
                <a:lnTo>
                  <a:pt x="910492" y="82061"/>
                </a:lnTo>
                <a:lnTo>
                  <a:pt x="945662" y="82061"/>
                </a:lnTo>
                <a:lnTo>
                  <a:pt x="1039446" y="93785"/>
                </a:lnTo>
                <a:lnTo>
                  <a:pt x="1098062" y="85969"/>
                </a:lnTo>
                <a:lnTo>
                  <a:pt x="1195754" y="42985"/>
                </a:lnTo>
                <a:lnTo>
                  <a:pt x="1195754" y="42985"/>
                </a:lnTo>
                <a:lnTo>
                  <a:pt x="1160585" y="3908"/>
                </a:lnTo>
                <a:lnTo>
                  <a:pt x="1117600" y="0"/>
                </a:lnTo>
                <a:lnTo>
                  <a:pt x="1027723" y="15631"/>
                </a:lnTo>
                <a:lnTo>
                  <a:pt x="992554" y="15631"/>
                </a:lnTo>
                <a:lnTo>
                  <a:pt x="992554" y="15631"/>
                </a:lnTo>
                <a:lnTo>
                  <a:pt x="930031" y="23446"/>
                </a:lnTo>
                <a:lnTo>
                  <a:pt x="894862" y="0"/>
                </a:lnTo>
                <a:lnTo>
                  <a:pt x="851877" y="0"/>
                </a:lnTo>
                <a:lnTo>
                  <a:pt x="765908" y="27354"/>
                </a:lnTo>
                <a:lnTo>
                  <a:pt x="707292" y="35169"/>
                </a:lnTo>
                <a:lnTo>
                  <a:pt x="633046" y="50800"/>
                </a:lnTo>
                <a:lnTo>
                  <a:pt x="511908" y="70338"/>
                </a:lnTo>
                <a:lnTo>
                  <a:pt x="433754" y="93785"/>
                </a:lnTo>
                <a:close/>
              </a:path>
            </a:pathLst>
          </a:custGeom>
          <a:noFill/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884535" y="3065643"/>
            <a:ext cx="132905" cy="74174"/>
          </a:xfrm>
          <a:custGeom>
            <a:avLst/>
            <a:gdLst>
              <a:gd name="connsiteX0" fmla="*/ 132905 w 132905"/>
              <a:gd name="connsiteY0" fmla="*/ 19689 h 59067"/>
              <a:gd name="connsiteX1" fmla="*/ 78758 w 132905"/>
              <a:gd name="connsiteY1" fmla="*/ 0 h 59067"/>
              <a:gd name="connsiteX2" fmla="*/ 78758 w 132905"/>
              <a:gd name="connsiteY2" fmla="*/ 0 h 59067"/>
              <a:gd name="connsiteX3" fmla="*/ 0 w 132905"/>
              <a:gd name="connsiteY3" fmla="*/ 34456 h 59067"/>
              <a:gd name="connsiteX4" fmla="*/ 0 w 132905"/>
              <a:gd name="connsiteY4" fmla="*/ 34456 h 59067"/>
              <a:gd name="connsiteX5" fmla="*/ 54146 w 132905"/>
              <a:gd name="connsiteY5" fmla="*/ 59067 h 59067"/>
              <a:gd name="connsiteX6" fmla="*/ 132905 w 132905"/>
              <a:gd name="connsiteY6" fmla="*/ 19689 h 5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905" h="59067">
                <a:moveTo>
                  <a:pt x="132905" y="19689"/>
                </a:moveTo>
                <a:lnTo>
                  <a:pt x="78758" y="0"/>
                </a:lnTo>
                <a:lnTo>
                  <a:pt x="78758" y="0"/>
                </a:lnTo>
                <a:lnTo>
                  <a:pt x="0" y="34456"/>
                </a:lnTo>
                <a:lnTo>
                  <a:pt x="0" y="34456"/>
                </a:lnTo>
                <a:lnTo>
                  <a:pt x="54146" y="59067"/>
                </a:lnTo>
                <a:lnTo>
                  <a:pt x="132905" y="19689"/>
                </a:lnTo>
                <a:close/>
              </a:path>
            </a:pathLst>
          </a:custGeom>
          <a:noFill/>
          <a:ln w="19050" cmpd="sng">
            <a:solidFill>
              <a:srgbClr val="E500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884535" y="5263094"/>
            <a:ext cx="132905" cy="74174"/>
          </a:xfrm>
          <a:custGeom>
            <a:avLst/>
            <a:gdLst>
              <a:gd name="connsiteX0" fmla="*/ 132905 w 132905"/>
              <a:gd name="connsiteY0" fmla="*/ 19689 h 59067"/>
              <a:gd name="connsiteX1" fmla="*/ 78758 w 132905"/>
              <a:gd name="connsiteY1" fmla="*/ 0 h 59067"/>
              <a:gd name="connsiteX2" fmla="*/ 78758 w 132905"/>
              <a:gd name="connsiteY2" fmla="*/ 0 h 59067"/>
              <a:gd name="connsiteX3" fmla="*/ 0 w 132905"/>
              <a:gd name="connsiteY3" fmla="*/ 34456 h 59067"/>
              <a:gd name="connsiteX4" fmla="*/ 0 w 132905"/>
              <a:gd name="connsiteY4" fmla="*/ 34456 h 59067"/>
              <a:gd name="connsiteX5" fmla="*/ 54146 w 132905"/>
              <a:gd name="connsiteY5" fmla="*/ 59067 h 59067"/>
              <a:gd name="connsiteX6" fmla="*/ 132905 w 132905"/>
              <a:gd name="connsiteY6" fmla="*/ 19689 h 5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905" h="59067">
                <a:moveTo>
                  <a:pt x="132905" y="19689"/>
                </a:moveTo>
                <a:lnTo>
                  <a:pt x="78758" y="0"/>
                </a:lnTo>
                <a:lnTo>
                  <a:pt x="78758" y="0"/>
                </a:lnTo>
                <a:lnTo>
                  <a:pt x="0" y="34456"/>
                </a:lnTo>
                <a:lnTo>
                  <a:pt x="0" y="34456"/>
                </a:lnTo>
                <a:lnTo>
                  <a:pt x="54146" y="59067"/>
                </a:lnTo>
                <a:lnTo>
                  <a:pt x="132905" y="19689"/>
                </a:lnTo>
                <a:close/>
              </a:path>
            </a:pathLst>
          </a:custGeom>
          <a:noFill/>
          <a:ln w="19050" cmpd="sng">
            <a:solidFill>
              <a:srgbClr val="E500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60082"/>
            <a:ext cx="4174404" cy="365125"/>
          </a:xfrm>
        </p:spPr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60082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66016" y="2075962"/>
            <a:ext cx="372745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~300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tornadoes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348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fatalities from tornadoes and other thunderstorm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hazards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1" descr="110427_rpts.g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04" y="1597147"/>
            <a:ext cx="4459139" cy="331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Radar_image_of_the_2011_Tuscaloosa_tornado_April_27,_2011_2210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04" y="3937766"/>
            <a:ext cx="4484097" cy="254896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33" y="3255674"/>
            <a:ext cx="3221607" cy="31619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743" y="1648598"/>
            <a:ext cx="4308593" cy="68473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solidFill>
                  <a:schemeClr val="accent6"/>
                </a:solidFill>
                <a:latin typeface="Arial"/>
                <a:cs typeface="Arial"/>
              </a:rPr>
              <a:t>Storm-scale Predictions from 27 April 2011 Super Outbreak</a:t>
            </a:r>
            <a:endParaRPr lang="en-US" sz="1800" b="1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658812" y="6079068"/>
            <a:ext cx="3877204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cs typeface="Arial" charset="0"/>
              </a:rPr>
              <a:t>Tuscaloosa, AL </a:t>
            </a:r>
            <a:r>
              <a:rPr lang="en-US" sz="1600" dirty="0" smtClean="0">
                <a:cs typeface="Arial" charset="0"/>
              </a:rPr>
              <a:t>tornado</a:t>
            </a:r>
            <a:endParaRPr lang="en-US" sz="1600" dirty="0"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9576" y="1237591"/>
            <a:ext cx="7500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latin typeface="Arial"/>
                <a:cs typeface="Arial"/>
              </a:rPr>
              <a:t>Yussouf</a:t>
            </a:r>
            <a:r>
              <a:rPr lang="en-US" sz="1000" dirty="0">
                <a:latin typeface="Arial"/>
                <a:cs typeface="Arial"/>
              </a:rPr>
              <a:t>, N., D. C. Dowell, L. J. Wicker, K. </a:t>
            </a:r>
            <a:r>
              <a:rPr lang="en-US" sz="1000" dirty="0" err="1">
                <a:latin typeface="Arial"/>
                <a:cs typeface="Arial"/>
              </a:rPr>
              <a:t>Knopfmeier</a:t>
            </a:r>
            <a:r>
              <a:rPr lang="en-US" sz="1000" dirty="0">
                <a:latin typeface="Arial"/>
                <a:cs typeface="Arial"/>
              </a:rPr>
              <a:t>, and D. M. Wheatley, </a:t>
            </a:r>
            <a:r>
              <a:rPr lang="en-US" sz="1000" dirty="0" smtClean="0">
                <a:latin typeface="Arial"/>
                <a:cs typeface="Arial"/>
              </a:rPr>
              <a:t>2015:  </a:t>
            </a:r>
            <a:r>
              <a:rPr lang="en-US" sz="1000" dirty="0">
                <a:latin typeface="Arial"/>
                <a:cs typeface="Arial"/>
              </a:rPr>
              <a:t>Storm-scale data assimilation and ensemble forecasts for the 27 April 2011 severe weather outbreak in Alabama.  </a:t>
            </a:r>
            <a:r>
              <a:rPr lang="en-US" sz="1000" b="1" i="1" dirty="0">
                <a:latin typeface="Arial"/>
                <a:cs typeface="Arial"/>
              </a:rPr>
              <a:t>Mon. </a:t>
            </a:r>
            <a:r>
              <a:rPr lang="en-US" sz="1000" b="1" i="1" dirty="0" err="1">
                <a:latin typeface="Arial"/>
                <a:cs typeface="Arial"/>
              </a:rPr>
              <a:t>Wea</a:t>
            </a:r>
            <a:r>
              <a:rPr lang="en-US" sz="1000" b="1" i="1" dirty="0">
                <a:latin typeface="Arial"/>
                <a:cs typeface="Arial"/>
              </a:rPr>
              <a:t>. Rev</a:t>
            </a:r>
            <a:r>
              <a:rPr lang="en-US" sz="1000" dirty="0">
                <a:latin typeface="Arial"/>
                <a:cs typeface="Arial"/>
              </a:rPr>
              <a:t>. Accepted </a:t>
            </a:r>
            <a:r>
              <a:rPr lang="en-US" sz="1000" dirty="0" smtClean="0">
                <a:latin typeface="Arial"/>
                <a:cs typeface="Arial"/>
              </a:rPr>
              <a:t>with revisions 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4727" y="613602"/>
            <a:ext cx="8850514" cy="5712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en-US" sz="3200" b="1" dirty="0" smtClean="0">
                <a:solidFill>
                  <a:schemeClr val="bg2"/>
                </a:solidFill>
                <a:latin typeface="Arial"/>
                <a:cs typeface="Arial"/>
              </a:rPr>
              <a:t>Are Models Accurate Enough?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8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562725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656272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38" y="656272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ead_ti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4" y="1269956"/>
            <a:ext cx="7011524" cy="5258644"/>
          </a:xfrm>
          <a:prstGeom prst="rect">
            <a:avLst/>
          </a:prstGeom>
        </p:spPr>
      </p:pic>
      <p:sp>
        <p:nvSpPr>
          <p:cNvPr id="13" name="Rectangle 9"/>
          <p:cNvSpPr>
            <a:spLocks/>
          </p:cNvSpPr>
          <p:nvPr/>
        </p:nvSpPr>
        <p:spPr bwMode="auto">
          <a:xfrm>
            <a:off x="94070" y="787806"/>
            <a:ext cx="8957855" cy="6507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Motivation:  Tornado </a:t>
            </a:r>
            <a:r>
              <a:rPr lang="en-US" sz="240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w</a:t>
            </a:r>
            <a:r>
              <a:rPr lang="en-US" sz="2400" smtClean="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arning lead-times </a:t>
            </a:r>
            <a:r>
              <a:rPr lang="en-US" sz="2400" dirty="0" smtClean="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have stopped improving</a:t>
            </a:r>
            <a:r>
              <a:rPr lang="en-US" sz="2400" baseline="0" dirty="0" smtClean="0">
                <a:solidFill>
                  <a:schemeClr val="accent1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  <a:endParaRPr lang="en-US" sz="2400" baseline="0" dirty="0">
              <a:solidFill>
                <a:schemeClr val="accent1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10875" y="1234260"/>
            <a:ext cx="4850217" cy="5087963"/>
            <a:chOff x="-103676" y="1106155"/>
            <a:chExt cx="4850217" cy="50879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3676" y="2195660"/>
              <a:ext cx="4850217" cy="357384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76427" y="1106155"/>
              <a:ext cx="4633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Rotation track prediction for </a:t>
              </a:r>
            </a:p>
            <a:p>
              <a:pPr algn="ctr"/>
              <a:r>
                <a:rPr lang="en-US" sz="1600" dirty="0" smtClean="0">
                  <a:latin typeface="Arial"/>
                  <a:cs typeface="Arial"/>
                </a:rPr>
                <a:t>Tuscaloosa-Birmingham storm</a:t>
              </a:r>
              <a:endParaRPr lang="en-US" sz="1600" dirty="0">
                <a:latin typeface="Arial"/>
                <a:cs typeface="Arial"/>
              </a:endParaRPr>
            </a:p>
            <a:p>
              <a:pPr algn="ctr"/>
              <a:r>
                <a:rPr lang="en-US" sz="1600" dirty="0" smtClean="0">
                  <a:latin typeface="Arial"/>
                  <a:cs typeface="Arial"/>
                </a:rPr>
                <a:t>  Valid:  2100</a:t>
              </a:r>
              <a:r>
                <a:rPr lang="en-US" sz="1600" dirty="0">
                  <a:latin typeface="Arial"/>
                  <a:cs typeface="Arial"/>
                </a:rPr>
                <a:t>-2315 </a:t>
              </a:r>
              <a:r>
                <a:rPr lang="en-US" sz="1600" dirty="0" smtClean="0">
                  <a:latin typeface="Arial"/>
                  <a:cs typeface="Arial"/>
                </a:rPr>
                <a:t>UTC (135 min forecast)</a:t>
              </a:r>
              <a:endParaRPr lang="en-US" sz="1000" dirty="0" smtClean="0">
                <a:latin typeface="Arial"/>
                <a:cs typeface="Arial"/>
              </a:endParaRPr>
            </a:p>
            <a:p>
              <a:pPr algn="ctr"/>
              <a:r>
                <a:rPr lang="en-US" sz="1400" i="1" dirty="0" smtClean="0">
                  <a:latin typeface="Arial"/>
                  <a:cs typeface="Arial"/>
                </a:rPr>
                <a:t>Two storms are near MS border….</a:t>
              </a:r>
              <a:r>
                <a:rPr lang="en-US" i="1" dirty="0" smtClean="0">
                  <a:latin typeface="Arial"/>
                  <a:cs typeface="Arial"/>
                </a:rPr>
                <a:t>.</a:t>
              </a:r>
              <a:endParaRPr lang="en-US" i="1" dirty="0"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225" y="5791866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Probability</a:t>
              </a:r>
              <a:endParaRPr lang="en-US" b="1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9515" y="5937932"/>
              <a:ext cx="3296264" cy="2561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22055" y="5203767"/>
              <a:ext cx="21414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~40 </a:t>
              </a:r>
              <a:r>
                <a:rPr lang="en-US" dirty="0" smtClean="0">
                  <a:latin typeface="Arial"/>
                  <a:cs typeface="Arial"/>
                </a:rPr>
                <a:t>min lead time?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3353921">
              <a:off x="1561618" y="2072957"/>
              <a:ext cx="775238" cy="187972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0359" y="2279567"/>
              <a:ext cx="1868580" cy="64633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FCST track initially dominated by northern cell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79463" y="2743888"/>
              <a:ext cx="45719" cy="1519206"/>
            </a:xfrm>
            <a:custGeom>
              <a:avLst/>
              <a:gdLst>
                <a:gd name="connsiteX0" fmla="*/ 219160 w 590519"/>
                <a:gd name="connsiteY0" fmla="*/ 0 h 1014986"/>
                <a:gd name="connsiteX1" fmla="*/ 34531 w 590519"/>
                <a:gd name="connsiteY1" fmla="*/ 162253 h 1014986"/>
                <a:gd name="connsiteX2" fmla="*/ 962 w 590519"/>
                <a:gd name="connsiteY2" fmla="*/ 363671 h 1014986"/>
                <a:gd name="connsiteX3" fmla="*/ 23342 w 590519"/>
                <a:gd name="connsiteY3" fmla="*/ 637823 h 1014986"/>
                <a:gd name="connsiteX4" fmla="*/ 157617 w 590519"/>
                <a:gd name="connsiteY4" fmla="*/ 856026 h 1014986"/>
                <a:gd name="connsiteX5" fmla="*/ 353435 w 590519"/>
                <a:gd name="connsiteY5" fmla="*/ 962330 h 1014986"/>
                <a:gd name="connsiteX6" fmla="*/ 577227 w 590519"/>
                <a:gd name="connsiteY6" fmla="*/ 1012684 h 1014986"/>
                <a:gd name="connsiteX7" fmla="*/ 566037 w 590519"/>
                <a:gd name="connsiteY7" fmla="*/ 1007089 h 101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519" h="1014986">
                  <a:moveTo>
                    <a:pt x="219160" y="0"/>
                  </a:moveTo>
                  <a:cubicBezTo>
                    <a:pt x="145028" y="50820"/>
                    <a:pt x="70897" y="101641"/>
                    <a:pt x="34531" y="162253"/>
                  </a:cubicBezTo>
                  <a:cubicBezTo>
                    <a:pt x="-1835" y="222865"/>
                    <a:pt x="2827" y="284409"/>
                    <a:pt x="962" y="363671"/>
                  </a:cubicBezTo>
                  <a:cubicBezTo>
                    <a:pt x="-903" y="442933"/>
                    <a:pt x="-2767" y="555764"/>
                    <a:pt x="23342" y="637823"/>
                  </a:cubicBezTo>
                  <a:cubicBezTo>
                    <a:pt x="49451" y="719882"/>
                    <a:pt x="102601" y="801942"/>
                    <a:pt x="157617" y="856026"/>
                  </a:cubicBezTo>
                  <a:cubicBezTo>
                    <a:pt x="212632" y="910111"/>
                    <a:pt x="283500" y="936220"/>
                    <a:pt x="353435" y="962330"/>
                  </a:cubicBezTo>
                  <a:cubicBezTo>
                    <a:pt x="423370" y="988440"/>
                    <a:pt x="541793" y="1005224"/>
                    <a:pt x="577227" y="1012684"/>
                  </a:cubicBezTo>
                  <a:cubicBezTo>
                    <a:pt x="612661" y="1020144"/>
                    <a:pt x="566037" y="1007089"/>
                    <a:pt x="566037" y="1007089"/>
                  </a:cubicBezTo>
                </a:path>
              </a:pathLst>
            </a:custGeom>
            <a:ln>
              <a:solidFill>
                <a:srgbClr val="0015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798048" y="4073689"/>
              <a:ext cx="45719" cy="298451"/>
            </a:xfrm>
            <a:prstGeom prst="straightConnector1">
              <a:avLst/>
            </a:prstGeom>
            <a:ln>
              <a:solidFill>
                <a:srgbClr val="00152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2867359" y="3778242"/>
              <a:ext cx="1647318" cy="9233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Tuscaloosa-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Birmingham</a:t>
              </a:r>
            </a:p>
            <a:p>
              <a:r>
                <a:rPr lang="en-US" dirty="0" smtClean="0">
                  <a:latin typeface="Arial"/>
                  <a:cs typeface="Arial"/>
                </a:rPr>
                <a:t>Tornado Track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H="1" flipV="1">
              <a:off x="3180133" y="3409514"/>
              <a:ext cx="313765" cy="32994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ight Arrow 7"/>
            <p:cNvSpPr/>
            <p:nvPr/>
          </p:nvSpPr>
          <p:spPr>
            <a:xfrm>
              <a:off x="2546698" y="2099219"/>
              <a:ext cx="1299950" cy="807088"/>
            </a:xfrm>
            <a:prstGeom prst="rightArrow">
              <a:avLst>
                <a:gd name="adj1" fmla="val 66278"/>
                <a:gd name="adj2" fmla="val 39886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  <a:latin typeface="Arial"/>
                  <a:cs typeface="Arial"/>
                </a:rPr>
                <a:t>Tornado ends: </a:t>
              </a:r>
            </a:p>
            <a:p>
              <a:pPr marL="228600" indent="-228600" algn="ctr">
                <a:buAutoNum type="arabicPlain" startAt="2314"/>
              </a:pPr>
              <a:r>
                <a:rPr lang="en-US" sz="900" dirty="0">
                  <a:solidFill>
                    <a:schemeClr val="tx2"/>
                  </a:solidFill>
                  <a:latin typeface="Arial"/>
                  <a:cs typeface="Arial"/>
                </a:rPr>
                <a:t> UTC</a:t>
              </a:r>
            </a:p>
          </p:txBody>
        </p:sp>
        <p:sp>
          <p:nvSpPr>
            <p:cNvPr id="9" name="Left Arrow 8"/>
            <p:cNvSpPr/>
            <p:nvPr/>
          </p:nvSpPr>
          <p:spPr>
            <a:xfrm rot="1348714">
              <a:off x="1743759" y="4456260"/>
              <a:ext cx="1078785" cy="563613"/>
            </a:xfrm>
            <a:prstGeom prst="left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1526"/>
                  </a:solidFill>
                  <a:latin typeface="Arial"/>
                  <a:cs typeface="Arial"/>
                </a:rPr>
                <a:t>Tornado starts: </a:t>
              </a:r>
            </a:p>
            <a:p>
              <a:pPr algn="ctr"/>
              <a:r>
                <a:rPr lang="en-US" sz="900" dirty="0">
                  <a:solidFill>
                    <a:srgbClr val="001526"/>
                  </a:solidFill>
                  <a:latin typeface="Arial"/>
                  <a:cs typeface="Arial"/>
                </a:rPr>
                <a:t>2143  UTC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3960" y="1143474"/>
            <a:ext cx="4018085" cy="5212318"/>
            <a:chOff x="5015506" y="1191150"/>
            <a:chExt cx="4018085" cy="521231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5506" y="1597918"/>
              <a:ext cx="4010786" cy="480555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119023" y="4773320"/>
              <a:ext cx="2283595" cy="1136623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0956" y="4073689"/>
              <a:ext cx="1187822" cy="17817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0" name="TextBox 59"/>
            <p:cNvSpPr txBox="1"/>
            <p:nvPr/>
          </p:nvSpPr>
          <p:spPr>
            <a:xfrm>
              <a:off x="5997435" y="4834537"/>
              <a:ext cx="1356261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Pre-Tuscaloosa-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Birmingham cells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5022805" y="1191150"/>
              <a:ext cx="4010786" cy="5847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Model Reflectivity Analysis</a:t>
              </a:r>
            </a:p>
            <a:p>
              <a:pPr algn="ctr"/>
              <a:r>
                <a:rPr lang="en-US" sz="1600" dirty="0" smtClean="0">
                  <a:latin typeface="Arial"/>
                  <a:cs typeface="Arial"/>
                </a:rPr>
                <a:t>Valid:  2100 UTC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46629" y="5248526"/>
            <a:ext cx="3907518" cy="206123"/>
          </a:xfrm>
          <a:prstGeom prst="straightConnector1">
            <a:avLst/>
          </a:prstGeom>
          <a:ln>
            <a:solidFill>
              <a:srgbClr val="0015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84727" y="613602"/>
            <a:ext cx="8850514" cy="5712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en-US" sz="3200" b="1" dirty="0" smtClean="0">
                <a:solidFill>
                  <a:schemeClr val="bg2"/>
                </a:solidFill>
                <a:latin typeface="Arial"/>
                <a:cs typeface="Arial"/>
              </a:rPr>
              <a:t>Are Models Accurate Enough?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2158" y="1295776"/>
            <a:ext cx="3792763" cy="4976043"/>
            <a:chOff x="4960251" y="1312673"/>
            <a:chExt cx="3792763" cy="497604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0251" y="1771880"/>
              <a:ext cx="3792763" cy="451683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 flipH="1">
              <a:off x="5007211" y="1312673"/>
              <a:ext cx="3738504" cy="58477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Model Reflectivity Analysis</a:t>
              </a:r>
            </a:p>
            <a:p>
              <a:pPr algn="ctr"/>
              <a:r>
                <a:rPr lang="en-US" sz="1600" dirty="0" smtClean="0">
                  <a:latin typeface="Arial"/>
                  <a:cs typeface="Arial"/>
                </a:rPr>
                <a:t>Valid:  2130 UTC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119023" y="4773320"/>
              <a:ext cx="2283595" cy="1362266"/>
            </a:xfrm>
            <a:prstGeom prst="rect">
              <a:avLst/>
            </a:prstGeom>
            <a:noFill/>
            <a:ln w="38100" cmpd="sng">
              <a:solidFill>
                <a:srgbClr val="E500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95769" y="1466025"/>
            <a:ext cx="4750539" cy="4796736"/>
            <a:chOff x="-14760" y="1371770"/>
            <a:chExt cx="4750539" cy="47967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760" y="2280127"/>
              <a:ext cx="4724058" cy="3474720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 rot="3671373">
              <a:off x="1381654" y="2104249"/>
              <a:ext cx="787036" cy="197547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9413" y="2314296"/>
              <a:ext cx="2001293" cy="13849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200" dirty="0" smtClean="0">
                  <a:latin typeface="Arial"/>
                  <a:cs typeface="Arial"/>
                </a:rPr>
                <a:t>Original cell merges with a new storm along its southwestern side.  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200" dirty="0" smtClean="0">
                  <a:latin typeface="Arial"/>
                  <a:cs typeface="Arial"/>
                </a:rPr>
                <a:t>Result is the Tuscaloosa-Birmingham </a:t>
              </a:r>
              <a:r>
                <a:rPr lang="en-US" sz="1200" dirty="0" err="1" smtClean="0">
                  <a:latin typeface="Arial"/>
                  <a:cs typeface="Arial"/>
                </a:rPr>
                <a:t>supercell</a:t>
              </a:r>
              <a:r>
                <a:rPr lang="en-US" sz="1200" dirty="0" smtClean="0">
                  <a:latin typeface="Arial"/>
                  <a:cs typeface="Arial"/>
                </a:rPr>
                <a:t> and long-track tornado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737559" y="3699968"/>
              <a:ext cx="402895" cy="544960"/>
            </a:xfrm>
            <a:custGeom>
              <a:avLst/>
              <a:gdLst>
                <a:gd name="connsiteX0" fmla="*/ 74569 w 402895"/>
                <a:gd name="connsiteY0" fmla="*/ 0 h 544960"/>
                <a:gd name="connsiteX1" fmla="*/ 31371 w 402895"/>
                <a:gd name="connsiteY1" fmla="*/ 69120 h 544960"/>
                <a:gd name="connsiteX2" fmla="*/ 22731 w 402895"/>
                <a:gd name="connsiteY2" fmla="*/ 285120 h 544960"/>
                <a:gd name="connsiteX3" fmla="*/ 342398 w 402895"/>
                <a:gd name="connsiteY3" fmla="*/ 527040 h 544960"/>
                <a:gd name="connsiteX4" fmla="*/ 402876 w 402895"/>
                <a:gd name="connsiteY4" fmla="*/ 527040 h 54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895" h="544960">
                  <a:moveTo>
                    <a:pt x="74569" y="0"/>
                  </a:moveTo>
                  <a:cubicBezTo>
                    <a:pt x="57290" y="10800"/>
                    <a:pt x="40011" y="21600"/>
                    <a:pt x="31371" y="69120"/>
                  </a:cubicBezTo>
                  <a:cubicBezTo>
                    <a:pt x="22731" y="116640"/>
                    <a:pt x="-29107" y="208800"/>
                    <a:pt x="22731" y="285120"/>
                  </a:cubicBezTo>
                  <a:cubicBezTo>
                    <a:pt x="74569" y="361440"/>
                    <a:pt x="279041" y="486720"/>
                    <a:pt x="342398" y="527040"/>
                  </a:cubicBezTo>
                  <a:cubicBezTo>
                    <a:pt x="405755" y="567360"/>
                    <a:pt x="402876" y="527040"/>
                    <a:pt x="402876" y="527040"/>
                  </a:cubicBezTo>
                </a:path>
              </a:pathLst>
            </a:custGeom>
            <a:ln w="12700" cmpd="sng">
              <a:solidFill>
                <a:srgbClr val="0015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844815" y="4666945"/>
              <a:ext cx="469963" cy="88799"/>
            </a:xfrm>
            <a:prstGeom prst="straightConnector1">
              <a:avLst/>
            </a:prstGeom>
            <a:ln w="12700" cmpd="sng">
              <a:solidFill>
                <a:srgbClr val="00152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889405" y="4096181"/>
              <a:ext cx="299239" cy="204332"/>
            </a:xfrm>
            <a:prstGeom prst="straightConnector1">
              <a:avLst/>
            </a:prstGeom>
            <a:ln w="6350" cmpd="sng">
              <a:solidFill>
                <a:srgbClr val="00152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>
              <a:off x="462946" y="3689543"/>
              <a:ext cx="590519" cy="1014986"/>
            </a:xfrm>
            <a:custGeom>
              <a:avLst/>
              <a:gdLst>
                <a:gd name="connsiteX0" fmla="*/ 219160 w 590519"/>
                <a:gd name="connsiteY0" fmla="*/ 0 h 1014986"/>
                <a:gd name="connsiteX1" fmla="*/ 34531 w 590519"/>
                <a:gd name="connsiteY1" fmla="*/ 162253 h 1014986"/>
                <a:gd name="connsiteX2" fmla="*/ 962 w 590519"/>
                <a:gd name="connsiteY2" fmla="*/ 363671 h 1014986"/>
                <a:gd name="connsiteX3" fmla="*/ 23342 w 590519"/>
                <a:gd name="connsiteY3" fmla="*/ 637823 h 1014986"/>
                <a:gd name="connsiteX4" fmla="*/ 157617 w 590519"/>
                <a:gd name="connsiteY4" fmla="*/ 856026 h 1014986"/>
                <a:gd name="connsiteX5" fmla="*/ 353435 w 590519"/>
                <a:gd name="connsiteY5" fmla="*/ 962330 h 1014986"/>
                <a:gd name="connsiteX6" fmla="*/ 577227 w 590519"/>
                <a:gd name="connsiteY6" fmla="*/ 1012684 h 1014986"/>
                <a:gd name="connsiteX7" fmla="*/ 566037 w 590519"/>
                <a:gd name="connsiteY7" fmla="*/ 1007089 h 1014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519" h="1014986">
                  <a:moveTo>
                    <a:pt x="219160" y="0"/>
                  </a:moveTo>
                  <a:cubicBezTo>
                    <a:pt x="145028" y="50820"/>
                    <a:pt x="70897" y="101641"/>
                    <a:pt x="34531" y="162253"/>
                  </a:cubicBezTo>
                  <a:cubicBezTo>
                    <a:pt x="-1835" y="222865"/>
                    <a:pt x="2827" y="284409"/>
                    <a:pt x="962" y="363671"/>
                  </a:cubicBezTo>
                  <a:cubicBezTo>
                    <a:pt x="-903" y="442933"/>
                    <a:pt x="-2767" y="555764"/>
                    <a:pt x="23342" y="637823"/>
                  </a:cubicBezTo>
                  <a:cubicBezTo>
                    <a:pt x="49451" y="719882"/>
                    <a:pt x="102601" y="801942"/>
                    <a:pt x="157617" y="856026"/>
                  </a:cubicBezTo>
                  <a:cubicBezTo>
                    <a:pt x="212632" y="910111"/>
                    <a:pt x="283500" y="936220"/>
                    <a:pt x="353435" y="962330"/>
                  </a:cubicBezTo>
                  <a:cubicBezTo>
                    <a:pt x="423370" y="988440"/>
                    <a:pt x="541793" y="1005224"/>
                    <a:pt x="577227" y="1012684"/>
                  </a:cubicBezTo>
                  <a:cubicBezTo>
                    <a:pt x="612661" y="1020144"/>
                    <a:pt x="566037" y="1007089"/>
                    <a:pt x="566037" y="1007089"/>
                  </a:cubicBezTo>
                </a:path>
              </a:pathLst>
            </a:custGeom>
            <a:ln w="12700" cmpd="sng">
              <a:solidFill>
                <a:srgbClr val="0015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2099" y="3699575"/>
              <a:ext cx="1790355" cy="203132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Maximum rotation probabilities shift SE onto dominant  storm cell.</a:t>
              </a:r>
            </a:p>
            <a:p>
              <a:r>
                <a:rPr lang="en-US" sz="1400" i="1" dirty="0" smtClean="0">
                  <a:latin typeface="Arial"/>
                  <a:cs typeface="Arial"/>
                </a:rPr>
                <a:t>Prediction system is capable of </a:t>
              </a:r>
              <a:r>
                <a:rPr lang="en-US" sz="1400" i="1" dirty="0" smtClean="0">
                  <a:latin typeface="Arial"/>
                  <a:cs typeface="Arial"/>
                </a:rPr>
                <a:t>representing the </a:t>
              </a:r>
              <a:r>
                <a:rPr lang="en-US" sz="1400" i="1" dirty="0" smtClean="0">
                  <a:latin typeface="Arial"/>
                  <a:cs typeface="Arial"/>
                </a:rPr>
                <a:t>details of </a:t>
              </a:r>
              <a:r>
                <a:rPr lang="en-US" sz="1400" i="1" dirty="0" smtClean="0">
                  <a:latin typeface="Arial"/>
                  <a:cs typeface="Arial"/>
                </a:rPr>
                <a:t>storm</a:t>
              </a:r>
              <a:r>
                <a:rPr lang="en-US" sz="1400" i="1" dirty="0" smtClean="0">
                  <a:latin typeface="Arial"/>
                  <a:cs typeface="Arial"/>
                </a:rPr>
                <a:t>-storm interactions…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7225" y="5766254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Probability</a:t>
              </a:r>
              <a:endParaRPr lang="en-US" b="1" dirty="0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9515" y="5912320"/>
              <a:ext cx="3296264" cy="256186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 flipH="1">
              <a:off x="97225" y="1371770"/>
              <a:ext cx="463362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 Minutes Later:  Rotation Track Prediction</a:t>
              </a:r>
            </a:p>
            <a:p>
              <a:pPr algn="ctr"/>
              <a:r>
                <a:rPr lang="en-US" sz="1600" dirty="0" smtClean="0">
                  <a:latin typeface="Arial"/>
                  <a:cs typeface="Arial"/>
                </a:rPr>
                <a:t>Valid:  2130-</a:t>
              </a:r>
              <a:r>
                <a:rPr lang="en-US" sz="1600" dirty="0">
                  <a:latin typeface="Arial"/>
                  <a:cs typeface="Arial"/>
                </a:rPr>
                <a:t>2315 </a:t>
              </a:r>
              <a:r>
                <a:rPr lang="en-US" sz="1600" dirty="0" smtClean="0">
                  <a:latin typeface="Arial"/>
                  <a:cs typeface="Arial"/>
                </a:rPr>
                <a:t>UTC  (105 min forecast)</a:t>
              </a:r>
              <a:endParaRPr lang="en-US" sz="1400" dirty="0" smtClean="0">
                <a:latin typeface="Arial"/>
                <a:cs typeface="Arial"/>
              </a:endParaRPr>
            </a:p>
            <a:p>
              <a:pPr algn="ctr"/>
              <a:r>
                <a:rPr lang="en-US" sz="1400" i="1" dirty="0" smtClean="0">
                  <a:latin typeface="Arial"/>
                  <a:cs typeface="Arial"/>
                </a:rPr>
                <a:t>Southwestern cell becomes dominant…..</a:t>
              </a:r>
              <a:endParaRPr lang="en-US" sz="1400" i="1" dirty="0">
                <a:latin typeface="Arial"/>
                <a:cs typeface="Arial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3229148" y="3345482"/>
              <a:ext cx="478816" cy="344061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Arrow 25"/>
            <p:cNvSpPr/>
            <p:nvPr/>
          </p:nvSpPr>
          <p:spPr>
            <a:xfrm>
              <a:off x="2495436" y="2223979"/>
              <a:ext cx="1299950" cy="546985"/>
            </a:xfrm>
            <a:prstGeom prst="rightArrow">
              <a:avLst>
                <a:gd name="adj1" fmla="val 66278"/>
                <a:gd name="adj2" fmla="val 39886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2"/>
                  </a:solidFill>
                  <a:latin typeface="Arial"/>
                  <a:cs typeface="Arial"/>
                </a:rPr>
                <a:t>Tornado ends: </a:t>
              </a:r>
            </a:p>
            <a:p>
              <a:pPr marL="228600" indent="-228600" algn="ctr">
                <a:buAutoNum type="arabicPlain" startAt="2314"/>
              </a:pPr>
              <a:r>
                <a:rPr lang="en-US" sz="900" dirty="0">
                  <a:solidFill>
                    <a:schemeClr val="tx2"/>
                  </a:solidFill>
                  <a:latin typeface="Arial"/>
                  <a:cs typeface="Arial"/>
                </a:rPr>
                <a:t> UTC</a:t>
              </a:r>
            </a:p>
          </p:txBody>
        </p:sp>
        <p:sp>
          <p:nvSpPr>
            <p:cNvPr id="27" name="Left Arrow 26"/>
            <p:cNvSpPr/>
            <p:nvPr/>
          </p:nvSpPr>
          <p:spPr>
            <a:xfrm rot="1348714">
              <a:off x="1567009" y="4547051"/>
              <a:ext cx="1078785" cy="563613"/>
            </a:xfrm>
            <a:prstGeom prst="leftArrow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1526"/>
                  </a:solidFill>
                  <a:latin typeface="Arial"/>
                  <a:cs typeface="Arial"/>
                </a:rPr>
                <a:t>Tornado starts: </a:t>
              </a:r>
            </a:p>
            <a:p>
              <a:pPr algn="ctr"/>
              <a:r>
                <a:rPr lang="en-US" sz="900" dirty="0">
                  <a:solidFill>
                    <a:srgbClr val="001526"/>
                  </a:solidFill>
                  <a:latin typeface="Arial"/>
                  <a:cs typeface="Arial"/>
                </a:rPr>
                <a:t>2143  UTC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139693" y="4949890"/>
            <a:ext cx="4351339" cy="439849"/>
          </a:xfrm>
          <a:prstGeom prst="straightConnector1">
            <a:avLst/>
          </a:prstGeom>
          <a:ln>
            <a:solidFill>
              <a:srgbClr val="0015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84727" y="613602"/>
            <a:ext cx="8850514" cy="5712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en-US" sz="3200" b="1" dirty="0" smtClean="0">
                <a:solidFill>
                  <a:schemeClr val="bg2"/>
                </a:solidFill>
                <a:latin typeface="Arial"/>
                <a:cs typeface="Arial"/>
              </a:rPr>
              <a:t>Are Models Accurate Enough?</a:t>
            </a:r>
            <a:endParaRPr lang="en-US" sz="3200" b="1" dirty="0"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180398" y="4591674"/>
            <a:ext cx="3633782" cy="518758"/>
          </a:xfrm>
          <a:prstGeom prst="straightConnector1">
            <a:avLst/>
          </a:prstGeom>
          <a:ln>
            <a:solidFill>
              <a:srgbClr val="0015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5742103" y="1543595"/>
            <a:ext cx="3264439" cy="2190751"/>
            <a:chOff x="3329868" y="3667136"/>
            <a:chExt cx="3264439" cy="2190751"/>
          </a:xfrm>
        </p:grpSpPr>
        <p:pic>
          <p:nvPicPr>
            <p:cNvPr id="39" name="Picture 6" descr="C:\Users\Jing\Documents\2011may22\paper\newtest\determin\MPAR_obs57_deter14400.gmeta.0001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" t="7903" r="6941" b="22836"/>
            <a:stretch/>
          </p:blipFill>
          <p:spPr bwMode="auto">
            <a:xfrm>
              <a:off x="3329868" y="3667136"/>
              <a:ext cx="3264439" cy="219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814439" y="5406587"/>
              <a:ext cx="26371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30 min forecast</a:t>
              </a:r>
              <a:r>
                <a:rPr lang="en-US" sz="1200" b="1" dirty="0">
                  <a:latin typeface="Arial"/>
                  <a:cs typeface="Arial"/>
                </a:rPr>
                <a:t> </a:t>
              </a:r>
              <a:r>
                <a:rPr lang="en-US" sz="1200" b="1" dirty="0" smtClean="0">
                  <a:latin typeface="Arial"/>
                  <a:cs typeface="Arial"/>
                </a:rPr>
                <a:t>Valid 0130 UTC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42" name="Picture 3" descr="C:\Users\Jing\Documents\2011may22\paper\figures\determine\KTLX_fixbug14400_new.gmeta.0002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r="8049" b="22836"/>
          <a:stretch/>
        </p:blipFill>
        <p:spPr bwMode="auto">
          <a:xfrm>
            <a:off x="108890" y="1563476"/>
            <a:ext cx="3310258" cy="21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382972" y="6053807"/>
            <a:ext cx="2223686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Cheng, J. and N. </a:t>
            </a:r>
            <a:r>
              <a:rPr lang="en-US" sz="1400" dirty="0" err="1" smtClean="0">
                <a:latin typeface="Arial"/>
                <a:cs typeface="Arial"/>
              </a:rPr>
              <a:t>Yussouf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b="1" dirty="0" smtClean="0">
                <a:latin typeface="Arial"/>
                <a:cs typeface="Arial"/>
              </a:rPr>
              <a:t>Mon. </a:t>
            </a:r>
            <a:r>
              <a:rPr lang="en-US" sz="1400" b="1" dirty="0" err="1" smtClean="0">
                <a:latin typeface="Arial"/>
                <a:cs typeface="Arial"/>
              </a:rPr>
              <a:t>Wea</a:t>
            </a:r>
            <a:r>
              <a:rPr lang="en-US" sz="1400" b="1" dirty="0" smtClean="0">
                <a:latin typeface="Arial"/>
                <a:cs typeface="Arial"/>
              </a:rPr>
              <a:t>. Rev</a:t>
            </a:r>
            <a:r>
              <a:rPr lang="en-US" sz="1400" dirty="0" smtClean="0">
                <a:latin typeface="Arial"/>
                <a:cs typeface="Arial"/>
              </a:rPr>
              <a:t>., 2016?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" descr="C:\Users\Jing\Documents\2011may22\paper\newtest\MRMS\MRMS_0135_gri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41400" r="42057" b="41071"/>
          <a:stretch/>
        </p:blipFill>
        <p:spPr bwMode="auto">
          <a:xfrm>
            <a:off x="3210098" y="1592672"/>
            <a:ext cx="2878645" cy="1984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06296" y="1601114"/>
            <a:ext cx="1332103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Observations</a:t>
            </a:r>
          </a:p>
          <a:p>
            <a:pPr algn="r"/>
            <a:r>
              <a:rPr lang="en-US" sz="1400" b="1" dirty="0" smtClean="0">
                <a:latin typeface="Arial"/>
                <a:cs typeface="Arial"/>
              </a:rPr>
              <a:t>0130 UTC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7245" y="1584511"/>
            <a:ext cx="932769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MPAR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31 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9439" y="3268448"/>
            <a:ext cx="2637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30 min forecast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Valid 0130 UTC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960" y="1579217"/>
            <a:ext cx="973372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WSR88D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6</a:t>
            </a:r>
            <a:r>
              <a:rPr lang="en-US" sz="1000" b="1" i="1" dirty="0" smtClean="0">
                <a:solidFill>
                  <a:srgbClr val="0000FF"/>
                </a:solidFill>
              </a:rPr>
              <a:t> </a:t>
            </a:r>
            <a:r>
              <a:rPr lang="en-US" sz="1000" b="1" i="1" dirty="0">
                <a:solidFill>
                  <a:srgbClr val="0000FF"/>
                </a:solidFill>
              </a:rPr>
              <a:t>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36577" y="1204194"/>
            <a:ext cx="48598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Mean forecasts after 30 min of data assimilation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8890" y="742529"/>
            <a:ext cx="90163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Impact from Rapid-Scan Radar (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MPAR)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on 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S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torm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-scale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NWP</a:t>
            </a:r>
            <a:endParaRPr lang="en-US" sz="2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5742103" y="1543595"/>
            <a:ext cx="3264439" cy="2190751"/>
            <a:chOff x="3329868" y="3667136"/>
            <a:chExt cx="3264439" cy="2190751"/>
          </a:xfrm>
        </p:grpSpPr>
        <p:pic>
          <p:nvPicPr>
            <p:cNvPr id="39" name="Picture 6" descr="C:\Users\Jing\Documents\2011may22\paper\newtest\determin\MPAR_obs57_deter14400.gmeta.0001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" t="7903" r="6941" b="22836"/>
            <a:stretch/>
          </p:blipFill>
          <p:spPr bwMode="auto">
            <a:xfrm>
              <a:off x="3329868" y="3667136"/>
              <a:ext cx="3264439" cy="219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814439" y="5406587"/>
              <a:ext cx="26371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30 min forecast</a:t>
              </a:r>
              <a:r>
                <a:rPr lang="en-US" sz="1200" b="1" dirty="0">
                  <a:latin typeface="Arial"/>
                  <a:cs typeface="Arial"/>
                </a:rPr>
                <a:t> </a:t>
              </a:r>
              <a:r>
                <a:rPr lang="en-US" sz="1200" b="1" dirty="0" smtClean="0">
                  <a:latin typeface="Arial"/>
                  <a:cs typeface="Arial"/>
                </a:rPr>
                <a:t>Valid 0130 UTC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42" name="Picture 3" descr="C:\Users\Jing\Documents\2011may22\paper\figures\determine\KTLX_fixbug14400_new.gmeta.0002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r="8049" b="22836"/>
          <a:stretch/>
        </p:blipFill>
        <p:spPr bwMode="auto">
          <a:xfrm>
            <a:off x="108890" y="1563476"/>
            <a:ext cx="3310258" cy="21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382972" y="6053807"/>
            <a:ext cx="2223686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Cheng, J. and N. </a:t>
            </a:r>
            <a:r>
              <a:rPr lang="en-US" sz="1400" dirty="0" err="1" smtClean="0">
                <a:latin typeface="Arial"/>
                <a:cs typeface="Arial"/>
              </a:rPr>
              <a:t>Yussouf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b="1" dirty="0" smtClean="0">
                <a:latin typeface="Arial"/>
                <a:cs typeface="Arial"/>
              </a:rPr>
              <a:t>Mon. </a:t>
            </a:r>
            <a:r>
              <a:rPr lang="en-US" sz="1400" b="1" dirty="0" err="1" smtClean="0">
                <a:latin typeface="Arial"/>
                <a:cs typeface="Arial"/>
              </a:rPr>
              <a:t>Wea</a:t>
            </a:r>
            <a:r>
              <a:rPr lang="en-US" sz="1400" b="1" dirty="0" smtClean="0">
                <a:latin typeface="Arial"/>
                <a:cs typeface="Arial"/>
              </a:rPr>
              <a:t>. Rev</a:t>
            </a:r>
            <a:r>
              <a:rPr lang="en-US" sz="1400" dirty="0" smtClean="0">
                <a:latin typeface="Arial"/>
                <a:cs typeface="Arial"/>
              </a:rPr>
              <a:t>., 2016?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" descr="C:\Users\Jing\Documents\2011may22\paper\newtest\MRMS\MRMS_0135_gri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41400" r="42057" b="41071"/>
          <a:stretch/>
        </p:blipFill>
        <p:spPr bwMode="auto">
          <a:xfrm>
            <a:off x="3210098" y="1592672"/>
            <a:ext cx="2878645" cy="1984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06296" y="1601114"/>
            <a:ext cx="1332103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Observations</a:t>
            </a:r>
          </a:p>
          <a:p>
            <a:pPr algn="r"/>
            <a:r>
              <a:rPr lang="en-US" sz="1400" b="1" dirty="0" smtClean="0">
                <a:latin typeface="Arial"/>
                <a:cs typeface="Arial"/>
              </a:rPr>
              <a:t>0130 UTC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7245" y="1584511"/>
            <a:ext cx="932769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MPAR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31 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9439" y="3268448"/>
            <a:ext cx="2637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30 min forecast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Valid 0130 UTC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960" y="1579217"/>
            <a:ext cx="973372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WSR88D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6</a:t>
            </a:r>
            <a:r>
              <a:rPr lang="en-US" sz="1000" b="1" i="1" dirty="0" smtClean="0">
                <a:solidFill>
                  <a:srgbClr val="0000FF"/>
                </a:solidFill>
              </a:rPr>
              <a:t> </a:t>
            </a:r>
            <a:r>
              <a:rPr lang="en-US" sz="1000" b="1" i="1" dirty="0">
                <a:solidFill>
                  <a:srgbClr val="0000FF"/>
                </a:solidFill>
              </a:rPr>
              <a:t>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36577" y="1204194"/>
            <a:ext cx="48598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Mean forecasts after 30 min of data assimilation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8890" y="742529"/>
            <a:ext cx="90163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Impact from Rapid-Scan Radar (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MPAR)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on 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S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torm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-scale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NWP</a:t>
            </a:r>
            <a:endParaRPr lang="en-US" sz="2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68623" y="2301778"/>
            <a:ext cx="6460789" cy="875297"/>
            <a:chOff x="1068623" y="2301778"/>
            <a:chExt cx="6460789" cy="875297"/>
          </a:xfrm>
        </p:grpSpPr>
        <p:sp>
          <p:nvSpPr>
            <p:cNvPr id="17" name="Oval 16"/>
            <p:cNvSpPr/>
            <p:nvPr/>
          </p:nvSpPr>
          <p:spPr>
            <a:xfrm>
              <a:off x="6606443" y="2316380"/>
              <a:ext cx="922969" cy="860695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743520" y="2301778"/>
              <a:ext cx="922969" cy="860695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068623" y="2301782"/>
              <a:ext cx="922969" cy="860695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99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5742103" y="1543595"/>
            <a:ext cx="3264439" cy="2190751"/>
            <a:chOff x="3329868" y="3667136"/>
            <a:chExt cx="3264439" cy="2190751"/>
          </a:xfrm>
        </p:grpSpPr>
        <p:pic>
          <p:nvPicPr>
            <p:cNvPr id="39" name="Picture 6" descr="C:\Users\Jing\Documents\2011may22\paper\newtest\determin\MPAR_obs57_deter14400.gmeta.0001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" t="7903" r="6941" b="22836"/>
            <a:stretch/>
          </p:blipFill>
          <p:spPr bwMode="auto">
            <a:xfrm>
              <a:off x="3329868" y="3667136"/>
              <a:ext cx="3264439" cy="219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814439" y="5406587"/>
              <a:ext cx="26371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30 min forecast</a:t>
              </a:r>
              <a:r>
                <a:rPr lang="en-US" sz="1200" b="1" dirty="0">
                  <a:latin typeface="Arial"/>
                  <a:cs typeface="Arial"/>
                </a:rPr>
                <a:t> </a:t>
              </a:r>
              <a:r>
                <a:rPr lang="en-US" sz="1200" b="1" dirty="0" smtClean="0">
                  <a:latin typeface="Arial"/>
                  <a:cs typeface="Arial"/>
                </a:rPr>
                <a:t>Valid 0130 UTC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42" name="Picture 3" descr="C:\Users\Jing\Documents\2011may22\paper\figures\determine\KTLX_fixbug14400_new.gmeta.0002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r="8049" b="22836"/>
          <a:stretch/>
        </p:blipFill>
        <p:spPr bwMode="auto">
          <a:xfrm>
            <a:off x="108890" y="1563476"/>
            <a:ext cx="3310258" cy="21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5853911" y="3938423"/>
            <a:ext cx="3116135" cy="2095107"/>
            <a:chOff x="2827347" y="4941001"/>
            <a:chExt cx="2569296" cy="1694986"/>
          </a:xfrm>
        </p:grpSpPr>
        <p:pic>
          <p:nvPicPr>
            <p:cNvPr id="51" name="Picture 7" descr="C:\Users\Jing\Documents\2011may22\paper\newtest\determin\MPAR_obs57_deter14400.gmeta.0002.g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3" t="9186" r="7814" b="23830"/>
            <a:stretch/>
          </p:blipFill>
          <p:spPr bwMode="auto">
            <a:xfrm>
              <a:off x="2827347" y="4941001"/>
              <a:ext cx="2569296" cy="169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4032755" y="5168237"/>
              <a:ext cx="158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116189" y="3902570"/>
            <a:ext cx="3310255" cy="2118733"/>
            <a:chOff x="0" y="4941001"/>
            <a:chExt cx="2648197" cy="1694986"/>
          </a:xfrm>
        </p:grpSpPr>
        <p:pic>
          <p:nvPicPr>
            <p:cNvPr id="54" name="Picture 4" descr="C:\Users\Jing\Documents\2011may22\paper\figures\determine\KTLX_fixbug14400_new.gmeta.0004.gi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1" r="8049" b="24456"/>
            <a:stretch/>
          </p:blipFill>
          <p:spPr bwMode="auto">
            <a:xfrm>
              <a:off x="0" y="4941001"/>
              <a:ext cx="2648197" cy="169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1381126" y="5105400"/>
              <a:ext cx="158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890" y="742529"/>
            <a:ext cx="90163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Impact from Rapid-Scan Radar (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MPAR)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on 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S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torm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-scale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NWP</a:t>
            </a:r>
            <a:endParaRPr lang="en-US" sz="2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82972" y="6053807"/>
            <a:ext cx="2223686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Cheng, J. and N. </a:t>
            </a:r>
            <a:r>
              <a:rPr lang="en-US" sz="1400" dirty="0" err="1" smtClean="0">
                <a:latin typeface="Arial"/>
                <a:cs typeface="Arial"/>
              </a:rPr>
              <a:t>Yussouf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b="1" dirty="0" smtClean="0">
                <a:latin typeface="Arial"/>
                <a:cs typeface="Arial"/>
              </a:rPr>
              <a:t>Mon. </a:t>
            </a:r>
            <a:r>
              <a:rPr lang="en-US" sz="1400" b="1" dirty="0" err="1" smtClean="0">
                <a:latin typeface="Arial"/>
                <a:cs typeface="Arial"/>
              </a:rPr>
              <a:t>Wea</a:t>
            </a:r>
            <a:r>
              <a:rPr lang="en-US" sz="1400" b="1" dirty="0" smtClean="0">
                <a:latin typeface="Arial"/>
                <a:cs typeface="Arial"/>
              </a:rPr>
              <a:t>. Rev</a:t>
            </a:r>
            <a:r>
              <a:rPr lang="en-US" sz="1400" dirty="0" smtClean="0">
                <a:latin typeface="Arial"/>
                <a:cs typeface="Arial"/>
              </a:rPr>
              <a:t>., 2016?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206194" y="3939065"/>
            <a:ext cx="2886453" cy="1975104"/>
            <a:chOff x="6257547" y="3642479"/>
            <a:chExt cx="2886453" cy="1975104"/>
          </a:xfrm>
        </p:grpSpPr>
        <p:pic>
          <p:nvPicPr>
            <p:cNvPr id="34" name="Picture 4" descr="C:\Users\Jing\Documents\2011may22\paper\newtest\MRMS\MRMS_0205_grid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41413" r="42129" b="41195"/>
            <a:stretch/>
          </p:blipFill>
          <p:spPr bwMode="auto">
            <a:xfrm>
              <a:off x="6257547" y="3642479"/>
              <a:ext cx="2886453" cy="19751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379546" y="3653015"/>
              <a:ext cx="133210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u="sng" dirty="0" smtClean="0">
                  <a:latin typeface="Arial"/>
                  <a:cs typeface="Arial"/>
                </a:rPr>
                <a:t>Observations</a:t>
              </a:r>
            </a:p>
            <a:p>
              <a:pPr algn="r"/>
              <a:r>
                <a:rPr lang="en-US" sz="1400" b="1" dirty="0" smtClean="0">
                  <a:latin typeface="Arial"/>
                  <a:cs typeface="Arial"/>
                </a:rPr>
                <a:t>0200 UTC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pic>
        <p:nvPicPr>
          <p:cNvPr id="36" name="Picture 3" descr="C:\Users\Jing\Documents\2011may22\paper\newtest\MRMS\MRMS_0135_grid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41400" r="42057" b="41071"/>
          <a:stretch/>
        </p:blipFill>
        <p:spPr bwMode="auto">
          <a:xfrm>
            <a:off x="3210098" y="1592672"/>
            <a:ext cx="2878645" cy="1984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06296" y="1601114"/>
            <a:ext cx="1332103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Observations</a:t>
            </a:r>
          </a:p>
          <a:p>
            <a:pPr algn="r"/>
            <a:r>
              <a:rPr lang="en-US" sz="1400" b="1" dirty="0" smtClean="0">
                <a:latin typeface="Arial"/>
                <a:cs typeface="Arial"/>
              </a:rPr>
              <a:t>0130 UTC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7245" y="1584511"/>
            <a:ext cx="932769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MPAR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31 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9439" y="3268448"/>
            <a:ext cx="2637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30 min forecast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Valid 0130 UTC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2786" y="5622572"/>
            <a:ext cx="2637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6</a:t>
            </a:r>
            <a:r>
              <a:rPr lang="en-US" sz="1200" b="1" dirty="0" smtClean="0">
                <a:latin typeface="Arial"/>
                <a:cs typeface="Arial"/>
              </a:rPr>
              <a:t>0 min forecast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Valid 0130 UTC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87534" y="5608155"/>
            <a:ext cx="26371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6</a:t>
            </a:r>
            <a:r>
              <a:rPr lang="en-US" sz="1200" b="1" dirty="0" smtClean="0">
                <a:latin typeface="Arial"/>
                <a:cs typeface="Arial"/>
              </a:rPr>
              <a:t>0 min forecast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Valid 0130 UTC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960" y="1579217"/>
            <a:ext cx="973372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WSR88D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6</a:t>
            </a:r>
            <a:r>
              <a:rPr lang="en-US" sz="1000" b="1" i="1" dirty="0" smtClean="0">
                <a:solidFill>
                  <a:srgbClr val="0000FF"/>
                </a:solidFill>
              </a:rPr>
              <a:t> </a:t>
            </a:r>
            <a:r>
              <a:rPr lang="en-US" sz="1000" b="1" i="1" dirty="0">
                <a:solidFill>
                  <a:srgbClr val="0000FF"/>
                </a:solidFill>
              </a:rPr>
              <a:t>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4558" y="3927704"/>
            <a:ext cx="973372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WSR88D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6</a:t>
            </a:r>
            <a:r>
              <a:rPr lang="en-US" sz="1000" b="1" i="1" dirty="0" smtClean="0">
                <a:solidFill>
                  <a:srgbClr val="0000FF"/>
                </a:solidFill>
              </a:rPr>
              <a:t> </a:t>
            </a:r>
            <a:r>
              <a:rPr lang="en-US" sz="1000" b="1" i="1" dirty="0">
                <a:solidFill>
                  <a:srgbClr val="0000FF"/>
                </a:solidFill>
              </a:rPr>
              <a:t>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107245" y="3955318"/>
            <a:ext cx="932769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MPAR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31 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698950" y="4675822"/>
            <a:ext cx="943253" cy="860695"/>
          </a:xfrm>
          <a:prstGeom prst="ellips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02305" y="4653921"/>
            <a:ext cx="943253" cy="860695"/>
          </a:xfrm>
          <a:prstGeom prst="ellips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83221" y="4661224"/>
            <a:ext cx="943253" cy="860695"/>
          </a:xfrm>
          <a:prstGeom prst="ellips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068623" y="2301778"/>
            <a:ext cx="6460789" cy="875297"/>
            <a:chOff x="1068623" y="2301778"/>
            <a:chExt cx="6460789" cy="875297"/>
          </a:xfrm>
        </p:grpSpPr>
        <p:sp>
          <p:nvSpPr>
            <p:cNvPr id="48" name="Oval 47"/>
            <p:cNvSpPr/>
            <p:nvPr/>
          </p:nvSpPr>
          <p:spPr>
            <a:xfrm>
              <a:off x="6606443" y="2316380"/>
              <a:ext cx="922969" cy="860695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743520" y="2301778"/>
              <a:ext cx="922969" cy="860695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068623" y="2301782"/>
              <a:ext cx="922969" cy="860695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236577" y="1204194"/>
            <a:ext cx="48598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Mean forecasts after 30 min of data assimilation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4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64350" y="1319625"/>
            <a:ext cx="707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One hour ensemble forecasts after 30 min of data assimilation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55176" y="2135452"/>
            <a:ext cx="37504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Forecast Period:  0100-0200 UTC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38225" y="1785242"/>
            <a:ext cx="532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Ensemble Probability of Strong Low-level Rotation (</a:t>
            </a:r>
            <a:r>
              <a:rPr lang="en-US" sz="1400" dirty="0" smtClean="0">
                <a:latin typeface="Symbol Proportional BT" charset="2"/>
                <a:cs typeface="Symbol Proportional BT" charset="2"/>
              </a:rPr>
              <a:t>z</a:t>
            </a:r>
            <a:r>
              <a:rPr lang="en-US" sz="1400" dirty="0" smtClean="0">
                <a:latin typeface="Arial"/>
                <a:cs typeface="Arial"/>
              </a:rPr>
              <a:t> &gt; 0.002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2714" y="2452631"/>
            <a:ext cx="8880557" cy="3383280"/>
            <a:chOff x="182714" y="2357591"/>
            <a:chExt cx="8880557" cy="3383280"/>
          </a:xfrm>
        </p:grpSpPr>
        <p:pic>
          <p:nvPicPr>
            <p:cNvPr id="4" name="Picture 2" descr="C:\Users\Jing\Documents\2011may22\paper\newtest\track\MPAR_obs57_002_nb4km_1440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15" r="14284"/>
            <a:stretch/>
          </p:blipFill>
          <p:spPr bwMode="auto">
            <a:xfrm>
              <a:off x="4502714" y="2357591"/>
              <a:ext cx="4560557" cy="338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Jing\Documents\2011may22\paper\newtest\track\KTLX_002_nb4km_1440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5" t="15386" r="14080" b="14367"/>
            <a:stretch/>
          </p:blipFill>
          <p:spPr bwMode="auto">
            <a:xfrm>
              <a:off x="182714" y="2357591"/>
              <a:ext cx="4336723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30321" y="5391526"/>
            <a:ext cx="5188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Gray contours are the WDSS-II rotation locations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Tornado is from 0119-0141 UTC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394844" y="4214324"/>
            <a:ext cx="276468" cy="1296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251837" y="4222465"/>
            <a:ext cx="115430" cy="12097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82972" y="6053807"/>
            <a:ext cx="2223686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Cheng, J. and N. </a:t>
            </a:r>
            <a:r>
              <a:rPr lang="en-US" sz="1400" dirty="0" err="1" smtClean="0">
                <a:latin typeface="Arial"/>
                <a:cs typeface="Arial"/>
              </a:rPr>
              <a:t>Yussouf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b="1" dirty="0" smtClean="0">
                <a:latin typeface="Arial"/>
                <a:cs typeface="Arial"/>
              </a:rPr>
              <a:t>Mon. </a:t>
            </a:r>
            <a:r>
              <a:rPr lang="en-US" sz="1400" b="1" dirty="0" err="1" smtClean="0">
                <a:latin typeface="Arial"/>
                <a:cs typeface="Arial"/>
              </a:rPr>
              <a:t>Wea</a:t>
            </a:r>
            <a:r>
              <a:rPr lang="en-US" sz="1400" b="1" dirty="0" smtClean="0">
                <a:latin typeface="Arial"/>
                <a:cs typeface="Arial"/>
              </a:rPr>
              <a:t>. Rev</a:t>
            </a:r>
            <a:r>
              <a:rPr lang="en-US" sz="1400" dirty="0" smtClean="0">
                <a:latin typeface="Arial"/>
                <a:cs typeface="Arial"/>
              </a:rPr>
              <a:t>., 2016?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4394" y="2623213"/>
            <a:ext cx="973372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WSR88D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6</a:t>
            </a:r>
            <a:r>
              <a:rPr lang="en-US" sz="1000" b="1" i="1" dirty="0" smtClean="0">
                <a:solidFill>
                  <a:srgbClr val="0000FF"/>
                </a:solidFill>
              </a:rPr>
              <a:t> </a:t>
            </a:r>
            <a:r>
              <a:rPr lang="en-US" sz="1000" b="1" i="1" dirty="0">
                <a:solidFill>
                  <a:srgbClr val="0000FF"/>
                </a:solidFill>
              </a:rPr>
              <a:t>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4476" y="2623213"/>
            <a:ext cx="932769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u="sng" dirty="0" smtClean="0">
                <a:latin typeface="Arial"/>
                <a:cs typeface="Arial"/>
              </a:rPr>
              <a:t>MPAR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</a:rPr>
              <a:t>31 Volumes</a:t>
            </a:r>
          </a:p>
          <a:p>
            <a:pPr algn="ctr"/>
            <a:r>
              <a:rPr lang="en-US" sz="1000" b="1" i="1" dirty="0" smtClean="0">
                <a:solidFill>
                  <a:srgbClr val="0000FF"/>
                </a:solidFill>
              </a:rPr>
              <a:t>Assimilated</a:t>
            </a:r>
            <a:endParaRPr lang="en-US" sz="1000" b="1" i="1" dirty="0">
              <a:solidFill>
                <a:srgbClr val="0000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20037021">
            <a:off x="1916633" y="3455025"/>
            <a:ext cx="1130847" cy="726713"/>
          </a:xfrm>
          <a:prstGeom prst="ellipse">
            <a:avLst/>
          </a:prstGeom>
          <a:noFill/>
          <a:ln w="1270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20037021">
            <a:off x="6533948" y="3526015"/>
            <a:ext cx="1130847" cy="726713"/>
          </a:xfrm>
          <a:prstGeom prst="ellipse">
            <a:avLst/>
          </a:prstGeom>
          <a:noFill/>
          <a:ln w="1270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8890" y="742529"/>
            <a:ext cx="90163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Impact from Rapid-Scan Radar (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MPAR)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on 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S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torm</a:t>
            </a:r>
            <a:r>
              <a:rPr lang="en-US" sz="2400" b="1" dirty="0">
                <a:solidFill>
                  <a:schemeClr val="bg2"/>
                </a:solidFill>
                <a:latin typeface="Arial"/>
                <a:cs typeface="Arial"/>
              </a:rPr>
              <a:t>-scale </a:t>
            </a:r>
            <a:r>
              <a:rPr lang="en-US" sz="2400" b="1" dirty="0" smtClean="0">
                <a:solidFill>
                  <a:schemeClr val="bg2"/>
                </a:solidFill>
                <a:latin typeface="Arial"/>
                <a:cs typeface="Arial"/>
              </a:rPr>
              <a:t>NWP</a:t>
            </a:r>
            <a:endParaRPr lang="en-US" sz="2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1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3" y="3095325"/>
            <a:ext cx="5791121" cy="34234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09" y="1748493"/>
            <a:ext cx="8750238" cy="1319720"/>
          </a:xfrm>
        </p:spPr>
        <p:txBody>
          <a:bodyPr>
            <a:normAutofit fontScale="92500" lnSpcReduction="10000"/>
          </a:bodyPr>
          <a:lstStyle/>
          <a:p>
            <a:r>
              <a:rPr lang="en-US" sz="2100" i="1" u="sng" dirty="0" smtClean="0">
                <a:solidFill>
                  <a:srgbClr val="FF0000"/>
                </a:solidFill>
              </a:rPr>
              <a:t>N</a:t>
            </a:r>
            <a:r>
              <a:rPr lang="en-US" sz="2100" i="1" dirty="0" smtClean="0">
                <a:solidFill>
                  <a:srgbClr val="FF0000"/>
                </a:solidFill>
              </a:rPr>
              <a:t>SSL </a:t>
            </a:r>
            <a:r>
              <a:rPr lang="en-US" sz="2100" i="1" u="sng" dirty="0" smtClean="0">
                <a:solidFill>
                  <a:srgbClr val="FF0000"/>
                </a:solidFill>
              </a:rPr>
              <a:t>e</a:t>
            </a:r>
            <a:r>
              <a:rPr lang="en-US" sz="2100" i="1" dirty="0" smtClean="0">
                <a:solidFill>
                  <a:srgbClr val="FF0000"/>
                </a:solidFill>
              </a:rPr>
              <a:t>xperimental </a:t>
            </a:r>
            <a:r>
              <a:rPr lang="en-US" sz="2100" i="1" u="sng" dirty="0" err="1" smtClean="0">
                <a:solidFill>
                  <a:srgbClr val="FF0000"/>
                </a:solidFill>
              </a:rPr>
              <a:t>W</a:t>
            </a:r>
            <a:r>
              <a:rPr lang="en-US" sz="2100" i="1" dirty="0" err="1" smtClean="0">
                <a:solidFill>
                  <a:srgbClr val="FF0000"/>
                </a:solidFill>
              </a:rPr>
              <a:t>oF</a:t>
            </a:r>
            <a:r>
              <a:rPr lang="en-US" sz="2100" i="1" dirty="0" smtClean="0">
                <a:solidFill>
                  <a:srgbClr val="FF0000"/>
                </a:solidFill>
              </a:rPr>
              <a:t> </a:t>
            </a:r>
            <a:r>
              <a:rPr lang="en-US" sz="2100" i="1" u="sng" dirty="0" smtClean="0">
                <a:solidFill>
                  <a:srgbClr val="FF0000"/>
                </a:solidFill>
              </a:rPr>
              <a:t>S</a:t>
            </a:r>
            <a:r>
              <a:rPr lang="en-US" sz="2100" i="1" dirty="0" smtClean="0">
                <a:solidFill>
                  <a:srgbClr val="FF0000"/>
                </a:solidFill>
              </a:rPr>
              <a:t>ystem-</a:t>
            </a:r>
            <a:r>
              <a:rPr lang="en-US" sz="2100" i="1" u="sng" dirty="0" err="1" smtClean="0">
                <a:solidFill>
                  <a:srgbClr val="FF0000"/>
                </a:solidFill>
              </a:rPr>
              <a:t>e</a:t>
            </a:r>
            <a:r>
              <a:rPr lang="en-US" sz="2100" i="1" dirty="0" err="1" smtClean="0">
                <a:solidFill>
                  <a:srgbClr val="FF0000"/>
                </a:solidFill>
              </a:rPr>
              <a:t>nKF</a:t>
            </a:r>
            <a:r>
              <a:rPr lang="en-US" sz="2100" i="1" dirty="0" smtClean="0">
                <a:solidFill>
                  <a:srgbClr val="FF0000"/>
                </a:solidFill>
              </a:rPr>
              <a:t> (</a:t>
            </a:r>
            <a:r>
              <a:rPr lang="en-US" sz="2100" i="1" dirty="0" err="1" smtClean="0">
                <a:solidFill>
                  <a:srgbClr val="FF0000"/>
                </a:solidFill>
              </a:rPr>
              <a:t>NeWS</a:t>
            </a:r>
            <a:r>
              <a:rPr lang="en-US" sz="2100" i="1" dirty="0" smtClean="0">
                <a:solidFill>
                  <a:srgbClr val="FF0000"/>
                </a:solidFill>
              </a:rPr>
              <a:t>-e) experiment </a:t>
            </a:r>
            <a:r>
              <a:rPr lang="en-US" sz="2100" i="1" dirty="0">
                <a:solidFill>
                  <a:srgbClr val="FF0000"/>
                </a:solidFill>
              </a:rPr>
              <a:t>(</a:t>
            </a:r>
            <a:r>
              <a:rPr lang="en-US" sz="2100" i="1" dirty="0" smtClean="0">
                <a:solidFill>
                  <a:srgbClr val="FF0000"/>
                </a:solidFill>
              </a:rPr>
              <a:t>May 2015)</a:t>
            </a:r>
            <a:endParaRPr lang="en-US" sz="2100" i="1" dirty="0">
              <a:solidFill>
                <a:srgbClr val="FF0000"/>
              </a:solidFill>
            </a:endParaRPr>
          </a:p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Prototype </a:t>
            </a:r>
            <a:r>
              <a:rPr lang="en-US" sz="1900" dirty="0" err="1" smtClean="0">
                <a:solidFill>
                  <a:srgbClr val="000000"/>
                </a:solidFill>
              </a:rPr>
              <a:t>WoF</a:t>
            </a:r>
            <a:r>
              <a:rPr lang="en-US" sz="1900" dirty="0" smtClean="0">
                <a:solidFill>
                  <a:srgbClr val="000000"/>
                </a:solidFill>
              </a:rPr>
              <a:t> system </a:t>
            </a:r>
            <a:r>
              <a:rPr lang="en-US" sz="1900" dirty="0" smtClean="0">
                <a:solidFill>
                  <a:srgbClr val="000000"/>
                </a:solidFill>
              </a:rPr>
              <a:t>at 3 km resolution over </a:t>
            </a:r>
            <a:r>
              <a:rPr lang="en-US" sz="1900" dirty="0" err="1" smtClean="0">
                <a:solidFill>
                  <a:srgbClr val="000000"/>
                </a:solidFill>
              </a:rPr>
              <a:t>relocatable</a:t>
            </a:r>
            <a:r>
              <a:rPr lang="en-US" sz="1900" dirty="0" smtClean="0">
                <a:solidFill>
                  <a:srgbClr val="000000"/>
                </a:solidFill>
              </a:rPr>
              <a:t> 700 km</a:t>
            </a:r>
            <a:r>
              <a:rPr lang="en-US" sz="1900" baseline="30000" dirty="0" smtClean="0">
                <a:solidFill>
                  <a:srgbClr val="000000"/>
                </a:solidFill>
              </a:rPr>
              <a:t>2</a:t>
            </a:r>
            <a:r>
              <a:rPr lang="en-US" sz="1900" dirty="0" smtClean="0">
                <a:solidFill>
                  <a:srgbClr val="000000"/>
                </a:solidFill>
              </a:rPr>
              <a:t> domain</a:t>
            </a:r>
            <a:endParaRPr lang="en-US" sz="19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</a:rPr>
              <a:t>Storm-</a:t>
            </a:r>
            <a:r>
              <a:rPr lang="en-US" sz="1900" dirty="0" smtClean="0">
                <a:solidFill>
                  <a:srgbClr val="000000"/>
                </a:solidFill>
              </a:rPr>
              <a:t>scale </a:t>
            </a:r>
            <a:r>
              <a:rPr lang="en-US" sz="1900" dirty="0" smtClean="0">
                <a:solidFill>
                  <a:srgbClr val="000000"/>
                </a:solidFill>
              </a:rPr>
              <a:t>ensemble analysis every 15 min  / 90</a:t>
            </a:r>
            <a:r>
              <a:rPr lang="en-US" sz="1900" dirty="0" smtClean="0">
                <a:solidFill>
                  <a:srgbClr val="000000"/>
                </a:solidFill>
              </a:rPr>
              <a:t>-min forecast every hour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solidFill>
                  <a:srgbClr val="000000"/>
                </a:solidFill>
              </a:rPr>
              <a:t>Output evaluated using the </a:t>
            </a:r>
            <a:r>
              <a:rPr lang="en-US" sz="1900" dirty="0" smtClean="0">
                <a:solidFill>
                  <a:srgbClr val="000000"/>
                </a:solidFill>
              </a:rPr>
              <a:t>Probabilistic </a:t>
            </a:r>
            <a:r>
              <a:rPr lang="en-US" sz="1900" dirty="0" smtClean="0">
                <a:solidFill>
                  <a:srgbClr val="000000"/>
                </a:solidFill>
              </a:rPr>
              <a:t>Hazard Information (PHI) tool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663" y="28270200"/>
            <a:ext cx="9121775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338" y="28289250"/>
            <a:ext cx="882332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738" y="28441650"/>
            <a:ext cx="882332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138" y="28594050"/>
            <a:ext cx="882332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95419" y="5039489"/>
            <a:ext cx="2613838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Probabilistic </a:t>
            </a:r>
            <a:r>
              <a:rPr lang="en-US" sz="1600" dirty="0" smtClean="0">
                <a:latin typeface="Arial"/>
                <a:cs typeface="Arial"/>
              </a:rPr>
              <a:t>Hazard </a:t>
            </a:r>
            <a:r>
              <a:rPr lang="en-US" sz="1600" dirty="0">
                <a:latin typeface="Arial"/>
                <a:cs typeface="Arial"/>
              </a:rPr>
              <a:t>I</a:t>
            </a:r>
            <a:r>
              <a:rPr lang="en-US" sz="1600" dirty="0" smtClean="0">
                <a:latin typeface="Arial"/>
                <a:cs typeface="Arial"/>
              </a:rPr>
              <a:t>nformation (PHI) tool display with </a:t>
            </a:r>
            <a:r>
              <a:rPr lang="en-US" sz="1600" dirty="0" err="1" smtClean="0">
                <a:latin typeface="Arial"/>
                <a:cs typeface="Arial"/>
              </a:rPr>
              <a:t>WoF</a:t>
            </a:r>
            <a:r>
              <a:rPr lang="en-US" sz="1600" dirty="0" smtClean="0">
                <a:latin typeface="Arial"/>
                <a:cs typeface="Arial"/>
              </a:rPr>
              <a:t> ensemble prediction for a </a:t>
            </a:r>
            <a:r>
              <a:rPr lang="en-US" sz="1600" dirty="0" err="1" smtClean="0">
                <a:latin typeface="Arial"/>
                <a:cs typeface="Arial"/>
              </a:rPr>
              <a:t>tornadic</a:t>
            </a:r>
            <a:r>
              <a:rPr lang="en-US" sz="1600" dirty="0" smtClean="0">
                <a:latin typeface="Arial"/>
                <a:cs typeface="Arial"/>
              </a:rPr>
              <a:t> storm in 2011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911" y="3086612"/>
            <a:ext cx="2925136" cy="343216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79463" y="758184"/>
            <a:ext cx="7583488" cy="980441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How will forecasters </a:t>
            </a:r>
            <a:r>
              <a:rPr lang="en-US" sz="3200" b="1" dirty="0"/>
              <a:t>use </a:t>
            </a:r>
            <a:r>
              <a:rPr lang="en-US" sz="3200" b="1" dirty="0" smtClean="0"/>
              <a:t>a </a:t>
            </a:r>
            <a:r>
              <a:rPr lang="en-US" sz="3200" b="1" dirty="0"/>
              <a:t>storm-scale prediction system?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773" y="3175095"/>
            <a:ext cx="123741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latin typeface="Arial"/>
                <a:cs typeface="Arial"/>
              </a:rPr>
              <a:t>PHI</a:t>
            </a:r>
            <a:r>
              <a:rPr lang="en-US" sz="1600" i="1" dirty="0" smtClean="0">
                <a:latin typeface="Arial"/>
                <a:cs typeface="Arial"/>
              </a:rPr>
              <a:t> is a</a:t>
            </a:r>
          </a:p>
          <a:p>
            <a:pPr algn="ctr"/>
            <a:r>
              <a:rPr lang="en-US" sz="1600" b="1" i="1" dirty="0" smtClean="0">
                <a:latin typeface="Arial"/>
                <a:cs typeface="Arial"/>
              </a:rPr>
              <a:t>FACETS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Application</a:t>
            </a:r>
            <a:endParaRPr lang="en-US" sz="16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7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07" y="873626"/>
            <a:ext cx="8423506" cy="545726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Summary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Shape 22"/>
          <p:cNvSpPr txBox="1">
            <a:spLocks/>
          </p:cNvSpPr>
          <p:nvPr/>
        </p:nvSpPr>
        <p:spPr>
          <a:xfrm>
            <a:off x="227939" y="1491613"/>
            <a:ext cx="8816337" cy="26686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780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dirty="0" err="1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WoF</a:t>
            </a: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project has demonstrated skill predicting storm tracks and rotational intensities for 0-2 hours for real-data case studies.</a:t>
            </a:r>
          </a:p>
          <a:p>
            <a:pPr marL="336780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Improved forecasts from </a:t>
            </a: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assimilation of MPAR data relative to 88D data</a:t>
            </a:r>
          </a:p>
          <a:p>
            <a:pPr marL="326390" indent="-28575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NSSL experimental </a:t>
            </a:r>
            <a:r>
              <a:rPr lang="en-US" sz="1600" dirty="0" err="1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WoF</a:t>
            </a: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System tests of </a:t>
            </a:r>
            <a:r>
              <a:rPr lang="en-US" sz="1600" dirty="0" err="1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EnKF</a:t>
            </a: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, cycled 3DVAR, hybrid all on the way…</a:t>
            </a:r>
          </a:p>
          <a:p>
            <a:pPr marL="326390" indent="-28575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6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QRP for last 5 years:</a:t>
            </a:r>
          </a:p>
          <a:p>
            <a:pPr marL="669290" lvl="1" indent="-28575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~</a:t>
            </a:r>
            <a:r>
              <a:rPr lang="en-US" sz="14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100 peer-reviewed /  ~200 presentations / ~ dozen case studies / real time system development</a:t>
            </a:r>
            <a:endParaRPr lang="en-US" sz="1600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pPr marL="669290" lvl="1" indent="-28575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endParaRPr lang="en-US" sz="1600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2" name="Picture 2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95" y="4049757"/>
            <a:ext cx="3153229" cy="235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" descr="tornado-moore-okla-reu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22" y="4049757"/>
            <a:ext cx="4183018" cy="235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4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541" y="751763"/>
            <a:ext cx="7898450" cy="60783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Summary </a:t>
            </a:r>
            <a:r>
              <a:rPr lang="en-US" sz="2400" dirty="0" smtClean="0"/>
              <a:t>(continued..)</a:t>
            </a:r>
            <a:endParaRPr lang="en-US" sz="2400" u="sng" dirty="0">
              <a:solidFill>
                <a:schemeClr val="accent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Shape 22"/>
          <p:cNvSpPr txBox="1">
            <a:spLocks/>
          </p:cNvSpPr>
          <p:nvPr/>
        </p:nvSpPr>
        <p:spPr>
          <a:xfrm>
            <a:off x="122587" y="1921960"/>
            <a:ext cx="8929002" cy="44962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780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Improve balance in </a:t>
            </a:r>
            <a:r>
              <a:rPr lang="en-US" sz="1800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storm-scale analyses </a:t>
            </a:r>
            <a:r>
              <a:rPr lang="en-US" sz="18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from remotely-sensed observations</a:t>
            </a:r>
            <a:r>
              <a:rPr lang="en-US" sz="18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en-US" sz="1400" i="1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pPr marL="679680" lvl="1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Use of dual-polarization radar data in storm-scale analysis systems?</a:t>
            </a:r>
          </a:p>
          <a:p>
            <a:pPr marL="679680" lvl="1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Incorporation of dynamical constraints in analysis and reduction in model errors</a:t>
            </a:r>
          </a:p>
          <a:p>
            <a:pPr marL="336780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u="sng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Understanding </a:t>
            </a:r>
            <a:r>
              <a:rPr lang="en-US" u="sng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how </a:t>
            </a:r>
            <a:r>
              <a:rPr lang="en-US" u="sng" dirty="0" err="1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WoF</a:t>
            </a:r>
            <a:r>
              <a:rPr lang="en-US" u="sng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output </a:t>
            </a:r>
            <a:r>
              <a:rPr lang="en-US" u="sng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could/would </a:t>
            </a:r>
            <a:r>
              <a:rPr lang="en-US" u="sng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be used </a:t>
            </a:r>
            <a:r>
              <a:rPr lang="en-US" u="sng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by operational </a:t>
            </a:r>
            <a:r>
              <a:rPr lang="en-US" u="sng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forecasters </a:t>
            </a:r>
            <a:endParaRPr lang="en-US" u="sng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pPr marL="679680" lvl="1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i="1" dirty="0" smtClean="0"/>
              <a:t>How to post-process ensemble data output into </a:t>
            </a:r>
            <a:r>
              <a:rPr lang="en-US" sz="1400" i="1" dirty="0" smtClean="0"/>
              <a:t>probabilistic </a:t>
            </a:r>
            <a:r>
              <a:rPr lang="en-US" sz="1400" i="1" dirty="0" smtClean="0"/>
              <a:t>forecasts:  </a:t>
            </a:r>
            <a:r>
              <a:rPr lang="en-US" sz="1400" b="1" i="1" dirty="0" smtClean="0">
                <a:solidFill>
                  <a:srgbClr val="E50026"/>
                </a:solidFill>
              </a:rPr>
              <a:t>“FACETS”</a:t>
            </a:r>
          </a:p>
          <a:p>
            <a:pPr marL="679680" lvl="1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i="1" u="sng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How </a:t>
            </a:r>
            <a:r>
              <a:rPr lang="en-US" sz="1400" i="1" u="sng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can forecasters </a:t>
            </a:r>
            <a:r>
              <a:rPr lang="en-US" sz="1400" i="1" u="sng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feedback guide </a:t>
            </a:r>
            <a:r>
              <a:rPr lang="en-US" sz="1400" i="1" u="sng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our research </a:t>
            </a:r>
            <a:r>
              <a:rPr lang="en-US" sz="1400" i="1" u="sng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emphasis?  </a:t>
            </a:r>
            <a:r>
              <a:rPr lang="en-US" sz="1400" b="1" i="1" u="sng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O2R</a:t>
            </a:r>
            <a:r>
              <a:rPr lang="en-US" sz="1400" b="1" i="1" u="sng" dirty="0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!</a:t>
            </a:r>
          </a:p>
          <a:p>
            <a:pPr marL="336780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8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For </a:t>
            </a:r>
            <a:r>
              <a:rPr lang="en-US" sz="1800" dirty="0" err="1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WoF</a:t>
            </a:r>
            <a:r>
              <a:rPr lang="en-US" sz="180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to reach its full potential requires a more accurate measurement of the storm-scale environment than the current observational network permits.</a:t>
            </a:r>
          </a:p>
          <a:p>
            <a:pPr marL="679680" lvl="1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Vertical profiles of temperature, humidity and wind in boundary layer needed for CONUS.  </a:t>
            </a:r>
            <a:b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1400" i="1" dirty="0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Ground-based </a:t>
            </a:r>
            <a:r>
              <a:rPr lang="en-US" sz="1400" i="1" dirty="0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thermodynamic and Doppler </a:t>
            </a:r>
            <a:r>
              <a:rPr lang="en-US" sz="1400" i="1" dirty="0" err="1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lidar</a:t>
            </a:r>
            <a:r>
              <a:rPr lang="en-US" sz="1400" i="1" dirty="0" smtClean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rPr>
              <a:t> profilers?</a:t>
            </a:r>
            <a:endParaRPr lang="en-US" sz="1400" i="1" dirty="0" smtClean="0">
              <a:solidFill>
                <a:schemeClr val="accent6"/>
              </a:solidFill>
              <a:uFill>
                <a:solidFill>
                  <a:srgbClr val="FFFFFF"/>
                </a:solidFill>
              </a:uFill>
            </a:endParaRPr>
          </a:p>
          <a:p>
            <a:pPr marL="679680" lvl="1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More radar observations are </a:t>
            </a:r>
            <a: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needed </a:t>
            </a:r>
            <a: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for CONUS in </a:t>
            </a:r>
            <a:r>
              <a:rPr lang="en-US" sz="1400" i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lowest 2 km! </a:t>
            </a:r>
            <a:endParaRPr lang="en-US" sz="1400" i="1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pPr marL="679680" lvl="1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endParaRPr lang="en-US" sz="1600" b="1" i="1" u="sng" dirty="0">
              <a:solidFill>
                <a:schemeClr val="accent6"/>
              </a:solidFill>
              <a:uFill>
                <a:solidFill>
                  <a:srgbClr val="FFFFFF"/>
                </a:solidFill>
              </a:uFill>
            </a:endParaRPr>
          </a:p>
          <a:p>
            <a:pPr marL="336780" indent="-296140">
              <a:spcBef>
                <a:spcPts val="1800"/>
              </a:spcBef>
              <a:defRPr sz="1800">
                <a:solidFill>
                  <a:srgbClr val="000000"/>
                </a:solidFill>
                <a:uFillTx/>
              </a:defRPr>
            </a:pPr>
            <a:endParaRPr lang="en-US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392" y="1465706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chemeClr val="accent6"/>
                </a:solidFill>
                <a:latin typeface="Arial"/>
                <a:cs typeface="Arial"/>
              </a:rPr>
              <a:t>Future Work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287" y="843543"/>
            <a:ext cx="6546036" cy="60933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ial"/>
                <a:cs typeface="Arial"/>
              </a:rPr>
              <a:t>Questions?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7" y="3850724"/>
            <a:ext cx="175260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1" y="5101494"/>
            <a:ext cx="1035936" cy="94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7" y="4200069"/>
            <a:ext cx="1422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5876343" y="3996010"/>
            <a:ext cx="1651000" cy="660400"/>
            <a:chOff x="0" y="0"/>
            <a:chExt cx="1040" cy="416"/>
          </a:xfrm>
        </p:grpSpPr>
        <p:sp>
          <p:nvSpPr>
            <p:cNvPr id="10" name="Rectangle 15"/>
            <p:cNvSpPr>
              <a:spLocks/>
            </p:cNvSpPr>
            <p:nvPr/>
          </p:nvSpPr>
          <p:spPr bwMode="auto">
            <a:xfrm>
              <a:off x="0" y="0"/>
              <a:ext cx="1040" cy="416"/>
            </a:xfrm>
            <a:prstGeom prst="rect">
              <a:avLst/>
            </a:prstGeom>
            <a:solidFill>
              <a:srgbClr val="00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" y="120"/>
              <a:ext cx="9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17" y="5496868"/>
            <a:ext cx="394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623" y="5345841"/>
            <a:ext cx="814013" cy="81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276" y="4720275"/>
            <a:ext cx="1981200" cy="622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6278" y="3850724"/>
            <a:ext cx="1491851" cy="1491851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 flipV="1">
            <a:off x="3652286" y="2021502"/>
            <a:ext cx="720512" cy="496185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5665" y="1597072"/>
            <a:ext cx="4456142" cy="21434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042" y="1785683"/>
            <a:ext cx="3207758" cy="1733886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Straight Connector 20"/>
          <p:cNvCxnSpPr/>
          <p:nvPr/>
        </p:nvCxnSpPr>
        <p:spPr>
          <a:xfrm flipV="1">
            <a:off x="3494800" y="1597073"/>
            <a:ext cx="1030865" cy="158624"/>
          </a:xfrm>
          <a:prstGeom prst="bentConnector3">
            <a:avLst/>
          </a:prstGeom>
          <a:ln w="38100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0"/>
          <p:cNvCxnSpPr/>
          <p:nvPr/>
        </p:nvCxnSpPr>
        <p:spPr>
          <a:xfrm>
            <a:off x="3494800" y="3543085"/>
            <a:ext cx="1030865" cy="189236"/>
          </a:xfrm>
          <a:prstGeom prst="bentConnector3">
            <a:avLst>
              <a:gd name="adj1" fmla="val 50000"/>
            </a:avLst>
          </a:prstGeom>
          <a:ln w="38100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0800000" flipV="1">
            <a:off x="3628301" y="2726528"/>
            <a:ext cx="720512" cy="496185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562725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656272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38" y="656272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ead_ti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4" y="1269956"/>
            <a:ext cx="7011524" cy="5258644"/>
          </a:xfrm>
          <a:prstGeom prst="rect">
            <a:avLst/>
          </a:prstGeom>
        </p:spPr>
      </p:pic>
      <p:sp>
        <p:nvSpPr>
          <p:cNvPr id="13" name="Rectangle 9"/>
          <p:cNvSpPr>
            <a:spLocks/>
          </p:cNvSpPr>
          <p:nvPr/>
        </p:nvSpPr>
        <p:spPr bwMode="auto">
          <a:xfrm>
            <a:off x="94070" y="787806"/>
            <a:ext cx="8957855" cy="6507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Motivation:  Tornado </a:t>
            </a:r>
            <a:r>
              <a:rPr lang="en-US" sz="240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w</a:t>
            </a:r>
            <a:r>
              <a:rPr lang="en-US" sz="2400" smtClean="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arning lead-times </a:t>
            </a:r>
            <a:r>
              <a:rPr lang="en-US" sz="2400" dirty="0" smtClean="0">
                <a:solidFill>
                  <a:schemeClr val="bg2"/>
                </a:solidFill>
                <a:latin typeface="Arial Bold" charset="0"/>
                <a:ea typeface="ＭＳ Ｐゴシック" charset="0"/>
                <a:sym typeface="Arial Bold" charset="0"/>
              </a:rPr>
              <a:t>have stopped improving</a:t>
            </a:r>
            <a:r>
              <a:rPr lang="en-US" sz="2400" baseline="0" dirty="0" smtClean="0">
                <a:solidFill>
                  <a:schemeClr val="accent1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  <a:endParaRPr lang="en-US" sz="2400" baseline="0" dirty="0">
              <a:solidFill>
                <a:schemeClr val="accent1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5" name="Right Brace 4"/>
          <p:cNvSpPr/>
          <p:nvPr/>
        </p:nvSpPr>
        <p:spPr>
          <a:xfrm rot="3573570">
            <a:off x="3554039" y="2309598"/>
            <a:ext cx="445264" cy="3306780"/>
          </a:xfrm>
          <a:prstGeom prst="rightBrace">
            <a:avLst>
              <a:gd name="adj1" fmla="val 51482"/>
              <a:gd name="adj2" fmla="val 50845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772189">
            <a:off x="2664570" y="4149593"/>
            <a:ext cx="27626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Improvements from the WSR-88D, NWS modernization, and increased scientific knowledge of storms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5160" y="3410044"/>
            <a:ext cx="1890477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Appear to have reached the limit for our current technologies and science….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5" name="Right Brace 14"/>
          <p:cNvSpPr/>
          <p:nvPr/>
        </p:nvSpPr>
        <p:spPr>
          <a:xfrm rot="5400000">
            <a:off x="6156602" y="2175456"/>
            <a:ext cx="452252" cy="1964212"/>
          </a:xfrm>
          <a:prstGeom prst="rightBrace">
            <a:avLst>
              <a:gd name="adj1" fmla="val 45600"/>
              <a:gd name="adj2" fmla="val 49369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Current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Detection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2657" y="3895164"/>
            <a:ext cx="185770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Current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Detection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446" y="5267316"/>
            <a:ext cx="1143000" cy="11430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312657" y="3561744"/>
            <a:ext cx="2104139" cy="1556699"/>
          </a:xfrm>
          <a:prstGeom prst="cloudCallou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Forecaster: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Uses knowledge of environment to assess the potential tornado threat…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494049" y="2843562"/>
            <a:ext cx="1873654" cy="143726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15 minutes </a:t>
            </a:r>
            <a:r>
              <a:rPr lang="en-US" dirty="0" smtClean="0">
                <a:solidFill>
                  <a:srgbClr val="FF0000"/>
                </a:solidFill>
              </a:rPr>
              <a:t>later…..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Current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Detection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610" y="1644186"/>
            <a:ext cx="45720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6" name="Shape 41"/>
          <p:cNvSpPr/>
          <p:nvPr/>
        </p:nvSpPr>
        <p:spPr>
          <a:xfrm>
            <a:off x="4696150" y="1690957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39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494049" y="2843562"/>
            <a:ext cx="1873654" cy="143726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15 minutes </a:t>
            </a:r>
            <a:r>
              <a:rPr lang="en-US" dirty="0" smtClean="0">
                <a:solidFill>
                  <a:srgbClr val="FF0000"/>
                </a:solidFill>
              </a:rPr>
              <a:t>later…..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Current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Detection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8" name="Oval 7"/>
          <p:cNvSpPr/>
          <p:nvPr/>
        </p:nvSpPr>
        <p:spPr>
          <a:xfrm>
            <a:off x="5444361" y="3762640"/>
            <a:ext cx="567157" cy="51818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610" y="1644186"/>
            <a:ext cx="45720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6" name="Shape 41"/>
          <p:cNvSpPr/>
          <p:nvPr/>
        </p:nvSpPr>
        <p:spPr>
          <a:xfrm>
            <a:off x="4696150" y="1690957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39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2" name="Oval 1"/>
          <p:cNvSpPr/>
          <p:nvPr/>
        </p:nvSpPr>
        <p:spPr>
          <a:xfrm>
            <a:off x="5444361" y="3762640"/>
            <a:ext cx="567157" cy="51818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Current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Detection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1258" y="3798287"/>
            <a:ext cx="1673129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Developing</a:t>
            </a:r>
          </a:p>
          <a:p>
            <a:r>
              <a:rPr lang="en-US" dirty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</a:rPr>
              <a:t>irculation and</a:t>
            </a:r>
          </a:p>
          <a:p>
            <a:r>
              <a:rPr lang="en-US" dirty="0" smtClean="0">
                <a:latin typeface="Arial"/>
                <a:cs typeface="Arial"/>
              </a:rPr>
              <a:t>hook echo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02859" y="3997805"/>
            <a:ext cx="729051" cy="35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446" y="5267316"/>
            <a:ext cx="1143000" cy="1143000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2312657" y="3693121"/>
            <a:ext cx="2104139" cy="1425322"/>
          </a:xfrm>
          <a:prstGeom prst="cloudCallou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Forecaster: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Considers his knowledge of environment with radar trends…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920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" y="1641707"/>
            <a:ext cx="45689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610" y="1644186"/>
            <a:ext cx="4572000" cy="4114800"/>
          </a:xfrm>
          <a:prstGeom prst="rect">
            <a:avLst/>
          </a:prstGeom>
        </p:spPr>
      </p:pic>
      <p:sp>
        <p:nvSpPr>
          <p:cNvPr id="11" name="Shape 41"/>
          <p:cNvSpPr/>
          <p:nvPr/>
        </p:nvSpPr>
        <p:spPr>
          <a:xfrm>
            <a:off x="138976" y="1689254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25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6" name="Shape 41"/>
          <p:cNvSpPr/>
          <p:nvPr/>
        </p:nvSpPr>
        <p:spPr>
          <a:xfrm>
            <a:off x="4696150" y="1690957"/>
            <a:ext cx="4349019" cy="3799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 dirty="0"/>
              <a:t>KTLX Radar 19</a:t>
            </a:r>
            <a:r>
              <a:rPr sz="2000" dirty="0" smtClean="0"/>
              <a:t>:</a:t>
            </a:r>
            <a:r>
              <a:rPr lang="en-US" sz="2000" dirty="0" smtClean="0"/>
              <a:t>39</a:t>
            </a:r>
            <a:r>
              <a:rPr sz="2000" dirty="0" smtClean="0"/>
              <a:t> </a:t>
            </a:r>
            <a:r>
              <a:rPr sz="2000" dirty="0"/>
              <a:t>UTC 20 May 2013</a:t>
            </a:r>
          </a:p>
        </p:txBody>
      </p:sp>
      <p:sp>
        <p:nvSpPr>
          <p:cNvPr id="7" name="Shape 44"/>
          <p:cNvSpPr/>
          <p:nvPr/>
        </p:nvSpPr>
        <p:spPr>
          <a:xfrm rot="300324">
            <a:off x="5498832" y="2990661"/>
            <a:ext cx="1686586" cy="1230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8" y="21600"/>
                </a:moveTo>
                <a:lnTo>
                  <a:pt x="21600" y="14184"/>
                </a:lnTo>
                <a:lnTo>
                  <a:pt x="14510" y="0"/>
                </a:lnTo>
                <a:lnTo>
                  <a:pt x="0" y="11987"/>
                </a:lnTo>
                <a:lnTo>
                  <a:pt x="1768" y="21600"/>
                </a:lnTo>
                <a:close/>
              </a:path>
            </a:pathLst>
          </a:custGeom>
          <a:solidFill>
            <a:srgbClr val="861001">
              <a:alpha val="36131"/>
            </a:srgbClr>
          </a:solidFill>
          <a:ln w="25400">
            <a:solidFill>
              <a:srgbClr val="861001">
                <a:alpha val="3613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" name="Shape 52"/>
          <p:cNvSpPr/>
          <p:nvPr/>
        </p:nvSpPr>
        <p:spPr>
          <a:xfrm>
            <a:off x="6752265" y="4278563"/>
            <a:ext cx="2069531" cy="523220"/>
          </a:xfrm>
          <a:prstGeom prst="rect">
            <a:avLst/>
          </a:prstGeom>
          <a:solidFill>
            <a:srgbClr val="DCDEE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/>
            </a:pPr>
            <a:r>
              <a:rPr sz="1700" dirty="0">
                <a:latin typeface="Arial"/>
                <a:ea typeface="Arial"/>
                <a:cs typeface="Arial"/>
                <a:sym typeface="Arial"/>
              </a:rPr>
              <a:t>Tornado Warning</a:t>
            </a:r>
          </a:p>
          <a:p>
            <a:pPr lvl="0" algn="ctr">
              <a:defRPr sz="1800"/>
            </a:pPr>
            <a:r>
              <a:rPr sz="1700" dirty="0">
                <a:latin typeface="Arial"/>
                <a:ea typeface="Arial"/>
                <a:cs typeface="Arial"/>
                <a:sym typeface="Arial"/>
              </a:rPr>
              <a:t>Issued 19:40</a:t>
            </a:r>
          </a:p>
        </p:txBody>
      </p:sp>
      <p:sp>
        <p:nvSpPr>
          <p:cNvPr id="9" name="Shape 52"/>
          <p:cNvSpPr/>
          <p:nvPr/>
        </p:nvSpPr>
        <p:spPr>
          <a:xfrm>
            <a:off x="5031259" y="5904158"/>
            <a:ext cx="3442012" cy="261610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/>
            </a:pPr>
            <a:r>
              <a:rPr lang="en-US" sz="1700" i="1" dirty="0" smtClean="0">
                <a:latin typeface="Arial"/>
                <a:ea typeface="Arial"/>
                <a:cs typeface="Arial"/>
                <a:sym typeface="Arial"/>
              </a:rPr>
              <a:t>Lead time for Moore storm: 16 min</a:t>
            </a:r>
            <a:endParaRPr sz="17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021" y="801787"/>
            <a:ext cx="879366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  <a:latin typeface="Arial"/>
                <a:cs typeface="Arial"/>
              </a:rPr>
              <a:t>Current Warning Process</a:t>
            </a:r>
            <a:r>
              <a:rPr lang="en-US" sz="2000" i="1" dirty="0" smtClean="0">
                <a:solidFill>
                  <a:schemeClr val="bg2"/>
                </a:solidFill>
                <a:latin typeface="Arial"/>
                <a:cs typeface="Arial"/>
              </a:rPr>
              <a:t>:  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“Warn on </a:t>
            </a:r>
            <a:r>
              <a:rPr lang="en-US" sz="2000" i="1" u="sng" dirty="0" smtClean="0">
                <a:solidFill>
                  <a:srgbClr val="FF0000"/>
                </a:solidFill>
                <a:latin typeface="Arial"/>
                <a:cs typeface="Arial"/>
              </a:rPr>
              <a:t>Detection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10" name="Oval 9"/>
          <p:cNvSpPr/>
          <p:nvPr/>
        </p:nvSpPr>
        <p:spPr>
          <a:xfrm>
            <a:off x="5494075" y="3760374"/>
            <a:ext cx="567157" cy="518189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479144" y="4044838"/>
            <a:ext cx="284881" cy="24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446" y="5267316"/>
            <a:ext cx="1143000" cy="1143000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2272594" y="3452676"/>
            <a:ext cx="2288796" cy="1680321"/>
          </a:xfrm>
          <a:prstGeom prst="cloudCallou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         Forecaster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Combining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the threat 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from the environment with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radar trends 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crosses a threshold…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195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2015-review-template-arial.potx</Template>
  <TotalTime>7401</TotalTime>
  <Words>2736</Words>
  <Application>Microsoft Macintosh PowerPoint</Application>
  <PresentationFormat>On-screen Show (4:3)</PresentationFormat>
  <Paragraphs>424</Paragraphs>
  <Slides>29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2015-review-template</vt:lpstr>
      <vt:lpstr>NSSL’s Warn-on-Forecast Project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NSSL?  </vt:lpstr>
      <vt:lpstr>Warn on Forecast Overview</vt:lpstr>
      <vt:lpstr>PowerPoint Presentation</vt:lpstr>
      <vt:lpstr>Potvin, C. K., L. J. Wicker, 2013:  Assessing ensemble forecasts of low-level supercell rotation within an OSSE framework.  Wea. Forecasting, 28, 940–960    </vt:lpstr>
      <vt:lpstr>Potvin, C. K., L. J. Wicker, 2013:  Assessing ensemble forecasts of low-level supercell rotation within an OSSE framework.  Wea. Forecasting, 28, 940–960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forecasters use a storm-scale prediction system?</vt:lpstr>
      <vt:lpstr>Summary</vt:lpstr>
      <vt:lpstr>Summary (continued..)</vt:lpstr>
      <vt:lpstr>Questions?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Louis Wicker</cp:lastModifiedBy>
  <cp:revision>570</cp:revision>
  <dcterms:created xsi:type="dcterms:W3CDTF">2014-10-24T15:10:25Z</dcterms:created>
  <dcterms:modified xsi:type="dcterms:W3CDTF">2015-02-11T16:47:11Z</dcterms:modified>
</cp:coreProperties>
</file>