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5051" r:id="rId1"/>
  </p:sldMasterIdLst>
  <p:notesMasterIdLst>
    <p:notesMasterId r:id="rId17"/>
  </p:notesMasterIdLst>
  <p:handoutMasterIdLst>
    <p:handoutMasterId r:id="rId18"/>
  </p:handoutMasterIdLst>
  <p:sldIdLst>
    <p:sldId id="256" r:id="rId2"/>
    <p:sldId id="261" r:id="rId3"/>
    <p:sldId id="280" r:id="rId4"/>
    <p:sldId id="281" r:id="rId5"/>
    <p:sldId id="282" r:id="rId6"/>
    <p:sldId id="262" r:id="rId7"/>
    <p:sldId id="283" r:id="rId8"/>
    <p:sldId id="263" r:id="rId9"/>
    <p:sldId id="264" r:id="rId10"/>
    <p:sldId id="268" r:id="rId11"/>
    <p:sldId id="284" r:id="rId12"/>
    <p:sldId id="273" r:id="rId13"/>
    <p:sldId id="277" r:id="rId14"/>
    <p:sldId id="278" r:id="rId15"/>
    <p:sldId id="279" r:id="rId1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entury Gothic" panose="020B0502020202020204" pitchFamily="34" charset="0"/>
      <p:regular r:id="rId23"/>
      <p:bold r:id="rId24"/>
      <p:italic r:id="rId25"/>
      <p:boldItalic r:id="rId26"/>
    </p:embeddedFont>
    <p:embeddedFont>
      <p:font typeface="Wingdings 2" panose="05020102010507070707" pitchFamily="18" charset="2"/>
      <p:regular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46" autoAdjust="0"/>
    <p:restoredTop sz="94660"/>
  </p:normalViewPr>
  <p:slideViewPr>
    <p:cSldViewPr snapToGrid="0">
      <p:cViewPr varScale="1">
        <p:scale>
          <a:sx n="87" d="100"/>
          <a:sy n="87" d="100"/>
        </p:scale>
        <p:origin x="-84" y="-306"/>
      </p:cViewPr>
      <p:guideLst>
        <p:guide orient="horz" pos="269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-2922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A6AFFA-6473-4729-AC7A-35F5EB4A8C14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4B72E19E-5380-4E89-AE02-4AB94D4F8090}">
      <dgm:prSet phldrT="[Text]"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en-US" dirty="0" smtClean="0"/>
            <a:t>Ground Clutter</a:t>
          </a:r>
          <a:endParaRPr lang="en-US" dirty="0"/>
        </a:p>
      </dgm:t>
    </dgm:pt>
    <dgm:pt modelId="{765D3937-2A8C-4E7C-A032-261C8DF8C10D}" type="parTrans" cxnId="{2196ED45-F1E4-4BD9-A8A6-523D972C7FB1}">
      <dgm:prSet/>
      <dgm:spPr/>
      <dgm:t>
        <a:bodyPr/>
        <a:lstStyle/>
        <a:p>
          <a:endParaRPr lang="en-US"/>
        </a:p>
      </dgm:t>
    </dgm:pt>
    <dgm:pt modelId="{ABB36CAD-A136-45BC-AB89-035000D54310}" type="sibTrans" cxnId="{2196ED45-F1E4-4BD9-A8A6-523D972C7FB1}">
      <dgm:prSet/>
      <dgm:spPr/>
      <dgm:t>
        <a:bodyPr/>
        <a:lstStyle/>
        <a:p>
          <a:endParaRPr lang="en-US"/>
        </a:p>
      </dgm:t>
    </dgm:pt>
    <dgm:pt modelId="{7A6FD8DC-453B-493B-AF48-BF695163E131}">
      <dgm:prSet phldrT="[Text]"/>
      <dgm:spPr>
        <a:solidFill>
          <a:srgbClr val="00B050">
            <a:alpha val="50000"/>
          </a:srgbClr>
        </a:solidFill>
      </dgm:spPr>
      <dgm:t>
        <a:bodyPr/>
        <a:lstStyle/>
        <a:p>
          <a:r>
            <a:rPr lang="en-US" dirty="0" smtClean="0"/>
            <a:t>Weather</a:t>
          </a:r>
          <a:endParaRPr lang="en-US" dirty="0"/>
        </a:p>
      </dgm:t>
    </dgm:pt>
    <dgm:pt modelId="{374936F6-C4F4-43E5-A457-80324C7FC89A}" type="parTrans" cxnId="{7B9DD30E-B6B9-45EB-A8C4-6CA5630CA7A4}">
      <dgm:prSet/>
      <dgm:spPr/>
      <dgm:t>
        <a:bodyPr/>
        <a:lstStyle/>
        <a:p>
          <a:endParaRPr lang="en-US"/>
        </a:p>
      </dgm:t>
    </dgm:pt>
    <dgm:pt modelId="{1F7F1AC1-6F2E-4170-97DB-9C0EB760FFE1}" type="sibTrans" cxnId="{7B9DD30E-B6B9-45EB-A8C4-6CA5630CA7A4}">
      <dgm:prSet/>
      <dgm:spPr/>
      <dgm:t>
        <a:bodyPr/>
        <a:lstStyle/>
        <a:p>
          <a:endParaRPr lang="en-US"/>
        </a:p>
      </dgm:t>
    </dgm:pt>
    <dgm:pt modelId="{744B8DA1-ABDD-4F3D-BA34-3A39C6AB65C6}" type="pres">
      <dgm:prSet presAssocID="{A6A6AFFA-6473-4729-AC7A-35F5EB4A8C14}" presName="compositeShape" presStyleCnt="0">
        <dgm:presLayoutVars>
          <dgm:chMax val="7"/>
          <dgm:dir/>
          <dgm:resizeHandles val="exact"/>
        </dgm:presLayoutVars>
      </dgm:prSet>
      <dgm:spPr/>
    </dgm:pt>
    <dgm:pt modelId="{F53483E2-F4A9-406B-A22C-405CE74E94CC}" type="pres">
      <dgm:prSet presAssocID="{4B72E19E-5380-4E89-AE02-4AB94D4F8090}" presName="circ1" presStyleLbl="vennNode1" presStyleIdx="0" presStyleCnt="2" custLinFactNeighborX="2856"/>
      <dgm:spPr/>
      <dgm:t>
        <a:bodyPr/>
        <a:lstStyle/>
        <a:p>
          <a:endParaRPr lang="en-US"/>
        </a:p>
      </dgm:t>
    </dgm:pt>
    <dgm:pt modelId="{3F7221C0-FC8D-405A-BF59-749070B32F0B}" type="pres">
      <dgm:prSet presAssocID="{4B72E19E-5380-4E89-AE02-4AB94D4F8090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EBDB44-25B7-45A1-B62A-CA27AC1DF8F3}" type="pres">
      <dgm:prSet presAssocID="{7A6FD8DC-453B-493B-AF48-BF695163E131}" presName="circ2" presStyleLbl="vennNode1" presStyleIdx="1" presStyleCnt="2" custLinFactNeighborX="2856"/>
      <dgm:spPr/>
      <dgm:t>
        <a:bodyPr/>
        <a:lstStyle/>
        <a:p>
          <a:endParaRPr lang="en-US"/>
        </a:p>
      </dgm:t>
    </dgm:pt>
    <dgm:pt modelId="{E6A8CCCB-7BA4-4D73-899C-5ACA2460FCE2}" type="pres">
      <dgm:prSet presAssocID="{7A6FD8DC-453B-493B-AF48-BF695163E13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B9DD30E-B6B9-45EB-A8C4-6CA5630CA7A4}" srcId="{A6A6AFFA-6473-4729-AC7A-35F5EB4A8C14}" destId="{7A6FD8DC-453B-493B-AF48-BF695163E131}" srcOrd="1" destOrd="0" parTransId="{374936F6-C4F4-43E5-A457-80324C7FC89A}" sibTransId="{1F7F1AC1-6F2E-4170-97DB-9C0EB760FFE1}"/>
    <dgm:cxn modelId="{A1D8EA9E-8CA8-4C60-8457-B4C1113DFE32}" type="presOf" srcId="{7A6FD8DC-453B-493B-AF48-BF695163E131}" destId="{E6A8CCCB-7BA4-4D73-899C-5ACA2460FCE2}" srcOrd="1" destOrd="0" presId="urn:microsoft.com/office/officeart/2005/8/layout/venn1"/>
    <dgm:cxn modelId="{EDD9680D-8314-4BFA-8BEF-A16C0397B9E8}" type="presOf" srcId="{7A6FD8DC-453B-493B-AF48-BF695163E131}" destId="{24EBDB44-25B7-45A1-B62A-CA27AC1DF8F3}" srcOrd="0" destOrd="0" presId="urn:microsoft.com/office/officeart/2005/8/layout/venn1"/>
    <dgm:cxn modelId="{EF4495E4-D78E-4720-99E6-BBC8EEE9C3A8}" type="presOf" srcId="{4B72E19E-5380-4E89-AE02-4AB94D4F8090}" destId="{F53483E2-F4A9-406B-A22C-405CE74E94CC}" srcOrd="0" destOrd="0" presId="urn:microsoft.com/office/officeart/2005/8/layout/venn1"/>
    <dgm:cxn modelId="{87BE6A64-D794-4D18-9F57-37BD6048ABF2}" type="presOf" srcId="{A6A6AFFA-6473-4729-AC7A-35F5EB4A8C14}" destId="{744B8DA1-ABDD-4F3D-BA34-3A39C6AB65C6}" srcOrd="0" destOrd="0" presId="urn:microsoft.com/office/officeart/2005/8/layout/venn1"/>
    <dgm:cxn modelId="{82DFE58F-D239-4104-A96E-3F295EFC120A}" type="presOf" srcId="{4B72E19E-5380-4E89-AE02-4AB94D4F8090}" destId="{3F7221C0-FC8D-405A-BF59-749070B32F0B}" srcOrd="1" destOrd="0" presId="urn:microsoft.com/office/officeart/2005/8/layout/venn1"/>
    <dgm:cxn modelId="{2196ED45-F1E4-4BD9-A8A6-523D972C7FB1}" srcId="{A6A6AFFA-6473-4729-AC7A-35F5EB4A8C14}" destId="{4B72E19E-5380-4E89-AE02-4AB94D4F8090}" srcOrd="0" destOrd="0" parTransId="{765D3937-2A8C-4E7C-A032-261C8DF8C10D}" sibTransId="{ABB36CAD-A136-45BC-AB89-035000D54310}"/>
    <dgm:cxn modelId="{B09F7CA6-4575-4047-99E2-4DA3F16E9997}" type="presParOf" srcId="{744B8DA1-ABDD-4F3D-BA34-3A39C6AB65C6}" destId="{F53483E2-F4A9-406B-A22C-405CE74E94CC}" srcOrd="0" destOrd="0" presId="urn:microsoft.com/office/officeart/2005/8/layout/venn1"/>
    <dgm:cxn modelId="{91DD4B4A-82AA-48E9-81FC-D9FD4BC11AD7}" type="presParOf" srcId="{744B8DA1-ABDD-4F3D-BA34-3A39C6AB65C6}" destId="{3F7221C0-FC8D-405A-BF59-749070B32F0B}" srcOrd="1" destOrd="0" presId="urn:microsoft.com/office/officeart/2005/8/layout/venn1"/>
    <dgm:cxn modelId="{84A7F9C5-9127-41E5-A9DD-4ADAA5C93F2B}" type="presParOf" srcId="{744B8DA1-ABDD-4F3D-BA34-3A39C6AB65C6}" destId="{24EBDB44-25B7-45A1-B62A-CA27AC1DF8F3}" srcOrd="2" destOrd="0" presId="urn:microsoft.com/office/officeart/2005/8/layout/venn1"/>
    <dgm:cxn modelId="{40091BDE-0BFC-48F9-ACBC-AB787E8C5D41}" type="presParOf" srcId="{744B8DA1-ABDD-4F3D-BA34-3A39C6AB65C6}" destId="{E6A8CCCB-7BA4-4D73-899C-5ACA2460FCE2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3483E2-F4A9-406B-A22C-405CE74E94CC}">
      <dsp:nvSpPr>
        <dsp:cNvPr id="0" name=""/>
        <dsp:cNvSpPr/>
      </dsp:nvSpPr>
      <dsp:spPr>
        <a:xfrm>
          <a:off x="333145" y="296497"/>
          <a:ext cx="4821173" cy="4821173"/>
        </a:xfrm>
        <a:prstGeom prst="ellipse">
          <a:avLst/>
        </a:prstGeom>
        <a:solidFill>
          <a:srgbClr val="FF00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kern="1200" dirty="0" smtClean="0"/>
            <a:t>Ground Clutter</a:t>
          </a:r>
          <a:endParaRPr lang="en-US" sz="5200" kern="1200" dirty="0"/>
        </a:p>
      </dsp:txBody>
      <dsp:txXfrm>
        <a:off x="1006372" y="865017"/>
        <a:ext cx="2779775" cy="3684133"/>
      </dsp:txXfrm>
    </dsp:sp>
    <dsp:sp modelId="{24EBDB44-25B7-45A1-B62A-CA27AC1DF8F3}">
      <dsp:nvSpPr>
        <dsp:cNvPr id="0" name=""/>
        <dsp:cNvSpPr/>
      </dsp:nvSpPr>
      <dsp:spPr>
        <a:xfrm>
          <a:off x="3807865" y="296497"/>
          <a:ext cx="4821173" cy="4821173"/>
        </a:xfrm>
        <a:prstGeom prst="ellipse">
          <a:avLst/>
        </a:prstGeom>
        <a:solidFill>
          <a:srgbClr val="00B05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kern="1200" dirty="0" smtClean="0"/>
            <a:t>Weather</a:t>
          </a:r>
          <a:endParaRPr lang="en-US" sz="5200" kern="1200" dirty="0"/>
        </a:p>
      </dsp:txBody>
      <dsp:txXfrm>
        <a:off x="5176036" y="865017"/>
        <a:ext cx="2779775" cy="36841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DB7F8-5096-C24D-A554-7000DED36531}" type="datetimeFigureOut">
              <a:rPr lang="en-US" smtClean="0"/>
              <a:t>2/11/2015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5527C-FF65-7E45-8C08-C143030C5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54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FE238-AD58-F64E-85D7-52F93FA94EB0}" type="datetimeFigureOut">
              <a:rPr lang="en-US" smtClean="0"/>
              <a:t>2/11/2015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C3057-D8C7-3446-9A91-8A752B787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7346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1: Introduction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28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ea typeface="Calibri"/>
                <a:cs typeface="Times New Roman"/>
              </a:rPr>
              <a:t>Slide 6: Duluth, MN (March xx, 2013)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a typeface="Calibri"/>
                <a:cs typeface="Times New Roman"/>
              </a:rPr>
              <a:t>Unfiltered (reflectivity, velocity, spectrum width, differential reflectivity, correlation coefficient, and differential phase)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dirty="0">
                <a:ea typeface="Calibri"/>
                <a:cs typeface="Times New Roman"/>
              </a:rPr>
              <a:t>WET/CLEAN-AP </a:t>
            </a:r>
            <a:r>
              <a:rPr lang="en-US" dirty="0" smtClean="0">
                <a:ea typeface="Calibri"/>
                <a:cs typeface="Times New Roman"/>
              </a:rPr>
              <a:t>processed</a:t>
            </a:r>
            <a:endParaRPr lang="en-US" dirty="0"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123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ea typeface="Calibri"/>
                <a:cs typeface="Times New Roman"/>
              </a:rPr>
              <a:t>Slide 6: Duluth, MN (March xx, 2013)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a typeface="Calibri"/>
                <a:cs typeface="Times New Roman"/>
              </a:rPr>
              <a:t>Unfiltered (reflectivity, velocity, spectrum width, differential reflectivity, correlation coefficient, and differential phase)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dirty="0">
                <a:ea typeface="Calibri"/>
                <a:cs typeface="Times New Roman"/>
              </a:rPr>
              <a:t>WET/CLEAN-AP </a:t>
            </a:r>
            <a:r>
              <a:rPr lang="en-US" dirty="0" smtClean="0">
                <a:ea typeface="Calibri"/>
                <a:cs typeface="Times New Roman"/>
              </a:rPr>
              <a:t>processed</a:t>
            </a:r>
            <a:endParaRPr lang="en-US" dirty="0"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1239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ea typeface="Calibri"/>
                <a:cs typeface="Times New Roman"/>
              </a:rPr>
              <a:t>Slide 7: R2O </a:t>
            </a:r>
            <a:r>
              <a:rPr lang="en-US" dirty="0" err="1">
                <a:ea typeface="Calibri"/>
                <a:cs typeface="Times New Roman"/>
              </a:rPr>
              <a:t>Acitivities</a:t>
            </a:r>
            <a:r>
              <a:rPr lang="en-US" dirty="0">
                <a:ea typeface="Calibri"/>
                <a:cs typeface="Times New Roman"/>
              </a:rPr>
              <a:t> (DSP)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a typeface="Calibri"/>
                <a:cs typeface="Times New Roman"/>
              </a:rPr>
              <a:t>Transferred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a typeface="Calibri"/>
                <a:cs typeface="Times New Roman"/>
              </a:rPr>
              <a:t>Ready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a typeface="Calibri"/>
                <a:cs typeface="Times New Roman"/>
              </a:rPr>
              <a:t>Research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dirty="0" smtClean="0">
                <a:ea typeface="Calibri"/>
                <a:cs typeface="Times New Roman"/>
              </a:rPr>
              <a:t>Planned</a:t>
            </a:r>
            <a:endParaRPr lang="en-US" dirty="0"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799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ea typeface="Calibri"/>
                <a:cs typeface="Times New Roman"/>
              </a:rPr>
              <a:t>Slide 7: R2O </a:t>
            </a:r>
            <a:r>
              <a:rPr lang="en-US" dirty="0" err="1">
                <a:ea typeface="Calibri"/>
                <a:cs typeface="Times New Roman"/>
              </a:rPr>
              <a:t>Acitivities</a:t>
            </a:r>
            <a:r>
              <a:rPr lang="en-US" dirty="0">
                <a:ea typeface="Calibri"/>
                <a:cs typeface="Times New Roman"/>
              </a:rPr>
              <a:t> (DSP)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a typeface="Calibri"/>
                <a:cs typeface="Times New Roman"/>
              </a:rPr>
              <a:t>Transferred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a typeface="Calibri"/>
                <a:cs typeface="Times New Roman"/>
              </a:rPr>
              <a:t>Ready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a typeface="Calibri"/>
                <a:cs typeface="Times New Roman"/>
              </a:rPr>
              <a:t>Research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dirty="0" smtClean="0">
                <a:ea typeface="Calibri"/>
                <a:cs typeface="Times New Roman"/>
              </a:rPr>
              <a:t>Planned</a:t>
            </a:r>
            <a:endParaRPr lang="en-US" dirty="0"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799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ea typeface="Calibri"/>
                <a:cs typeface="Times New Roman"/>
              </a:rPr>
              <a:t>Slide 7: R2O </a:t>
            </a:r>
            <a:r>
              <a:rPr lang="en-US" dirty="0" err="1">
                <a:ea typeface="Calibri"/>
                <a:cs typeface="Times New Roman"/>
              </a:rPr>
              <a:t>Acitivities</a:t>
            </a:r>
            <a:r>
              <a:rPr lang="en-US" dirty="0">
                <a:ea typeface="Calibri"/>
                <a:cs typeface="Times New Roman"/>
              </a:rPr>
              <a:t> (DSP)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a typeface="Calibri"/>
                <a:cs typeface="Times New Roman"/>
              </a:rPr>
              <a:t>Transferred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a typeface="Calibri"/>
                <a:cs typeface="Times New Roman"/>
              </a:rPr>
              <a:t>Ready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a typeface="Calibri"/>
                <a:cs typeface="Times New Roman"/>
              </a:rPr>
              <a:t>Research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dirty="0" smtClean="0">
                <a:ea typeface="Calibri"/>
                <a:cs typeface="Times New Roman"/>
              </a:rPr>
              <a:t>Planned</a:t>
            </a:r>
            <a:endParaRPr lang="en-US" dirty="0"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79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ea typeface="Calibri"/>
                <a:cs typeface="Times New Roman"/>
              </a:rPr>
              <a:t>Slide 7: R2O </a:t>
            </a:r>
            <a:r>
              <a:rPr lang="en-US" dirty="0" err="1">
                <a:ea typeface="Calibri"/>
                <a:cs typeface="Times New Roman"/>
              </a:rPr>
              <a:t>Acitivities</a:t>
            </a:r>
            <a:r>
              <a:rPr lang="en-US" dirty="0">
                <a:ea typeface="Calibri"/>
                <a:cs typeface="Times New Roman"/>
              </a:rPr>
              <a:t> (DSP)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a typeface="Calibri"/>
                <a:cs typeface="Times New Roman"/>
              </a:rPr>
              <a:t>Transferred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a typeface="Calibri"/>
                <a:cs typeface="Times New Roman"/>
              </a:rPr>
              <a:t>Ready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a typeface="Calibri"/>
                <a:cs typeface="Times New Roman"/>
              </a:rPr>
              <a:t>Research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dirty="0" smtClean="0">
                <a:ea typeface="Calibri"/>
                <a:cs typeface="Times New Roman"/>
              </a:rPr>
              <a:t>Planned</a:t>
            </a:r>
            <a:endParaRPr lang="en-US" dirty="0"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79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ea typeface="Calibri"/>
                <a:cs typeface="Times New Roman"/>
              </a:rPr>
              <a:t>Slide 2: Signal Processing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a typeface="Calibri"/>
                <a:cs typeface="Times New Roman"/>
              </a:rPr>
              <a:t>First “Weather Radar Summit” hosted by BARON Services, Inc.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ea typeface="Calibri"/>
                <a:cs typeface="Times New Roman"/>
              </a:rPr>
              <a:t>~1/3 NSSL Lab presenters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ea typeface="Calibri"/>
                <a:cs typeface="Times New Roman"/>
              </a:rPr>
              <a:t>~1/3 Other NOAA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ea typeface="Calibri"/>
                <a:cs typeface="Times New Roman"/>
              </a:rPr>
              <a:t>Other than NOAA/Baron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a typeface="Calibri"/>
                <a:cs typeface="Times New Roman"/>
              </a:rPr>
              <a:t>Signal Processing defined (Slide adapted from Rich Ice/ROC at Weather Radar Summit)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a typeface="Calibri"/>
                <a:cs typeface="Times New Roman"/>
              </a:rPr>
              <a:t>Evolution of Digital Signal Processing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ea typeface="Calibri"/>
                <a:cs typeface="Times New Roman"/>
              </a:rPr>
              <a:t>NSSL lead activities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ea typeface="Calibri"/>
                <a:cs typeface="Times New Roman"/>
              </a:rPr>
              <a:t>R2O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dirty="0">
                <a:ea typeface="Calibri"/>
                <a:cs typeface="Times New Roman"/>
              </a:rPr>
              <a:t>Clutter Mitigation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654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ea typeface="Calibri"/>
                <a:cs typeface="Times New Roman"/>
              </a:rPr>
              <a:t>Slide 2: Signal Processing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a typeface="Calibri"/>
                <a:cs typeface="Times New Roman"/>
              </a:rPr>
              <a:t>First “Weather Radar Summit” hosted by BARON Services, Inc.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ea typeface="Calibri"/>
                <a:cs typeface="Times New Roman"/>
              </a:rPr>
              <a:t>~1/3 NSSL Lab presenters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ea typeface="Calibri"/>
                <a:cs typeface="Times New Roman"/>
              </a:rPr>
              <a:t>~1/3 Other NOAA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ea typeface="Calibri"/>
                <a:cs typeface="Times New Roman"/>
              </a:rPr>
              <a:t>Other than NOAA/Baron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a typeface="Calibri"/>
                <a:cs typeface="Times New Roman"/>
              </a:rPr>
              <a:t>Signal Processing defined (Slide adapted from Rich Ice/ROC at Weather Radar Summit)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a typeface="Calibri"/>
                <a:cs typeface="Times New Roman"/>
              </a:rPr>
              <a:t>Evolution of Digital Signal Processing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ea typeface="Calibri"/>
                <a:cs typeface="Times New Roman"/>
              </a:rPr>
              <a:t>NSSL lead activities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ea typeface="Calibri"/>
                <a:cs typeface="Times New Roman"/>
              </a:rPr>
              <a:t>R2O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dirty="0">
                <a:ea typeface="Calibri"/>
                <a:cs typeface="Times New Roman"/>
              </a:rPr>
              <a:t>Clutter Mitigation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654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ea typeface="Calibri"/>
                <a:cs typeface="Times New Roman"/>
              </a:rPr>
              <a:t>Slide 2: Signal Processing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a typeface="Calibri"/>
                <a:cs typeface="Times New Roman"/>
              </a:rPr>
              <a:t>First “Weather Radar Summit” hosted by BARON Services, Inc.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ea typeface="Calibri"/>
                <a:cs typeface="Times New Roman"/>
              </a:rPr>
              <a:t>~1/3 NSSL Lab presenters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ea typeface="Calibri"/>
                <a:cs typeface="Times New Roman"/>
              </a:rPr>
              <a:t>~1/3 Other NOAA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ea typeface="Calibri"/>
                <a:cs typeface="Times New Roman"/>
              </a:rPr>
              <a:t>Other than NOAA/Baron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a typeface="Calibri"/>
                <a:cs typeface="Times New Roman"/>
              </a:rPr>
              <a:t>Signal Processing defined (Slide adapted from Rich Ice/ROC at Weather Radar Summit)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a typeface="Calibri"/>
                <a:cs typeface="Times New Roman"/>
              </a:rPr>
              <a:t>Evolution of Digital Signal Processing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ea typeface="Calibri"/>
                <a:cs typeface="Times New Roman"/>
              </a:rPr>
              <a:t>NSSL lead activities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ea typeface="Calibri"/>
                <a:cs typeface="Times New Roman"/>
              </a:rPr>
              <a:t>R2O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dirty="0">
                <a:ea typeface="Calibri"/>
                <a:cs typeface="Times New Roman"/>
              </a:rPr>
              <a:t>Clutter Mitigation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654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ea typeface="Calibri"/>
                <a:cs typeface="Times New Roman"/>
              </a:rPr>
              <a:t>Slide 2: Signal Processing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a typeface="Calibri"/>
                <a:cs typeface="Times New Roman"/>
              </a:rPr>
              <a:t>First “Weather Radar Summit” hosted by BARON Services, Inc.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ea typeface="Calibri"/>
                <a:cs typeface="Times New Roman"/>
              </a:rPr>
              <a:t>~1/3 NSSL Lab presenters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ea typeface="Calibri"/>
                <a:cs typeface="Times New Roman"/>
              </a:rPr>
              <a:t>~1/3 Other NOAA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ea typeface="Calibri"/>
                <a:cs typeface="Times New Roman"/>
              </a:rPr>
              <a:t>Other than NOAA/Baron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a typeface="Calibri"/>
                <a:cs typeface="Times New Roman"/>
              </a:rPr>
              <a:t>Signal Processing defined (Slide adapted from Rich Ice/ROC at Weather Radar Summit)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a typeface="Calibri"/>
                <a:cs typeface="Times New Roman"/>
              </a:rPr>
              <a:t>Evolution of Digital Signal Processing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ea typeface="Calibri"/>
                <a:cs typeface="Times New Roman"/>
              </a:rPr>
              <a:t>NSSL lead activities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ea typeface="Calibri"/>
                <a:cs typeface="Times New Roman"/>
              </a:rPr>
              <a:t>R2O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dirty="0">
                <a:ea typeface="Calibri"/>
                <a:cs typeface="Times New Roman"/>
              </a:rPr>
              <a:t>Clutter Mitigation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654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ea typeface="Calibri"/>
                <a:cs typeface="Times New Roman"/>
              </a:rPr>
              <a:t>Slide 3: Ground Clutter/mitigation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a typeface="Calibri"/>
                <a:cs typeface="Times New Roman"/>
              </a:rPr>
              <a:t>Ground clutter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ea typeface="Calibri"/>
                <a:cs typeface="Times New Roman"/>
              </a:rPr>
              <a:t>Obscures weather data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ea typeface="Calibri"/>
                <a:cs typeface="Times New Roman"/>
              </a:rPr>
              <a:t>All meteorological variables affected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ea typeface="Calibri"/>
                <a:cs typeface="Times New Roman"/>
              </a:rPr>
              <a:t>Characteristics of ground clutter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a typeface="Calibri"/>
                <a:cs typeface="Times New Roman"/>
              </a:rPr>
              <a:t>Ground Clutter filter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ea typeface="Calibri"/>
                <a:cs typeface="Times New Roman"/>
              </a:rPr>
              <a:t>Mitigates ground clutter contamination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ea typeface="Calibri"/>
                <a:cs typeface="Times New Roman"/>
              </a:rPr>
              <a:t>Weather along zero-</a:t>
            </a:r>
            <a:r>
              <a:rPr lang="en-US" dirty="0" err="1">
                <a:ea typeface="Calibri"/>
                <a:cs typeface="Times New Roman"/>
              </a:rPr>
              <a:t>isodop</a:t>
            </a:r>
            <a:endParaRPr lang="en-US" dirty="0"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lphaLcPeriod"/>
            </a:pPr>
            <a:r>
              <a:rPr lang="en-US" dirty="0">
                <a:ea typeface="Calibri"/>
                <a:cs typeface="Times New Roman"/>
              </a:rPr>
              <a:t>Misapplication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371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ea typeface="Calibri"/>
                <a:cs typeface="Times New Roman"/>
              </a:rPr>
              <a:t>Slide 4: Duluth, MN (October 20, 2013)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a typeface="Calibri"/>
                <a:cs typeface="Times New Roman"/>
              </a:rPr>
              <a:t>Current ground clutter mitigation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ea typeface="Calibri"/>
                <a:cs typeface="Times New Roman"/>
              </a:rPr>
              <a:t>Dual Polarization based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ea typeface="Calibri"/>
                <a:cs typeface="Times New Roman"/>
              </a:rPr>
              <a:t>Detection and ground clutter filter separate algorithms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a typeface="Calibri"/>
                <a:cs typeface="Times New Roman"/>
              </a:rPr>
              <a:t>Operators see ground clutter signature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ea typeface="Calibri"/>
                <a:cs typeface="Times New Roman"/>
              </a:rPr>
              <a:t>correlation coefficient reduced values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ea typeface="Calibri"/>
                <a:cs typeface="Times New Roman"/>
              </a:rPr>
              <a:t>Some enhancement of differential reflectivity 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ea typeface="Calibri"/>
                <a:cs typeface="Times New Roman"/>
              </a:rPr>
              <a:t>Not readily visible in reflectivity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lphaLcPeriod"/>
            </a:pPr>
            <a:r>
              <a:rPr lang="en-US" dirty="0">
                <a:ea typeface="Calibri"/>
                <a:cs typeface="Times New Roman"/>
              </a:rPr>
              <a:t>Not readily visible in </a:t>
            </a:r>
            <a:r>
              <a:rPr lang="en-US" dirty="0" smtClean="0">
                <a:ea typeface="Calibri"/>
                <a:cs typeface="Times New Roman"/>
              </a:rPr>
              <a:t>velocity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dirty="0" smtClean="0">
                <a:ea typeface="Calibri"/>
                <a:cs typeface="Times New Roman"/>
              </a:rPr>
              <a:t>Mitigate using all bins clutter filter to ~50</a:t>
            </a:r>
            <a:r>
              <a:rPr lang="en-US" baseline="0" dirty="0" smtClean="0">
                <a:ea typeface="Calibri"/>
                <a:cs typeface="Times New Roman"/>
              </a:rPr>
              <a:t> Km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baseline="0" dirty="0" smtClean="0">
                <a:ea typeface="Calibri"/>
                <a:cs typeface="Times New Roman"/>
              </a:rPr>
              <a:t>Zero-</a:t>
            </a:r>
            <a:r>
              <a:rPr lang="en-US" baseline="0" dirty="0" err="1" smtClean="0">
                <a:ea typeface="Calibri"/>
                <a:cs typeface="Times New Roman"/>
              </a:rPr>
              <a:t>isodop</a:t>
            </a:r>
            <a:r>
              <a:rPr lang="en-US" baseline="0" dirty="0" smtClean="0">
                <a:ea typeface="Calibri"/>
                <a:cs typeface="Times New Roman"/>
              </a:rPr>
              <a:t> loss in all estimates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dirty="0" smtClean="0">
                <a:ea typeface="Calibri"/>
                <a:cs typeface="Times New Roman"/>
              </a:rPr>
              <a:t>Automate ground clutter mitigation (Give the operator the tools)</a:t>
            </a:r>
            <a:endParaRPr lang="en-US" dirty="0"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501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ea typeface="Calibri"/>
                <a:cs typeface="Times New Roman"/>
              </a:rPr>
              <a:t>Slide 4: Duluth, MN (October 20, 2013)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a typeface="Calibri"/>
                <a:cs typeface="Times New Roman"/>
              </a:rPr>
              <a:t>Current ground clutter mitigation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ea typeface="Calibri"/>
                <a:cs typeface="Times New Roman"/>
              </a:rPr>
              <a:t>Dual Polarization based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ea typeface="Calibri"/>
                <a:cs typeface="Times New Roman"/>
              </a:rPr>
              <a:t>Detection and ground clutter filter separate algorithms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ea typeface="Calibri"/>
                <a:cs typeface="Times New Roman"/>
              </a:rPr>
              <a:t>Operators see ground clutter signature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ea typeface="Calibri"/>
                <a:cs typeface="Times New Roman"/>
              </a:rPr>
              <a:t>correlation coefficient reduced values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ea typeface="Calibri"/>
                <a:cs typeface="Times New Roman"/>
              </a:rPr>
              <a:t>Some enhancement of differential reflectivity 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ea typeface="Calibri"/>
                <a:cs typeface="Times New Roman"/>
              </a:rPr>
              <a:t>Not readily visible in reflectivity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lphaLcPeriod"/>
            </a:pPr>
            <a:r>
              <a:rPr lang="en-US" dirty="0">
                <a:ea typeface="Calibri"/>
                <a:cs typeface="Times New Roman"/>
              </a:rPr>
              <a:t>Not readily visible in </a:t>
            </a:r>
            <a:r>
              <a:rPr lang="en-US" dirty="0" smtClean="0">
                <a:ea typeface="Calibri"/>
                <a:cs typeface="Times New Roman"/>
              </a:rPr>
              <a:t>velocity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dirty="0" smtClean="0">
                <a:ea typeface="Calibri"/>
                <a:cs typeface="Times New Roman"/>
              </a:rPr>
              <a:t>Mitigate using all bins clutter filter to ~50</a:t>
            </a:r>
            <a:r>
              <a:rPr lang="en-US" baseline="0" dirty="0" smtClean="0">
                <a:ea typeface="Calibri"/>
                <a:cs typeface="Times New Roman"/>
              </a:rPr>
              <a:t> Km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baseline="0" dirty="0" smtClean="0">
                <a:ea typeface="Calibri"/>
                <a:cs typeface="Times New Roman"/>
              </a:rPr>
              <a:t>Zero-</a:t>
            </a:r>
            <a:r>
              <a:rPr lang="en-US" baseline="0" dirty="0" err="1" smtClean="0">
                <a:ea typeface="Calibri"/>
                <a:cs typeface="Times New Roman"/>
              </a:rPr>
              <a:t>isodop</a:t>
            </a:r>
            <a:r>
              <a:rPr lang="en-US" baseline="0" dirty="0" smtClean="0">
                <a:ea typeface="Calibri"/>
                <a:cs typeface="Times New Roman"/>
              </a:rPr>
              <a:t> loss in all estimates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dirty="0" smtClean="0">
                <a:ea typeface="Calibri"/>
                <a:cs typeface="Times New Roman"/>
              </a:rPr>
              <a:t>Automate ground clutter mitigation (Give the operator the tools)</a:t>
            </a:r>
            <a:endParaRPr lang="en-US" dirty="0"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501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dirty="0">
                <a:ea typeface="Calibri"/>
                <a:cs typeface="Times New Roman"/>
              </a:rPr>
              <a:t>Slide 5: Venn diagram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a typeface="Calibri"/>
                <a:cs typeface="Times New Roman"/>
              </a:rPr>
              <a:t>Clutter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a typeface="Calibri"/>
                <a:cs typeface="Times New Roman"/>
              </a:rPr>
              <a:t>Weather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a typeface="Calibri"/>
                <a:cs typeface="Times New Roman"/>
              </a:rPr>
              <a:t>Mixed Clutter/Weather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a typeface="Calibri"/>
                <a:cs typeface="Times New Roman"/>
              </a:rPr>
              <a:t>Clutter dominate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a typeface="Calibri"/>
                <a:cs typeface="Times New Roman"/>
              </a:rPr>
              <a:t>Weather dominate</a:t>
            </a: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100" dirty="0">
                <a:ea typeface="Calibri"/>
                <a:cs typeface="Times New Roman"/>
              </a:rPr>
              <a:t>Some weather estimates more sensitive to clutter contamination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a typeface="Calibri"/>
                <a:cs typeface="Times New Roman"/>
              </a:rPr>
              <a:t>CLEAN-AP/WET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a typeface="Calibri"/>
                <a:cs typeface="Times New Roman"/>
              </a:rPr>
              <a:t>CLEAN-AP (Clutter environment analysis using adaptive processing)</a:t>
            </a: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100" dirty="0">
                <a:ea typeface="Calibri"/>
                <a:cs typeface="Times New Roman"/>
              </a:rPr>
              <a:t>Integrates detection/filtering</a:t>
            </a: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100" dirty="0">
                <a:ea typeface="Calibri"/>
                <a:cs typeface="Times New Roman"/>
              </a:rPr>
              <a:t>Developed at NSSL</a:t>
            </a: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100" dirty="0">
                <a:ea typeface="Calibri"/>
                <a:cs typeface="Times New Roman"/>
              </a:rPr>
              <a:t>OU holds copyright/Government free license</a:t>
            </a: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100" dirty="0">
                <a:ea typeface="Calibri"/>
                <a:cs typeface="Times New Roman"/>
              </a:rPr>
              <a:t>R2O</a:t>
            </a:r>
          </a:p>
          <a:p>
            <a:pPr marL="1600200" marR="0" lvl="3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a typeface="Calibri"/>
                <a:cs typeface="Times New Roman"/>
              </a:rPr>
              <a:t>Originally developed for NWRT PAR</a:t>
            </a:r>
          </a:p>
          <a:p>
            <a:pPr marL="1600200" marR="0" lvl="3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a typeface="Calibri"/>
                <a:cs typeface="Times New Roman"/>
              </a:rPr>
              <a:t>Adapted for WSR-88D dual polarization for Staggered PRT and Uniform waveforms</a:t>
            </a:r>
          </a:p>
          <a:p>
            <a:pPr marL="1600200" marR="0" lvl="3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a typeface="Calibri"/>
                <a:cs typeface="Times New Roman"/>
              </a:rPr>
              <a:t>Algorithm transferred to ROC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a typeface="Calibri"/>
                <a:cs typeface="Times New Roman"/>
              </a:rPr>
              <a:t>WET (Weather environment </a:t>
            </a:r>
            <a:r>
              <a:rPr lang="en-US" sz="1100" dirty="0" err="1">
                <a:ea typeface="Calibri"/>
                <a:cs typeface="Times New Roman"/>
              </a:rPr>
              <a:t>thresholding</a:t>
            </a:r>
            <a:r>
              <a:rPr lang="en-US" sz="1100" dirty="0">
                <a:ea typeface="Calibri"/>
                <a:cs typeface="Times New Roman"/>
              </a:rPr>
              <a:t>)</a:t>
            </a: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100" dirty="0">
                <a:ea typeface="Calibri"/>
                <a:cs typeface="Times New Roman"/>
              </a:rPr>
              <a:t>Detects weather dominate signals using dual polarization parameters</a:t>
            </a: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100" dirty="0">
                <a:ea typeface="Calibri"/>
                <a:cs typeface="Times New Roman"/>
              </a:rPr>
              <a:t>Passes for further processing if non-weather</a:t>
            </a: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100" dirty="0">
                <a:ea typeface="Calibri"/>
                <a:cs typeface="Times New Roman"/>
              </a:rPr>
              <a:t>Preserves best quality of weather dominate weather estimate</a:t>
            </a: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100" dirty="0">
                <a:ea typeface="Calibri"/>
                <a:cs typeface="Times New Roman"/>
              </a:rPr>
              <a:t>Current research</a:t>
            </a: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romanLcPeriod"/>
            </a:pPr>
            <a:r>
              <a:rPr lang="en-US" sz="1100" dirty="0">
                <a:ea typeface="Calibri"/>
                <a:cs typeface="Times New Roman"/>
              </a:rPr>
              <a:t>Presented at AMS 2015 annual meeting, Phoenix, AZ</a:t>
            </a:r>
          </a:p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21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hree Pictur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2" descr="BlueDome_w_scud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5"/>
          <a:stretch/>
        </p:blipFill>
        <p:spPr>
          <a:xfrm>
            <a:off x="0" y="-9339"/>
            <a:ext cx="2234144" cy="4281714"/>
          </a:xfrm>
          <a:prstGeom prst="rect">
            <a:avLst/>
          </a:prstGeom>
        </p:spPr>
      </p:pic>
      <p:pic>
        <p:nvPicPr>
          <p:cNvPr id="13" name="Picture Placeholder 11" descr="090605_Wyoming6_Coniglio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5"/>
          <a:stretch/>
        </p:blipFill>
        <p:spPr>
          <a:xfrm>
            <a:off x="2319004" y="-9339"/>
            <a:ext cx="4505991" cy="4281714"/>
          </a:xfrm>
          <a:prstGeom prst="rect">
            <a:avLst/>
          </a:prstGeom>
        </p:spPr>
      </p:pic>
      <p:pic>
        <p:nvPicPr>
          <p:cNvPr id="14" name="Picture Placeholder 13" descr="15764.psd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9855" y="2924"/>
            <a:ext cx="2234144" cy="4272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295141"/>
            <a:ext cx="9143999" cy="11620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r">
              <a:defRPr sz="3200" baseline="0">
                <a:solidFill>
                  <a:schemeClr val="tx1"/>
                </a:solidFill>
                <a:latin typeface="Abadi MT Condensed Light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2484" y="5457226"/>
            <a:ext cx="5591516" cy="13991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ct val="0"/>
              </a:spcBef>
              <a:buNone/>
              <a:defRPr sz="1800" baseline="0">
                <a:solidFill>
                  <a:schemeClr val="tx1"/>
                </a:solidFill>
                <a:latin typeface="Abadi MT Condensed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14652" y="6032501"/>
            <a:ext cx="2476501" cy="698500"/>
            <a:chOff x="1823332" y="6023429"/>
            <a:chExt cx="2476501" cy="698500"/>
          </a:xfrm>
        </p:grpSpPr>
        <p:pic>
          <p:nvPicPr>
            <p:cNvPr id="4" name="Picture 3" descr="noaa_w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3204" y="6023429"/>
              <a:ext cx="696758" cy="698500"/>
            </a:xfrm>
            <a:prstGeom prst="rect">
              <a:avLst/>
            </a:prstGeom>
          </p:spPr>
        </p:pic>
        <p:pic>
          <p:nvPicPr>
            <p:cNvPr id="5" name="Picture 4" descr="US-DeptOfCommerce-Seal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3332" y="6032501"/>
              <a:ext cx="680357" cy="680357"/>
            </a:xfrm>
            <a:prstGeom prst="rect">
              <a:avLst/>
            </a:prstGeom>
          </p:spPr>
        </p:pic>
        <p:pic>
          <p:nvPicPr>
            <p:cNvPr id="6" name="Picture 5" descr="universal_gold_b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9476" y="6032501"/>
              <a:ext cx="680357" cy="6803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7048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98809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pic>
        <p:nvPicPr>
          <p:cNvPr id="7" name="Picture 6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0" name="Picture 9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NSSL Lab Review Feb 25–27, 2015</a:t>
            </a:r>
            <a:endParaRPr lang="en-US" dirty="0"/>
          </a:p>
        </p:txBody>
      </p:sp>
      <p:sp>
        <p:nvSpPr>
          <p:cNvPr id="15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25721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NSSL Lab Review Feb 25–27, 2015</a:t>
            </a:r>
            <a:endParaRPr lang="en-US" dirty="0"/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7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NSSL Lab Review Feb 25–27, 2015</a:t>
            </a:r>
            <a:endParaRPr lang="en-US" dirty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NSSL Lab Review Feb 25–27, 2015</a:t>
            </a:r>
            <a:endParaRPr lang="en-US" dirty="0"/>
          </a:p>
        </p:txBody>
      </p:sp>
      <p:sp>
        <p:nvSpPr>
          <p:cNvPr id="12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9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2177303"/>
            <a:ext cx="3657600" cy="11620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0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380" y="922774"/>
            <a:ext cx="3657600" cy="52716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" y="3352799"/>
            <a:ext cx="3657600" cy="28416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9" name="Picture 8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NSSL Lab Review Feb 25–27, 2015</a:t>
            </a:r>
            <a:endParaRPr lang="en-US" dirty="0"/>
          </a:p>
        </p:txBody>
      </p:sp>
      <p:sp>
        <p:nvSpPr>
          <p:cNvPr id="15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2177303"/>
            <a:ext cx="3657600" cy="11620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000" b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380" y="609600"/>
            <a:ext cx="3657600" cy="5334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" y="3352799"/>
            <a:ext cx="3657600" cy="25908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1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2176272"/>
            <a:ext cx="3657600" cy="11612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rgbClr val="0A459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4654475" y="228600"/>
            <a:ext cx="4251960" cy="5965870"/>
          </a:xfrm>
          <a:prstGeom prst="snip2DiagRect">
            <a:avLst>
              <a:gd name="adj1" fmla="val 0"/>
              <a:gd name="adj2" fmla="val 0"/>
            </a:avLst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3342401"/>
            <a:ext cx="3657600" cy="25952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8200"/>
            <a:ext cx="8153400" cy="609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rgbClr val="0A459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257799"/>
            <a:ext cx="8156448" cy="8202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ct val="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flipH="1">
            <a:off x="228600" y="228600"/>
            <a:ext cx="8677835" cy="4267200"/>
          </a:xfrm>
          <a:prstGeom prst="snip2DiagRect">
            <a:avLst>
              <a:gd name="adj1" fmla="val 0"/>
              <a:gd name="adj2" fmla="val 0"/>
            </a:avLst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6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62761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3" y="2329772"/>
            <a:ext cx="7583488" cy="3764315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pic>
        <p:nvPicPr>
          <p:cNvPr id="14" name="Picture 13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0" name="Picture 9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25721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3" y="2192732"/>
            <a:ext cx="7583488" cy="3764315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5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5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No Pictur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8300" y="2106544"/>
            <a:ext cx="5867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8300" y="4081949"/>
            <a:ext cx="5867400" cy="5737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ct val="0"/>
              </a:spcBef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3333750" y="6014357"/>
            <a:ext cx="2476501" cy="698500"/>
            <a:chOff x="3409962" y="6014357"/>
            <a:chExt cx="2476501" cy="698500"/>
          </a:xfrm>
        </p:grpSpPr>
        <p:pic>
          <p:nvPicPr>
            <p:cNvPr id="4" name="Picture 3" descr="noaa_wt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9834" y="6014357"/>
              <a:ext cx="696758" cy="698500"/>
            </a:xfrm>
            <a:prstGeom prst="rect">
              <a:avLst/>
            </a:prstGeom>
          </p:spPr>
        </p:pic>
        <p:pic>
          <p:nvPicPr>
            <p:cNvPr id="5" name="Picture 4" descr="US-DeptOfCommerce-Seal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9962" y="6023429"/>
              <a:ext cx="680357" cy="680357"/>
            </a:xfrm>
            <a:prstGeom prst="rect">
              <a:avLst/>
            </a:prstGeom>
          </p:spPr>
        </p:pic>
        <p:pic>
          <p:nvPicPr>
            <p:cNvPr id="6" name="Picture 5" descr="universal_gold_b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6106" y="6023429"/>
              <a:ext cx="680357" cy="680357"/>
            </a:xfrm>
            <a:prstGeom prst="rect">
              <a:avLst/>
            </a:prstGeom>
          </p:spPr>
        </p:pic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9887" y="838201"/>
            <a:ext cx="1219200" cy="5105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7878" y="838201"/>
            <a:ext cx="6191160" cy="5105400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pic>
        <p:nvPicPr>
          <p:cNvPr id="8" name="Picture 7" descr="pan1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53807" y="3058673"/>
            <a:ext cx="6867140" cy="731520"/>
          </a:xfrm>
          <a:prstGeom prst="rect">
            <a:avLst/>
          </a:prstGeom>
        </p:spPr>
      </p:pic>
      <p:pic>
        <p:nvPicPr>
          <p:cNvPr id="13" name="Picture 12" descr="pan1a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53807" y="3058673"/>
            <a:ext cx="6867140" cy="73152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 rot="5400000">
            <a:off x="-3202040" y="3202040"/>
            <a:ext cx="6858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Footer Placeholder 8"/>
          <p:cNvSpPr>
            <a:spLocks noGrp="1"/>
          </p:cNvSpPr>
          <p:nvPr>
            <p:ph type="ftr" sz="quarter" idx="3"/>
          </p:nvPr>
        </p:nvSpPr>
        <p:spPr>
          <a:xfrm rot="5400000">
            <a:off x="-1704005" y="2586174"/>
            <a:ext cx="3861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pic>
        <p:nvPicPr>
          <p:cNvPr id="17" name="Picture 16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8794" y="90135"/>
            <a:ext cx="680357" cy="680357"/>
          </a:xfrm>
          <a:prstGeom prst="rect">
            <a:avLst/>
          </a:prstGeom>
        </p:spPr>
      </p:pic>
      <p:sp>
        <p:nvSpPr>
          <p:cNvPr id="10" name="Slide Number Placeholder 10"/>
          <p:cNvSpPr>
            <a:spLocks noGrp="1"/>
          </p:cNvSpPr>
          <p:nvPr>
            <p:ph type="sldNum" sz="quarter" idx="4"/>
          </p:nvPr>
        </p:nvSpPr>
        <p:spPr>
          <a:xfrm rot="5400000">
            <a:off x="-367356" y="5913699"/>
            <a:ext cx="11877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63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838201"/>
            <a:ext cx="1219200" cy="5105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1"/>
            <a:ext cx="6307138" cy="5105400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Rectangle 11"/>
          <p:cNvSpPr/>
          <p:nvPr userDrawn="1"/>
        </p:nvSpPr>
        <p:spPr>
          <a:xfrm rot="5400000">
            <a:off x="-3202040" y="3202040"/>
            <a:ext cx="6858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 rot="5400000">
            <a:off x="-1704005" y="2586174"/>
            <a:ext cx="3861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NSSL Lab Review Feb 25–27, 2015</a:t>
            </a:r>
            <a:endParaRPr lang="en-US" dirty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 rot="5400000">
            <a:off x="-367356" y="5913699"/>
            <a:ext cx="11877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8794" y="90135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17081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2265820"/>
            <a:ext cx="7583488" cy="391951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Arial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336550">
              <a:buClr>
                <a:schemeClr val="tx1"/>
              </a:buClr>
              <a:buFont typeface="Arial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35050" indent="-349250">
              <a:buClr>
                <a:schemeClr val="tx1"/>
              </a:buClr>
              <a:buFont typeface="Arial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-336550">
              <a:buClr>
                <a:schemeClr val="tx1"/>
              </a:buClr>
              <a:buFont typeface="Arial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0850" indent="-349250">
              <a:buClr>
                <a:schemeClr val="tx1"/>
              </a:buClr>
              <a:buFont typeface="Arial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1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NSSL Lab Review Feb 25–27, 2015</a:t>
            </a:r>
            <a:endParaRPr lang="en-US" dirty="0"/>
          </a:p>
        </p:txBody>
      </p:sp>
      <p:sp>
        <p:nvSpPr>
          <p:cNvPr id="1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2" name="Picture 11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Arial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336550">
              <a:buClr>
                <a:schemeClr val="tx1"/>
              </a:buClr>
              <a:buFont typeface="Arial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35050" indent="-349250">
              <a:buClr>
                <a:schemeClr val="tx1"/>
              </a:buClr>
              <a:buFont typeface="Arial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-336550">
              <a:buClr>
                <a:schemeClr val="tx1"/>
              </a:buClr>
              <a:buFont typeface="Arial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720850" indent="-349250">
              <a:buClr>
                <a:schemeClr val="tx1"/>
              </a:buClr>
              <a:buFont typeface="Arial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NSSL Lab Review Feb 25–27, 2015</a:t>
            </a:r>
            <a:endParaRPr lang="en-US" dirty="0"/>
          </a:p>
        </p:txBody>
      </p:sp>
      <p:sp>
        <p:nvSpPr>
          <p:cNvPr id="12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1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17081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224197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3" y="224197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pic>
        <p:nvPicPr>
          <p:cNvPr id="9" name="Picture 8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NSSL Lab Review Feb 25–27, 2015</a:t>
            </a:r>
            <a:endParaRPr lang="en-US" dirty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779461" y="198120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705351" y="198120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NSSL Lab Review Feb 25–27, 2015</a:t>
            </a:r>
            <a:endParaRPr lang="en-US" dirty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08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652" y="3723445"/>
            <a:ext cx="4105241" cy="2279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543490" y="0"/>
            <a:ext cx="4600509" cy="640838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14653" y="344354"/>
            <a:ext cx="4096297" cy="29068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14653" y="344354"/>
            <a:ext cx="4096297" cy="29068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214653" y="344354"/>
            <a:ext cx="4096297" cy="29068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NSSL Lab Review Feb 25–27, 2015</a:t>
            </a:r>
            <a:endParaRPr lang="en-US" dirty="0"/>
          </a:p>
        </p:txBody>
      </p:sp>
      <p:sp>
        <p:nvSpPr>
          <p:cNvPr id="1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07945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2208730"/>
            <a:ext cx="3657600" cy="8683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3099504"/>
            <a:ext cx="3657600" cy="31315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2208730"/>
            <a:ext cx="3657600" cy="8683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3099504"/>
            <a:ext cx="3657600" cy="31315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pic>
        <p:nvPicPr>
          <p:cNvPr id="11" name="Picture 10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3" name="Picture 12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NSSL Lab Review Feb 25–27, 2015</a:t>
            </a:r>
            <a:endParaRPr lang="en-US" dirty="0"/>
          </a:p>
        </p:txBody>
      </p:sp>
      <p:sp>
        <p:nvSpPr>
          <p:cNvPr id="19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52426"/>
            <a:ext cx="3657600" cy="8683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743200"/>
            <a:ext cx="3657600" cy="3213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1852426"/>
            <a:ext cx="3657600" cy="8683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2743200"/>
            <a:ext cx="3657600" cy="3213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NSSL Lab Review Feb 25–27, 2015</a:t>
            </a:r>
            <a:endParaRPr lang="en-US" dirty="0"/>
          </a:p>
        </p:txBody>
      </p:sp>
      <p:sp>
        <p:nvSpPr>
          <p:cNvPr id="2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2" name="Picture 21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7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75" r:id="rId1"/>
    <p:sldLayoutId id="2147485054" r:id="rId2"/>
    <p:sldLayoutId id="2147485055" r:id="rId3"/>
    <p:sldLayoutId id="2147485056" r:id="rId4"/>
    <p:sldLayoutId id="2147485058" r:id="rId5"/>
    <p:sldLayoutId id="2147485059" r:id="rId6"/>
    <p:sldLayoutId id="2147485057" r:id="rId7"/>
    <p:sldLayoutId id="2147485060" r:id="rId8"/>
    <p:sldLayoutId id="2147485061" r:id="rId9"/>
    <p:sldLayoutId id="2147485062" r:id="rId10"/>
    <p:sldLayoutId id="2147485063" r:id="rId11"/>
    <p:sldLayoutId id="2147485064" r:id="rId12"/>
    <p:sldLayoutId id="2147485065" r:id="rId13"/>
    <p:sldLayoutId id="2147485066" r:id="rId14"/>
    <p:sldLayoutId id="2147485067" r:id="rId15"/>
    <p:sldLayoutId id="2147485068" r:id="rId16"/>
    <p:sldLayoutId id="2147485069" r:id="rId17"/>
    <p:sldLayoutId id="2147485070" r:id="rId18"/>
    <p:sldLayoutId id="2147485071" r:id="rId19"/>
    <p:sldLayoutId id="2147485072" r:id="rId20"/>
    <p:sldLayoutId id="2147485073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/>
        </a:buClr>
        <a:buSzPct val="90000"/>
        <a:buFont typeface="Arial"/>
        <a:buChar char="•"/>
        <a:defRPr sz="22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"/><Relationship Id="rId3" Type="http://schemas.openxmlformats.org/officeDocument/2006/relationships/image" Target="../media/image22.tif"/><Relationship Id="rId7" Type="http://schemas.openxmlformats.org/officeDocument/2006/relationships/image" Target="../media/image26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tif"/><Relationship Id="rId5" Type="http://schemas.openxmlformats.org/officeDocument/2006/relationships/image" Target="../media/image24.tif"/><Relationship Id="rId4" Type="http://schemas.openxmlformats.org/officeDocument/2006/relationships/image" Target="../media/image23.t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"/><Relationship Id="rId3" Type="http://schemas.openxmlformats.org/officeDocument/2006/relationships/image" Target="../media/image28.tif"/><Relationship Id="rId7" Type="http://schemas.openxmlformats.org/officeDocument/2006/relationships/image" Target="../media/image32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tif"/><Relationship Id="rId5" Type="http://schemas.openxmlformats.org/officeDocument/2006/relationships/image" Target="../media/image30.tif"/><Relationship Id="rId4" Type="http://schemas.openxmlformats.org/officeDocument/2006/relationships/image" Target="../media/image29.t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14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0" y="4275299"/>
            <a:ext cx="9143999" cy="132007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badi MT Condensed Light"/>
              </a:rPr>
              <a:t>Innovative Techniques to Improve</a:t>
            </a:r>
            <a:br>
              <a:rPr lang="en-US" dirty="0" smtClean="0">
                <a:latin typeface="Abadi MT Condensed Light"/>
              </a:rPr>
            </a:br>
            <a:r>
              <a:rPr lang="en-US" dirty="0" smtClean="0">
                <a:latin typeface="Abadi MT Condensed Light"/>
              </a:rPr>
              <a:t>Weather Observations</a:t>
            </a:r>
            <a:endParaRPr lang="en-US" dirty="0">
              <a:latin typeface="Abadi MT Condensed Light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4599214" y="5595371"/>
            <a:ext cx="4544786" cy="1211387"/>
          </a:xfrm>
        </p:spPr>
        <p:txBody>
          <a:bodyPr/>
          <a:lstStyle/>
          <a:p>
            <a:r>
              <a:rPr lang="en-US" dirty="0">
                <a:latin typeface="Abadi MT Condensed Light"/>
                <a:cs typeface="Abadi MT Condensed Light"/>
              </a:rPr>
              <a:t>David </a:t>
            </a:r>
            <a:r>
              <a:rPr lang="en-US" dirty="0" err="1">
                <a:latin typeface="Abadi MT Condensed Light"/>
                <a:cs typeface="Abadi MT Condensed Light"/>
              </a:rPr>
              <a:t>Warde</a:t>
            </a:r>
            <a:r>
              <a:rPr lang="en-US" dirty="0">
                <a:latin typeface="Abadi MT Condensed Light"/>
                <a:cs typeface="Abadi MT Condensed Light"/>
              </a:rPr>
              <a:t> (CIMMS/OU)</a:t>
            </a:r>
          </a:p>
          <a:p>
            <a:r>
              <a:rPr lang="en-US" dirty="0">
                <a:latin typeface="Abadi MT Condensed Light"/>
                <a:cs typeface="Abadi MT Condensed Light"/>
              </a:rPr>
              <a:t>February 25–27, 2015 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Abadi MT Condensed Light"/>
                <a:cs typeface="Abadi MT Condensed Light"/>
              </a:rPr>
              <a:t>National Weather Center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Abadi MT Condensed Light"/>
                <a:cs typeface="Abadi MT Condensed Light"/>
              </a:rPr>
              <a:t>Norman, Oklahoma</a:t>
            </a:r>
          </a:p>
        </p:txBody>
      </p:sp>
    </p:spTree>
    <p:extLst>
      <p:ext uri="{BB962C8B-B14F-4D97-AF65-F5344CB8AC3E}">
        <p14:creationId xmlns:p14="http://schemas.microsoft.com/office/powerpoint/2010/main" val="343885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496" y="898793"/>
            <a:ext cx="7823455" cy="5451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Once Again… Snowing in Duluth, MN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1462258"/>
            <a:ext cx="2191584" cy="2286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60" y="1462258"/>
            <a:ext cx="2203028" cy="2286000"/>
          </a:xfrm>
          <a:prstGeom prst="rect">
            <a:avLst/>
          </a:prstGeom>
        </p:spPr>
      </p:pic>
      <p:pic>
        <p:nvPicPr>
          <p:cNvPr id="18" name="Picture 17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462258"/>
            <a:ext cx="2203028" cy="2286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3886200"/>
            <a:ext cx="2185863" cy="2286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60" y="3886200"/>
            <a:ext cx="2185863" cy="2286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886200"/>
            <a:ext cx="2185863" cy="2286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199606" y="1463040"/>
            <a:ext cx="112883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Reflectivity</a:t>
            </a:r>
            <a:endParaRPr lang="en-US" b="1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77046" y="1462258"/>
            <a:ext cx="86408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Velocity</a:t>
            </a:r>
            <a:endParaRPr lang="en-US" b="1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954486" y="1461734"/>
            <a:ext cx="155042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Spectrum Width</a:t>
            </a:r>
            <a:endParaRPr lang="en-US" b="1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99606" y="3886200"/>
            <a:ext cx="210185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Differential Reflectivity</a:t>
            </a:r>
            <a:endParaRPr lang="en-US" b="1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577046" y="3886200"/>
            <a:ext cx="21515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Correlation Coefficient</a:t>
            </a:r>
            <a:endParaRPr lang="en-US" b="1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954486" y="3886200"/>
            <a:ext cx="167866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Differential Phase</a:t>
            </a:r>
            <a:endParaRPr lang="en-US" b="1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036522" y="6117336"/>
            <a:ext cx="1130438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Unfiltered</a:t>
            </a:r>
            <a:endParaRPr lang="en-US" sz="1600" dirty="0"/>
          </a:p>
        </p:txBody>
      </p:sp>
      <p:grpSp>
        <p:nvGrpSpPr>
          <p:cNvPr id="9" name="Group 8"/>
          <p:cNvGrpSpPr/>
          <p:nvPr/>
        </p:nvGrpSpPr>
        <p:grpSpPr>
          <a:xfrm>
            <a:off x="1794065" y="2221992"/>
            <a:ext cx="6195244" cy="3241203"/>
            <a:chOff x="1794065" y="2221992"/>
            <a:chExt cx="6195244" cy="3241203"/>
          </a:xfrm>
        </p:grpSpPr>
        <p:grpSp>
          <p:nvGrpSpPr>
            <p:cNvPr id="8" name="Group 7"/>
            <p:cNvGrpSpPr/>
            <p:nvPr/>
          </p:nvGrpSpPr>
          <p:grpSpPr>
            <a:xfrm>
              <a:off x="4012887" y="2222307"/>
              <a:ext cx="1580517" cy="3240888"/>
              <a:chOff x="4012887" y="2222307"/>
              <a:chExt cx="1580517" cy="3240888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4012887" y="4685289"/>
                <a:ext cx="1579188" cy="777906"/>
                <a:chOff x="4012887" y="4685289"/>
                <a:chExt cx="1579188" cy="777906"/>
              </a:xfrm>
            </p:grpSpPr>
            <p:sp>
              <p:nvSpPr>
                <p:cNvPr id="3" name="Oval 2"/>
                <p:cNvSpPr/>
                <p:nvPr/>
              </p:nvSpPr>
              <p:spPr>
                <a:xfrm rot="20123669">
                  <a:off x="4189062" y="5023441"/>
                  <a:ext cx="1403013" cy="439754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" name="Oval 3"/>
                <p:cNvSpPr/>
                <p:nvPr/>
              </p:nvSpPr>
              <p:spPr>
                <a:xfrm rot="2701134">
                  <a:off x="4369301" y="4328875"/>
                  <a:ext cx="414070" cy="1126897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2" name="Group 41"/>
              <p:cNvGrpSpPr/>
              <p:nvPr/>
            </p:nvGrpSpPr>
            <p:grpSpPr>
              <a:xfrm>
                <a:off x="4014216" y="2222307"/>
                <a:ext cx="1579188" cy="777906"/>
                <a:chOff x="4012887" y="4685289"/>
                <a:chExt cx="1579188" cy="777906"/>
              </a:xfrm>
            </p:grpSpPr>
            <p:sp>
              <p:nvSpPr>
                <p:cNvPr id="43" name="Oval 42"/>
                <p:cNvSpPr/>
                <p:nvPr/>
              </p:nvSpPr>
              <p:spPr>
                <a:xfrm rot="20123669">
                  <a:off x="4189062" y="5023441"/>
                  <a:ext cx="1403013" cy="439754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 rot="2701134">
                  <a:off x="4369301" y="4328875"/>
                  <a:ext cx="414070" cy="1126897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5" name="Group 44"/>
            <p:cNvGrpSpPr/>
            <p:nvPr/>
          </p:nvGrpSpPr>
          <p:grpSpPr>
            <a:xfrm>
              <a:off x="1794065" y="2221992"/>
              <a:ext cx="1580517" cy="3240888"/>
              <a:chOff x="4012887" y="2222307"/>
              <a:chExt cx="1580517" cy="3240888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4012887" y="4685289"/>
                <a:ext cx="1579188" cy="777906"/>
                <a:chOff x="4012887" y="4685289"/>
                <a:chExt cx="1579188" cy="777906"/>
              </a:xfrm>
            </p:grpSpPr>
            <p:sp>
              <p:nvSpPr>
                <p:cNvPr id="50" name="Oval 49"/>
                <p:cNvSpPr/>
                <p:nvPr/>
              </p:nvSpPr>
              <p:spPr>
                <a:xfrm rot="20123669">
                  <a:off x="4189062" y="5023441"/>
                  <a:ext cx="1403013" cy="439754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 rot="2701134">
                  <a:off x="4369301" y="4328875"/>
                  <a:ext cx="414070" cy="1126897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7" name="Group 46"/>
              <p:cNvGrpSpPr/>
              <p:nvPr/>
            </p:nvGrpSpPr>
            <p:grpSpPr>
              <a:xfrm>
                <a:off x="4014216" y="2222307"/>
                <a:ext cx="1579188" cy="777906"/>
                <a:chOff x="4012887" y="4685289"/>
                <a:chExt cx="1579188" cy="777906"/>
              </a:xfrm>
            </p:grpSpPr>
            <p:sp>
              <p:nvSpPr>
                <p:cNvPr id="48" name="Oval 47"/>
                <p:cNvSpPr/>
                <p:nvPr/>
              </p:nvSpPr>
              <p:spPr>
                <a:xfrm rot="20123669">
                  <a:off x="4189062" y="5023441"/>
                  <a:ext cx="1403013" cy="439754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Oval 48"/>
                <p:cNvSpPr/>
                <p:nvPr/>
              </p:nvSpPr>
              <p:spPr>
                <a:xfrm rot="2701134">
                  <a:off x="4369301" y="4328875"/>
                  <a:ext cx="414070" cy="1126897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2" name="Group 51"/>
            <p:cNvGrpSpPr/>
            <p:nvPr/>
          </p:nvGrpSpPr>
          <p:grpSpPr>
            <a:xfrm>
              <a:off x="6408792" y="2221992"/>
              <a:ext cx="1580517" cy="3240888"/>
              <a:chOff x="4012887" y="2222307"/>
              <a:chExt cx="1580517" cy="3240888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4012887" y="4685289"/>
                <a:ext cx="1579188" cy="777906"/>
                <a:chOff x="4012887" y="4685289"/>
                <a:chExt cx="1579188" cy="777906"/>
              </a:xfrm>
            </p:grpSpPr>
            <p:sp>
              <p:nvSpPr>
                <p:cNvPr id="57" name="Oval 56"/>
                <p:cNvSpPr/>
                <p:nvPr/>
              </p:nvSpPr>
              <p:spPr>
                <a:xfrm rot="20123669">
                  <a:off x="4189062" y="5023441"/>
                  <a:ext cx="1403013" cy="439754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 rot="2701134">
                  <a:off x="4369301" y="4328875"/>
                  <a:ext cx="414070" cy="1126897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4" name="Group 53"/>
              <p:cNvGrpSpPr/>
              <p:nvPr/>
            </p:nvGrpSpPr>
            <p:grpSpPr>
              <a:xfrm>
                <a:off x="4014216" y="2222307"/>
                <a:ext cx="1579188" cy="777906"/>
                <a:chOff x="4012887" y="4685289"/>
                <a:chExt cx="1579188" cy="777906"/>
              </a:xfrm>
            </p:grpSpPr>
            <p:sp>
              <p:nvSpPr>
                <p:cNvPr id="55" name="Oval 54"/>
                <p:cNvSpPr/>
                <p:nvPr/>
              </p:nvSpPr>
              <p:spPr>
                <a:xfrm rot="20123669">
                  <a:off x="4189062" y="5023441"/>
                  <a:ext cx="1403013" cy="439754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 rot="2701134">
                  <a:off x="4369301" y="4328875"/>
                  <a:ext cx="414070" cy="1126897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5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</p:spPr>
        <p:txBody>
          <a:bodyPr/>
          <a:lstStyle/>
          <a:p>
            <a:fld id="{2AE81A39-2840-ED4D-A514-D0833010961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NSSL Lab Review Feb 25–27, 2015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24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496" y="898793"/>
            <a:ext cx="7823455" cy="5451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Once Again… Snowing in Duluth, MN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1463040"/>
            <a:ext cx="2191584" cy="2286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60" y="1463040"/>
            <a:ext cx="2203029" cy="2286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463040"/>
            <a:ext cx="2203029" cy="2286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3886200"/>
            <a:ext cx="2185862" cy="2286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60" y="3886200"/>
            <a:ext cx="2185862" cy="2286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886200"/>
            <a:ext cx="2185862" cy="2286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199606" y="1463040"/>
            <a:ext cx="112883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Reflectivity</a:t>
            </a:r>
            <a:endParaRPr lang="en-US" b="1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77046" y="1462258"/>
            <a:ext cx="86408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Velocity</a:t>
            </a:r>
            <a:endParaRPr lang="en-US" b="1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954486" y="1461734"/>
            <a:ext cx="155042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Spectrum Width</a:t>
            </a:r>
            <a:endParaRPr lang="en-US" b="1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99606" y="3886200"/>
            <a:ext cx="210185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Differential Reflectivity</a:t>
            </a:r>
            <a:endParaRPr lang="en-US" b="1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577046" y="3886200"/>
            <a:ext cx="21515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Correlation Coefficient</a:t>
            </a:r>
            <a:endParaRPr lang="en-US" b="1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954486" y="3886200"/>
            <a:ext cx="167866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dk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Differential Phase</a:t>
            </a:r>
            <a:endParaRPr lang="en-US" b="1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036522" y="6117336"/>
            <a:ext cx="1130438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Unfiltered</a:t>
            </a:r>
            <a:endParaRPr lang="en-US" sz="1600" dirty="0"/>
          </a:p>
        </p:txBody>
      </p:sp>
      <p:sp useBgFill="1">
        <p:nvSpPr>
          <p:cNvPr id="5" name="Rectangle 4"/>
          <p:cNvSpPr/>
          <p:nvPr/>
        </p:nvSpPr>
        <p:spPr>
          <a:xfrm>
            <a:off x="3809210" y="6204157"/>
            <a:ext cx="1618196" cy="179802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799378" y="6112860"/>
            <a:ext cx="1689886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WET/CLEAN-AP</a:t>
            </a:r>
            <a:endParaRPr lang="en-US" sz="1600" dirty="0"/>
          </a:p>
        </p:txBody>
      </p:sp>
      <p:grpSp>
        <p:nvGrpSpPr>
          <p:cNvPr id="9" name="Group 8"/>
          <p:cNvGrpSpPr/>
          <p:nvPr/>
        </p:nvGrpSpPr>
        <p:grpSpPr>
          <a:xfrm>
            <a:off x="1794065" y="2221992"/>
            <a:ext cx="6195244" cy="3241203"/>
            <a:chOff x="1794065" y="2221992"/>
            <a:chExt cx="6195244" cy="3241203"/>
          </a:xfrm>
        </p:grpSpPr>
        <p:grpSp>
          <p:nvGrpSpPr>
            <p:cNvPr id="8" name="Group 7"/>
            <p:cNvGrpSpPr/>
            <p:nvPr/>
          </p:nvGrpSpPr>
          <p:grpSpPr>
            <a:xfrm>
              <a:off x="4012887" y="2222307"/>
              <a:ext cx="1580517" cy="3240888"/>
              <a:chOff x="4012887" y="2222307"/>
              <a:chExt cx="1580517" cy="3240888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4012887" y="4685289"/>
                <a:ext cx="1579188" cy="777906"/>
                <a:chOff x="4012887" y="4685289"/>
                <a:chExt cx="1579188" cy="777906"/>
              </a:xfrm>
            </p:grpSpPr>
            <p:sp>
              <p:nvSpPr>
                <p:cNvPr id="3" name="Oval 2"/>
                <p:cNvSpPr/>
                <p:nvPr/>
              </p:nvSpPr>
              <p:spPr>
                <a:xfrm rot="20123669">
                  <a:off x="4189062" y="5023441"/>
                  <a:ext cx="1403013" cy="439754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" name="Oval 3"/>
                <p:cNvSpPr/>
                <p:nvPr/>
              </p:nvSpPr>
              <p:spPr>
                <a:xfrm rot="2701134">
                  <a:off x="4369301" y="4328875"/>
                  <a:ext cx="414070" cy="1126897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2" name="Group 41"/>
              <p:cNvGrpSpPr/>
              <p:nvPr/>
            </p:nvGrpSpPr>
            <p:grpSpPr>
              <a:xfrm>
                <a:off x="4014216" y="2222307"/>
                <a:ext cx="1579188" cy="777906"/>
                <a:chOff x="4012887" y="4685289"/>
                <a:chExt cx="1579188" cy="777906"/>
              </a:xfrm>
            </p:grpSpPr>
            <p:sp>
              <p:nvSpPr>
                <p:cNvPr id="43" name="Oval 42"/>
                <p:cNvSpPr/>
                <p:nvPr/>
              </p:nvSpPr>
              <p:spPr>
                <a:xfrm rot="20123669">
                  <a:off x="4189062" y="5023441"/>
                  <a:ext cx="1403013" cy="439754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 rot="2701134">
                  <a:off x="4369301" y="4328875"/>
                  <a:ext cx="414070" cy="1126897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5" name="Group 44"/>
            <p:cNvGrpSpPr/>
            <p:nvPr/>
          </p:nvGrpSpPr>
          <p:grpSpPr>
            <a:xfrm>
              <a:off x="1794065" y="2221992"/>
              <a:ext cx="1580517" cy="3240888"/>
              <a:chOff x="4012887" y="2222307"/>
              <a:chExt cx="1580517" cy="3240888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4012887" y="4685289"/>
                <a:ext cx="1579188" cy="777906"/>
                <a:chOff x="4012887" y="4685289"/>
                <a:chExt cx="1579188" cy="777906"/>
              </a:xfrm>
            </p:grpSpPr>
            <p:sp>
              <p:nvSpPr>
                <p:cNvPr id="50" name="Oval 49"/>
                <p:cNvSpPr/>
                <p:nvPr/>
              </p:nvSpPr>
              <p:spPr>
                <a:xfrm rot="20123669">
                  <a:off x="4189062" y="5023441"/>
                  <a:ext cx="1403013" cy="439754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 rot="2701134">
                  <a:off x="4369301" y="4328875"/>
                  <a:ext cx="414070" cy="1126897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7" name="Group 46"/>
              <p:cNvGrpSpPr/>
              <p:nvPr/>
            </p:nvGrpSpPr>
            <p:grpSpPr>
              <a:xfrm>
                <a:off x="4014216" y="2222307"/>
                <a:ext cx="1579188" cy="777906"/>
                <a:chOff x="4012887" y="4685289"/>
                <a:chExt cx="1579188" cy="777906"/>
              </a:xfrm>
            </p:grpSpPr>
            <p:sp>
              <p:nvSpPr>
                <p:cNvPr id="48" name="Oval 47"/>
                <p:cNvSpPr/>
                <p:nvPr/>
              </p:nvSpPr>
              <p:spPr>
                <a:xfrm rot="20123669">
                  <a:off x="4189062" y="5023441"/>
                  <a:ext cx="1403013" cy="439754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Oval 48"/>
                <p:cNvSpPr/>
                <p:nvPr/>
              </p:nvSpPr>
              <p:spPr>
                <a:xfrm rot="2701134">
                  <a:off x="4369301" y="4328875"/>
                  <a:ext cx="414070" cy="1126897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2" name="Group 51"/>
            <p:cNvGrpSpPr/>
            <p:nvPr/>
          </p:nvGrpSpPr>
          <p:grpSpPr>
            <a:xfrm>
              <a:off x="6408792" y="2221992"/>
              <a:ext cx="1580517" cy="3240888"/>
              <a:chOff x="4012887" y="2222307"/>
              <a:chExt cx="1580517" cy="3240888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4012887" y="4685289"/>
                <a:ext cx="1579188" cy="777906"/>
                <a:chOff x="4012887" y="4685289"/>
                <a:chExt cx="1579188" cy="777906"/>
              </a:xfrm>
            </p:grpSpPr>
            <p:sp>
              <p:nvSpPr>
                <p:cNvPr id="57" name="Oval 56"/>
                <p:cNvSpPr/>
                <p:nvPr/>
              </p:nvSpPr>
              <p:spPr>
                <a:xfrm rot="20123669">
                  <a:off x="4189062" y="5023441"/>
                  <a:ext cx="1403013" cy="439754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 rot="2701134">
                  <a:off x="4369301" y="4328875"/>
                  <a:ext cx="414070" cy="1126897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4" name="Group 53"/>
              <p:cNvGrpSpPr/>
              <p:nvPr/>
            </p:nvGrpSpPr>
            <p:grpSpPr>
              <a:xfrm>
                <a:off x="4014216" y="2222307"/>
                <a:ext cx="1579188" cy="777906"/>
                <a:chOff x="4012887" y="4685289"/>
                <a:chExt cx="1579188" cy="777906"/>
              </a:xfrm>
            </p:grpSpPr>
            <p:sp>
              <p:nvSpPr>
                <p:cNvPr id="55" name="Oval 54"/>
                <p:cNvSpPr/>
                <p:nvPr/>
              </p:nvSpPr>
              <p:spPr>
                <a:xfrm rot="20123669">
                  <a:off x="4189062" y="5023441"/>
                  <a:ext cx="1403013" cy="439754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 rot="2701134">
                  <a:off x="4369301" y="4328875"/>
                  <a:ext cx="414070" cy="1126897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5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</p:spPr>
        <p:txBody>
          <a:bodyPr/>
          <a:lstStyle/>
          <a:p>
            <a:fld id="{2AE81A39-2840-ED4D-A514-D0833010961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NSSL Lab Review Feb 25–27, 2015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3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 of R2O Activities</a:t>
            </a:r>
            <a:br>
              <a:rPr lang="en-US" dirty="0" smtClean="0"/>
            </a:br>
            <a:r>
              <a:rPr lang="en-US" sz="2200" i="1" dirty="0" smtClean="0"/>
              <a:t>Transferring Innovative Techniques to the NEXRAD Network</a:t>
            </a:r>
            <a:endParaRPr lang="en-US" sz="2200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763" y="2188097"/>
            <a:ext cx="7137388" cy="4005874"/>
          </a:xfrm>
          <a:solidFill>
            <a:schemeClr val="tx2">
              <a:lumMod val="25000"/>
              <a:lumOff val="75000"/>
            </a:schemeClr>
          </a:solidFill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 b="1" dirty="0" smtClean="0"/>
              <a:t> Recent Transfers</a:t>
            </a:r>
            <a:endParaRPr lang="en-US" sz="2800" b="1" dirty="0"/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Staggered pulse repetition time (PRT)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CLEAN-AP (uniform PRT and staggered PRT)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SZ-2 censoring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Polarimetric-variable-specific </a:t>
            </a:r>
            <a:r>
              <a:rPr lang="en-US" sz="2400" dirty="0"/>
              <a:t>SNR </a:t>
            </a:r>
            <a:r>
              <a:rPr lang="en-US" sz="2400" dirty="0" smtClean="0"/>
              <a:t>thresholds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Less </a:t>
            </a:r>
            <a:r>
              <a:rPr lang="en-US" sz="2400" dirty="0"/>
              <a:t>tapered window for super-resolution </a:t>
            </a:r>
            <a:r>
              <a:rPr lang="en-US" sz="2400" dirty="0" smtClean="0"/>
              <a:t>DP variables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Coherency-based </a:t>
            </a:r>
            <a:r>
              <a:rPr lang="en-US" sz="2400" dirty="0" err="1" smtClean="0"/>
              <a:t>thresholding</a:t>
            </a:r>
            <a:endParaRPr lang="en-US" sz="2400" dirty="0" smtClean="0"/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Noise estimator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NSSL Lab Review Feb 25–27,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47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 of R2O Activities</a:t>
            </a:r>
            <a:br>
              <a:rPr lang="en-US" dirty="0" smtClean="0"/>
            </a:br>
            <a:r>
              <a:rPr lang="en-US" sz="2200" i="1" dirty="0" smtClean="0"/>
              <a:t>Transferring Innovative Techniques to the NEXRAD Network</a:t>
            </a:r>
            <a:endParaRPr lang="en-US" sz="2200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763" y="2188097"/>
            <a:ext cx="7137388" cy="4038532"/>
          </a:xfrm>
          <a:solidFill>
            <a:schemeClr val="tx2">
              <a:lumMod val="25000"/>
              <a:lumOff val="75000"/>
            </a:schemeClr>
          </a:solidFill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 b="1" dirty="0"/>
              <a:t>Ready for </a:t>
            </a:r>
            <a:r>
              <a:rPr lang="en-US" sz="2800" b="1" dirty="0" smtClean="0"/>
              <a:t>Transfer</a:t>
            </a:r>
            <a:endParaRPr lang="en-US" sz="2800" b="1" dirty="0"/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Improved spectrum width </a:t>
            </a:r>
            <a:r>
              <a:rPr lang="en-US" sz="2400" dirty="0" smtClean="0"/>
              <a:t>estimator</a:t>
            </a:r>
            <a:endParaRPr lang="en-US" sz="2400" dirty="0"/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Improved correlation coefficient estimator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Range oversampling processing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Combining H&amp;V </a:t>
            </a:r>
            <a:r>
              <a:rPr lang="en-US" sz="2400" dirty="0" err="1" smtClean="0"/>
              <a:t>autocovariance</a:t>
            </a:r>
            <a:r>
              <a:rPr lang="en-US" sz="2400" dirty="0" smtClean="0"/>
              <a:t> estimates </a:t>
            </a:r>
            <a:r>
              <a:rPr lang="en-US" sz="2400" dirty="0"/>
              <a:t>for Doppler velocity estimates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NSSL Lab Review Feb 25–27,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3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 of R2O Activities</a:t>
            </a:r>
            <a:br>
              <a:rPr lang="en-US" dirty="0" smtClean="0"/>
            </a:br>
            <a:r>
              <a:rPr lang="en-US" sz="2200" i="1" dirty="0" smtClean="0"/>
              <a:t>Transferring Innovative Techniques to the NEXRAD Network</a:t>
            </a:r>
            <a:endParaRPr lang="en-US" sz="2200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763" y="2188097"/>
            <a:ext cx="7137388" cy="4038532"/>
          </a:xfrm>
          <a:solidFill>
            <a:schemeClr val="tx2">
              <a:lumMod val="25000"/>
              <a:lumOff val="75000"/>
            </a:schemeClr>
          </a:solidFill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 b="1" dirty="0"/>
              <a:t>Research in </a:t>
            </a:r>
            <a:r>
              <a:rPr lang="en-US" sz="2800" b="1" dirty="0" smtClean="0"/>
              <a:t>Progress</a:t>
            </a:r>
            <a:endParaRPr lang="en-US" sz="2800" b="1" dirty="0"/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Combining </a:t>
            </a:r>
            <a:r>
              <a:rPr lang="en-US" sz="2400" dirty="0" err="1" smtClean="0"/>
              <a:t>autocovariance</a:t>
            </a:r>
            <a:r>
              <a:rPr lang="en-US" sz="2400" dirty="0" smtClean="0"/>
              <a:t> estimates </a:t>
            </a:r>
            <a:r>
              <a:rPr lang="en-US" sz="2400" dirty="0"/>
              <a:t>from different scans for DP variables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Multi-lag estimators for DP variables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Using differential-phase information to improve the mitigation of ground </a:t>
            </a:r>
            <a:r>
              <a:rPr lang="en-US" sz="2400" dirty="0" smtClean="0"/>
              <a:t>clutter (WET)</a:t>
            </a:r>
            <a:endParaRPr lang="en-US" sz="2400" dirty="0"/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Pulsed-interference filter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NSSL Lab Review Feb 25–27,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3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 of R2O Activities</a:t>
            </a:r>
            <a:br>
              <a:rPr lang="en-US" dirty="0" smtClean="0"/>
            </a:br>
            <a:r>
              <a:rPr lang="en-US" sz="2200" i="1" dirty="0" smtClean="0"/>
              <a:t>Transferring Innovative Techniques to the NEXRAD Network</a:t>
            </a:r>
            <a:endParaRPr lang="en-US" sz="2200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763" y="2188097"/>
            <a:ext cx="7137388" cy="4038532"/>
          </a:xfrm>
          <a:solidFill>
            <a:schemeClr val="tx2">
              <a:lumMod val="25000"/>
              <a:lumOff val="75000"/>
            </a:schemeClr>
          </a:solidFill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 b="1" dirty="0" smtClean="0">
                <a:solidFill>
                  <a:schemeClr val="tx1"/>
                </a:solidFill>
              </a:rPr>
              <a:t>Planned Research</a:t>
            </a:r>
            <a:endParaRPr lang="en-US" sz="2800" b="1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Wind </a:t>
            </a:r>
            <a:r>
              <a:rPr lang="en-US" sz="2400" dirty="0"/>
              <a:t>turbine </a:t>
            </a:r>
            <a:r>
              <a:rPr lang="en-US" sz="2400" dirty="0" smtClean="0"/>
              <a:t>clutter mitigation</a:t>
            </a:r>
            <a:endParaRPr lang="en-US" sz="2400" dirty="0"/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Spatial reconstruction of censored data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Ground clutter mitigation using spectral </a:t>
            </a:r>
            <a:r>
              <a:rPr lang="en-US" sz="2400" dirty="0"/>
              <a:t>decomposition of </a:t>
            </a:r>
            <a:r>
              <a:rPr lang="en-US" sz="2400" dirty="0" smtClean="0"/>
              <a:t>DP variables</a:t>
            </a:r>
            <a:endParaRPr lang="en-US" sz="2400" dirty="0"/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Artifacts removal and data </a:t>
            </a:r>
            <a:r>
              <a:rPr lang="en-US" sz="2400" dirty="0" smtClean="0">
                <a:solidFill>
                  <a:schemeClr val="tx1"/>
                </a:solidFill>
              </a:rPr>
              <a:t>quality improvement us</a:t>
            </a:r>
            <a:r>
              <a:rPr lang="en-US" sz="2400" dirty="0" smtClean="0"/>
              <a:t>ing range-Doppler spectrum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NSSL Lab Review Feb 25–27,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3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6065"/>
            <a:ext cx="1862322" cy="18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788" y="2626014"/>
            <a:ext cx="1617177" cy="1828800"/>
          </a:xfrm>
          <a:prstGeom prst="rect">
            <a:avLst/>
          </a:prstGeom>
        </p:spPr>
      </p:pic>
      <p:cxnSp>
        <p:nvCxnSpPr>
          <p:cNvPr id="80" name="Straight Arrow Connector 79"/>
          <p:cNvCxnSpPr/>
          <p:nvPr/>
        </p:nvCxnSpPr>
        <p:spPr>
          <a:xfrm>
            <a:off x="4614082" y="3554218"/>
            <a:ext cx="1534682" cy="12899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81" y="2800410"/>
            <a:ext cx="2525486" cy="1828800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2853805" y="866454"/>
            <a:ext cx="2302233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Signal Processing</a:t>
            </a:r>
            <a:endParaRPr lang="en-US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21" name="Straight Arrow Connector 20"/>
          <p:cNvCxnSpPr>
            <a:stCxn id="2" idx="3"/>
            <a:endCxn id="6" idx="1"/>
          </p:cNvCxnSpPr>
          <p:nvPr/>
        </p:nvCxnSpPr>
        <p:spPr>
          <a:xfrm>
            <a:off x="1447800" y="2158478"/>
            <a:ext cx="1534682" cy="12899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304800" y="1777478"/>
            <a:ext cx="1143000" cy="762000"/>
            <a:chOff x="609600" y="1676400"/>
            <a:chExt cx="1143000" cy="762000"/>
          </a:xfrm>
        </p:grpSpPr>
        <p:sp>
          <p:nvSpPr>
            <p:cNvPr id="2" name="Rectangle 1"/>
            <p:cNvSpPr/>
            <p:nvPr/>
          </p:nvSpPr>
          <p:spPr>
            <a:xfrm>
              <a:off x="609600" y="1676400"/>
              <a:ext cx="1143000" cy="762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70800" y="1788467"/>
              <a:ext cx="10206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Waveform</a:t>
              </a:r>
            </a:p>
            <a:p>
              <a:r>
                <a:rPr lang="en-US" sz="1400" b="1" dirty="0" smtClean="0"/>
                <a:t>Generation</a:t>
              </a:r>
              <a:endParaRPr lang="en-US" sz="1400" b="1" dirty="0"/>
            </a:p>
          </p:txBody>
        </p:sp>
      </p:grpSp>
      <p:sp>
        <p:nvSpPr>
          <p:cNvPr id="6" name="Rectangle 5"/>
          <p:cNvSpPr/>
          <p:nvPr/>
        </p:nvSpPr>
        <p:spPr>
          <a:xfrm>
            <a:off x="2982482" y="1790377"/>
            <a:ext cx="1143000" cy="762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3682" y="1902444"/>
            <a:ext cx="912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Detection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5865607" y="1770155"/>
            <a:ext cx="1143000" cy="762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294221" y="1762832"/>
            <a:ext cx="1143000" cy="762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355421" y="1874899"/>
            <a:ext cx="962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Parameter</a:t>
            </a:r>
          </a:p>
          <a:p>
            <a:r>
              <a:rPr lang="en-US" sz="1400" b="1" dirty="0" smtClean="0"/>
              <a:t>Extraction</a:t>
            </a:r>
            <a:endParaRPr lang="en-US" sz="1400" b="1" dirty="0"/>
          </a:p>
        </p:txBody>
      </p:sp>
      <p:sp>
        <p:nvSpPr>
          <p:cNvPr id="19" name="Rectangle 18"/>
          <p:cNvSpPr/>
          <p:nvPr/>
        </p:nvSpPr>
        <p:spPr>
          <a:xfrm>
            <a:off x="4419600" y="1783927"/>
            <a:ext cx="1143000" cy="762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480800" y="1895994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Sampling</a:t>
            </a:r>
          </a:p>
        </p:txBody>
      </p:sp>
      <p:cxnSp>
        <p:nvCxnSpPr>
          <p:cNvPr id="23" name="Straight Arrow Connector 22"/>
          <p:cNvCxnSpPr>
            <a:stCxn id="6" idx="3"/>
            <a:endCxn id="19" idx="1"/>
          </p:cNvCxnSpPr>
          <p:nvPr/>
        </p:nvCxnSpPr>
        <p:spPr>
          <a:xfrm flipV="1">
            <a:off x="4125482" y="2164927"/>
            <a:ext cx="294118" cy="645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5562600" y="2148698"/>
            <a:ext cx="294118" cy="645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7015953" y="2126737"/>
            <a:ext cx="294118" cy="645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828816" y="4595260"/>
            <a:ext cx="1143000" cy="762000"/>
            <a:chOff x="609600" y="1676400"/>
            <a:chExt cx="1143000" cy="762000"/>
          </a:xfrm>
        </p:grpSpPr>
        <p:sp>
          <p:nvSpPr>
            <p:cNvPr id="50" name="Rectangle 49"/>
            <p:cNvSpPr/>
            <p:nvPr/>
          </p:nvSpPr>
          <p:spPr>
            <a:xfrm>
              <a:off x="609600" y="1676400"/>
              <a:ext cx="1143000" cy="762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70800" y="1788467"/>
              <a:ext cx="9159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Hardware</a:t>
              </a:r>
            </a:p>
            <a:p>
              <a:r>
                <a:rPr lang="en-US" sz="1400" b="1" dirty="0" smtClean="0"/>
                <a:t>Functions</a:t>
              </a:r>
              <a:endParaRPr lang="en-US" sz="1400" b="1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28816" y="5468112"/>
            <a:ext cx="1143000" cy="762000"/>
            <a:chOff x="243600" y="5943600"/>
            <a:chExt cx="1143000" cy="762000"/>
          </a:xfrm>
        </p:grpSpPr>
        <p:sp>
          <p:nvSpPr>
            <p:cNvPr id="54" name="Rectangle 53"/>
            <p:cNvSpPr/>
            <p:nvPr/>
          </p:nvSpPr>
          <p:spPr>
            <a:xfrm>
              <a:off x="243600" y="5943600"/>
              <a:ext cx="1143000" cy="762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31720" y="6062990"/>
              <a:ext cx="906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Software</a:t>
              </a:r>
            </a:p>
            <a:p>
              <a:r>
                <a:rPr lang="en-US" sz="1400" b="1" dirty="0" smtClean="0"/>
                <a:t>Functions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375" y="4437853"/>
            <a:ext cx="2574452" cy="192294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773698" y="5122295"/>
            <a:ext cx="12422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Adapted from Rich Ice (ROC) presentation at Baron Weather Radar Summit, </a:t>
            </a:r>
          </a:p>
          <a:p>
            <a:r>
              <a:rPr lang="en-US" sz="1100" dirty="0" smtClean="0"/>
              <a:t>7-8 Jan. 2015</a:t>
            </a:r>
            <a:endParaRPr lang="en-US" sz="1100" dirty="0"/>
          </a:p>
        </p:txBody>
      </p:sp>
      <p:pic>
        <p:nvPicPr>
          <p:cNvPr id="1026" name="Picture 2" descr="C:\Program Files (x86)\Microsoft Office\MEDIA\CAGCAT10\j0293828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995" y="1592756"/>
            <a:ext cx="1099610" cy="11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NSSL Lab Review Feb 25–27, 2015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</p:spPr>
        <p:txBody>
          <a:bodyPr/>
          <a:lstStyle/>
          <a:p>
            <a:fld id="{2AE81A39-2840-ED4D-A514-D0833010961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5952373" y="1898765"/>
            <a:ext cx="796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Clutter</a:t>
            </a:r>
          </a:p>
          <a:p>
            <a:r>
              <a:rPr lang="en-US" sz="1400" b="1" dirty="0" smtClean="0"/>
              <a:t>Filtering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90109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/>
          <p:cNvCxnSpPr>
            <a:stCxn id="2" idx="3"/>
            <a:endCxn id="6" idx="1"/>
          </p:cNvCxnSpPr>
          <p:nvPr/>
        </p:nvCxnSpPr>
        <p:spPr>
          <a:xfrm>
            <a:off x="1447800" y="2158478"/>
            <a:ext cx="1534682" cy="12899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304800" y="1777478"/>
            <a:ext cx="1143000" cy="762000"/>
            <a:chOff x="609600" y="1676400"/>
            <a:chExt cx="1143000" cy="762000"/>
          </a:xfrm>
        </p:grpSpPr>
        <p:sp>
          <p:nvSpPr>
            <p:cNvPr id="2" name="Rectangle 1"/>
            <p:cNvSpPr/>
            <p:nvPr/>
          </p:nvSpPr>
          <p:spPr>
            <a:xfrm>
              <a:off x="609600" y="1676400"/>
              <a:ext cx="1143000" cy="762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70800" y="1788467"/>
              <a:ext cx="10206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Waveform</a:t>
              </a:r>
            </a:p>
            <a:p>
              <a:r>
                <a:rPr lang="en-US" sz="1400" b="1" dirty="0" smtClean="0"/>
                <a:t>Generation</a:t>
              </a:r>
              <a:endParaRPr lang="en-US" sz="1400" b="1" dirty="0"/>
            </a:p>
          </p:txBody>
        </p:sp>
      </p:grpSp>
      <p:sp>
        <p:nvSpPr>
          <p:cNvPr id="6" name="Rectangle 5"/>
          <p:cNvSpPr/>
          <p:nvPr/>
        </p:nvSpPr>
        <p:spPr>
          <a:xfrm>
            <a:off x="2982482" y="1790377"/>
            <a:ext cx="1143000" cy="762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3682" y="1902444"/>
            <a:ext cx="912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Detection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865607" y="1770155"/>
            <a:ext cx="1143000" cy="762000"/>
            <a:chOff x="609600" y="1676400"/>
            <a:chExt cx="1143000" cy="762000"/>
          </a:xfrm>
        </p:grpSpPr>
        <p:sp>
          <p:nvSpPr>
            <p:cNvPr id="9" name="Rectangle 8"/>
            <p:cNvSpPr/>
            <p:nvPr/>
          </p:nvSpPr>
          <p:spPr>
            <a:xfrm>
              <a:off x="609600" y="1676400"/>
              <a:ext cx="1143000" cy="762000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0800" y="1788467"/>
              <a:ext cx="7964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Clutter</a:t>
              </a:r>
            </a:p>
            <a:p>
              <a:r>
                <a:rPr lang="en-US" sz="1400" dirty="0" smtClean="0"/>
                <a:t>Filtering</a:t>
              </a:r>
              <a:endParaRPr lang="en-US" sz="1400" dirty="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7294221" y="1762832"/>
            <a:ext cx="1143000" cy="762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355421" y="1874899"/>
            <a:ext cx="962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Parameter</a:t>
            </a:r>
          </a:p>
          <a:p>
            <a:r>
              <a:rPr lang="en-US" sz="1400" b="1" dirty="0" smtClean="0"/>
              <a:t>Extraction</a:t>
            </a:r>
            <a:endParaRPr lang="en-US" sz="1400" b="1" dirty="0"/>
          </a:p>
        </p:txBody>
      </p:sp>
      <p:sp>
        <p:nvSpPr>
          <p:cNvPr id="19" name="Rectangle 18"/>
          <p:cNvSpPr/>
          <p:nvPr/>
        </p:nvSpPr>
        <p:spPr>
          <a:xfrm>
            <a:off x="4419600" y="1783927"/>
            <a:ext cx="1143000" cy="762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480800" y="1895994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Sampling</a:t>
            </a:r>
          </a:p>
        </p:txBody>
      </p:sp>
      <p:cxnSp>
        <p:nvCxnSpPr>
          <p:cNvPr id="23" name="Straight Arrow Connector 22"/>
          <p:cNvCxnSpPr>
            <a:stCxn id="6" idx="3"/>
            <a:endCxn id="19" idx="1"/>
          </p:cNvCxnSpPr>
          <p:nvPr/>
        </p:nvCxnSpPr>
        <p:spPr>
          <a:xfrm flipV="1">
            <a:off x="4125482" y="2164927"/>
            <a:ext cx="294118" cy="645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5562600" y="2148698"/>
            <a:ext cx="294118" cy="645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7015953" y="2126737"/>
            <a:ext cx="294118" cy="645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853805" y="866454"/>
            <a:ext cx="5925020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Signal Processing – Pre-Doppler (1960s – 1980s)</a:t>
            </a:r>
            <a:endParaRPr lang="en-US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876025" y="2911857"/>
            <a:ext cx="1122167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Mostly </a:t>
            </a:r>
          </a:p>
          <a:p>
            <a:pPr algn="ctr"/>
            <a:r>
              <a:rPr lang="en-US" sz="1400" dirty="0" smtClean="0"/>
              <a:t>Non-existent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4493176" y="2911857"/>
            <a:ext cx="995849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Fixed Pulse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117707" y="2908041"/>
            <a:ext cx="808171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Analog</a:t>
            </a:r>
          </a:p>
          <a:p>
            <a:pPr algn="ctr"/>
            <a:r>
              <a:rPr lang="en-US" sz="1400" dirty="0" smtClean="0"/>
              <a:t>Receiver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7480099" y="2891497"/>
            <a:ext cx="82067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Intensity</a:t>
            </a:r>
          </a:p>
          <a:p>
            <a:pPr algn="ctr"/>
            <a:r>
              <a:rPr lang="en-US" sz="1400" dirty="0" smtClean="0"/>
              <a:t>Display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574353" y="3366386"/>
            <a:ext cx="808747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Antenna</a:t>
            </a:r>
          </a:p>
          <a:p>
            <a:pPr algn="ctr"/>
            <a:r>
              <a:rPr lang="en-US" sz="1400" dirty="0" smtClean="0"/>
              <a:t>Rotation</a:t>
            </a:r>
          </a:p>
          <a:p>
            <a:pPr algn="ctr"/>
            <a:r>
              <a:rPr lang="en-US" sz="1400" dirty="0" smtClean="0"/>
              <a:t>Speed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101870" y="3603028"/>
            <a:ext cx="899926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Envelope</a:t>
            </a:r>
          </a:p>
          <a:p>
            <a:pPr algn="ctr"/>
            <a:r>
              <a:rPr lang="en-US" sz="1400" dirty="0" smtClean="0"/>
              <a:t>Detection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592086" y="3567117"/>
            <a:ext cx="630878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DVIP</a:t>
            </a:r>
          </a:p>
          <a:p>
            <a:pPr algn="ctr"/>
            <a:r>
              <a:rPr lang="en-US" sz="1400" dirty="0" smtClean="0"/>
              <a:t>Levels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340511" y="5100565"/>
            <a:ext cx="1096710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Experiments</a:t>
            </a:r>
          </a:p>
          <a:p>
            <a:pPr algn="ctr"/>
            <a:r>
              <a:rPr lang="en-US" sz="1400" dirty="0" smtClean="0"/>
              <a:t>With</a:t>
            </a:r>
          </a:p>
          <a:p>
            <a:pPr algn="ctr"/>
            <a:r>
              <a:rPr lang="en-US" sz="1400" dirty="0" smtClean="0"/>
              <a:t>R-Meters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828816" y="4595260"/>
            <a:ext cx="1143000" cy="762000"/>
            <a:chOff x="609600" y="1676400"/>
            <a:chExt cx="1143000" cy="762000"/>
          </a:xfrm>
        </p:grpSpPr>
        <p:sp>
          <p:nvSpPr>
            <p:cNvPr id="50" name="Rectangle 49"/>
            <p:cNvSpPr/>
            <p:nvPr/>
          </p:nvSpPr>
          <p:spPr>
            <a:xfrm>
              <a:off x="609600" y="1676400"/>
              <a:ext cx="1143000" cy="762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70800" y="1788467"/>
              <a:ext cx="9159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Hardware</a:t>
              </a:r>
            </a:p>
            <a:p>
              <a:r>
                <a:rPr lang="en-US" sz="1400" b="1" dirty="0" smtClean="0"/>
                <a:t>Functions</a:t>
              </a:r>
              <a:endParaRPr lang="en-US" sz="1400" b="1" dirty="0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6068058" y="3587477"/>
            <a:ext cx="696024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MTI</a:t>
            </a:r>
          </a:p>
          <a:p>
            <a:pPr algn="ctr"/>
            <a:r>
              <a:rPr lang="en-US" sz="1400" dirty="0" smtClean="0"/>
              <a:t>Radar?</a:t>
            </a:r>
            <a:endParaRPr lang="en-US" sz="1400" dirty="0"/>
          </a:p>
        </p:txBody>
      </p:sp>
      <p:sp>
        <p:nvSpPr>
          <p:cNvPr id="53" name="TextBox 52"/>
          <p:cNvSpPr txBox="1"/>
          <p:nvPr/>
        </p:nvSpPr>
        <p:spPr>
          <a:xfrm>
            <a:off x="5959056" y="4262104"/>
            <a:ext cx="91403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Manual</a:t>
            </a:r>
          </a:p>
          <a:p>
            <a:pPr algn="ctr"/>
            <a:r>
              <a:rPr lang="en-US" sz="1400" dirty="0" smtClean="0"/>
              <a:t>Censoring</a:t>
            </a:r>
            <a:endParaRPr lang="en-US" sz="1400" dirty="0"/>
          </a:p>
        </p:txBody>
      </p:sp>
      <p:grpSp>
        <p:nvGrpSpPr>
          <p:cNvPr id="48" name="Group 47"/>
          <p:cNvGrpSpPr/>
          <p:nvPr/>
        </p:nvGrpSpPr>
        <p:grpSpPr>
          <a:xfrm>
            <a:off x="828816" y="5468112"/>
            <a:ext cx="1143000" cy="762000"/>
            <a:chOff x="243600" y="5943600"/>
            <a:chExt cx="1143000" cy="762000"/>
          </a:xfrm>
        </p:grpSpPr>
        <p:sp>
          <p:nvSpPr>
            <p:cNvPr id="54" name="Rectangle 53"/>
            <p:cNvSpPr/>
            <p:nvPr/>
          </p:nvSpPr>
          <p:spPr>
            <a:xfrm>
              <a:off x="243600" y="5943600"/>
              <a:ext cx="1143000" cy="762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31720" y="6062990"/>
              <a:ext cx="906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Software</a:t>
              </a:r>
            </a:p>
            <a:p>
              <a:r>
                <a:rPr lang="en-US" sz="1400" b="1" dirty="0" smtClean="0"/>
                <a:t>Functions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62749" y="3803082"/>
            <a:ext cx="2917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All Hardware!</a:t>
            </a:r>
          </a:p>
          <a:p>
            <a:r>
              <a:rPr lang="en-US" sz="1600" dirty="0" smtClean="0"/>
              <a:t>Usually with Vacuum Tubes!</a:t>
            </a:r>
            <a:endParaRPr lang="en-US" sz="16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375" y="4437853"/>
            <a:ext cx="2574452" cy="192294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309500" y="4237391"/>
            <a:ext cx="1156535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Electronically</a:t>
            </a:r>
          </a:p>
          <a:p>
            <a:pPr algn="ctr"/>
            <a:r>
              <a:rPr lang="en-US" sz="1400" dirty="0" smtClean="0"/>
              <a:t>Generated</a:t>
            </a:r>
          </a:p>
          <a:p>
            <a:pPr algn="ctr"/>
            <a:r>
              <a:rPr lang="en-US" sz="1400" dirty="0" err="1" smtClean="0"/>
              <a:t>Countours</a:t>
            </a:r>
            <a:endParaRPr lang="en-US" sz="1400" dirty="0" smtClean="0"/>
          </a:p>
        </p:txBody>
      </p:sp>
      <p:sp>
        <p:nvSpPr>
          <p:cNvPr id="57" name="Rectangle 56"/>
          <p:cNvSpPr/>
          <p:nvPr/>
        </p:nvSpPr>
        <p:spPr>
          <a:xfrm>
            <a:off x="5870448" y="1773936"/>
            <a:ext cx="1143000" cy="762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>
            <a:spLocks noChangeAspect="1"/>
          </p:cNvSpPr>
          <p:nvPr/>
        </p:nvSpPr>
        <p:spPr>
          <a:xfrm>
            <a:off x="272608" y="2895599"/>
            <a:ext cx="1256160" cy="5443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Uniformly</a:t>
            </a:r>
          </a:p>
          <a:p>
            <a:pPr algn="ctr"/>
            <a:r>
              <a:rPr lang="en-US" sz="1400" dirty="0" smtClean="0"/>
              <a:t>Spaced Pulses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5952373" y="1898765"/>
            <a:ext cx="796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Clutter</a:t>
            </a:r>
          </a:p>
          <a:p>
            <a:r>
              <a:rPr lang="en-US" sz="1400" b="1" dirty="0" smtClean="0"/>
              <a:t>Filtering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773698" y="5122295"/>
            <a:ext cx="12422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Adapted from Rich Ice (ROC) presentation at Baron Weather Radar Summit, </a:t>
            </a:r>
          </a:p>
          <a:p>
            <a:r>
              <a:rPr lang="en-US" sz="1100" dirty="0" smtClean="0"/>
              <a:t>7-8 Jan. 2015</a:t>
            </a:r>
            <a:endParaRPr lang="en-US" sz="1100" dirty="0"/>
          </a:p>
        </p:txBody>
      </p:sp>
      <p:pic>
        <p:nvPicPr>
          <p:cNvPr id="1026" name="Picture 2" descr="C:\Program Files (x86)\Microsoft Office\MEDIA\CAGCAT10\j0293828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995" y="1592756"/>
            <a:ext cx="1099610" cy="11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NSSL Lab Review Feb 25–27, 2015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</p:spPr>
        <p:txBody>
          <a:bodyPr/>
          <a:lstStyle/>
          <a:p>
            <a:fld id="{2AE81A39-2840-ED4D-A514-D0833010961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20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/>
          <p:cNvCxnSpPr>
            <a:stCxn id="2" idx="3"/>
            <a:endCxn id="6" idx="1"/>
          </p:cNvCxnSpPr>
          <p:nvPr/>
        </p:nvCxnSpPr>
        <p:spPr>
          <a:xfrm>
            <a:off x="1447800" y="2158478"/>
            <a:ext cx="1534682" cy="12899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304800" y="1777478"/>
            <a:ext cx="1143000" cy="762000"/>
            <a:chOff x="609600" y="1676400"/>
            <a:chExt cx="1143000" cy="762000"/>
          </a:xfrm>
        </p:grpSpPr>
        <p:sp>
          <p:nvSpPr>
            <p:cNvPr id="2" name="Rectangle 1"/>
            <p:cNvSpPr/>
            <p:nvPr/>
          </p:nvSpPr>
          <p:spPr>
            <a:xfrm>
              <a:off x="609600" y="1676400"/>
              <a:ext cx="1143000" cy="762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70800" y="1788467"/>
              <a:ext cx="10206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Waveform</a:t>
              </a:r>
            </a:p>
            <a:p>
              <a:r>
                <a:rPr lang="en-US" sz="1400" b="1" dirty="0" smtClean="0"/>
                <a:t>Generation</a:t>
              </a:r>
              <a:endParaRPr lang="en-US" sz="1400" b="1" dirty="0"/>
            </a:p>
          </p:txBody>
        </p:sp>
      </p:grpSp>
      <p:sp>
        <p:nvSpPr>
          <p:cNvPr id="6" name="Rectangle 5"/>
          <p:cNvSpPr/>
          <p:nvPr/>
        </p:nvSpPr>
        <p:spPr>
          <a:xfrm>
            <a:off x="2982482" y="1790377"/>
            <a:ext cx="1143000" cy="762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3682" y="1902444"/>
            <a:ext cx="912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Detection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865607" y="1770155"/>
            <a:ext cx="1143000" cy="762000"/>
            <a:chOff x="609600" y="1676400"/>
            <a:chExt cx="1143000" cy="762000"/>
          </a:xfrm>
        </p:grpSpPr>
        <p:sp>
          <p:nvSpPr>
            <p:cNvPr id="9" name="Rectangle 8"/>
            <p:cNvSpPr/>
            <p:nvPr/>
          </p:nvSpPr>
          <p:spPr>
            <a:xfrm>
              <a:off x="609600" y="1676400"/>
              <a:ext cx="1143000" cy="762000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0800" y="1788467"/>
              <a:ext cx="7964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Clutter</a:t>
              </a:r>
            </a:p>
            <a:p>
              <a:r>
                <a:rPr lang="en-US" sz="1400" dirty="0" smtClean="0"/>
                <a:t>Filtering</a:t>
              </a:r>
              <a:endParaRPr lang="en-US" sz="1400" dirty="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7294221" y="1762832"/>
            <a:ext cx="1143000" cy="762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7296912" y="1755648"/>
            <a:ext cx="1143000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355421" y="1874899"/>
            <a:ext cx="962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Parameter</a:t>
            </a:r>
          </a:p>
          <a:p>
            <a:r>
              <a:rPr lang="en-US" sz="1400" b="1" dirty="0" smtClean="0"/>
              <a:t>Extraction</a:t>
            </a:r>
            <a:endParaRPr lang="en-US" sz="1400" b="1" dirty="0"/>
          </a:p>
        </p:txBody>
      </p:sp>
      <p:sp>
        <p:nvSpPr>
          <p:cNvPr id="19" name="Rectangle 18"/>
          <p:cNvSpPr/>
          <p:nvPr/>
        </p:nvSpPr>
        <p:spPr>
          <a:xfrm>
            <a:off x="4419600" y="1783927"/>
            <a:ext cx="1143000" cy="762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480800" y="1895994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Sampling</a:t>
            </a:r>
          </a:p>
        </p:txBody>
      </p:sp>
      <p:cxnSp>
        <p:nvCxnSpPr>
          <p:cNvPr id="23" name="Straight Arrow Connector 22"/>
          <p:cNvCxnSpPr>
            <a:stCxn id="6" idx="3"/>
            <a:endCxn id="19" idx="1"/>
          </p:cNvCxnSpPr>
          <p:nvPr/>
        </p:nvCxnSpPr>
        <p:spPr>
          <a:xfrm flipV="1">
            <a:off x="4125482" y="2164927"/>
            <a:ext cx="294118" cy="645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5562600" y="2148698"/>
            <a:ext cx="294118" cy="645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7015953" y="2126737"/>
            <a:ext cx="294118" cy="645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493176" y="2911857"/>
            <a:ext cx="995849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Fixed Pulse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117707" y="2908041"/>
            <a:ext cx="808171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Analog</a:t>
            </a:r>
          </a:p>
          <a:p>
            <a:pPr algn="ctr"/>
            <a:r>
              <a:rPr lang="en-US" sz="1400" dirty="0" smtClean="0"/>
              <a:t>Receiver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7480099" y="2891497"/>
            <a:ext cx="82067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Intensity</a:t>
            </a:r>
          </a:p>
          <a:p>
            <a:pPr algn="ctr"/>
            <a:r>
              <a:rPr lang="en-US" sz="1400" dirty="0" smtClean="0"/>
              <a:t>Display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101870" y="3603028"/>
            <a:ext cx="899926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Envelope</a:t>
            </a:r>
          </a:p>
          <a:p>
            <a:pPr algn="ctr"/>
            <a:r>
              <a:rPr lang="en-US" sz="1400" dirty="0" smtClean="0"/>
              <a:t>Detection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828816" y="4595260"/>
            <a:ext cx="1143000" cy="762000"/>
            <a:chOff x="609600" y="1676400"/>
            <a:chExt cx="1143000" cy="762000"/>
          </a:xfrm>
        </p:grpSpPr>
        <p:sp>
          <p:nvSpPr>
            <p:cNvPr id="50" name="Rectangle 49"/>
            <p:cNvSpPr/>
            <p:nvPr/>
          </p:nvSpPr>
          <p:spPr>
            <a:xfrm>
              <a:off x="609600" y="1676400"/>
              <a:ext cx="1143000" cy="762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70800" y="1788467"/>
              <a:ext cx="9159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Hardware</a:t>
              </a:r>
            </a:p>
            <a:p>
              <a:r>
                <a:rPr lang="en-US" sz="1400" b="1" dirty="0" smtClean="0"/>
                <a:t>Functions</a:t>
              </a:r>
              <a:endParaRPr lang="en-US" sz="1400" b="1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28816" y="5468112"/>
            <a:ext cx="1143000" cy="762000"/>
            <a:chOff x="243600" y="5943600"/>
            <a:chExt cx="1143000" cy="762000"/>
          </a:xfrm>
        </p:grpSpPr>
        <p:sp>
          <p:nvSpPr>
            <p:cNvPr id="54" name="Rectangle 53"/>
            <p:cNvSpPr/>
            <p:nvPr/>
          </p:nvSpPr>
          <p:spPr>
            <a:xfrm>
              <a:off x="243600" y="5943600"/>
              <a:ext cx="1143000" cy="762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31720" y="6062990"/>
              <a:ext cx="906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Software</a:t>
              </a:r>
            </a:p>
            <a:p>
              <a:r>
                <a:rPr lang="en-US" sz="1400" b="1" dirty="0" smtClean="0"/>
                <a:t>Functions</a:t>
              </a: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137853" y="3571220"/>
            <a:ext cx="1641795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US" dirty="0" smtClean="0"/>
              <a:t>Stable/Coherent</a:t>
            </a:r>
            <a:endParaRPr lang="en-US" dirty="0"/>
          </a:p>
          <a:p>
            <a:r>
              <a:rPr lang="en-US" dirty="0" smtClean="0"/>
              <a:t>Transmit Phase</a:t>
            </a: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5870448" y="1773936"/>
            <a:ext cx="1143000" cy="762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2851658" y="866454"/>
            <a:ext cx="4504759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Signal Processing – Doppler (1990s)</a:t>
            </a:r>
            <a:endParaRPr lang="en-US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036948" y="3603028"/>
            <a:ext cx="1029770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Quadrature</a:t>
            </a:r>
          </a:p>
          <a:p>
            <a:pPr algn="ctr"/>
            <a:r>
              <a:rPr lang="en-US" sz="1400" dirty="0" smtClean="0"/>
              <a:t>Phase</a:t>
            </a:r>
          </a:p>
          <a:p>
            <a:pPr algn="ctr"/>
            <a:r>
              <a:rPr lang="en-US" sz="1400" dirty="0" smtClean="0"/>
              <a:t>Detection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422676" y="2911857"/>
            <a:ext cx="1136851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Multiple</a:t>
            </a:r>
          </a:p>
          <a:p>
            <a:pPr algn="ctr"/>
            <a:r>
              <a:rPr lang="en-US" sz="1400" dirty="0" smtClean="0"/>
              <a:t>Pulse Widths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492055" y="3603028"/>
            <a:ext cx="973343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Selectable</a:t>
            </a:r>
          </a:p>
          <a:p>
            <a:pPr algn="ctr"/>
            <a:r>
              <a:rPr lang="en-US" sz="1400" dirty="0" smtClean="0"/>
              <a:t>Number of</a:t>
            </a:r>
          </a:p>
          <a:p>
            <a:pPr algn="ctr"/>
            <a:r>
              <a:rPr lang="en-US" sz="1400" dirty="0" smtClean="0"/>
              <a:t>Samples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971881" y="3603028"/>
            <a:ext cx="930447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Two-Pulse</a:t>
            </a:r>
          </a:p>
          <a:p>
            <a:pPr algn="ctr"/>
            <a:r>
              <a:rPr lang="en-US" sz="1400" dirty="0" smtClean="0"/>
              <a:t>Canceler</a:t>
            </a:r>
            <a:endParaRPr lang="en-US" sz="1400" dirty="0"/>
          </a:p>
        </p:txBody>
      </p:sp>
      <p:sp>
        <p:nvSpPr>
          <p:cNvPr id="65" name="TextBox 64"/>
          <p:cNvSpPr txBox="1"/>
          <p:nvPr/>
        </p:nvSpPr>
        <p:spPr>
          <a:xfrm>
            <a:off x="6011636" y="2894607"/>
            <a:ext cx="850939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IIR Notch</a:t>
            </a:r>
          </a:p>
          <a:p>
            <a:pPr algn="ctr"/>
            <a:r>
              <a:rPr lang="en-US" sz="1400" dirty="0" smtClean="0"/>
              <a:t>Filters</a:t>
            </a:r>
            <a:endParaRPr lang="en-US" sz="1400" dirty="0"/>
          </a:p>
        </p:txBody>
      </p:sp>
      <p:sp>
        <p:nvSpPr>
          <p:cNvPr id="66" name="TextBox 65"/>
          <p:cNvSpPr txBox="1"/>
          <p:nvPr/>
        </p:nvSpPr>
        <p:spPr>
          <a:xfrm>
            <a:off x="6053993" y="4278648"/>
            <a:ext cx="686726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Clutter</a:t>
            </a:r>
          </a:p>
          <a:p>
            <a:pPr algn="ctr"/>
            <a:r>
              <a:rPr lang="en-US" sz="1400" dirty="0" smtClean="0"/>
              <a:t>Maps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046297" y="2891497"/>
            <a:ext cx="1688283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Covariance</a:t>
            </a:r>
          </a:p>
          <a:p>
            <a:pPr algn="ctr"/>
            <a:r>
              <a:rPr lang="en-US" sz="1400" dirty="0" smtClean="0"/>
              <a:t>Estimators</a:t>
            </a:r>
          </a:p>
          <a:p>
            <a:pPr algn="ctr"/>
            <a:r>
              <a:rPr lang="en-US" sz="1400" dirty="0" smtClean="0"/>
              <a:t>(Velocity,</a:t>
            </a:r>
          </a:p>
          <a:p>
            <a:pPr algn="ctr"/>
            <a:r>
              <a:rPr lang="en-US" sz="1400" dirty="0" smtClean="0"/>
              <a:t> Spectrum Width)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272707" y="4744028"/>
            <a:ext cx="1216167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Noise</a:t>
            </a:r>
          </a:p>
          <a:p>
            <a:pPr algn="ctr"/>
            <a:r>
              <a:rPr lang="en-US" sz="1400" dirty="0" smtClean="0"/>
              <a:t>Measurement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356604" y="5323987"/>
            <a:ext cx="1080617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SNR and</a:t>
            </a:r>
          </a:p>
          <a:p>
            <a:pPr algn="ctr"/>
            <a:r>
              <a:rPr lang="en-US" sz="1400" dirty="0" smtClean="0"/>
              <a:t>Strong Point</a:t>
            </a:r>
          </a:p>
          <a:p>
            <a:pPr algn="ctr"/>
            <a:r>
              <a:rPr lang="en-US" sz="1400" dirty="0" smtClean="0"/>
              <a:t>Censoring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7272707" y="3904078"/>
            <a:ext cx="1227194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RV Mitigation:</a:t>
            </a:r>
          </a:p>
          <a:p>
            <a:pPr algn="ctr"/>
            <a:r>
              <a:rPr lang="en-US" sz="1400" dirty="0" smtClean="0"/>
              <a:t>Dual Scans</a:t>
            </a:r>
          </a:p>
          <a:p>
            <a:pPr algn="ctr"/>
            <a:r>
              <a:rPr lang="en-US" sz="1400" dirty="0" smtClean="0"/>
              <a:t>Dual PRFs</a:t>
            </a:r>
          </a:p>
        </p:txBody>
      </p:sp>
      <p:sp>
        <p:nvSpPr>
          <p:cNvPr id="36" name="TextBox 35"/>
          <p:cNvSpPr txBox="1">
            <a:spLocks noChangeAspect="1"/>
          </p:cNvSpPr>
          <p:nvPr/>
        </p:nvSpPr>
        <p:spPr>
          <a:xfrm>
            <a:off x="272608" y="2895599"/>
            <a:ext cx="1256160" cy="5443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Uniformly</a:t>
            </a:r>
          </a:p>
          <a:p>
            <a:pPr algn="ctr"/>
            <a:r>
              <a:rPr lang="en-US" sz="1400" dirty="0" smtClean="0"/>
              <a:t>Spaced Pulses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5952373" y="1898765"/>
            <a:ext cx="796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Clutter</a:t>
            </a:r>
          </a:p>
          <a:p>
            <a:r>
              <a:rPr lang="en-US" sz="1400" b="1" dirty="0" smtClean="0"/>
              <a:t>Filtering</a:t>
            </a:r>
            <a:endParaRPr lang="en-US" sz="14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377" y="4437852"/>
            <a:ext cx="1297459" cy="192024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773698" y="5122295"/>
            <a:ext cx="12422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Adapted from Rich Ice (ROC) presentation at Baron Weather Radar Summit, </a:t>
            </a:r>
          </a:p>
          <a:p>
            <a:r>
              <a:rPr lang="en-US" sz="1100" dirty="0" smtClean="0"/>
              <a:t>7-8 Jan. 2015</a:t>
            </a:r>
            <a:endParaRPr lang="en-US" sz="1100" dirty="0"/>
          </a:p>
        </p:txBody>
      </p:sp>
      <p:pic>
        <p:nvPicPr>
          <p:cNvPr id="1026" name="Picture 2" descr="C:\Program Files (x86)\Microsoft Office\MEDIA\CAGCAT10\j0293828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995" y="1592756"/>
            <a:ext cx="1099610" cy="11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NSSL Lab Review Feb 25–27, 2015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</p:spPr>
        <p:txBody>
          <a:bodyPr/>
          <a:lstStyle/>
          <a:p>
            <a:fld id="{2AE81A39-2840-ED4D-A514-D0833010961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20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/>
          <p:cNvCxnSpPr>
            <a:stCxn id="2" idx="3"/>
            <a:endCxn id="6" idx="1"/>
          </p:cNvCxnSpPr>
          <p:nvPr/>
        </p:nvCxnSpPr>
        <p:spPr>
          <a:xfrm>
            <a:off x="1447800" y="2158478"/>
            <a:ext cx="1534682" cy="12899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304800" y="1777478"/>
            <a:ext cx="1143000" cy="762000"/>
            <a:chOff x="609600" y="1676400"/>
            <a:chExt cx="1143000" cy="762000"/>
          </a:xfrm>
        </p:grpSpPr>
        <p:sp>
          <p:nvSpPr>
            <p:cNvPr id="2" name="Rectangle 1"/>
            <p:cNvSpPr/>
            <p:nvPr/>
          </p:nvSpPr>
          <p:spPr>
            <a:xfrm>
              <a:off x="609600" y="1676400"/>
              <a:ext cx="1143000" cy="762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70800" y="1788467"/>
              <a:ext cx="10206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Waveform</a:t>
              </a:r>
            </a:p>
            <a:p>
              <a:r>
                <a:rPr lang="en-US" sz="1400" b="1" dirty="0" smtClean="0"/>
                <a:t>Generation</a:t>
              </a:r>
              <a:endParaRPr lang="en-US" sz="1400" b="1" dirty="0"/>
            </a:p>
          </p:txBody>
        </p:sp>
      </p:grpSp>
      <p:sp>
        <p:nvSpPr>
          <p:cNvPr id="6" name="Rectangle 5"/>
          <p:cNvSpPr/>
          <p:nvPr/>
        </p:nvSpPr>
        <p:spPr>
          <a:xfrm>
            <a:off x="2982482" y="1790377"/>
            <a:ext cx="1143000" cy="762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2979434" y="1796473"/>
            <a:ext cx="1143000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3682" y="1902444"/>
            <a:ext cx="912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Detection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865607" y="1770155"/>
            <a:ext cx="1143000" cy="762000"/>
            <a:chOff x="609600" y="1676400"/>
            <a:chExt cx="1143000" cy="762000"/>
          </a:xfrm>
        </p:grpSpPr>
        <p:sp>
          <p:nvSpPr>
            <p:cNvPr id="9" name="Rectangle 8"/>
            <p:cNvSpPr/>
            <p:nvPr/>
          </p:nvSpPr>
          <p:spPr>
            <a:xfrm>
              <a:off x="609600" y="1676400"/>
              <a:ext cx="1143000" cy="762000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0800" y="1788467"/>
              <a:ext cx="7964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Clutter</a:t>
              </a:r>
            </a:p>
            <a:p>
              <a:r>
                <a:rPr lang="en-US" sz="1400" dirty="0" smtClean="0"/>
                <a:t>Filtering</a:t>
              </a:r>
              <a:endParaRPr lang="en-US" sz="1400" dirty="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7294221" y="1762832"/>
            <a:ext cx="1143000" cy="762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7296912" y="1755648"/>
            <a:ext cx="1143000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355421" y="1874899"/>
            <a:ext cx="962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Parameter</a:t>
            </a:r>
          </a:p>
          <a:p>
            <a:r>
              <a:rPr lang="en-US" sz="1400" b="1" dirty="0" smtClean="0"/>
              <a:t>Extraction</a:t>
            </a:r>
            <a:endParaRPr lang="en-US" sz="1400" b="1" dirty="0"/>
          </a:p>
        </p:txBody>
      </p:sp>
      <p:sp>
        <p:nvSpPr>
          <p:cNvPr id="19" name="Rectangle 18"/>
          <p:cNvSpPr/>
          <p:nvPr/>
        </p:nvSpPr>
        <p:spPr>
          <a:xfrm>
            <a:off x="4419600" y="1783927"/>
            <a:ext cx="1143000" cy="762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4416552" y="1790023"/>
            <a:ext cx="1143000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480800" y="1895994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Sampling</a:t>
            </a:r>
          </a:p>
        </p:txBody>
      </p:sp>
      <p:cxnSp>
        <p:nvCxnSpPr>
          <p:cNvPr id="23" name="Straight Arrow Connector 22"/>
          <p:cNvCxnSpPr>
            <a:stCxn id="6" idx="3"/>
            <a:endCxn id="19" idx="1"/>
          </p:cNvCxnSpPr>
          <p:nvPr/>
        </p:nvCxnSpPr>
        <p:spPr>
          <a:xfrm flipV="1">
            <a:off x="4125482" y="2164927"/>
            <a:ext cx="294118" cy="645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5562600" y="2148698"/>
            <a:ext cx="294118" cy="645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7015953" y="2126737"/>
            <a:ext cx="294118" cy="645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828816" y="4595260"/>
            <a:ext cx="1143000" cy="762000"/>
            <a:chOff x="609600" y="1676400"/>
            <a:chExt cx="1143000" cy="762000"/>
          </a:xfrm>
        </p:grpSpPr>
        <p:sp>
          <p:nvSpPr>
            <p:cNvPr id="50" name="Rectangle 49"/>
            <p:cNvSpPr/>
            <p:nvPr/>
          </p:nvSpPr>
          <p:spPr>
            <a:xfrm>
              <a:off x="609600" y="1676400"/>
              <a:ext cx="1143000" cy="762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70800" y="1788467"/>
              <a:ext cx="9159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Hardware</a:t>
              </a:r>
            </a:p>
            <a:p>
              <a:r>
                <a:rPr lang="en-US" sz="1400" b="1" dirty="0" smtClean="0"/>
                <a:t>Functions</a:t>
              </a:r>
              <a:endParaRPr lang="en-US" sz="1400" b="1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28816" y="5468112"/>
            <a:ext cx="1143000" cy="762000"/>
            <a:chOff x="243600" y="5943600"/>
            <a:chExt cx="1143000" cy="762000"/>
          </a:xfrm>
        </p:grpSpPr>
        <p:sp>
          <p:nvSpPr>
            <p:cNvPr id="54" name="Rectangle 53"/>
            <p:cNvSpPr/>
            <p:nvPr/>
          </p:nvSpPr>
          <p:spPr>
            <a:xfrm>
              <a:off x="243600" y="5943600"/>
              <a:ext cx="1143000" cy="762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31720" y="6062990"/>
              <a:ext cx="906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Software</a:t>
              </a:r>
            </a:p>
            <a:p>
              <a:r>
                <a:rPr lang="en-US" sz="1400" b="1" dirty="0" smtClean="0"/>
                <a:t>Functions</a:t>
              </a:r>
            </a:p>
          </p:txBody>
        </p:sp>
      </p:grpSp>
      <p:sp>
        <p:nvSpPr>
          <p:cNvPr id="57" name="Rectangle 56"/>
          <p:cNvSpPr/>
          <p:nvPr/>
        </p:nvSpPr>
        <p:spPr>
          <a:xfrm>
            <a:off x="5870448" y="1773936"/>
            <a:ext cx="1143000" cy="762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2853805" y="866454"/>
            <a:ext cx="5565947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Signal Processing – Dual Polarization (2000s)</a:t>
            </a:r>
            <a:endParaRPr lang="en-US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>
            <a:spLocks noChangeAspect="1"/>
          </p:cNvSpPr>
          <p:nvPr/>
        </p:nvSpPr>
        <p:spPr>
          <a:xfrm>
            <a:off x="272608" y="2895599"/>
            <a:ext cx="1256160" cy="5443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Uniformly</a:t>
            </a:r>
          </a:p>
          <a:p>
            <a:pPr algn="ctr"/>
            <a:r>
              <a:rPr lang="en-US" sz="1400" dirty="0" smtClean="0"/>
              <a:t>Spaced Pulses</a:t>
            </a:r>
            <a:endParaRPr lang="en-US" sz="1400" dirty="0"/>
          </a:p>
        </p:txBody>
      </p:sp>
      <p:sp>
        <p:nvSpPr>
          <p:cNvPr id="72" name="TextBox 71"/>
          <p:cNvSpPr txBox="1"/>
          <p:nvPr/>
        </p:nvSpPr>
        <p:spPr>
          <a:xfrm>
            <a:off x="299059" y="3549448"/>
            <a:ext cx="115448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Phase</a:t>
            </a:r>
          </a:p>
          <a:p>
            <a:pPr algn="ctr"/>
            <a:r>
              <a:rPr lang="en-US" sz="1400" dirty="0" smtClean="0"/>
              <a:t>Coded Pulses</a:t>
            </a:r>
            <a:endParaRPr lang="en-US" sz="1400" dirty="0"/>
          </a:p>
        </p:txBody>
      </p:sp>
      <p:sp>
        <p:nvSpPr>
          <p:cNvPr id="87" name="Rectangle 86"/>
          <p:cNvSpPr/>
          <p:nvPr/>
        </p:nvSpPr>
        <p:spPr>
          <a:xfrm>
            <a:off x="5862559" y="1776251"/>
            <a:ext cx="1143000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5952373" y="1898765"/>
            <a:ext cx="796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Clutter</a:t>
            </a:r>
          </a:p>
          <a:p>
            <a:r>
              <a:rPr lang="en-US" sz="1400" b="1" dirty="0" smtClean="0"/>
              <a:t>Filtering</a:t>
            </a:r>
            <a:endParaRPr lang="en-US" sz="1400" b="1" dirty="0"/>
          </a:p>
        </p:txBody>
      </p:sp>
      <p:sp>
        <p:nvSpPr>
          <p:cNvPr id="73" name="TextBox 72"/>
          <p:cNvSpPr txBox="1"/>
          <p:nvPr/>
        </p:nvSpPr>
        <p:spPr>
          <a:xfrm>
            <a:off x="3141631" y="2840774"/>
            <a:ext cx="817275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Digital IF</a:t>
            </a:r>
          </a:p>
          <a:p>
            <a:pPr algn="ctr"/>
            <a:r>
              <a:rPr lang="en-US" sz="1400" dirty="0" smtClean="0"/>
              <a:t>Receiver</a:t>
            </a:r>
          </a:p>
          <a:p>
            <a:pPr algn="ctr"/>
            <a:r>
              <a:rPr lang="en-US" sz="1400" dirty="0" smtClean="0"/>
              <a:t>(14 bits)</a:t>
            </a:r>
            <a:endParaRPr lang="en-US" sz="1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377" y="4437852"/>
            <a:ext cx="1297459" cy="1920240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3131443" y="3639433"/>
            <a:ext cx="836446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Digital</a:t>
            </a:r>
          </a:p>
          <a:p>
            <a:pPr algn="ctr"/>
            <a:r>
              <a:rPr lang="en-US" sz="1400" dirty="0" smtClean="0"/>
              <a:t>Matched</a:t>
            </a:r>
          </a:p>
          <a:p>
            <a:pPr algn="ctr"/>
            <a:r>
              <a:rPr lang="en-US" sz="1400" dirty="0" smtClean="0"/>
              <a:t>Filter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535402" y="2864364"/>
            <a:ext cx="911404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“Indexed”</a:t>
            </a:r>
          </a:p>
          <a:p>
            <a:pPr algn="ctr"/>
            <a:r>
              <a:rPr lang="en-US" sz="1400" dirty="0" smtClean="0"/>
              <a:t>Radials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497633" y="3502444"/>
            <a:ext cx="962186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Selectable</a:t>
            </a:r>
          </a:p>
          <a:p>
            <a:pPr algn="ctr"/>
            <a:r>
              <a:rPr lang="en-US" sz="1400" dirty="0" smtClean="0"/>
              <a:t>Volume</a:t>
            </a:r>
          </a:p>
          <a:p>
            <a:pPr algn="ctr"/>
            <a:r>
              <a:rPr lang="en-US" sz="1400" dirty="0" smtClean="0"/>
              <a:t>Resolution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885975" y="2864364"/>
            <a:ext cx="998991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US" dirty="0"/>
              <a:t>Adaptive</a:t>
            </a:r>
          </a:p>
          <a:p>
            <a:r>
              <a:rPr lang="en-US" dirty="0"/>
              <a:t>Spectral</a:t>
            </a:r>
          </a:p>
          <a:p>
            <a:r>
              <a:rPr lang="en-US" dirty="0"/>
              <a:t>Filter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926807" y="3708744"/>
            <a:ext cx="930447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Two-Pulse</a:t>
            </a:r>
          </a:p>
          <a:p>
            <a:pPr algn="ctr"/>
            <a:r>
              <a:rPr lang="en-US" sz="1400" dirty="0" smtClean="0"/>
              <a:t>Canceler</a:t>
            </a:r>
            <a:endParaRPr lang="en-US" sz="1400" dirty="0"/>
          </a:p>
        </p:txBody>
      </p:sp>
      <p:sp>
        <p:nvSpPr>
          <p:cNvPr id="79" name="TextBox 78"/>
          <p:cNvSpPr txBox="1"/>
          <p:nvPr/>
        </p:nvSpPr>
        <p:spPr>
          <a:xfrm>
            <a:off x="5735959" y="4363125"/>
            <a:ext cx="1322798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US" dirty="0"/>
              <a:t>Clutter</a:t>
            </a:r>
          </a:p>
          <a:p>
            <a:r>
              <a:rPr lang="en-US" dirty="0"/>
              <a:t>Identification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7281241" y="2829888"/>
            <a:ext cx="1225014" cy="11695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Covariance</a:t>
            </a:r>
          </a:p>
          <a:p>
            <a:pPr algn="ctr"/>
            <a:r>
              <a:rPr lang="en-US" sz="1400" dirty="0" smtClean="0"/>
              <a:t>Estimators</a:t>
            </a:r>
          </a:p>
          <a:p>
            <a:pPr algn="ctr"/>
            <a:r>
              <a:rPr lang="en-US" sz="1400" dirty="0" smtClean="0"/>
              <a:t>(Dual Pol. </a:t>
            </a:r>
          </a:p>
          <a:p>
            <a:pPr algn="ctr"/>
            <a:r>
              <a:rPr lang="en-US" sz="1400" dirty="0" smtClean="0"/>
              <a:t>Parameters,</a:t>
            </a:r>
          </a:p>
          <a:p>
            <a:pPr algn="ctr"/>
            <a:r>
              <a:rPr lang="en-US" sz="1400" dirty="0" smtClean="0"/>
              <a:t>Hybrid SW)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217933" y="5029548"/>
            <a:ext cx="1394934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US" dirty="0"/>
              <a:t>Noise</a:t>
            </a:r>
          </a:p>
          <a:p>
            <a:r>
              <a:rPr lang="en-US" dirty="0"/>
              <a:t>Measurement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7316200" y="5599037"/>
            <a:ext cx="1213794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US" dirty="0"/>
              <a:t>SNR and</a:t>
            </a:r>
          </a:p>
          <a:p>
            <a:r>
              <a:rPr lang="en-US" dirty="0"/>
              <a:t>Strong Point</a:t>
            </a:r>
          </a:p>
          <a:p>
            <a:r>
              <a:rPr lang="en-US" dirty="0"/>
              <a:t>Censoring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7218988" y="4031484"/>
            <a:ext cx="140936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US" dirty="0"/>
              <a:t>RV Mitigation:</a:t>
            </a:r>
          </a:p>
          <a:p>
            <a:r>
              <a:rPr lang="en-US" dirty="0"/>
              <a:t>Dual Scans</a:t>
            </a:r>
          </a:p>
          <a:p>
            <a:r>
              <a:rPr lang="en-US" dirty="0"/>
              <a:t>Dual PRFs</a:t>
            </a:r>
          </a:p>
          <a:p>
            <a:r>
              <a:rPr lang="en-US" dirty="0"/>
              <a:t>Phase Coding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66911" y="4176917"/>
            <a:ext cx="1418786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Dual Polarization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5773698" y="5122295"/>
            <a:ext cx="12422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Adapted from Rich Ice (ROC) presentation at Baron Weather Radar Summit, </a:t>
            </a:r>
          </a:p>
          <a:p>
            <a:r>
              <a:rPr lang="en-US" sz="1100" dirty="0" smtClean="0"/>
              <a:t>7-8 Jan. 2015</a:t>
            </a:r>
            <a:endParaRPr lang="en-US" sz="1100" dirty="0"/>
          </a:p>
        </p:txBody>
      </p:sp>
      <p:pic>
        <p:nvPicPr>
          <p:cNvPr id="1026" name="Picture 2" descr="C:\Program Files (x86)\Microsoft Office\MEDIA\CAGCAT10\j0293828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995" y="1592756"/>
            <a:ext cx="1099610" cy="115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NSSL Lab Review Feb 25–27, 2015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</p:spPr>
        <p:txBody>
          <a:bodyPr/>
          <a:lstStyle/>
          <a:p>
            <a:fld id="{2AE81A39-2840-ED4D-A514-D0833010961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20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1" animBg="1"/>
      <p:bldP spid="5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Ground Clutter Mitigation using Dual Polarization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Ground Clutter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obscures meteorological data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All meteorological variables are affected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Contamination characterized by</a:t>
            </a:r>
          </a:p>
          <a:p>
            <a:pPr lvl="2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Near zero Doppler velocity</a:t>
            </a:r>
          </a:p>
          <a:p>
            <a:pPr lvl="2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Very narrow spectrum width (i.e., small velocity distribution)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Ground Clutter Filters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mitigate contamination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May not remove all of the contaminant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May remove some of the weather signal</a:t>
            </a:r>
          </a:p>
          <a:p>
            <a:pPr lvl="2"/>
            <a:r>
              <a:rPr lang="en-US" dirty="0"/>
              <a:t>Near zero Doppler velocity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Misapplication degrades data quality!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NSSL Lab Review Feb 25–27, 2015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</p:spPr>
        <p:txBody>
          <a:bodyPr/>
          <a:lstStyle/>
          <a:p>
            <a:fld id="{2AE81A39-2840-ED4D-A514-D0833010961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28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"/>
          <a:stretch/>
        </p:blipFill>
        <p:spPr>
          <a:xfrm>
            <a:off x="1398593" y="1430149"/>
            <a:ext cx="6484317" cy="490459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795529"/>
            <a:ext cx="7583488" cy="63361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Snowing in Duluth, MN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02262" y="1427334"/>
            <a:ext cx="112883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Reflectivity</a:t>
            </a:r>
            <a:endParaRPr lang="en-US" b="1" i="1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4254489" y="3887990"/>
            <a:ext cx="210185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Differential Reflectivity</a:t>
            </a:r>
            <a:endParaRPr lang="en-US" sz="1400" b="1" i="1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4261391" y="1436245"/>
            <a:ext cx="215155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 i="1"/>
            </a:lvl1pPr>
          </a:lstStyle>
          <a:p>
            <a:r>
              <a:rPr lang="en-US" sz="1400" dirty="0" smtClean="0"/>
              <a:t>Correlation Coefficient</a:t>
            </a:r>
            <a:endParaRPr lang="en-US" sz="1400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1644394" y="3876210"/>
            <a:ext cx="9012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Velocity</a:t>
            </a:r>
            <a:endParaRPr lang="en-US" b="1" i="1" baseline="-25000" dirty="0"/>
          </a:p>
        </p:txBody>
      </p:sp>
      <p:sp>
        <p:nvSpPr>
          <p:cNvPr id="3" name="TextBox 2"/>
          <p:cNvSpPr txBox="1"/>
          <p:nvPr/>
        </p:nvSpPr>
        <p:spPr>
          <a:xfrm>
            <a:off x="6803136" y="3362019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21:25Z</a:t>
            </a:r>
            <a:endParaRPr lang="en-US" b="1" dirty="0"/>
          </a:p>
        </p:txBody>
      </p:sp>
      <p:grpSp>
        <p:nvGrpSpPr>
          <p:cNvPr id="28" name="Group 27"/>
          <p:cNvGrpSpPr/>
          <p:nvPr/>
        </p:nvGrpSpPr>
        <p:grpSpPr>
          <a:xfrm>
            <a:off x="2319620" y="1963221"/>
            <a:ext cx="4018231" cy="3721652"/>
            <a:chOff x="2319620" y="1963221"/>
            <a:chExt cx="4018231" cy="3721652"/>
          </a:xfrm>
        </p:grpSpPr>
        <p:grpSp>
          <p:nvGrpSpPr>
            <p:cNvPr id="27" name="Group 26"/>
            <p:cNvGrpSpPr/>
            <p:nvPr/>
          </p:nvGrpSpPr>
          <p:grpSpPr>
            <a:xfrm>
              <a:off x="2319620" y="1963221"/>
              <a:ext cx="4015275" cy="1280641"/>
              <a:chOff x="2319620" y="1963221"/>
              <a:chExt cx="4015275" cy="1280641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4910420" y="1963221"/>
                <a:ext cx="1424475" cy="1277902"/>
                <a:chOff x="4910420" y="1963221"/>
                <a:chExt cx="1424475" cy="1277902"/>
              </a:xfrm>
            </p:grpSpPr>
            <p:sp>
              <p:nvSpPr>
                <p:cNvPr id="4" name="Oval 3"/>
                <p:cNvSpPr/>
                <p:nvPr/>
              </p:nvSpPr>
              <p:spPr>
                <a:xfrm rot="19980654">
                  <a:off x="4912173" y="2766545"/>
                  <a:ext cx="1422722" cy="474578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Oval 14"/>
                <p:cNvSpPr/>
                <p:nvPr/>
              </p:nvSpPr>
              <p:spPr>
                <a:xfrm rot="18669647">
                  <a:off x="4655702" y="2217939"/>
                  <a:ext cx="1161288" cy="651852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" name="Group 17"/>
              <p:cNvGrpSpPr/>
              <p:nvPr/>
            </p:nvGrpSpPr>
            <p:grpSpPr>
              <a:xfrm>
                <a:off x="2319620" y="1965960"/>
                <a:ext cx="1424475" cy="1277902"/>
                <a:chOff x="4910420" y="1963221"/>
                <a:chExt cx="1424475" cy="1277902"/>
              </a:xfrm>
            </p:grpSpPr>
            <p:sp>
              <p:nvSpPr>
                <p:cNvPr id="19" name="Oval 18"/>
                <p:cNvSpPr/>
                <p:nvPr/>
              </p:nvSpPr>
              <p:spPr>
                <a:xfrm rot="19980654">
                  <a:off x="4912173" y="2766545"/>
                  <a:ext cx="1422722" cy="474578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 rot="18669647">
                  <a:off x="4655702" y="2217939"/>
                  <a:ext cx="1161288" cy="651852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8" name="Group 7"/>
            <p:cNvGrpSpPr/>
            <p:nvPr/>
          </p:nvGrpSpPr>
          <p:grpSpPr>
            <a:xfrm>
              <a:off x="2322576" y="4404232"/>
              <a:ext cx="4015275" cy="1280641"/>
              <a:chOff x="2304876" y="3226637"/>
              <a:chExt cx="4015275" cy="1280641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4895676" y="3226637"/>
                <a:ext cx="1424475" cy="1277902"/>
                <a:chOff x="4910420" y="1963221"/>
                <a:chExt cx="1424475" cy="1277902"/>
              </a:xfrm>
            </p:grpSpPr>
            <p:sp>
              <p:nvSpPr>
                <p:cNvPr id="22" name="Oval 21"/>
                <p:cNvSpPr/>
                <p:nvPr/>
              </p:nvSpPr>
              <p:spPr>
                <a:xfrm rot="19980654">
                  <a:off x="4912173" y="2766545"/>
                  <a:ext cx="1422722" cy="474578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Oval 22"/>
                <p:cNvSpPr/>
                <p:nvPr/>
              </p:nvSpPr>
              <p:spPr>
                <a:xfrm rot="18669647">
                  <a:off x="4655702" y="2217939"/>
                  <a:ext cx="1161288" cy="651852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2304876" y="3229376"/>
                <a:ext cx="1424475" cy="1277902"/>
                <a:chOff x="4910420" y="1963221"/>
                <a:chExt cx="1424475" cy="1277902"/>
              </a:xfrm>
            </p:grpSpPr>
            <p:sp>
              <p:nvSpPr>
                <p:cNvPr id="25" name="Oval 24"/>
                <p:cNvSpPr/>
                <p:nvPr/>
              </p:nvSpPr>
              <p:spPr>
                <a:xfrm rot="19980654">
                  <a:off x="4912173" y="2766545"/>
                  <a:ext cx="1422722" cy="474578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 rot="18669647">
                  <a:off x="4655702" y="2217939"/>
                  <a:ext cx="1161288" cy="651852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37" name="TextBox 36"/>
          <p:cNvSpPr txBox="1"/>
          <p:nvPr/>
        </p:nvSpPr>
        <p:spPr>
          <a:xfrm>
            <a:off x="6574972" y="5475514"/>
            <a:ext cx="1307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Using WSR-88D Ground Clutter Mitigation</a:t>
            </a:r>
            <a:endParaRPr lang="en-US" sz="1200" dirty="0"/>
          </a:p>
        </p:txBody>
      </p:sp>
      <p:sp>
        <p:nvSpPr>
          <p:cNvPr id="3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NSSL Lab Review Feb 25–27, 2015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</p:spPr>
        <p:txBody>
          <a:bodyPr/>
          <a:lstStyle/>
          <a:p>
            <a:fld id="{2AE81A39-2840-ED4D-A514-D0833010961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1"/>
          <a:stretch/>
        </p:blipFill>
        <p:spPr>
          <a:xfrm>
            <a:off x="3995927" y="1426466"/>
            <a:ext cx="314136" cy="24545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16"/>
          <a:stretch/>
        </p:blipFill>
        <p:spPr>
          <a:xfrm>
            <a:off x="1397470" y="1436245"/>
            <a:ext cx="304792" cy="24517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359" y="3871913"/>
            <a:ext cx="302853" cy="24575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765" y="3881438"/>
            <a:ext cx="310896" cy="243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/>
          <a:stretch/>
        </p:blipFill>
        <p:spPr>
          <a:xfrm>
            <a:off x="1398594" y="1426466"/>
            <a:ext cx="6484072" cy="49045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795529"/>
            <a:ext cx="7583488" cy="63361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Snowing in Duluth, MN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02262" y="1427334"/>
            <a:ext cx="112883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Reflectivity</a:t>
            </a:r>
            <a:endParaRPr lang="en-US" b="1" i="1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4254489" y="3887990"/>
            <a:ext cx="210185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Differential Reflectivity</a:t>
            </a:r>
            <a:endParaRPr lang="en-US" sz="1400" b="1" i="1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4261391" y="1436245"/>
            <a:ext cx="215155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 i="1"/>
            </a:lvl1pPr>
          </a:lstStyle>
          <a:p>
            <a:r>
              <a:rPr lang="en-US" sz="1400" dirty="0" smtClean="0"/>
              <a:t>Correlation Coefficient</a:t>
            </a:r>
            <a:endParaRPr lang="en-US" sz="1400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1644394" y="3876210"/>
            <a:ext cx="9012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Velocity</a:t>
            </a:r>
            <a:endParaRPr lang="en-US" b="1" i="1" baseline="-25000" dirty="0"/>
          </a:p>
        </p:txBody>
      </p:sp>
      <p:sp>
        <p:nvSpPr>
          <p:cNvPr id="3" name="TextBox 2"/>
          <p:cNvSpPr txBox="1"/>
          <p:nvPr/>
        </p:nvSpPr>
        <p:spPr>
          <a:xfrm>
            <a:off x="6803136" y="3362019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21:35Z</a:t>
            </a:r>
            <a:endParaRPr lang="en-US" b="1" dirty="0"/>
          </a:p>
        </p:txBody>
      </p:sp>
      <p:grpSp>
        <p:nvGrpSpPr>
          <p:cNvPr id="36" name="Group 35"/>
          <p:cNvGrpSpPr/>
          <p:nvPr/>
        </p:nvGrpSpPr>
        <p:grpSpPr>
          <a:xfrm>
            <a:off x="1947185" y="2489612"/>
            <a:ext cx="4033530" cy="2920200"/>
            <a:chOff x="1947185" y="2489612"/>
            <a:chExt cx="4033530" cy="2920200"/>
          </a:xfrm>
        </p:grpSpPr>
        <p:grpSp>
          <p:nvGrpSpPr>
            <p:cNvPr id="32" name="Group 31"/>
            <p:cNvGrpSpPr/>
            <p:nvPr/>
          </p:nvGrpSpPr>
          <p:grpSpPr>
            <a:xfrm>
              <a:off x="1947185" y="2489612"/>
              <a:ext cx="4033043" cy="467049"/>
              <a:chOff x="1947185" y="2489612"/>
              <a:chExt cx="4033043" cy="467049"/>
            </a:xfrm>
          </p:grpSpPr>
          <p:sp>
            <p:nvSpPr>
              <p:cNvPr id="29" name="Oval 28"/>
              <p:cNvSpPr/>
              <p:nvPr/>
            </p:nvSpPr>
            <p:spPr>
              <a:xfrm rot="1361983">
                <a:off x="4554200" y="2489612"/>
                <a:ext cx="1426028" cy="467049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 rot="1361983">
                <a:off x="1947185" y="2489612"/>
                <a:ext cx="1426028" cy="467049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1947672" y="4942763"/>
              <a:ext cx="4033043" cy="467049"/>
              <a:chOff x="1947185" y="2489612"/>
              <a:chExt cx="4033043" cy="467049"/>
            </a:xfrm>
          </p:grpSpPr>
          <p:sp>
            <p:nvSpPr>
              <p:cNvPr id="34" name="Oval 33"/>
              <p:cNvSpPr/>
              <p:nvPr/>
            </p:nvSpPr>
            <p:spPr>
              <a:xfrm rot="1361983">
                <a:off x="4554200" y="2489612"/>
                <a:ext cx="1426028" cy="467049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 rot="1361983">
                <a:off x="1947185" y="2489612"/>
                <a:ext cx="1426028" cy="467049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1" name="Rectangle 40"/>
          <p:cNvSpPr/>
          <p:nvPr/>
        </p:nvSpPr>
        <p:spPr>
          <a:xfrm>
            <a:off x="6626942" y="5486400"/>
            <a:ext cx="1199535" cy="7079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6574972" y="5464624"/>
            <a:ext cx="1307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All Bins Clutter Filtering to ~50km</a:t>
            </a:r>
            <a:endParaRPr lang="en-US" sz="1200" dirty="0"/>
          </a:p>
        </p:txBody>
      </p:sp>
      <p:sp>
        <p:nvSpPr>
          <p:cNvPr id="3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NSSL Lab Review Feb 25–27, 2015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</p:spPr>
        <p:txBody>
          <a:bodyPr/>
          <a:lstStyle/>
          <a:p>
            <a:fld id="{2AE81A39-2840-ED4D-A514-D0833010961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1"/>
          <a:stretch/>
        </p:blipFill>
        <p:spPr>
          <a:xfrm>
            <a:off x="3995927" y="1426466"/>
            <a:ext cx="314136" cy="24545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16"/>
          <a:stretch/>
        </p:blipFill>
        <p:spPr>
          <a:xfrm>
            <a:off x="1397470" y="1436245"/>
            <a:ext cx="304792" cy="24517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359" y="3871913"/>
            <a:ext cx="302853" cy="24575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765" y="3881438"/>
            <a:ext cx="310896" cy="243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01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2161601"/>
              </p:ext>
            </p:extLst>
          </p:nvPr>
        </p:nvGraphicFramePr>
        <p:xfrm>
          <a:off x="186809" y="1082677"/>
          <a:ext cx="8686799" cy="5414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>
            <a:spLocks noChangeAspect="1"/>
          </p:cNvSpPr>
          <p:nvPr/>
        </p:nvSpPr>
        <p:spPr>
          <a:xfrm>
            <a:off x="3018192" y="6134659"/>
            <a:ext cx="2999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No Weather/No Ground Clutter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>
            <a:cxnSpLocks noChangeAspect="1"/>
          </p:cNvCxnSpPr>
          <p:nvPr/>
        </p:nvCxnSpPr>
        <p:spPr>
          <a:xfrm>
            <a:off x="4660488" y="2153353"/>
            <a:ext cx="0" cy="330098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>
            <a:spLocks noChangeAspect="1"/>
          </p:cNvSpPr>
          <p:nvPr/>
        </p:nvSpPr>
        <p:spPr>
          <a:xfrm rot="16200000">
            <a:off x="3457471" y="3812431"/>
            <a:ext cx="1796540" cy="350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Clutter Dominates</a:t>
            </a:r>
            <a:endParaRPr lang="en-US" dirty="0"/>
          </a:p>
        </p:txBody>
      </p:sp>
      <p:sp>
        <p:nvSpPr>
          <p:cNvPr id="7" name="TextBox 6"/>
          <p:cNvSpPr txBox="1">
            <a:spLocks noChangeAspect="1"/>
          </p:cNvSpPr>
          <p:nvPr/>
        </p:nvSpPr>
        <p:spPr>
          <a:xfrm rot="16200000">
            <a:off x="3891432" y="3782349"/>
            <a:ext cx="1961009" cy="350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Weather Dominates</a:t>
            </a:r>
            <a:endParaRPr lang="en-US" dirty="0"/>
          </a:p>
        </p:txBody>
      </p:sp>
      <p:sp>
        <p:nvSpPr>
          <p:cNvPr id="9" name="Down Arrow 8"/>
          <p:cNvSpPr>
            <a:spLocks noChangeAspect="1"/>
          </p:cNvSpPr>
          <p:nvPr/>
        </p:nvSpPr>
        <p:spPr>
          <a:xfrm>
            <a:off x="4423140" y="1234515"/>
            <a:ext cx="495055" cy="906044"/>
          </a:xfrm>
          <a:prstGeom prst="downArrow">
            <a:avLst/>
          </a:prstGeom>
          <a:solidFill>
            <a:srgbClr val="6D8B45"/>
          </a:solidFill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>
            <a:spLocks noChangeAspect="1"/>
          </p:cNvSpPr>
          <p:nvPr/>
        </p:nvSpPr>
        <p:spPr>
          <a:xfrm>
            <a:off x="3302949" y="1037259"/>
            <a:ext cx="2753033" cy="350867"/>
          </a:xfrm>
          <a:prstGeom prst="rect">
            <a:avLst/>
          </a:prstGeom>
          <a:solidFill>
            <a:srgbClr val="6D8B45"/>
          </a:solidFill>
        </p:spPr>
        <p:txBody>
          <a:bodyPr wrap="none" rtlCol="0">
            <a:norm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Mix Ground Clutter/Weather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rc 16"/>
          <p:cNvSpPr>
            <a:spLocks noChangeAspect="1"/>
          </p:cNvSpPr>
          <p:nvPr/>
        </p:nvSpPr>
        <p:spPr>
          <a:xfrm>
            <a:off x="2109443" y="1125199"/>
            <a:ext cx="2857347" cy="5314126"/>
          </a:xfrm>
          <a:prstGeom prst="arc">
            <a:avLst>
              <a:gd name="adj1" fmla="val 18266113"/>
              <a:gd name="adj2" fmla="val 3349710"/>
            </a:avLst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NSSL Lab Review Feb 25–27, 2015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</p:spPr>
        <p:txBody>
          <a:bodyPr/>
          <a:lstStyle/>
          <a:p>
            <a:fld id="{2AE81A39-2840-ED4D-A514-D0833010961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3" name="Chord 12"/>
          <p:cNvSpPr>
            <a:spLocks noChangeAspect="1"/>
          </p:cNvSpPr>
          <p:nvPr/>
        </p:nvSpPr>
        <p:spPr>
          <a:xfrm>
            <a:off x="3978217" y="1388126"/>
            <a:ext cx="4818888" cy="4818888"/>
          </a:xfrm>
          <a:prstGeom prst="chord">
            <a:avLst>
              <a:gd name="adj1" fmla="val 13361565"/>
              <a:gd name="adj2" fmla="val 821813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Weather Environment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Thresholding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(WET)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(Detects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eather 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dominate regions)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hord 13"/>
          <p:cNvSpPr>
            <a:spLocks noChangeAspect="1"/>
          </p:cNvSpPr>
          <p:nvPr/>
        </p:nvSpPr>
        <p:spPr>
          <a:xfrm>
            <a:off x="534923" y="1388126"/>
            <a:ext cx="4818888" cy="4818888"/>
          </a:xfrm>
          <a:prstGeom prst="chord">
            <a:avLst>
              <a:gd name="adj1" fmla="val 2625865"/>
              <a:gd name="adj2" fmla="val 1896673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15" name="Arc 14"/>
          <p:cNvSpPr>
            <a:spLocks noChangeAspect="1"/>
          </p:cNvSpPr>
          <p:nvPr/>
        </p:nvSpPr>
        <p:spPr>
          <a:xfrm>
            <a:off x="2151195" y="1146415"/>
            <a:ext cx="2857347" cy="5314126"/>
          </a:xfrm>
          <a:prstGeom prst="arc">
            <a:avLst>
              <a:gd name="adj1" fmla="val 18188071"/>
              <a:gd name="adj2" fmla="val 3401636"/>
            </a:avLst>
          </a:prstGeom>
          <a:solidFill>
            <a:srgbClr val="FF0000"/>
          </a:solidFill>
          <a:ln w="50800">
            <a:solidFill>
              <a:srgbClr val="89A4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362456" y="3468311"/>
            <a:ext cx="28544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CLEAN-AP</a:t>
            </a:r>
            <a:r>
              <a:rPr lang="en-US" sz="32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(Integrates ground clutter detection and filtering)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35968" y="5164587"/>
            <a:ext cx="2785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2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CLEAN-AP </a:t>
            </a:r>
            <a:r>
              <a:rPr lang="en-US" sz="1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2009 </a:t>
            </a:r>
            <a:r>
              <a:rPr lang="en-US" sz="12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Board </a:t>
            </a:r>
            <a:r>
              <a:rPr lang="en-US" sz="1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2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University of Oklahoma</a:t>
            </a:r>
          </a:p>
        </p:txBody>
      </p:sp>
    </p:spTree>
    <p:extLst>
      <p:ext uri="{BB962C8B-B14F-4D97-AF65-F5344CB8AC3E}">
        <p14:creationId xmlns:p14="http://schemas.microsoft.com/office/powerpoint/2010/main" val="245382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6 L 0.02136 0.0007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2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7" grpId="1"/>
      <p:bldP spid="7" grpId="2"/>
      <p:bldP spid="17" grpId="0" animBg="1"/>
      <p:bldP spid="13" grpId="0" animBg="1"/>
      <p:bldP spid="14" grpId="0" animBg="1"/>
      <p:bldP spid="15" grpId="0" animBg="1"/>
      <p:bldP spid="16" grpId="0"/>
      <p:bldP spid="1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015-review-template-1">
  <a:themeElements>
    <a:clrScheme name="NSSL Review 2015">
      <a:dk1>
        <a:srgbClr val="000000"/>
      </a:dk1>
      <a:lt1>
        <a:srgbClr val="FFFFFF"/>
      </a:lt1>
      <a:dk2>
        <a:srgbClr val="001526"/>
      </a:dk2>
      <a:lt2>
        <a:srgbClr val="0A4595"/>
      </a:lt2>
      <a:accent1>
        <a:srgbClr val="0099D8"/>
      </a:accent1>
      <a:accent2>
        <a:srgbClr val="FF8100"/>
      </a:accent2>
      <a:accent3>
        <a:srgbClr val="A3001B"/>
      </a:accent3>
      <a:accent4>
        <a:srgbClr val="004C0D"/>
      </a:accent4>
      <a:accent5>
        <a:srgbClr val="CCCCCC"/>
      </a:accent5>
      <a:accent6>
        <a:srgbClr val="E50026"/>
      </a:accent6>
      <a:hlink>
        <a:srgbClr val="0099D8"/>
      </a:hlink>
      <a:folHlink>
        <a:srgbClr val="002D4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2015-review-template-1</Template>
  <TotalTime>4811</TotalTime>
  <Words>1386</Words>
  <Application>Microsoft Office PowerPoint</Application>
  <PresentationFormat>On-screen Show (4:3)</PresentationFormat>
  <Paragraphs>421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Abadi MT Condensed Light</vt:lpstr>
      <vt:lpstr>Times New Roman</vt:lpstr>
      <vt:lpstr>Century Gothic</vt:lpstr>
      <vt:lpstr>Wingdings 2</vt:lpstr>
      <vt:lpstr>2015-review-template-1</vt:lpstr>
      <vt:lpstr>Innovative Techniques to Improve Weather Observations</vt:lpstr>
      <vt:lpstr>PowerPoint Presentation</vt:lpstr>
      <vt:lpstr>PowerPoint Presentation</vt:lpstr>
      <vt:lpstr>PowerPoint Presentation</vt:lpstr>
      <vt:lpstr>PowerPoint Presentation</vt:lpstr>
      <vt:lpstr>Ground Clutter Mitigation using Dual Polarization</vt:lpstr>
      <vt:lpstr>Snowing in Duluth, MN</vt:lpstr>
      <vt:lpstr>Snowing in Duluth, MN</vt:lpstr>
      <vt:lpstr>PowerPoint Presentation</vt:lpstr>
      <vt:lpstr>Once Again… Snowing in Duluth, MN</vt:lpstr>
      <vt:lpstr>Once Again… Snowing in Duluth, MN</vt:lpstr>
      <vt:lpstr>Summary of R2O Activities Transferring Innovative Techniques to the NEXRAD Network</vt:lpstr>
      <vt:lpstr>Summary of R2O Activities Transferring Innovative Techniques to the NEXRAD Network</vt:lpstr>
      <vt:lpstr>Summary of R2O Activities Transferring Innovative Techniques to the NEXRAD Network</vt:lpstr>
      <vt:lpstr>Summary of R2O Activities Transferring Innovative Techniques to the NEXRAD Network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Severe Storms Laboratory Review</dc:title>
  <dc:creator>David Warde</dc:creator>
  <cp:lastModifiedBy>David Warde</cp:lastModifiedBy>
  <cp:revision>96</cp:revision>
  <dcterms:created xsi:type="dcterms:W3CDTF">2015-01-12T21:35:58Z</dcterms:created>
  <dcterms:modified xsi:type="dcterms:W3CDTF">2015-02-11T18:47:08Z</dcterms:modified>
</cp:coreProperties>
</file>