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48" y="-96"/>
      </p:cViewPr>
      <p:guideLst>
        <p:guide orient="horz" pos="26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Radiosondes only </a:t>
            </a:r>
            <a:r>
              <a:rPr lang="en-US" baseline="0" dirty="0" smtClean="0"/>
              <a:t>launched twice per day at ~70 locations across CONUS</a:t>
            </a:r>
          </a:p>
          <a:p>
            <a:r>
              <a:rPr lang="en-US" baseline="0" dirty="0" smtClean="0"/>
              <a:t>Clouds obscure satellite’s view of BL, and most hazardous weather have a lot of clouds around</a:t>
            </a:r>
          </a:p>
          <a:p>
            <a:r>
              <a:rPr lang="en-US" baseline="0" dirty="0" smtClean="0"/>
              <a:t>Aircraft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are useful, but are opportunistic (only at certain airports at certain times)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“profiler” is a remote sensing system that provides a profile of temperature,</a:t>
            </a:r>
            <a:r>
              <a:rPr lang="en-US" baseline="0" dirty="0" smtClean="0"/>
              <a:t> humidity and/or wind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I’ve worked with these BL remote sensors for almost 20 years (numerous publications)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Doppler</a:t>
            </a:r>
            <a:r>
              <a:rPr lang="en-US" baseline="0" dirty="0" smtClean="0"/>
              <a:t> lidar at Norman during this 10 Aug 2014 case.  Convective outflow from storm in Kansas created “wave packet” (bore)</a:t>
            </a:r>
            <a:endParaRPr lang="en-US" dirty="0" smtClean="0"/>
          </a:p>
          <a:p>
            <a:r>
              <a:rPr lang="en-US" dirty="0" smtClean="0"/>
              <a:t>Well</a:t>
            </a:r>
            <a:r>
              <a:rPr lang="en-US" baseline="0" dirty="0" smtClean="0"/>
              <a:t> developed low level jet, which is greatly modified by the passing “wave packet”  </a:t>
            </a:r>
          </a:p>
          <a:p>
            <a:r>
              <a:rPr lang="en-US" baseline="0" dirty="0" smtClean="0"/>
              <a:t>Rapid changes in wind speed and direction as a function of height when the waves passed over Norman</a:t>
            </a:r>
          </a:p>
          <a:p>
            <a:r>
              <a:rPr lang="en-US" baseline="0" dirty="0" smtClean="0"/>
              <a:t>The nominal 12-hourly sonde would have missed this entire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2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AERI was collocated</a:t>
            </a:r>
            <a:r>
              <a:rPr lang="en-US" baseline="0" dirty="0" smtClean="0"/>
              <a:t> with Doppler lidar, and provides thermodynamic profiles</a:t>
            </a:r>
          </a:p>
          <a:p>
            <a:r>
              <a:rPr lang="en-US" baseline="0" dirty="0" err="1" smtClean="0"/>
              <a:t>Noctural</a:t>
            </a:r>
            <a:r>
              <a:rPr lang="en-US" baseline="0" dirty="0" smtClean="0"/>
              <a:t> inversion is well developed, but gets mixed out rapidly with bore passage.  Oscillations in temperature field correspond to waves </a:t>
            </a:r>
            <a:endParaRPr lang="en-US" dirty="0" smtClean="0"/>
          </a:p>
          <a:p>
            <a:r>
              <a:rPr lang="en-US" baseline="0" dirty="0" smtClean="0"/>
              <a:t>Bore lifts water vapor can lead to condensation and clouds, which can lead to convection initiation (as it did just to the west)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Tornado event in Moore</a:t>
            </a:r>
            <a:r>
              <a:rPr lang="en-US" baseline="0" dirty="0" smtClean="0"/>
              <a:t> / OKC in May 2013.  Had AERI at NWC rooftop during event.  Tornado touched down ~19:50 UTC</a:t>
            </a:r>
          </a:p>
          <a:p>
            <a:r>
              <a:rPr lang="en-US" baseline="0" dirty="0" smtClean="0"/>
              <a:t>BL evolving rapidly, with large increase in moisture ~2 hours before touchdown</a:t>
            </a:r>
          </a:p>
          <a:p>
            <a:r>
              <a:rPr lang="en-US" baseline="0" dirty="0" smtClean="0"/>
              <a:t>CIN is a measure of the atmosphere’s ability to “resist” convection, and we see this value decreasing, and then suddenly going to zero at touchdown</a:t>
            </a:r>
          </a:p>
          <a:p>
            <a:r>
              <a:rPr lang="en-US" baseline="0" dirty="0" smtClean="0"/>
              <a:t>Radiosondes launched at 12 and 24 UTC entirely missed the evolution of this event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</a:t>
            </a:r>
            <a:r>
              <a:rPr lang="en-US" baseline="0" dirty="0" smtClean="0"/>
              <a:t> these thermodynamic remote sensing instruments offer significant value in a future ground based network?  To evaluate this, we are:</a:t>
            </a:r>
            <a:endParaRPr lang="en-US" dirty="0" smtClean="0"/>
          </a:p>
          <a:p>
            <a:r>
              <a:rPr lang="en-US" dirty="0" smtClean="0"/>
              <a:t>1) Analyzing</a:t>
            </a:r>
            <a:r>
              <a:rPr lang="en-US" baseline="0" dirty="0" smtClean="0"/>
              <a:t> the historic dataset collected by the DOE ARM Program (ARM’s focus was climate, we are looking at weather events)</a:t>
            </a:r>
            <a:endParaRPr lang="en-US" dirty="0" smtClean="0"/>
          </a:p>
          <a:p>
            <a:r>
              <a:rPr lang="en-US" dirty="0" smtClean="0"/>
              <a:t>2) Building</a:t>
            </a:r>
            <a:r>
              <a:rPr lang="en-US" baseline="0" dirty="0" smtClean="0"/>
              <a:t> CLAMPS to support NSSL’s field experiments.  </a:t>
            </a:r>
            <a:r>
              <a:rPr lang="en-US" dirty="0" smtClean="0"/>
              <a:t>CLAMPS is a joint OU/NSSL project funded by NSF</a:t>
            </a:r>
          </a:p>
          <a:p>
            <a:r>
              <a:rPr lang="en-US" dirty="0" smtClean="0"/>
              <a:t>3) Evaluating</a:t>
            </a:r>
            <a:r>
              <a:rPr lang="en-US" baseline="0" dirty="0" smtClean="0"/>
              <a:t> these remote sensors as part of PECAN field experiment.  </a:t>
            </a:r>
            <a:r>
              <a:rPr lang="en-US" dirty="0" smtClean="0"/>
              <a:t>CLAMPS will be among the instruments in PECAN, but will also have 8 AERIs,</a:t>
            </a:r>
            <a:r>
              <a:rPr lang="en-US" baseline="0" dirty="0" smtClean="0"/>
              <a:t> 4 MWRs, and 8 Doppler lidar / radar wind profilers in the PECAN domain.</a:t>
            </a:r>
            <a:endParaRPr lang="en-US" dirty="0" smtClean="0"/>
          </a:p>
          <a:p>
            <a:r>
              <a:rPr lang="en-US" dirty="0" smtClean="0"/>
              <a:t>4) Perform OSSEs to look at how different network</a:t>
            </a:r>
            <a:r>
              <a:rPr lang="en-US" baseline="0" dirty="0" smtClean="0"/>
              <a:t> configurations may improve analyses and forecasts.  One OSSE during in wintertime convective case showed big impact on precipitation </a:t>
            </a:r>
            <a:r>
              <a:rPr lang="en-US" baseline="0" dirty="0" err="1" smtClean="0"/>
              <a:t>forecase</a:t>
            </a:r>
            <a:r>
              <a:rPr lang="en-US" baseline="0" dirty="0" smtClean="0"/>
              <a:t>.  </a:t>
            </a:r>
            <a:r>
              <a:rPr lang="en-US" dirty="0" smtClean="0"/>
              <a:t>This is just</a:t>
            </a:r>
            <a:r>
              <a:rPr lang="en-US" baseline="0" dirty="0" smtClean="0"/>
              <a:t> an example of an OSSE – we are currently conducting others to look at impact of different THW observations on improving storm modeling (e.g., ABI, </a:t>
            </a:r>
            <a:r>
              <a:rPr lang="en-US" baseline="0" dirty="0" err="1" smtClean="0"/>
              <a:t>hyperspectral</a:t>
            </a:r>
            <a:r>
              <a:rPr lang="en-US" baseline="0" dirty="0" smtClean="0"/>
              <a:t> sounder, how GB networks might improve </a:t>
            </a:r>
            <a:r>
              <a:rPr lang="en-US" baseline="0" dirty="0" err="1" smtClean="0"/>
              <a:t>WoF</a:t>
            </a:r>
            <a:r>
              <a:rPr lang="en-US" baseline="0" dirty="0" smtClean="0"/>
              <a:t> analyses)  </a:t>
            </a:r>
          </a:p>
          <a:p>
            <a:r>
              <a:rPr lang="en-US" baseline="0" dirty="0" smtClean="0"/>
              <a:t>*</a:t>
            </a:r>
            <a:r>
              <a:rPr lang="en-US" baseline="0" smtClean="0"/>
              <a:t>* Ultimately, </a:t>
            </a:r>
            <a:r>
              <a:rPr lang="en-US" baseline="0" dirty="0" smtClean="0"/>
              <a:t>this work ties to NOAA’s “improving observations” objective, and to NSSL’s grand challenges #1 (improving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guidance products) and #5 (developing reliable </a:t>
            </a:r>
            <a:r>
              <a:rPr lang="en-US" baseline="0" dirty="0" err="1" smtClean="0"/>
              <a:t>nowcasting</a:t>
            </a:r>
            <a:r>
              <a:rPr lang="en-US" baseline="0" dirty="0" smtClean="0"/>
              <a:t> for CI)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0" y="-9339"/>
            <a:ext cx="2234144" cy="4281714"/>
          </a:xfrm>
          <a:prstGeom prst="rect">
            <a:avLst/>
          </a:prstGeom>
        </p:spPr>
      </p:pic>
      <p:pic>
        <p:nvPicPr>
          <p:cNvPr id="13" name="Picture Placeholder 11" descr="090605_Wyoming6_Conigli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2319004" y="-9339"/>
            <a:ext cx="4505991" cy="4281714"/>
          </a:xfrm>
          <a:prstGeom prst="rect">
            <a:avLst/>
          </a:prstGeom>
        </p:spPr>
      </p:pic>
      <p:pic>
        <p:nvPicPr>
          <p:cNvPr id="14" name="Picture Placeholder 13" descr="15764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855" y="2924"/>
            <a:ext cx="2234144" cy="427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717218"/>
            <a:ext cx="5591516" cy="1139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652" y="6032501"/>
            <a:ext cx="2476501" cy="698500"/>
            <a:chOff x="1823332" y="6023429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204" y="6023429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3332" y="6032501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76" y="6032501"/>
              <a:ext cx="680357" cy="68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0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2106544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81949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333750" y="6014357"/>
            <a:ext cx="2476501" cy="698500"/>
            <a:chOff x="3409962" y="6014357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834" y="6014357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962" y="6023429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106" y="6023429"/>
              <a:ext cx="680357" cy="680357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5820"/>
            <a:ext cx="7583488" cy="39195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 marL="6858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2pPr>
            <a:lvl3pPr marL="10350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3pPr>
            <a:lvl4pPr marL="13716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4pPr>
            <a:lvl5pPr marL="17208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2" name="Picture 11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7945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8809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54" r:id="rId2"/>
    <p:sldLayoutId id="2147485055" r:id="rId3"/>
    <p:sldLayoutId id="2147485058" r:id="rId4"/>
    <p:sldLayoutId id="2147485060" r:id="rId5"/>
    <p:sldLayoutId id="2147485062" r:id="rId6"/>
    <p:sldLayoutId id="21474850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Arial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gi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275299"/>
            <a:ext cx="9143999" cy="1320073"/>
          </a:xfrm>
        </p:spPr>
        <p:txBody>
          <a:bodyPr/>
          <a:lstStyle/>
          <a:p>
            <a:r>
              <a:rPr lang="en-US" dirty="0">
                <a:latin typeface="Abadi MT Condensed Light"/>
                <a:cs typeface="Abadi MT Condensed Light"/>
              </a:rPr>
              <a:t>Using Ground-based Observations at NSSL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99214" y="5530787"/>
            <a:ext cx="4544786" cy="1275971"/>
          </a:xfrm>
        </p:spPr>
        <p:txBody>
          <a:bodyPr/>
          <a:lstStyle/>
          <a:p>
            <a:r>
              <a:rPr lang="en-US" sz="1800" dirty="0" smtClean="0">
                <a:latin typeface="Abadi MT Condensed Light"/>
                <a:cs typeface="Abadi MT Condensed Light"/>
              </a:rPr>
              <a:t>Dr. David Turner </a:t>
            </a:r>
            <a:r>
              <a:rPr lang="en-US" dirty="0" smtClean="0">
                <a:latin typeface="Abadi MT Condensed Light"/>
                <a:cs typeface="Abadi MT Condensed Light"/>
              </a:rPr>
              <a:t>(NSSL)</a:t>
            </a:r>
          </a:p>
          <a:p>
            <a:r>
              <a:rPr lang="en-US" sz="1600" dirty="0" smtClean="0">
                <a:latin typeface="Abadi MT Condensed Light"/>
                <a:cs typeface="Abadi MT Condensed Light"/>
              </a:rPr>
              <a:t>February 25–27, 2015 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National Weather Center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Norman, Oklahoma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55196" y="4183491"/>
            <a:ext cx="1941851" cy="1363808"/>
            <a:chOff x="993414" y="4202809"/>
            <a:chExt cx="1941851" cy="1363808"/>
          </a:xfrm>
        </p:grpSpPr>
        <p:sp>
          <p:nvSpPr>
            <p:cNvPr id="5" name="TextBox 4"/>
            <p:cNvSpPr txBox="1"/>
            <p:nvPr/>
          </p:nvSpPr>
          <p:spPr>
            <a:xfrm rot="21275111">
              <a:off x="993414" y="4202809"/>
              <a:ext cx="194185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Libian SC Regular"/>
                  <a:cs typeface="Libian SC Regular"/>
                </a:rPr>
                <a:t>n</a:t>
              </a:r>
              <a:r>
                <a:rPr lang="en-US" sz="3200" dirty="0" smtClean="0">
                  <a:solidFill>
                    <a:srgbClr val="FF0000"/>
                  </a:solidFill>
                  <a:latin typeface="Libian SC Regular"/>
                  <a:cs typeface="Libian SC Regular"/>
                </a:rPr>
                <a:t>on-radar</a:t>
              </a:r>
              <a:endParaRPr lang="en-US" sz="3200" dirty="0">
                <a:solidFill>
                  <a:srgbClr val="FF0000"/>
                </a:solidFill>
                <a:latin typeface="Libian SC Regular"/>
                <a:cs typeface="Libian SC Regular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4691" y="5043397"/>
              <a:ext cx="470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⌃</a:t>
              </a:r>
              <a:endParaRPr lang="en-US" sz="2800" dirty="0">
                <a:solidFill>
                  <a:srgbClr val="FF0000"/>
                </a:solidFill>
                <a:latin typeface="Libian SC Regular"/>
                <a:cs typeface="Libian SC Regular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27638" y="4202809"/>
            <a:ext cx="1676755" cy="1363808"/>
            <a:chOff x="1125964" y="4202809"/>
            <a:chExt cx="1676755" cy="1363808"/>
          </a:xfrm>
        </p:grpSpPr>
        <p:sp>
          <p:nvSpPr>
            <p:cNvPr id="10" name="TextBox 9"/>
            <p:cNvSpPr txBox="1"/>
            <p:nvPr/>
          </p:nvSpPr>
          <p:spPr>
            <a:xfrm rot="21275111">
              <a:off x="1125964" y="4202809"/>
              <a:ext cx="167675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Libian SC Regular"/>
                  <a:cs typeface="Libian SC Regular"/>
                </a:rPr>
                <a:t>profiling</a:t>
              </a:r>
              <a:endParaRPr lang="en-US" sz="3200" dirty="0">
                <a:solidFill>
                  <a:srgbClr val="FF0000"/>
                </a:solidFill>
                <a:latin typeface="Libian SC Regular"/>
                <a:cs typeface="Libian SC Regula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4691" y="5043397"/>
              <a:ext cx="470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⌃</a:t>
              </a:r>
              <a:endParaRPr lang="en-US" sz="2800" dirty="0">
                <a:solidFill>
                  <a:srgbClr val="FF0000"/>
                </a:solidFill>
                <a:latin typeface="Libian SC Regular"/>
                <a:cs typeface="Libian SC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8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616" y="4387808"/>
            <a:ext cx="1612413" cy="10411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82239" y="2903201"/>
            <a:ext cx="2632520" cy="1547305"/>
            <a:chOff x="5251824" y="2041690"/>
            <a:chExt cx="3763972" cy="1716016"/>
          </a:xfrm>
        </p:grpSpPr>
        <p:pic>
          <p:nvPicPr>
            <p:cNvPr id="7" name="Picture 7" descr="RAWINsite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" t="15895" b="5291"/>
            <a:stretch/>
          </p:blipFill>
          <p:spPr bwMode="auto">
            <a:xfrm>
              <a:off x="5516850" y="2041690"/>
              <a:ext cx="3498946" cy="155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51824" y="3115235"/>
              <a:ext cx="754529" cy="642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587181"/>
            <a:ext cx="7583488" cy="1143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Ground-based Temperature, Humidity, &amp; Wind (THW) Profile </a:t>
            </a:r>
            <a:r>
              <a:rPr lang="en-US" sz="2600" dirty="0" err="1" smtClean="0"/>
              <a:t>Obs</a:t>
            </a:r>
            <a:r>
              <a:rPr lang="en-US" sz="2600" dirty="0" smtClean="0"/>
              <a:t> in the Boundary Layer (BL)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1016" y="1803960"/>
            <a:ext cx="8139671" cy="45468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Storm initiation and evolution depends strongly on THW profiles in the BL, but storms also modify these profiles</a:t>
            </a:r>
          </a:p>
          <a:p>
            <a:pPr lvl="1"/>
            <a:r>
              <a:rPr lang="en-US" dirty="0" smtClean="0"/>
              <a:t>Higher temporal and spatial THW profiles in BL needed for:</a:t>
            </a:r>
          </a:p>
          <a:p>
            <a:pPr lvl="2"/>
            <a:r>
              <a:rPr lang="en-US" dirty="0" smtClean="0"/>
              <a:t>Better understanding storm initiation and evolution</a:t>
            </a:r>
          </a:p>
          <a:p>
            <a:pPr lvl="2"/>
            <a:r>
              <a:rPr lang="en-US" dirty="0" smtClean="0"/>
              <a:t>Improved analyses, forecasts, and warnings</a:t>
            </a:r>
          </a:p>
          <a:p>
            <a:r>
              <a:rPr lang="en-US" dirty="0" smtClean="0"/>
              <a:t>Spatial and temporal gaps in radiosonde network</a:t>
            </a:r>
          </a:p>
          <a:p>
            <a:r>
              <a:rPr lang="en-US" dirty="0" smtClean="0"/>
              <a:t>Satellites don’t see BL well, especially in cloudy cases</a:t>
            </a:r>
          </a:p>
          <a:p>
            <a:r>
              <a:rPr lang="en-US" dirty="0" smtClean="0"/>
              <a:t>Aircraft </a:t>
            </a:r>
            <a:r>
              <a:rPr lang="en-US" dirty="0" err="1" smtClean="0"/>
              <a:t>obs</a:t>
            </a:r>
            <a:r>
              <a:rPr lang="en-US" dirty="0" smtClean="0"/>
              <a:t> provide uneven sampling</a:t>
            </a:r>
          </a:p>
          <a:p>
            <a:r>
              <a:rPr lang="en-US" dirty="0" smtClean="0"/>
              <a:t>Weather radars do not see true THW structure of atmosphere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858" y="4819075"/>
            <a:ext cx="1313770" cy="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434"/>
            <a:ext cx="758348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These Ground-based Remote Sensors Exist</a:t>
            </a:r>
            <a:br>
              <a:rPr lang="en-US" sz="2800" dirty="0" smtClean="0"/>
            </a:br>
            <a:r>
              <a:rPr lang="en-US" sz="1800" dirty="0" smtClean="0"/>
              <a:t>(and are commercially available)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56426" y="4307644"/>
            <a:ext cx="4038592" cy="1759199"/>
            <a:chOff x="4946397" y="2872565"/>
            <a:chExt cx="4038592" cy="1759199"/>
          </a:xfrm>
        </p:grpSpPr>
        <p:sp>
          <p:nvSpPr>
            <p:cNvPr id="7" name="Rectangle 6"/>
            <p:cNvSpPr/>
            <p:nvPr/>
          </p:nvSpPr>
          <p:spPr>
            <a:xfrm>
              <a:off x="4946397" y="2872565"/>
              <a:ext cx="4031121" cy="17591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MG_069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" t="20586" r="38681" b="4578"/>
            <a:stretch/>
          </p:blipFill>
          <p:spPr>
            <a:xfrm>
              <a:off x="5005283" y="2902449"/>
              <a:ext cx="1666524" cy="1669552"/>
            </a:xfrm>
            <a:prstGeom prst="rect">
              <a:avLst/>
            </a:prstGeom>
          </p:spPr>
        </p:pic>
        <p:pic>
          <p:nvPicPr>
            <p:cNvPr id="9" name="Picture 8" descr="mc3e_aeri_closeup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9" t="18883" r="29285" b="37443"/>
            <a:stretch/>
          </p:blipFill>
          <p:spPr>
            <a:xfrm>
              <a:off x="6738834" y="2902449"/>
              <a:ext cx="2178916" cy="121825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86749" y="4131222"/>
              <a:ext cx="22982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Atmospheric Emitted Radiance Interferometer (AERI)</a:t>
              </a:r>
              <a:endParaRPr lang="en-US" sz="1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894" y="2379128"/>
            <a:ext cx="2439906" cy="1759199"/>
            <a:chOff x="779463" y="2389966"/>
            <a:chExt cx="2439906" cy="1759199"/>
          </a:xfrm>
        </p:grpSpPr>
        <p:sp>
          <p:nvSpPr>
            <p:cNvPr id="12" name="Rectangle 11"/>
            <p:cNvSpPr/>
            <p:nvPr/>
          </p:nvSpPr>
          <p:spPr>
            <a:xfrm>
              <a:off x="779463" y="2389966"/>
              <a:ext cx="2439906" cy="17591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b="4156"/>
            <a:stretch/>
          </p:blipFill>
          <p:spPr>
            <a:xfrm>
              <a:off x="845963" y="2454213"/>
              <a:ext cx="2296445" cy="1378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45963" y="3856033"/>
              <a:ext cx="229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Microwave Radiometer (MWR)</a:t>
              </a:r>
              <a:endParaRPr lang="en-US" sz="1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05544" y="2379128"/>
            <a:ext cx="3564503" cy="1759199"/>
            <a:chOff x="2577354" y="4372660"/>
            <a:chExt cx="3564503" cy="1759199"/>
          </a:xfrm>
        </p:grpSpPr>
        <p:sp>
          <p:nvSpPr>
            <p:cNvPr id="16" name="Rectangle 15"/>
            <p:cNvSpPr/>
            <p:nvPr/>
          </p:nvSpPr>
          <p:spPr>
            <a:xfrm>
              <a:off x="2577354" y="4372660"/>
              <a:ext cx="3443941" cy="17591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5662" y="5846198"/>
              <a:ext cx="20461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Doppler Wind Lidar (DWL)</a:t>
              </a:r>
              <a:endParaRPr lang="en-US" sz="11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7886" r="8621"/>
            <a:stretch/>
          </p:blipFill>
          <p:spPr>
            <a:xfrm>
              <a:off x="4243286" y="4402544"/>
              <a:ext cx="1711624" cy="14475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7718" y="4402546"/>
              <a:ext cx="1531045" cy="165916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420616" y="4428818"/>
            <a:ext cx="2056372" cy="1638025"/>
            <a:chOff x="5018275" y="4149167"/>
            <a:chExt cx="2056372" cy="1638025"/>
          </a:xfrm>
        </p:grpSpPr>
        <p:sp>
          <p:nvSpPr>
            <p:cNvPr id="21" name="Rectangle 20"/>
            <p:cNvSpPr/>
            <p:nvPr/>
          </p:nvSpPr>
          <p:spPr>
            <a:xfrm>
              <a:off x="5018275" y="4149167"/>
              <a:ext cx="2056372" cy="16380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4775" y="5525582"/>
              <a:ext cx="1929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Radar Wind Profiler (RWP)</a:t>
              </a:r>
              <a:endParaRPr lang="en-US" sz="11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4775" y="4200840"/>
              <a:ext cx="1929653" cy="1286435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58855" y="1879431"/>
            <a:ext cx="393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Thermodynamic Profiling Systems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8147" y="1879431"/>
            <a:ext cx="266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Wind Profiling Systems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406021"/>
            <a:ext cx="9144000" cy="2832993"/>
            <a:chOff x="0" y="1406021"/>
            <a:chExt cx="9144000" cy="2832993"/>
          </a:xfrm>
        </p:grpSpPr>
        <p:pic>
          <p:nvPicPr>
            <p:cNvPr id="11" name="Picture 10" descr="dwl_nwc.20140810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53"/>
            <a:stretch/>
          </p:blipFill>
          <p:spPr>
            <a:xfrm>
              <a:off x="0" y="1406021"/>
              <a:ext cx="9144000" cy="2403742"/>
            </a:xfrm>
            <a:prstGeom prst="rect">
              <a:avLst/>
            </a:prstGeom>
          </p:spPr>
        </p:pic>
        <p:pic>
          <p:nvPicPr>
            <p:cNvPr id="14" name="Picture 13" descr="dwl_nwc.20140810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90" b="24739"/>
            <a:stretch/>
          </p:blipFill>
          <p:spPr>
            <a:xfrm>
              <a:off x="0" y="3724578"/>
              <a:ext cx="9144000" cy="514436"/>
            </a:xfrm>
            <a:prstGeom prst="rect">
              <a:avLst/>
            </a:prstGeom>
          </p:spPr>
        </p:pic>
      </p:grpSp>
      <p:pic>
        <p:nvPicPr>
          <p:cNvPr id="16" name="Picture 15" descr="dwl_nwc.201408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8"/>
          <a:stretch/>
        </p:blipFill>
        <p:spPr>
          <a:xfrm>
            <a:off x="0" y="1406020"/>
            <a:ext cx="9144000" cy="5046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62359"/>
            <a:ext cx="819058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These New Remote Sensors: Example 1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77288" y="2097166"/>
            <a:ext cx="2810728" cy="2389481"/>
            <a:chOff x="5277288" y="1552831"/>
            <a:chExt cx="2810728" cy="2389481"/>
          </a:xfrm>
        </p:grpSpPr>
        <p:pic>
          <p:nvPicPr>
            <p:cNvPr id="9" name="Picture 8" descr="cent_plains_201408100930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2" t="37312" r="25236" b="11587"/>
            <a:stretch/>
          </p:blipFill>
          <p:spPr>
            <a:xfrm>
              <a:off x="5277288" y="1552831"/>
              <a:ext cx="2810728" cy="2389481"/>
            </a:xfrm>
            <a:prstGeom prst="rect">
              <a:avLst/>
            </a:prstGeom>
            <a:ln w="50800">
              <a:solidFill>
                <a:srgbClr val="FF660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447316" y="3705497"/>
              <a:ext cx="2471293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NEXRAD 1 km MOSAIC 10 Aug 2014 09:25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654145" y="3435163"/>
              <a:ext cx="112063" cy="99617"/>
            </a:xfrm>
            <a:prstGeom prst="ellipse">
              <a:avLst/>
            </a:prstGeom>
            <a:solidFill>
              <a:srgbClr val="FF00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808" y="4684594"/>
            <a:ext cx="453412" cy="12537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78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oe_nwc.201408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1"/>
          <a:stretch/>
        </p:blipFill>
        <p:spPr>
          <a:xfrm>
            <a:off x="0" y="1385580"/>
            <a:ext cx="9144000" cy="4618737"/>
          </a:xfrm>
          <a:prstGeom prst="rect">
            <a:avLst/>
          </a:prstGeom>
        </p:spPr>
      </p:pic>
      <p:pic>
        <p:nvPicPr>
          <p:cNvPr id="13" name="Picture 12" descr="aerioe_nwc.201408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5" b="-1675"/>
          <a:stretch/>
        </p:blipFill>
        <p:spPr>
          <a:xfrm>
            <a:off x="0" y="5921889"/>
            <a:ext cx="9144000" cy="615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62359"/>
            <a:ext cx="8061455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These New Remote Sensors: Example 1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77288" y="2097166"/>
            <a:ext cx="2810728" cy="2389481"/>
            <a:chOff x="5277288" y="1552831"/>
            <a:chExt cx="2810728" cy="2389481"/>
          </a:xfrm>
        </p:grpSpPr>
        <p:pic>
          <p:nvPicPr>
            <p:cNvPr id="9" name="Picture 8" descr="cent_plains_201408100930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2" t="37312" r="25236" b="11587"/>
            <a:stretch/>
          </p:blipFill>
          <p:spPr>
            <a:xfrm>
              <a:off x="5277288" y="1552831"/>
              <a:ext cx="2810728" cy="2389481"/>
            </a:xfrm>
            <a:prstGeom prst="rect">
              <a:avLst/>
            </a:prstGeom>
            <a:ln w="50800">
              <a:solidFill>
                <a:srgbClr val="FF660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447316" y="3705497"/>
              <a:ext cx="2471293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NEXRAD 1 km MOSAIC 10 Aug 2014 09:25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654145" y="3435163"/>
              <a:ext cx="112063" cy="99617"/>
            </a:xfrm>
            <a:prstGeom prst="ellipse">
              <a:avLst/>
            </a:prstGeom>
            <a:solidFill>
              <a:srgbClr val="FF000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808" y="4684594"/>
            <a:ext cx="453412" cy="12537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84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62359"/>
            <a:ext cx="8061455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These New Remote Sensors: Example 2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erioe_nwc.201305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3" y="1317476"/>
            <a:ext cx="6841081" cy="501679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994407" y="4213904"/>
            <a:ext cx="6858525" cy="2053383"/>
            <a:chOff x="1994407" y="4213904"/>
            <a:chExt cx="6858525" cy="2053383"/>
          </a:xfrm>
        </p:grpSpPr>
        <p:grpSp>
          <p:nvGrpSpPr>
            <p:cNvPr id="19" name="Group 18"/>
            <p:cNvGrpSpPr/>
            <p:nvPr/>
          </p:nvGrpSpPr>
          <p:grpSpPr>
            <a:xfrm>
              <a:off x="1994407" y="5078437"/>
              <a:ext cx="2308083" cy="681838"/>
              <a:chOff x="1994407" y="5078437"/>
              <a:chExt cx="2308083" cy="681838"/>
            </a:xfrm>
          </p:grpSpPr>
          <p:cxnSp>
            <p:nvCxnSpPr>
              <p:cNvPr id="17" name="Elbow Connector 16"/>
              <p:cNvCxnSpPr>
                <a:stCxn id="18" idx="3"/>
              </p:cNvCxnSpPr>
              <p:nvPr/>
            </p:nvCxnSpPr>
            <p:spPr>
              <a:xfrm flipV="1">
                <a:off x="3761431" y="5078437"/>
                <a:ext cx="541059" cy="55103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994407" y="5498665"/>
                <a:ext cx="17670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Tornado touches down</a:t>
                </a:r>
                <a:endParaRPr lang="en-US" sz="1100" b="1" dirty="0"/>
              </a:p>
            </p:txBody>
          </p:sp>
        </p:grpSp>
        <p:pic>
          <p:nvPicPr>
            <p:cNvPr id="16" name="Picture 15" descr="Moore-OK-tornado-ireport-3-jp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473" y="4213904"/>
              <a:ext cx="3650459" cy="205338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939078" y="1616564"/>
            <a:ext cx="215425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20 May 2013</a:t>
            </a:r>
          </a:p>
          <a:p>
            <a:pPr algn="ctr"/>
            <a:r>
              <a:rPr lang="en-US" sz="2400" b="1" dirty="0" smtClean="0"/>
              <a:t>Moore / OKC</a:t>
            </a:r>
          </a:p>
          <a:p>
            <a:pPr algn="ctr"/>
            <a:r>
              <a:rPr lang="en-US" sz="2400" b="1" dirty="0" smtClean="0"/>
              <a:t>Tornado</a:t>
            </a:r>
            <a:endParaRPr lang="en-US" sz="2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68215" y="461760"/>
            <a:ext cx="5817995" cy="1253753"/>
            <a:chOff x="668215" y="461760"/>
            <a:chExt cx="5817995" cy="125375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215" y="461760"/>
              <a:ext cx="453412" cy="125375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2798" y="461760"/>
              <a:ext cx="453412" cy="125375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881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89503"/>
            <a:ext cx="7583488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Summary: A </a:t>
            </a:r>
            <a:r>
              <a:rPr lang="en-US" sz="2800" dirty="0" smtClean="0"/>
              <a:t>Future Ground-based Network?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84480" y="3675689"/>
            <a:ext cx="8168849" cy="1673067"/>
            <a:chOff x="384480" y="3675689"/>
            <a:chExt cx="8168849" cy="1673067"/>
          </a:xfrm>
        </p:grpSpPr>
        <p:sp>
          <p:nvSpPr>
            <p:cNvPr id="7" name="TextBox 6"/>
            <p:cNvSpPr txBox="1"/>
            <p:nvPr/>
          </p:nvSpPr>
          <p:spPr>
            <a:xfrm>
              <a:off x="384480" y="4041395"/>
              <a:ext cx="57835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Plains Elevated Convection at Night (PECAN)</a:t>
              </a:r>
            </a:p>
            <a:p>
              <a:pPr algn="r"/>
              <a:r>
                <a:rPr lang="en-US" sz="1400" dirty="0" smtClean="0"/>
                <a:t>1 June through 15 July 2015 (NSF, NOAA, NASA, DOE)</a:t>
              </a:r>
            </a:p>
            <a:p>
              <a:pPr algn="r"/>
              <a:r>
                <a:rPr lang="en-US" sz="1400" dirty="0" smtClean="0"/>
                <a:t>6 fixed profiling sites and 4 mobile profiling facilities</a:t>
              </a:r>
              <a:endParaRPr lang="en-US" sz="1400" dirty="0"/>
            </a:p>
          </p:txBody>
        </p:sp>
        <p:pic>
          <p:nvPicPr>
            <p:cNvPr id="12" name="Picture 11" descr="pecan_simp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150" y="3675689"/>
              <a:ext cx="2370179" cy="16730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6974" y="4588392"/>
              <a:ext cx="1005079" cy="76036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022355" y="2498093"/>
            <a:ext cx="6181930" cy="1396751"/>
            <a:chOff x="2022355" y="2498093"/>
            <a:chExt cx="6181930" cy="1396751"/>
          </a:xfrm>
        </p:grpSpPr>
        <p:sp>
          <p:nvSpPr>
            <p:cNvPr id="6" name="TextBox 5"/>
            <p:cNvSpPr txBox="1"/>
            <p:nvPr/>
          </p:nvSpPr>
          <p:spPr>
            <a:xfrm>
              <a:off x="3905915" y="2792253"/>
              <a:ext cx="4298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Collaborative Lower Atmospheric Mobile Profiling System (CLAMPS)</a:t>
              </a:r>
            </a:p>
            <a:p>
              <a:r>
                <a:rPr lang="en-US" sz="1400" dirty="0" smtClean="0"/>
                <a:t>(under construction)</a:t>
              </a:r>
              <a:endParaRPr lang="en-US" sz="1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22355" y="2498093"/>
              <a:ext cx="1912858" cy="1396751"/>
              <a:chOff x="2022355" y="2498093"/>
              <a:chExt cx="1912858" cy="1396751"/>
            </a:xfrm>
          </p:grpSpPr>
          <p:pic>
            <p:nvPicPr>
              <p:cNvPr id="9" name="Picture 8" descr="IMG_0739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201" y="2540054"/>
                <a:ext cx="1806386" cy="135479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022355" y="3622200"/>
                <a:ext cx="18866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AERI, MWR, DWL, </a:t>
                </a:r>
                <a:r>
                  <a:rPr lang="en-US" sz="1100" dirty="0" err="1" smtClean="0">
                    <a:solidFill>
                      <a:schemeClr val="bg1"/>
                    </a:solidFill>
                  </a:rPr>
                  <a:t>Sfc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 Met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57776" y="2498093"/>
                <a:ext cx="18774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</a:rPr>
                  <a:t>Univ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Oklahoma &amp; NSSL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105368" y="1319803"/>
            <a:ext cx="8038632" cy="1354404"/>
            <a:chOff x="1105368" y="1319803"/>
            <a:chExt cx="8038632" cy="1354404"/>
          </a:xfrm>
        </p:grpSpPr>
        <p:sp>
          <p:nvSpPr>
            <p:cNvPr id="5" name="TextBox 4"/>
            <p:cNvSpPr txBox="1"/>
            <p:nvPr/>
          </p:nvSpPr>
          <p:spPr>
            <a:xfrm>
              <a:off x="1105368" y="1520769"/>
              <a:ext cx="31573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Using Historical Datasets</a:t>
              </a:r>
            </a:p>
            <a:p>
              <a:pPr algn="r"/>
              <a:r>
                <a:rPr lang="en-US" sz="1400" dirty="0" smtClean="0"/>
                <a:t>(NWC rooftop and DOE)</a:t>
              </a:r>
              <a:endParaRPr lang="en-US" sz="14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366708" y="1319803"/>
              <a:ext cx="1588933" cy="1354404"/>
              <a:chOff x="4366708" y="1319803"/>
              <a:chExt cx="1588933" cy="135440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6708" y="1319803"/>
                <a:ext cx="1588933" cy="1354404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5048251" y="1898650"/>
                <a:ext cx="76200" cy="76200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97501" y="2076450"/>
                <a:ext cx="76200" cy="76200"/>
              </a:xfrm>
              <a:prstGeom prst="ellipse">
                <a:avLst/>
              </a:prstGeom>
              <a:solidFill>
                <a:srgbClr val="FF0000">
                  <a:alpha val="7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80001" y="2254250"/>
                <a:ext cx="76200" cy="76200"/>
              </a:xfrm>
              <a:prstGeom prst="ellipse">
                <a:avLst/>
              </a:prstGeom>
              <a:solidFill>
                <a:srgbClr val="FF0000">
                  <a:alpha val="7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718051" y="2000250"/>
                <a:ext cx="76200" cy="76200"/>
              </a:xfrm>
              <a:prstGeom prst="ellipse">
                <a:avLst/>
              </a:prstGeom>
              <a:solidFill>
                <a:srgbClr val="FF0000">
                  <a:alpha val="7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105401" y="1473200"/>
                <a:ext cx="76200" cy="76200"/>
              </a:xfrm>
              <a:prstGeom prst="ellipse">
                <a:avLst/>
              </a:prstGeom>
              <a:solidFill>
                <a:srgbClr val="FF0000">
                  <a:alpha val="7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136974" y="1929178"/>
              <a:ext cx="3007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DOE also has sites in the Arctic, tropics, and other locations</a:t>
              </a:r>
              <a:endParaRPr lang="en-US" sz="14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3306" y="1368341"/>
              <a:ext cx="2856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Network for 4 years (1998-2003)</a:t>
              </a:r>
            </a:p>
            <a:p>
              <a:r>
                <a:rPr lang="en-US" sz="1400" i="1" dirty="0" smtClean="0"/>
                <a:t>Central Facility for 20+ years</a:t>
              </a:r>
              <a:endParaRPr lang="en-US" sz="14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8802" y="5040032"/>
            <a:ext cx="8482995" cy="1136738"/>
            <a:chOff x="188802" y="5040032"/>
            <a:chExt cx="8482995" cy="1136738"/>
          </a:xfrm>
        </p:grpSpPr>
        <p:sp>
          <p:nvSpPr>
            <p:cNvPr id="8" name="TextBox 7"/>
            <p:cNvSpPr txBox="1"/>
            <p:nvPr/>
          </p:nvSpPr>
          <p:spPr>
            <a:xfrm>
              <a:off x="4548397" y="5468884"/>
              <a:ext cx="412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Observation System Simulation Experiments (OSSEs)</a:t>
              </a:r>
              <a:endParaRPr lang="en-US" sz="20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8687" y="5040032"/>
              <a:ext cx="2139951" cy="11195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8802" y="5074354"/>
              <a:ext cx="21642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 smtClean="0"/>
                <a:t>Wintertime OSSE showed improved </a:t>
              </a:r>
              <a:r>
                <a:rPr lang="en-US" sz="1400" i="1" dirty="0" err="1" smtClean="0"/>
                <a:t>precip</a:t>
              </a:r>
              <a:r>
                <a:rPr lang="en-US" sz="1400" i="1" dirty="0" smtClean="0"/>
                <a:t> location and intensity in </a:t>
              </a:r>
              <a:r>
                <a:rPr lang="en-US" sz="1400" i="1" dirty="0" err="1" smtClean="0"/>
                <a:t>midwest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60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4308</TotalTime>
  <Words>917</Words>
  <Application>Microsoft Macintosh PowerPoint</Application>
  <PresentationFormat>On-screen Show (4:3)</PresentationFormat>
  <Paragraphs>87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2015-review-template</vt:lpstr>
      <vt:lpstr>Using Ground-based Observations at NSSL</vt:lpstr>
      <vt:lpstr>Ground-based Temperature, Humidity, &amp; Wind (THW) Profile Obs in the Boundary Layer (BL)</vt:lpstr>
      <vt:lpstr>These Ground-based Remote Sensors Exist (and are commercially available)</vt:lpstr>
      <vt:lpstr>Using These New Remote Sensors: Example 1</vt:lpstr>
      <vt:lpstr>Using These New Remote Sensors: Example 1</vt:lpstr>
      <vt:lpstr>Using These New Remote Sensors: Example 2</vt:lpstr>
      <vt:lpstr>Summary: A Future Ground-based Network?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Dave Turner</cp:lastModifiedBy>
  <cp:revision>76</cp:revision>
  <dcterms:created xsi:type="dcterms:W3CDTF">2014-10-24T15:10:25Z</dcterms:created>
  <dcterms:modified xsi:type="dcterms:W3CDTF">2015-02-07T17:11:36Z</dcterms:modified>
</cp:coreProperties>
</file>