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76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6" r:id="rId3"/>
    <p:sldId id="257" r:id="rId4"/>
    <p:sldId id="264" r:id="rId5"/>
    <p:sldId id="259" r:id="rId6"/>
    <p:sldId id="261" r:id="rId7"/>
    <p:sldId id="265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6C98"/>
    <a:srgbClr val="CCD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0" autoAdjust="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560" y="-104"/>
      </p:cViewPr>
      <p:guideLst>
        <p:guide orient="horz" pos="269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>
                <a:latin typeface="Arial" panose="020B0604020202020204" pitchFamily="34" charset="0"/>
              </a:rPr>
              <a:t>2/9/15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EAFE238-AD58-F64E-85D7-52F93FA94EB0}" type="datetimeFigureOut">
              <a:rPr lang="en-US" smtClean="0"/>
              <a:pPr/>
              <a:t>2/9/15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F8C3057-D8C7-3446-9A91-8A752B7874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 userDrawn="1"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9" name="Picture 8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10" name="Picture 9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11" name="Picture 10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4" name="Picture 13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pic>
        <p:nvPicPr>
          <p:cNvPr id="15" name="Picture 14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16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pic>
        <p:nvPicPr>
          <p:cNvPr id="14" name="Picture 13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pic>
        <p:nvPicPr>
          <p:cNvPr id="9" name="Picture 8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pic>
        <p:nvPicPr>
          <p:cNvPr id="8" name="Picture 7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  <p:sldLayoutId id="2147485079" r:id="rId2"/>
    <p:sldLayoutId id="2147485080" r:id="rId3"/>
    <p:sldLayoutId id="2147485081" r:id="rId4"/>
    <p:sldLayoutId id="2147485082" r:id="rId5"/>
    <p:sldLayoutId id="2147485083" r:id="rId6"/>
    <p:sldLayoutId id="214748507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gif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jpeg"/><Relationship Id="rId6" Type="http://schemas.openxmlformats.org/officeDocument/2006/relationships/image" Target="../media/image36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4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badi MT Condensed Light"/>
                <a:cs typeface="Abadi MT Condensed Light"/>
              </a:rPr>
              <a:t>MPAR Engineering Research</a:t>
            </a:r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badi MT Condensed Light"/>
                <a:cs typeface="Abadi MT Condensed Light"/>
              </a:rPr>
              <a:t>Dr. Sebastián Torres (CIMMS)</a:t>
            </a:r>
            <a:br>
              <a:rPr lang="en-US" dirty="0" smtClean="0">
                <a:latin typeface="Abadi MT Condensed Light"/>
                <a:cs typeface="Abadi MT Condensed Light"/>
              </a:rPr>
            </a:br>
            <a:r>
              <a:rPr lang="en-US" dirty="0" smtClean="0">
                <a:latin typeface="Abadi MT Condensed Light"/>
                <a:cs typeface="Abadi MT Condensed Light"/>
              </a:rPr>
              <a:t>February 25–27, 2015 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badi MT Condensed Light"/>
                <a:cs typeface="Abadi MT Condensed Light"/>
              </a:rPr>
              <a:t>National Weather Center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badi MT Condensed Light"/>
                <a:cs typeface="Abadi MT Condensed Light"/>
              </a:rPr>
              <a:t>Norman, Oklahoma</a:t>
            </a:r>
            <a:endParaRPr lang="en-US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88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1" b="13749"/>
          <a:stretch/>
        </p:blipFill>
        <p:spPr bwMode="auto">
          <a:xfrm>
            <a:off x="2386873" y="2670908"/>
            <a:ext cx="437083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0" b="11886"/>
          <a:stretch/>
        </p:blipFill>
        <p:spPr bwMode="auto">
          <a:xfrm>
            <a:off x="75235" y="794481"/>
            <a:ext cx="4370832" cy="185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"/>
          <a:stretch/>
        </p:blipFill>
        <p:spPr bwMode="auto">
          <a:xfrm>
            <a:off x="2386873" y="2670908"/>
            <a:ext cx="43672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2" b="12875"/>
          <a:stretch/>
        </p:blipFill>
        <p:spPr bwMode="auto">
          <a:xfrm>
            <a:off x="75235" y="794481"/>
            <a:ext cx="4370832" cy="185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"/>
          <a:stretch/>
        </p:blipFill>
        <p:spPr bwMode="auto">
          <a:xfrm>
            <a:off x="4687687" y="4537585"/>
            <a:ext cx="43672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"/>
          <a:stretch/>
        </p:blipFill>
        <p:spPr bwMode="auto">
          <a:xfrm>
            <a:off x="2386873" y="2670908"/>
            <a:ext cx="43672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"/>
          <a:stretch/>
        </p:blipFill>
        <p:spPr bwMode="auto">
          <a:xfrm>
            <a:off x="4687687" y="4537585"/>
            <a:ext cx="434564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673" r="266" b="13081"/>
          <a:stretch/>
        </p:blipFill>
        <p:spPr bwMode="auto">
          <a:xfrm>
            <a:off x="4687687" y="4537585"/>
            <a:ext cx="43672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"/>
          <a:stretch/>
        </p:blipFill>
        <p:spPr bwMode="auto">
          <a:xfrm>
            <a:off x="4687687" y="4537585"/>
            <a:ext cx="43672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6"/>
          <a:stretch/>
        </p:blipFill>
        <p:spPr bwMode="auto">
          <a:xfrm>
            <a:off x="2386873" y="2670908"/>
            <a:ext cx="43672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"/>
          <a:stretch/>
        </p:blipFill>
        <p:spPr bwMode="auto">
          <a:xfrm>
            <a:off x="2386873" y="2670908"/>
            <a:ext cx="43672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873" y="2670908"/>
            <a:ext cx="43672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/>
          <a:stretch/>
        </p:blipFill>
        <p:spPr bwMode="auto">
          <a:xfrm>
            <a:off x="2386873" y="2670908"/>
            <a:ext cx="437083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00668" y="726938"/>
            <a:ext cx="3743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</a:rPr>
              <a:t>Stills from </a:t>
            </a:r>
            <a:r>
              <a:rPr lang="en-US" sz="1200" i="1" dirty="0" smtClean="0">
                <a:latin typeface="Arial" panose="020B0604020202020204" pitchFamily="34" charset="0"/>
              </a:rPr>
              <a:t>Ratatouille</a:t>
            </a:r>
            <a:r>
              <a:rPr lang="en-US" sz="1200" dirty="0" smtClean="0">
                <a:latin typeface="Arial" panose="020B0604020202020204" pitchFamily="34" charset="0"/>
              </a:rPr>
              <a:t> (Walt Disney Pictures, 2007)</a:t>
            </a:r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4652" y="4456491"/>
            <a:ext cx="31117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</a:rPr>
              <a:t>Good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</a:rPr>
              <a:t>Fast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</a:rPr>
              <a:t>Many customers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235" y="783531"/>
            <a:ext cx="4425584" cy="18764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57721" y="2647571"/>
            <a:ext cx="4425584" cy="18764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47715" y="771134"/>
            <a:ext cx="4425584" cy="232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-1" y="912629"/>
            <a:ext cx="9143999" cy="259217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l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</a:rPr>
              <a:t>Through MPAR engineering research, NSSL is </a:t>
            </a:r>
            <a:br>
              <a:rPr lang="en-US" sz="3200" dirty="0" smtClean="0">
                <a:latin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</a:rPr>
              <a:t>devising a practical implementation of the </a:t>
            </a:r>
            <a:r>
              <a:rPr lang="en-US" sz="3200" b="1" dirty="0" smtClean="0">
                <a:latin typeface="Arial" panose="020B0604020202020204" pitchFamily="34" charset="0"/>
              </a:rPr>
              <a:t>MPAR concept </a:t>
            </a:r>
            <a:r>
              <a:rPr lang="en-US" sz="3200" dirty="0" smtClean="0">
                <a:latin typeface="Arial" panose="020B0604020202020204" pitchFamily="34" charset="0"/>
              </a:rPr>
              <a:t>that addresses evolutionary </a:t>
            </a:r>
            <a:r>
              <a:rPr lang="en-US" sz="3200" b="1" dirty="0" smtClean="0">
                <a:latin typeface="Arial" panose="020B0604020202020204" pitchFamily="34" charset="0"/>
              </a:rPr>
              <a:t>users’ needs </a:t>
            </a:r>
            <a:r>
              <a:rPr lang="en-US" sz="3200" dirty="0" smtClean="0">
                <a:latin typeface="Arial" panose="020B0604020202020204" pitchFamily="34" charset="0"/>
              </a:rPr>
              <a:t>with the available resources.</a:t>
            </a:r>
            <a:endParaRPr lang="en-US" sz="3200" dirty="0"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67" y="3721109"/>
            <a:ext cx="4632643" cy="2647225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94989" y="6381759"/>
            <a:ext cx="3018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Animation courtesy of Chris Curtis, NSSL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2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  <p:bldP spid="9" grpId="0" animBg="1"/>
      <p:bldP spid="36" grpId="0" animBg="1"/>
      <p:bldP spid="37" grpId="0" animBg="1"/>
      <p:bldP spid="38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next revolution in weather observation technology is here!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7154" y="2265820"/>
            <a:ext cx="4685622" cy="3919510"/>
          </a:xfrm>
        </p:spPr>
        <p:txBody>
          <a:bodyPr/>
          <a:lstStyle/>
          <a:p>
            <a:r>
              <a:rPr lang="en-US" dirty="0" smtClean="0"/>
              <a:t>Improving observations</a:t>
            </a:r>
          </a:p>
          <a:p>
            <a:pPr lvl="1"/>
            <a:r>
              <a:rPr lang="en-US" dirty="0" smtClean="0"/>
              <a:t>technology obsolescence</a:t>
            </a:r>
          </a:p>
          <a:p>
            <a:pPr lvl="1"/>
            <a:r>
              <a:rPr lang="en-US" dirty="0" smtClean="0"/>
              <a:t>data quality &amp; timeliness </a:t>
            </a:r>
          </a:p>
          <a:p>
            <a:r>
              <a:rPr lang="en-US" dirty="0" smtClean="0"/>
              <a:t>PAR’s unique capabilities</a:t>
            </a:r>
          </a:p>
          <a:p>
            <a:pPr lvl="1"/>
            <a:r>
              <a:rPr lang="en-US" dirty="0" smtClean="0"/>
              <a:t>beam agility &amp; adaptability</a:t>
            </a:r>
          </a:p>
          <a:p>
            <a:r>
              <a:rPr lang="en-US" dirty="0" smtClean="0"/>
              <a:t>MPAR challenges</a:t>
            </a:r>
          </a:p>
          <a:p>
            <a:pPr lvl="1"/>
            <a:r>
              <a:rPr lang="en-US" dirty="0" smtClean="0"/>
              <a:t>cost, dual pol, multifunction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1" y="5762356"/>
            <a:ext cx="9143999" cy="986207"/>
            <a:chOff x="-1" y="5762356"/>
            <a:chExt cx="9143999" cy="986207"/>
          </a:xfrm>
        </p:grpSpPr>
        <p:sp>
          <p:nvSpPr>
            <p:cNvPr id="7" name="Rectangle 6"/>
            <p:cNvSpPr/>
            <p:nvPr/>
          </p:nvSpPr>
          <p:spPr>
            <a:xfrm>
              <a:off x="-1" y="5762356"/>
              <a:ext cx="9143999" cy="64008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</a:rPr>
                <a:t>NSSL is </a:t>
              </a:r>
              <a:r>
                <a:rPr lang="en-US" b="1" dirty="0" smtClean="0">
                  <a:latin typeface="Arial" panose="020B0604020202020204" pitchFamily="34" charset="0"/>
                </a:rPr>
                <a:t>pioneering</a:t>
              </a:r>
              <a:r>
                <a:rPr lang="en-US" dirty="0" smtClean="0">
                  <a:latin typeface="Arial" panose="020B0604020202020204" pitchFamily="34" charset="0"/>
                </a:rPr>
                <a:t> the development and demonstration of </a:t>
              </a:r>
              <a:r>
                <a:rPr lang="en-US" b="1" dirty="0" smtClean="0">
                  <a:latin typeface="Arial" panose="020B0604020202020204" pitchFamily="34" charset="0"/>
                </a:rPr>
                <a:t>PAR technology </a:t>
              </a:r>
              <a:r>
                <a:rPr lang="en-US" dirty="0" smtClean="0">
                  <a:latin typeface="Arial" panose="020B0604020202020204" pitchFamily="34" charset="0"/>
                </a:rPr>
                <a:t/>
              </a:r>
              <a:br>
                <a:rPr lang="en-US" dirty="0" smtClean="0">
                  <a:latin typeface="Arial" panose="020B0604020202020204" pitchFamily="34" charset="0"/>
                </a:rPr>
              </a:br>
              <a:r>
                <a:rPr lang="en-US" dirty="0" smtClean="0">
                  <a:latin typeface="Arial" panose="020B0604020202020204" pitchFamily="34" charset="0"/>
                </a:rPr>
                <a:t>for improved </a:t>
              </a:r>
              <a:r>
                <a:rPr lang="en-US" b="1" dirty="0" smtClean="0">
                  <a:latin typeface="Arial" panose="020B0604020202020204" pitchFamily="34" charset="0"/>
                </a:rPr>
                <a:t>weather observations </a:t>
              </a:r>
              <a:r>
                <a:rPr lang="en-US" dirty="0" smtClean="0">
                  <a:latin typeface="Arial" panose="020B0604020202020204" pitchFamily="34" charset="0"/>
                </a:rPr>
                <a:t>in a multifunction environment</a:t>
              </a:r>
              <a:endParaRPr lang="en-US" dirty="0">
                <a:latin typeface="Arial" panose="020B0604020202020204" pitchFamily="34" charset="0"/>
              </a:endParaRPr>
            </a:p>
          </p:txBody>
        </p:sp>
        <p:pic>
          <p:nvPicPr>
            <p:cNvPr id="10" name="Picture 9" descr="universal_gold_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22" y="6068206"/>
              <a:ext cx="680357" cy="680357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788" y="2438965"/>
            <a:ext cx="3909604" cy="284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09196" y="5286206"/>
            <a:ext cx="2929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Image adapted from </a:t>
            </a:r>
            <a:r>
              <a:rPr lang="en-US" sz="1200" dirty="0" err="1" smtClean="0">
                <a:latin typeface="Arial"/>
                <a:cs typeface="Arial"/>
              </a:rPr>
              <a:t>Dusan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Zrnić</a:t>
            </a:r>
            <a:r>
              <a:rPr lang="en-US" sz="1200" dirty="0" smtClean="0">
                <a:latin typeface="Arial"/>
                <a:cs typeface="Arial"/>
              </a:rPr>
              <a:t>, NSSL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8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97781" y="2265820"/>
            <a:ext cx="4075626" cy="391951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do users want?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learning through HWT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Adaptive scanning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focused observations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tailored observations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dynamic schedule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013174" y="0"/>
            <a:ext cx="1130826" cy="355792"/>
            <a:chOff x="6768724" y="0"/>
            <a:chExt cx="2375276" cy="747334"/>
          </a:xfrm>
        </p:grpSpPr>
        <p:sp>
          <p:nvSpPr>
            <p:cNvPr id="64" name="Rectangle 63"/>
            <p:cNvSpPr/>
            <p:nvPr/>
          </p:nvSpPr>
          <p:spPr>
            <a:xfrm>
              <a:off x="6768724" y="0"/>
              <a:ext cx="2375276" cy="747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pic>
          <p:nvPicPr>
            <p:cNvPr id="68" name="Picture 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0621" y="58958"/>
              <a:ext cx="231536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4702961" y="4937035"/>
            <a:ext cx="376256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All</a:t>
            </a:r>
            <a:r>
              <a:rPr lang="en-US" dirty="0">
                <a:latin typeface="Arial" panose="020B0604020202020204" pitchFamily="34" charset="0"/>
              </a:rPr>
              <a:t> regions are </a:t>
            </a:r>
            <a:r>
              <a:rPr lang="en-US" b="1" dirty="0">
                <a:latin typeface="Arial" panose="020B0604020202020204" pitchFamily="34" charset="0"/>
              </a:rPr>
              <a:t>scanned the same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4" name="Content Placeholder 5"/>
          <p:cNvSpPr txBox="1">
            <a:spLocks/>
          </p:cNvSpPr>
          <p:nvPr/>
        </p:nvSpPr>
        <p:spPr>
          <a:xfrm>
            <a:off x="4595049" y="4944637"/>
            <a:ext cx="4155554" cy="7173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b="1" dirty="0" smtClean="0">
                <a:latin typeface="Arial" panose="020B0604020202020204" pitchFamily="34" charset="0"/>
              </a:rPr>
              <a:t>Focus </a:t>
            </a:r>
            <a:r>
              <a:rPr lang="en-US" sz="1800" dirty="0" smtClean="0">
                <a:latin typeface="Arial" panose="020B0604020202020204" pitchFamily="34" charset="0"/>
              </a:rPr>
              <a:t>is</a:t>
            </a:r>
            <a:r>
              <a:rPr lang="en-US" sz="1800" b="1" dirty="0" smtClean="0">
                <a:latin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</a:rPr>
              <a:t>on </a:t>
            </a:r>
            <a:r>
              <a:rPr lang="en-US" sz="1800" b="1" dirty="0" smtClean="0">
                <a:latin typeface="Arial" panose="020B0604020202020204" pitchFamily="34" charset="0"/>
              </a:rPr>
              <a:t>storm regions </a:t>
            </a:r>
            <a:br>
              <a:rPr lang="en-US" sz="1800" b="1" dirty="0" smtClean="0">
                <a:latin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</a:rPr>
              <a:t>using </a:t>
            </a:r>
            <a:r>
              <a:rPr lang="en-US" sz="1800" b="1" dirty="0" smtClean="0">
                <a:latin typeface="Arial" panose="020B0604020202020204" pitchFamily="34" charset="0"/>
              </a:rPr>
              <a:t>tailored </a:t>
            </a:r>
            <a:r>
              <a:rPr lang="en-US" sz="1800" dirty="0" smtClean="0">
                <a:latin typeface="Arial" panose="020B0604020202020204" pitchFamily="34" charset="0"/>
              </a:rPr>
              <a:t>strategies</a:t>
            </a:r>
          </a:p>
        </p:txBody>
      </p:sp>
      <p:sp>
        <p:nvSpPr>
          <p:cNvPr id="26628" name="Title 4"/>
          <p:cNvSpPr>
            <a:spLocks noGrp="1"/>
          </p:cNvSpPr>
          <p:nvPr>
            <p:ph type="title"/>
          </p:nvPr>
        </p:nvSpPr>
        <p:spPr>
          <a:xfrm>
            <a:off x="497781" y="915704"/>
            <a:ext cx="7865170" cy="1143000"/>
          </a:xfrm>
        </p:spPr>
        <p:txBody>
          <a:bodyPr anchor="t">
            <a:normAutofit/>
          </a:bodyPr>
          <a:lstStyle/>
          <a:p>
            <a:r>
              <a:rPr lang="en-US" sz="4200" dirty="0" smtClean="0"/>
              <a:t>Today: Conventional Scanning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866C6AA-DB9D-4A38-8A5B-B8420BD3CBD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0" name="Title 4"/>
          <p:cNvSpPr txBox="1">
            <a:spLocks/>
          </p:cNvSpPr>
          <p:nvPr/>
        </p:nvSpPr>
        <p:spPr>
          <a:xfrm>
            <a:off x="497781" y="1053657"/>
            <a:ext cx="7951517" cy="9026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800" dirty="0" smtClean="0">
                <a:latin typeface="Arial" panose="020B0604020202020204" pitchFamily="34" charset="0"/>
                <a:cs typeface="Arial" panose="020B0604020202020204" pitchFamily="34" charset="0"/>
              </a:rPr>
              <a:t>The Future: Adaptive Scanning</a:t>
            </a:r>
            <a:br>
              <a:rPr lang="en-US" sz="16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i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9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iving </a:t>
            </a:r>
            <a:r>
              <a:rPr lang="en-US" sz="9600" i="1" dirty="0">
                <a:latin typeface="Arial" panose="020B0604020202020204" pitchFamily="34" charset="0"/>
                <a:cs typeface="Arial" panose="020B0604020202020204" pitchFamily="34" charset="0"/>
              </a:rPr>
              <a:t>users what they need when they need it</a:t>
            </a:r>
            <a:endParaRPr lang="en-US" sz="9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4585480" y="2321896"/>
            <a:ext cx="4206721" cy="2230373"/>
          </a:xfrm>
          <a:prstGeom prst="rect">
            <a:avLst/>
          </a:prstGeom>
          <a:solidFill>
            <a:srgbClr val="CCDCEA"/>
          </a:solidFill>
          <a:ln w="12700" algn="ctr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586427" y="2329916"/>
            <a:ext cx="4206721" cy="2230373"/>
          </a:xfrm>
          <a:prstGeom prst="rect">
            <a:avLst/>
          </a:prstGeom>
          <a:solidFill>
            <a:srgbClr val="3D6C98"/>
          </a:solidFill>
          <a:ln w="12700" algn="ctr">
            <a:noFill/>
            <a:round/>
            <a:headEnd type="none" w="sm" len="sm"/>
            <a:tailEnd type="none" w="sm" len="sm"/>
          </a:ln>
        </p:spPr>
        <p:txBody>
          <a:bodyPr anchor="b"/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scan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X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>
              <a:defRPr/>
            </a:pPr>
            <a:endParaRPr lang="en-US" sz="7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5" name="Rounded Rectangle 204"/>
          <p:cNvSpPr/>
          <p:nvPr/>
        </p:nvSpPr>
        <p:spPr bwMode="auto">
          <a:xfrm>
            <a:off x="4870729" y="3264337"/>
            <a:ext cx="1269882" cy="1031191"/>
          </a:xfrm>
          <a:prstGeom prst="roundRect">
            <a:avLst>
              <a:gd name="adj" fmla="val 29238"/>
            </a:avLst>
          </a:pr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storm 1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16384" y="2696303"/>
            <a:ext cx="913557" cy="1828800"/>
          </a:xfrm>
          <a:prstGeom prst="roundRect">
            <a:avLst>
              <a:gd name="adj" fmla="val 29238"/>
            </a:avLst>
          </a:pr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storm 2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584532" y="4551212"/>
            <a:ext cx="4208616" cy="306399"/>
          </a:xfrm>
          <a:prstGeom prst="rect">
            <a:avLst/>
          </a:prstGeom>
          <a:gradFill flip="none" rotWithShape="1">
            <a:gsLst>
              <a:gs pos="10000">
                <a:srgbClr val="009900"/>
              </a:gs>
              <a:gs pos="100000">
                <a:schemeClr val="bg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1400" dirty="0">
              <a:latin typeface="Arial" panose="020B0604020202020204" pitchFamily="34" charset="0"/>
            </a:endParaRPr>
          </a:p>
        </p:txBody>
      </p:sp>
      <p:cxnSp>
        <p:nvCxnSpPr>
          <p:cNvPr id="26649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3354946" y="3321155"/>
            <a:ext cx="2460099" cy="92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6640" name="Group 37"/>
          <p:cNvGrpSpPr>
            <a:grpSpLocks/>
          </p:cNvGrpSpPr>
          <p:nvPr/>
        </p:nvGrpSpPr>
        <p:grpSpPr bwMode="auto">
          <a:xfrm>
            <a:off x="4285914" y="2110411"/>
            <a:ext cx="4909715" cy="2730479"/>
            <a:chOff x="-162094" y="1228462"/>
            <a:chExt cx="8224539" cy="4102639"/>
          </a:xfrm>
        </p:grpSpPr>
        <p:grpSp>
          <p:nvGrpSpPr>
            <p:cNvPr id="26641" name="Group 34"/>
            <p:cNvGrpSpPr>
              <a:grpSpLocks/>
            </p:cNvGrpSpPr>
            <p:nvPr/>
          </p:nvGrpSpPr>
          <p:grpSpPr bwMode="auto">
            <a:xfrm>
              <a:off x="6830073" y="4895850"/>
              <a:ext cx="1232372" cy="435251"/>
              <a:chOff x="6830073" y="4895850"/>
              <a:chExt cx="1232372" cy="43525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481887" y="4914901"/>
                <a:ext cx="580558" cy="4162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dirty="0" err="1">
                    <a:latin typeface="Arial" panose="020B0604020202020204" pitchFamily="34" charset="0"/>
                  </a:rPr>
                  <a:t>az</a:t>
                </a:r>
                <a:endParaRPr lang="en-US" sz="12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830073" y="4895850"/>
                <a:ext cx="792482" cy="4162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latin typeface="Arial" panose="020B0604020202020204" pitchFamily="34" charset="0"/>
                  </a:rPr>
                  <a:t>90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°</a:t>
                </a:r>
                <a:endParaRPr lang="en-US" sz="12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6642" name="Group 36"/>
            <p:cNvGrpSpPr>
              <a:grpSpLocks/>
            </p:cNvGrpSpPr>
            <p:nvPr/>
          </p:nvGrpSpPr>
          <p:grpSpPr bwMode="auto">
            <a:xfrm>
              <a:off x="-162094" y="1228462"/>
              <a:ext cx="999708" cy="4083590"/>
              <a:chOff x="-162094" y="1228462"/>
              <a:chExt cx="999708" cy="408359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-162094" y="1228462"/>
                <a:ext cx="508055" cy="4162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latin typeface="Arial" panose="020B0604020202020204" pitchFamily="34" charset="0"/>
                  </a:rPr>
                  <a:t>el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65113" y="4895851"/>
                <a:ext cx="572501" cy="4162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latin typeface="Arial" panose="020B0604020202020204" pitchFamily="34" charset="0"/>
                  </a:rPr>
                  <a:t>0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°</a:t>
                </a:r>
                <a:endParaRPr lang="en-US" sz="1200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69" name="Rectangle 68"/>
          <p:cNvSpPr/>
          <p:nvPr/>
        </p:nvSpPr>
        <p:spPr>
          <a:xfrm>
            <a:off x="7945128" y="4366881"/>
            <a:ext cx="762188" cy="15822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</a:rPr>
              <a:t>every 1 min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589638" y="2297012"/>
            <a:ext cx="4206721" cy="2247438"/>
            <a:chOff x="1005904" y="1333282"/>
            <a:chExt cx="7046912" cy="3376851"/>
          </a:xfrm>
        </p:grpSpPr>
        <p:grpSp>
          <p:nvGrpSpPr>
            <p:cNvPr id="46" name="Group 28"/>
            <p:cNvGrpSpPr>
              <a:grpSpLocks/>
            </p:cNvGrpSpPr>
            <p:nvPr/>
          </p:nvGrpSpPr>
          <p:grpSpPr bwMode="auto">
            <a:xfrm>
              <a:off x="1005904" y="1333282"/>
              <a:ext cx="7046912" cy="3376851"/>
              <a:chOff x="4342606" y="5610887"/>
              <a:chExt cx="7046912" cy="3376851"/>
            </a:xfrm>
          </p:grpSpPr>
          <p:sp>
            <p:nvSpPr>
              <p:cNvPr id="50" name="Rectangle 22"/>
              <p:cNvSpPr>
                <a:spLocks noChangeArrowheads="1"/>
              </p:cNvSpPr>
              <p:nvPr/>
            </p:nvSpPr>
            <p:spPr bwMode="auto">
              <a:xfrm>
                <a:off x="4342606" y="5636525"/>
                <a:ext cx="7046912" cy="3351213"/>
              </a:xfrm>
              <a:prstGeom prst="rect">
                <a:avLst/>
              </a:prstGeom>
              <a:solidFill>
                <a:srgbClr val="CCDCEA"/>
              </a:solidFill>
              <a:ln w="12700" algn="ctr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r>
                  <a:rPr lang="en-US" sz="1400" dirty="0">
                    <a:latin typeface="Arial" panose="020B0604020202020204" pitchFamily="34" charset="0"/>
                  </a:rPr>
                  <a:t>surveillance </a:t>
                </a:r>
                <a:r>
                  <a:rPr lang="en-US" sz="1400" dirty="0" smtClean="0">
                    <a:latin typeface="Arial" panose="020B0604020202020204" pitchFamily="34" charset="0"/>
                  </a:rPr>
                  <a:t>scan</a:t>
                </a:r>
                <a:endParaRPr lang="en-US" sz="1000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51" name="Group 36"/>
              <p:cNvGrpSpPr>
                <a:grpSpLocks/>
              </p:cNvGrpSpPr>
              <p:nvPr/>
            </p:nvGrpSpPr>
            <p:grpSpPr bwMode="auto">
              <a:xfrm>
                <a:off x="4822031" y="5610887"/>
                <a:ext cx="4119563" cy="3359684"/>
                <a:chOff x="3002533" y="3135878"/>
                <a:chExt cx="4119563" cy="3359684"/>
              </a:xfrm>
            </p:grpSpPr>
            <p:grpSp>
              <p:nvGrpSpPr>
                <p:cNvPr id="52" name="Group 34"/>
                <p:cNvGrpSpPr>
                  <a:grpSpLocks/>
                </p:cNvGrpSpPr>
                <p:nvPr/>
              </p:nvGrpSpPr>
              <p:grpSpPr bwMode="auto">
                <a:xfrm>
                  <a:off x="3002533" y="3747731"/>
                  <a:ext cx="4119563" cy="2747831"/>
                  <a:chOff x="817562" y="2149903"/>
                  <a:chExt cx="4119563" cy="2747831"/>
                </a:xfrm>
              </p:grpSpPr>
              <p:sp>
                <p:nvSpPr>
                  <p:cNvPr id="56" name="Rounded Rectangle 55"/>
                  <p:cNvSpPr/>
                  <p:nvPr/>
                </p:nvSpPr>
                <p:spPr bwMode="auto">
                  <a:xfrm>
                    <a:off x="817562" y="2962276"/>
                    <a:ext cx="2128838" cy="1549400"/>
                  </a:xfrm>
                  <a:prstGeom prst="roundRect">
                    <a:avLst>
                      <a:gd name="adj" fmla="val 29238"/>
                    </a:avLst>
                  </a:prstGeom>
                  <a:solidFill>
                    <a:srgbClr val="3D6C98"/>
                  </a:solidFill>
                  <a:ln w="381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 bwMode="auto">
                  <a:xfrm>
                    <a:off x="3406775" y="2149903"/>
                    <a:ext cx="1530350" cy="2747831"/>
                  </a:xfrm>
                  <a:prstGeom prst="roundRect">
                    <a:avLst>
                      <a:gd name="adj" fmla="val 29238"/>
                    </a:avLst>
                  </a:prstGeom>
                  <a:solidFill>
                    <a:srgbClr val="6699FF"/>
                  </a:solidFill>
                  <a:ln w="381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3" name="TextBox 52"/>
                <p:cNvSpPr txBox="1"/>
                <p:nvPr/>
              </p:nvSpPr>
              <p:spPr>
                <a:xfrm>
                  <a:off x="3010353" y="3949531"/>
                  <a:ext cx="2144710" cy="46244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latin typeface="Arial" panose="020B0604020202020204" pitchFamily="34" charset="0"/>
                    </a:rPr>
                    <a:t>scan </a:t>
                  </a:r>
                  <a:r>
                    <a:rPr lang="en-US" sz="1400" dirty="0" smtClean="0">
                      <a:latin typeface="Arial" panose="020B0604020202020204" pitchFamily="34" charset="0"/>
                    </a:rPr>
                    <a:t>A</a:t>
                  </a:r>
                  <a:endParaRPr lang="en-US" sz="12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5582792" y="3135878"/>
                  <a:ext cx="1522413" cy="46244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latin typeface="Arial" panose="020B0604020202020204" pitchFamily="34" charset="0"/>
                    </a:rPr>
                    <a:t>scan </a:t>
                  </a:r>
                  <a:r>
                    <a:rPr lang="en-US" sz="1400" dirty="0" smtClean="0">
                      <a:latin typeface="Arial" panose="020B0604020202020204" pitchFamily="34" charset="0"/>
                    </a:rPr>
                    <a:t>B</a:t>
                  </a:r>
                  <a:endParaRPr lang="en-US" sz="1400" dirty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7" name="Rounded Rectangle 46"/>
            <p:cNvSpPr/>
            <p:nvPr/>
          </p:nvSpPr>
          <p:spPr bwMode="auto">
            <a:xfrm>
              <a:off x="1476375" y="2760663"/>
              <a:ext cx="2127250" cy="1549400"/>
            </a:xfrm>
            <a:prstGeom prst="roundRect">
              <a:avLst>
                <a:gd name="adj" fmla="val 29238"/>
              </a:avLst>
            </a:prstGeom>
            <a:noFill/>
            <a:ln w="38100" cap="flat" cmpd="sng" algn="ctr">
              <a:solidFill>
                <a:schemeClr val="bg1"/>
              </a:solidFill>
              <a:prstDash val="sysDash"/>
              <a:round/>
              <a:headEnd type="none" w="sm" len="sm"/>
              <a:tailEnd type="none" w="sm" len="sm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</a:rPr>
                <a:t>storm 1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4065587" y="1948305"/>
              <a:ext cx="1530350" cy="2747832"/>
            </a:xfrm>
            <a:prstGeom prst="roundRect">
              <a:avLst>
                <a:gd name="adj" fmla="val 29238"/>
              </a:avLst>
            </a:prstGeom>
            <a:noFill/>
            <a:ln w="38100" cap="flat" cmpd="sng" algn="ctr">
              <a:solidFill>
                <a:schemeClr val="bg1"/>
              </a:solidFill>
              <a:prstDash val="sysDash"/>
              <a:round/>
              <a:headEnd type="none" w="sm" len="sm"/>
              <a:tailEnd type="none" w="sm" len="sm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</a:rPr>
                <a:t>storm 2</a:t>
              </a:r>
            </a:p>
          </p:txBody>
        </p:sp>
      </p:grpSp>
      <p:cxnSp>
        <p:nvCxnSpPr>
          <p:cNvPr id="26648" name="Straight Arrow Connector 18"/>
          <p:cNvCxnSpPr>
            <a:cxnSpLocks noChangeShapeType="1"/>
          </p:cNvCxnSpPr>
          <p:nvPr/>
        </p:nvCxnSpPr>
        <p:spPr bwMode="auto">
          <a:xfrm>
            <a:off x="4584532" y="4551164"/>
            <a:ext cx="4493865" cy="100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14"/>
          <p:cNvGrpSpPr/>
          <p:nvPr/>
        </p:nvGrpSpPr>
        <p:grpSpPr bwMode="auto">
          <a:xfrm>
            <a:off x="6555858" y="4430305"/>
            <a:ext cx="320133" cy="267111"/>
            <a:chOff x="3433827" y="3100388"/>
            <a:chExt cx="671448" cy="502508"/>
          </a:xfrm>
          <a:solidFill>
            <a:schemeClr val="bg1">
              <a:lumMod val="50000"/>
            </a:schemeClr>
          </a:solidFill>
        </p:grpSpPr>
        <p:sp>
          <p:nvSpPr>
            <p:cNvPr id="14" name="Freeform 13"/>
            <p:cNvSpPr/>
            <p:nvPr/>
          </p:nvSpPr>
          <p:spPr bwMode="auto">
            <a:xfrm>
              <a:off x="3850481" y="3100388"/>
              <a:ext cx="254794" cy="495300"/>
            </a:xfrm>
            <a:custGeom>
              <a:avLst/>
              <a:gdLst>
                <a:gd name="connsiteX0" fmla="*/ 0 w 254794"/>
                <a:gd name="connsiteY0" fmla="*/ 126206 h 495300"/>
                <a:gd name="connsiteX1" fmla="*/ 135732 w 254794"/>
                <a:gd name="connsiteY1" fmla="*/ 495300 h 495300"/>
                <a:gd name="connsiteX2" fmla="*/ 254794 w 254794"/>
                <a:gd name="connsiteY2" fmla="*/ 316706 h 495300"/>
                <a:gd name="connsiteX3" fmla="*/ 97632 w 254794"/>
                <a:gd name="connsiteY3" fmla="*/ 0 h 495300"/>
                <a:gd name="connsiteX4" fmla="*/ 0 w 254794"/>
                <a:gd name="connsiteY4" fmla="*/ 126206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94" h="495300">
                  <a:moveTo>
                    <a:pt x="0" y="126206"/>
                  </a:moveTo>
                  <a:lnTo>
                    <a:pt x="135732" y="495300"/>
                  </a:lnTo>
                  <a:lnTo>
                    <a:pt x="254794" y="316706"/>
                  </a:lnTo>
                  <a:lnTo>
                    <a:pt x="97632" y="0"/>
                  </a:lnTo>
                  <a:lnTo>
                    <a:pt x="0" y="126206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9" name="AutoShape 7"/>
            <p:cNvSpPr>
              <a:spLocks noChangeAspect="1" noChangeArrowheads="1"/>
            </p:cNvSpPr>
            <p:nvPr/>
          </p:nvSpPr>
          <p:spPr bwMode="auto">
            <a:xfrm rot="10800000">
              <a:off x="3433827" y="3227961"/>
              <a:ext cx="550180" cy="37493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10" name="AutoShape 8"/>
            <p:cNvSpPr>
              <a:spLocks noChangeAspect="1" noChangeArrowheads="1"/>
            </p:cNvSpPr>
            <p:nvPr/>
          </p:nvSpPr>
          <p:spPr bwMode="auto">
            <a:xfrm>
              <a:off x="3569002" y="3102703"/>
              <a:ext cx="373380" cy="125258"/>
            </a:xfrm>
            <a:prstGeom prst="parallelogram">
              <a:avLst>
                <a:gd name="adj" fmla="val 75756"/>
              </a:avLst>
            </a:prstGeom>
            <a:grpFill/>
            <a:ln w="63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11" name="Line 9"/>
            <p:cNvSpPr>
              <a:spLocks noChangeAspect="1" noChangeShapeType="1"/>
            </p:cNvSpPr>
            <p:nvPr/>
          </p:nvSpPr>
          <p:spPr bwMode="auto">
            <a:xfrm>
              <a:off x="3942383" y="3102703"/>
              <a:ext cx="157018" cy="312516"/>
            </a:xfrm>
            <a:prstGeom prst="line">
              <a:avLst/>
            </a:prstGeom>
            <a:grpFill/>
            <a:ln w="63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12" name="Line 10"/>
            <p:cNvSpPr>
              <a:spLocks noChangeAspect="1" noChangeShapeType="1"/>
            </p:cNvSpPr>
            <p:nvPr/>
          </p:nvSpPr>
          <p:spPr bwMode="auto">
            <a:xfrm flipH="1">
              <a:off x="3984007" y="3415219"/>
              <a:ext cx="117866" cy="187677"/>
            </a:xfrm>
            <a:prstGeom prst="line">
              <a:avLst/>
            </a:prstGeom>
            <a:grpFill/>
            <a:ln w="63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469116" y="4660036"/>
            <a:ext cx="48904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Arial" panose="020B0604020202020204" pitchFamily="34" charset="0"/>
              </a:rPr>
              <a:t>PAR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-3986" y="5859744"/>
            <a:ext cx="9143999" cy="888819"/>
            <a:chOff x="-3986" y="5859744"/>
            <a:chExt cx="9143999" cy="888819"/>
          </a:xfrm>
        </p:grpSpPr>
        <p:sp>
          <p:nvSpPr>
            <p:cNvPr id="61" name="Rectangle 60"/>
            <p:cNvSpPr/>
            <p:nvPr/>
          </p:nvSpPr>
          <p:spPr>
            <a:xfrm>
              <a:off x="-3986" y="5859744"/>
              <a:ext cx="9143999" cy="54864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</a:rPr>
                <a:t>Adaptive scanning </a:t>
              </a:r>
              <a:r>
                <a:rPr lang="en-US" dirty="0" smtClean="0">
                  <a:latin typeface="Arial" panose="020B0604020202020204" pitchFamily="34" charset="0"/>
                </a:rPr>
                <a:t>using PAR </a:t>
              </a:r>
              <a:br>
                <a:rPr lang="en-US" dirty="0" smtClean="0">
                  <a:latin typeface="Arial" panose="020B0604020202020204" pitchFamily="34" charset="0"/>
                </a:rPr>
              </a:br>
              <a:r>
                <a:rPr lang="en-US" dirty="0" smtClean="0">
                  <a:latin typeface="Arial" panose="020B0604020202020204" pitchFamily="34" charset="0"/>
                </a:rPr>
                <a:t>is key to </a:t>
              </a:r>
              <a:r>
                <a:rPr lang="en-US" b="1" dirty="0" smtClean="0">
                  <a:latin typeface="Arial" panose="020B0604020202020204" pitchFamily="34" charset="0"/>
                </a:rPr>
                <a:t>improving weather warnings </a:t>
              </a:r>
              <a:r>
                <a:rPr lang="en-US" dirty="0" smtClean="0">
                  <a:latin typeface="Arial" panose="020B0604020202020204" pitchFamily="34" charset="0"/>
                </a:rPr>
                <a:t>and</a:t>
              </a:r>
              <a:r>
                <a:rPr lang="en-US" b="1" dirty="0" smtClean="0">
                  <a:latin typeface="Arial" panose="020B0604020202020204" pitchFamily="34" charset="0"/>
                </a:rPr>
                <a:t> forecasts</a:t>
              </a:r>
              <a:endParaRPr lang="en-US" b="1" dirty="0">
                <a:latin typeface="Arial" panose="020B0604020202020204" pitchFamily="34" charset="0"/>
              </a:endParaRPr>
            </a:p>
          </p:txBody>
        </p:sp>
        <p:pic>
          <p:nvPicPr>
            <p:cNvPr id="62" name="Picture 61" descr="universal_gold_b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22" y="6068206"/>
              <a:ext cx="680357" cy="68035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686270" y="2550722"/>
            <a:ext cx="2626531" cy="652105"/>
            <a:chOff x="4686270" y="2415447"/>
            <a:chExt cx="2626531" cy="652105"/>
          </a:xfrm>
        </p:grpSpPr>
        <p:sp>
          <p:nvSpPr>
            <p:cNvPr id="2" name="Rectangle 1"/>
            <p:cNvSpPr/>
            <p:nvPr/>
          </p:nvSpPr>
          <p:spPr>
            <a:xfrm>
              <a:off x="4686270" y="2440632"/>
              <a:ext cx="1038199" cy="105781"/>
            </a:xfrm>
            <a:prstGeom prst="rect">
              <a:avLst/>
            </a:prstGeom>
            <a:solidFill>
              <a:srgbClr val="CCDC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every 2 min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121914" y="2961771"/>
              <a:ext cx="813567" cy="105781"/>
            </a:xfrm>
            <a:prstGeom prst="rect">
              <a:avLst/>
            </a:prstGeom>
            <a:solidFill>
              <a:srgbClr val="CCDC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every 20 sec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499234" y="2415447"/>
              <a:ext cx="813567" cy="105781"/>
            </a:xfrm>
            <a:prstGeom prst="rect">
              <a:avLst/>
            </a:prstGeom>
            <a:solidFill>
              <a:srgbClr val="CCDC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every 1 min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34040" y="0"/>
            <a:ext cx="1909960" cy="747334"/>
            <a:chOff x="7234040" y="0"/>
            <a:chExt cx="1909960" cy="747334"/>
          </a:xfrm>
        </p:grpSpPr>
        <p:sp>
          <p:nvSpPr>
            <p:cNvPr id="3" name="Rectangle 2"/>
            <p:cNvSpPr/>
            <p:nvPr/>
          </p:nvSpPr>
          <p:spPr>
            <a:xfrm>
              <a:off x="7234040" y="0"/>
              <a:ext cx="1909960" cy="747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pic>
          <p:nvPicPr>
            <p:cNvPr id="59" name="Picture 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2801" y="67343"/>
              <a:ext cx="1784203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8" y="2091696"/>
            <a:ext cx="3600447" cy="3600824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08601" y="2111345"/>
            <a:ext cx="3484459" cy="3571030"/>
            <a:chOff x="508601" y="2164260"/>
            <a:chExt cx="3484459" cy="3571030"/>
          </a:xfrm>
        </p:grpSpPr>
        <p:grpSp>
          <p:nvGrpSpPr>
            <p:cNvPr id="72" name="Group 71"/>
            <p:cNvGrpSpPr/>
            <p:nvPr/>
          </p:nvGrpSpPr>
          <p:grpSpPr>
            <a:xfrm>
              <a:off x="508601" y="2164260"/>
              <a:ext cx="3484459" cy="3571030"/>
              <a:chOff x="508601" y="2164260"/>
              <a:chExt cx="3484459" cy="3571030"/>
            </a:xfrm>
          </p:grpSpPr>
          <p:sp>
            <p:nvSpPr>
              <p:cNvPr id="76" name="Freeform 75"/>
              <p:cNvSpPr/>
              <p:nvPr/>
            </p:nvSpPr>
            <p:spPr>
              <a:xfrm>
                <a:off x="508601" y="2164260"/>
                <a:ext cx="3484459" cy="3571030"/>
              </a:xfrm>
              <a:custGeom>
                <a:avLst/>
                <a:gdLst>
                  <a:gd name="connsiteX0" fmla="*/ 2883877 w 3598083"/>
                  <a:gd name="connsiteY0" fmla="*/ 1211986 h 3565619"/>
                  <a:gd name="connsiteX1" fmla="*/ 5411 w 3598083"/>
                  <a:gd name="connsiteY1" fmla="*/ 1125415 h 3565619"/>
                  <a:gd name="connsiteX2" fmla="*/ 0 w 3598083"/>
                  <a:gd name="connsiteY2" fmla="*/ 5411 h 3565619"/>
                  <a:gd name="connsiteX3" fmla="*/ 3598083 w 3598083"/>
                  <a:gd name="connsiteY3" fmla="*/ 0 h 3565619"/>
                  <a:gd name="connsiteX4" fmla="*/ 3484459 w 3598083"/>
                  <a:gd name="connsiteY4" fmla="*/ 3565619 h 3565619"/>
                  <a:gd name="connsiteX5" fmla="*/ 2808128 w 3598083"/>
                  <a:gd name="connsiteY5" fmla="*/ 3560208 h 3565619"/>
                  <a:gd name="connsiteX6" fmla="*/ 2883877 w 3598083"/>
                  <a:gd name="connsiteY6" fmla="*/ 1211986 h 3565619"/>
                  <a:gd name="connsiteX0" fmla="*/ 2883877 w 3484459"/>
                  <a:gd name="connsiteY0" fmla="*/ 1217397 h 3571030"/>
                  <a:gd name="connsiteX1" fmla="*/ 5411 w 3484459"/>
                  <a:gd name="connsiteY1" fmla="*/ 1130826 h 3571030"/>
                  <a:gd name="connsiteX2" fmla="*/ 0 w 3484459"/>
                  <a:gd name="connsiteY2" fmla="*/ 10822 h 3571030"/>
                  <a:gd name="connsiteX3" fmla="*/ 3473638 w 3484459"/>
                  <a:gd name="connsiteY3" fmla="*/ 0 h 3571030"/>
                  <a:gd name="connsiteX4" fmla="*/ 3484459 w 3484459"/>
                  <a:gd name="connsiteY4" fmla="*/ 3571030 h 3571030"/>
                  <a:gd name="connsiteX5" fmla="*/ 2808128 w 3484459"/>
                  <a:gd name="connsiteY5" fmla="*/ 3565619 h 3571030"/>
                  <a:gd name="connsiteX6" fmla="*/ 2883877 w 3484459"/>
                  <a:gd name="connsiteY6" fmla="*/ 1217397 h 3571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4459" h="3571030">
                    <a:moveTo>
                      <a:pt x="2883877" y="1217397"/>
                    </a:moveTo>
                    <a:lnTo>
                      <a:pt x="5411" y="1130826"/>
                    </a:lnTo>
                    <a:cubicBezTo>
                      <a:pt x="3607" y="757491"/>
                      <a:pt x="1804" y="384157"/>
                      <a:pt x="0" y="10822"/>
                    </a:cubicBezTo>
                    <a:lnTo>
                      <a:pt x="3473638" y="0"/>
                    </a:lnTo>
                    <a:lnTo>
                      <a:pt x="3484459" y="3571030"/>
                    </a:lnTo>
                    <a:lnTo>
                      <a:pt x="2808128" y="3565619"/>
                    </a:lnTo>
                    <a:lnTo>
                      <a:pt x="2883877" y="1217397"/>
                    </a:lnTo>
                    <a:close/>
                  </a:path>
                </a:pathLst>
              </a:cu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77" name="Straight Connector 76"/>
              <p:cNvCxnSpPr>
                <a:stCxn id="76" idx="0"/>
                <a:endCxn id="76" idx="1"/>
              </p:cNvCxnSpPr>
              <p:nvPr/>
            </p:nvCxnSpPr>
            <p:spPr>
              <a:xfrm flipH="1" flipV="1">
                <a:off x="514012" y="3295086"/>
                <a:ext cx="2878466" cy="8657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stCxn id="76" idx="0"/>
                <a:endCxn id="76" idx="5"/>
              </p:cNvCxnSpPr>
              <p:nvPr/>
            </p:nvCxnSpPr>
            <p:spPr>
              <a:xfrm flipH="1">
                <a:off x="3316729" y="3381657"/>
                <a:ext cx="75749" cy="234822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/>
            <p:cNvSpPr txBox="1"/>
            <p:nvPr/>
          </p:nvSpPr>
          <p:spPr>
            <a:xfrm rot="20266207">
              <a:off x="786224" y="4132647"/>
              <a:ext cx="76495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storm1</a:t>
              </a:r>
              <a:br>
                <a:rPr lang="en-US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</a:br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fast</a:t>
              </a:r>
              <a:r>
                <a:rPr lang="en-US" sz="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updates</a:t>
              </a:r>
              <a:endParaRPr lang="en-US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9494077">
              <a:off x="680104" y="5139598"/>
              <a:ext cx="92525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storm 2</a:t>
              </a:r>
              <a:br>
                <a:rPr lang="en-US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</a:br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normal</a:t>
              </a:r>
              <a:r>
                <a:rPr lang="en-US" sz="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updates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96998" y="4588600"/>
              <a:ext cx="81144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clear air</a:t>
              </a:r>
              <a:br>
                <a:rPr lang="en-US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</a:br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slow</a:t>
              </a:r>
              <a:r>
                <a:rPr lang="en-US" sz="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updates</a:t>
              </a:r>
              <a:endParaRPr lang="en-US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79" name="Rounded Rectangle 78"/>
          <p:cNvSpPr/>
          <p:nvPr/>
        </p:nvSpPr>
        <p:spPr bwMode="auto">
          <a:xfrm>
            <a:off x="506608" y="2091696"/>
            <a:ext cx="3600817" cy="193345"/>
          </a:xfrm>
          <a:prstGeom prst="roundRect">
            <a:avLst>
              <a:gd name="adj" fmla="val 7013"/>
            </a:avLst>
          </a:prstGeom>
          <a:solidFill>
            <a:schemeClr val="tx1">
              <a:alpha val="75000"/>
            </a:schemeClr>
          </a:solidFill>
          <a:ln w="254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Reflectivity at 0.5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deg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1704" y="5614724"/>
            <a:ext cx="3326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Animation courtesy of David Priegnitz, NSSL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2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4" grpId="0" animBg="1"/>
      <p:bldP spid="30" grpId="0" animBg="1"/>
      <p:bldP spid="69" grpId="0"/>
      <p:bldP spid="79" grpId="0" animBg="1"/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Multifunction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/>
              <a:t>C</a:t>
            </a:r>
            <a:r>
              <a:rPr lang="en-US" sz="2400" i="1" dirty="0" smtClean="0"/>
              <a:t>an one radar do it all?</a:t>
            </a:r>
            <a:endParaRPr lang="en-US" sz="24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13" y="1967728"/>
            <a:ext cx="3727937" cy="3727937"/>
          </a:xfrm>
          <a:prstGeom prst="rect">
            <a:avLst/>
          </a:prstGeom>
        </p:spPr>
      </p:pic>
      <p:sp>
        <p:nvSpPr>
          <p:cNvPr id="8" name="Pie 7"/>
          <p:cNvSpPr/>
          <p:nvPr/>
        </p:nvSpPr>
        <p:spPr bwMode="auto">
          <a:xfrm rot="5400000">
            <a:off x="1179527" y="2679693"/>
            <a:ext cx="2721760" cy="2738107"/>
          </a:xfrm>
          <a:prstGeom prst="pie">
            <a:avLst>
              <a:gd name="adj1" fmla="val 5428951"/>
              <a:gd name="adj2" fmla="val 16200000"/>
            </a:avLst>
          </a:prstGeom>
          <a:solidFill>
            <a:schemeClr val="bg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aviation</a:t>
            </a:r>
            <a:b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50%</a:t>
            </a:r>
          </a:p>
        </p:txBody>
      </p:sp>
      <p:sp>
        <p:nvSpPr>
          <p:cNvPr id="9" name="Pie 8"/>
          <p:cNvSpPr/>
          <p:nvPr/>
        </p:nvSpPr>
        <p:spPr bwMode="auto">
          <a:xfrm rot="5400000">
            <a:off x="1179526" y="2684174"/>
            <a:ext cx="2721760" cy="2738107"/>
          </a:xfrm>
          <a:prstGeom prst="pie">
            <a:avLst>
              <a:gd name="adj1" fmla="val 16169599"/>
              <a:gd name="adj2" fmla="val 5422208"/>
            </a:avLst>
          </a:prstGeom>
          <a:solidFill>
            <a:srgbClr val="3D6C9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weather</a:t>
            </a:r>
            <a:b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50%</a:t>
            </a:r>
          </a:p>
        </p:txBody>
      </p:sp>
      <p:sp>
        <p:nvSpPr>
          <p:cNvPr id="10" name="Line Callout 2 9"/>
          <p:cNvSpPr/>
          <p:nvPr/>
        </p:nvSpPr>
        <p:spPr bwMode="auto">
          <a:xfrm flipH="1">
            <a:off x="203949" y="4899181"/>
            <a:ext cx="919335" cy="514927"/>
          </a:xfrm>
          <a:prstGeom prst="borderCallout2">
            <a:avLst>
              <a:gd name="adj1" fmla="val 75518"/>
              <a:gd name="adj2" fmla="val -5044"/>
              <a:gd name="adj3" fmla="val 75518"/>
              <a:gd name="adj4" fmla="val -15571"/>
              <a:gd name="adj5" fmla="val 6794"/>
              <a:gd name="adj6" fmla="val -59822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136 s updates</a:t>
            </a:r>
          </a:p>
        </p:txBody>
      </p:sp>
      <p:sp>
        <p:nvSpPr>
          <p:cNvPr id="11" name="Line Callout 2 10"/>
          <p:cNvSpPr/>
          <p:nvPr/>
        </p:nvSpPr>
        <p:spPr bwMode="auto">
          <a:xfrm flipH="1">
            <a:off x="174428" y="2696312"/>
            <a:ext cx="948856" cy="51492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0967"/>
              <a:gd name="adj6" fmla="val -54103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4.8 s updates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5870557"/>
            <a:ext cx="9143999" cy="878006"/>
            <a:chOff x="0" y="5870557"/>
            <a:chExt cx="9143999" cy="878006"/>
          </a:xfrm>
        </p:grpSpPr>
        <p:sp>
          <p:nvSpPr>
            <p:cNvPr id="14" name="Rectangle 13"/>
            <p:cNvSpPr/>
            <p:nvPr/>
          </p:nvSpPr>
          <p:spPr>
            <a:xfrm>
              <a:off x="0" y="5870557"/>
              <a:ext cx="9143999" cy="530244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Multifunction</a:t>
              </a: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 operation with the NWRT/PAR allows for </a:t>
              </a:r>
              <a:b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simultaneous </a:t>
              </a: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observation of 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weather</a:t>
              </a: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 and tracking of 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aircraft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5" name="Picture 14" descr="universal_gold_b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22" y="6068206"/>
              <a:ext cx="680357" cy="680357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 bwMode="auto">
          <a:xfrm>
            <a:off x="4635012" y="1521911"/>
            <a:ext cx="3727938" cy="445817"/>
          </a:xfrm>
          <a:prstGeom prst="roundRect">
            <a:avLst>
              <a:gd name="adj" fmla="val 0"/>
            </a:avLst>
          </a:prstGeom>
          <a:solidFill>
            <a:schemeClr val="tx1">
              <a:alpha val="75000"/>
            </a:schemeClr>
          </a:solidFill>
          <a:ln w="254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Reflectivity at 0.5 </a:t>
            </a:r>
            <a:r>
              <a:rPr lang="en-US" sz="14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deg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plus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aircraft tracks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8826" y="5614724"/>
            <a:ext cx="3326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Animation courtesy of David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Priegnitz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NSSL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46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Dual Polarization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/>
              <a:t>C</a:t>
            </a:r>
            <a:r>
              <a:rPr lang="en-US" sz="2400" i="1" dirty="0" smtClean="0"/>
              <a:t>an MPAR match NEXRAD?</a:t>
            </a:r>
            <a:endParaRPr lang="en-US" sz="2400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9905" y="2265820"/>
            <a:ext cx="5199636" cy="3919510"/>
          </a:xfrm>
        </p:spPr>
        <p:txBody>
          <a:bodyPr/>
          <a:lstStyle/>
          <a:p>
            <a:r>
              <a:rPr lang="en-US" dirty="0" smtClean="0"/>
              <a:t>One vs. many beams</a:t>
            </a:r>
          </a:p>
          <a:p>
            <a:pPr lvl="1"/>
            <a:r>
              <a:rPr lang="en-US" dirty="0" smtClean="0"/>
              <a:t>alignment &amp; </a:t>
            </a:r>
            <a:r>
              <a:rPr lang="en-US" dirty="0" err="1" smtClean="0"/>
              <a:t>orthogonality</a:t>
            </a:r>
            <a:endParaRPr lang="en-US" dirty="0" smtClean="0"/>
          </a:p>
          <a:p>
            <a:pPr lvl="1"/>
            <a:r>
              <a:rPr lang="en-US" dirty="0" smtClean="0"/>
              <a:t>co-polar matching</a:t>
            </a:r>
          </a:p>
          <a:p>
            <a:pPr lvl="1"/>
            <a:r>
              <a:rPr lang="en-US" dirty="0" smtClean="0"/>
              <a:t>cross-polar coupling</a:t>
            </a:r>
          </a:p>
          <a:p>
            <a:r>
              <a:rPr lang="en-US" dirty="0" smtClean="0"/>
              <a:t>Reducing cross-polar coupling</a:t>
            </a:r>
          </a:p>
          <a:p>
            <a:pPr lvl="1"/>
            <a:r>
              <a:rPr lang="en-US" dirty="0" smtClean="0"/>
              <a:t>channels are encoded</a:t>
            </a:r>
          </a:p>
          <a:p>
            <a:pPr lvl="1"/>
            <a:r>
              <a:rPr lang="en-US" dirty="0" smtClean="0"/>
              <a:t>signal processing reduces</a:t>
            </a:r>
            <a:br>
              <a:rPr lang="en-US" dirty="0" smtClean="0"/>
            </a:br>
            <a:r>
              <a:rPr lang="en-US" dirty="0" smtClean="0"/>
              <a:t>bias of differential reflectivity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541" y="2174717"/>
            <a:ext cx="3382500" cy="327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r="13049"/>
          <a:stretch/>
        </p:blipFill>
        <p:spPr bwMode="auto">
          <a:xfrm>
            <a:off x="6121725" y="2174714"/>
            <a:ext cx="2878801" cy="327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5854324"/>
            <a:ext cx="9143999" cy="894239"/>
            <a:chOff x="0" y="5854324"/>
            <a:chExt cx="9143999" cy="894239"/>
          </a:xfrm>
        </p:grpSpPr>
        <p:sp>
          <p:nvSpPr>
            <p:cNvPr id="19" name="Rectangle 18"/>
            <p:cNvSpPr/>
            <p:nvPr/>
          </p:nvSpPr>
          <p:spPr>
            <a:xfrm>
              <a:off x="0" y="5854324"/>
              <a:ext cx="9143999" cy="54864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NSSL is developing and demonstrating 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dual-polarization</a:t>
              </a: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b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weather-observation capabilities 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for PARs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0" name="Picture 19" descr="universal_gold_b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22" y="6068206"/>
              <a:ext cx="680357" cy="68035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467068" y="2161253"/>
            <a:ext cx="3574973" cy="3508937"/>
            <a:chOff x="5981357" y="3625159"/>
            <a:chExt cx="2782429" cy="2731033"/>
          </a:xfrm>
        </p:grpSpPr>
        <p:pic>
          <p:nvPicPr>
            <p:cNvPr id="9" name="Picture 8"/>
            <p:cNvPicPr/>
            <p:nvPr/>
          </p:nvPicPr>
          <p:blipFill rotWithShape="1">
            <a:blip r:embed="rId5"/>
            <a:srcRect t="6307" r="6559"/>
            <a:stretch/>
          </p:blipFill>
          <p:spPr>
            <a:xfrm>
              <a:off x="5981357" y="3780864"/>
              <a:ext cx="2782429" cy="257532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981358" y="3625159"/>
              <a:ext cx="2782428" cy="15570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NEXRAD-like Differential Reflectivity</a:t>
              </a:r>
              <a:endParaRPr lang="en-US" sz="13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7069" y="2161253"/>
            <a:ext cx="3574973" cy="3508936"/>
            <a:chOff x="2339989" y="3625159"/>
            <a:chExt cx="2782429" cy="2731032"/>
          </a:xfrm>
        </p:grpSpPr>
        <p:pic>
          <p:nvPicPr>
            <p:cNvPr id="10" name="Picture 9"/>
            <p:cNvPicPr/>
            <p:nvPr/>
          </p:nvPicPr>
          <p:blipFill rotWithShape="1">
            <a:blip r:embed="rId6"/>
            <a:srcRect t="6307" r="6559"/>
            <a:stretch/>
          </p:blipFill>
          <p:spPr>
            <a:xfrm>
              <a:off x="2339989" y="3780863"/>
              <a:ext cx="2782429" cy="257532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39989" y="3625159"/>
              <a:ext cx="2782428" cy="15570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PAR-like Differential Reflectivity</a:t>
              </a:r>
              <a:endParaRPr lang="en-US" sz="13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67071" y="2161253"/>
            <a:ext cx="3574971" cy="3501373"/>
            <a:chOff x="5981359" y="3631046"/>
            <a:chExt cx="2782428" cy="2725146"/>
          </a:xfrm>
        </p:grpSpPr>
        <p:pic>
          <p:nvPicPr>
            <p:cNvPr id="8" name="Picture 7"/>
            <p:cNvPicPr/>
            <p:nvPr/>
          </p:nvPicPr>
          <p:blipFill rotWithShape="1">
            <a:blip r:embed="rId7"/>
            <a:srcRect t="6307" r="6559"/>
            <a:stretch/>
          </p:blipFill>
          <p:spPr>
            <a:xfrm>
              <a:off x="5981359" y="3780863"/>
              <a:ext cx="2782428" cy="257532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81359" y="3631046"/>
              <a:ext cx="2782428" cy="15570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PAR-like Differential Reflectivity with CODING</a:t>
              </a:r>
              <a:endParaRPr lang="en-US" sz="13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Right Arrow 1"/>
          <p:cNvSpPr/>
          <p:nvPr/>
        </p:nvSpPr>
        <p:spPr>
          <a:xfrm>
            <a:off x="4517894" y="5080601"/>
            <a:ext cx="773723" cy="124445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4787" y="5606270"/>
            <a:ext cx="2557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Images courtesy of Igor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Ivić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NSSL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5943" y="5429614"/>
            <a:ext cx="2672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Image courtesy of Kurt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Hondl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NSSL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46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  <p:bldP spid="21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Adaptive </a:t>
            </a:r>
            <a:r>
              <a:rPr lang="en-US" sz="4200" dirty="0" err="1" smtClean="0"/>
              <a:t>Beamforming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 smtClean="0"/>
              <a:t>Where one beam does NOT fit all</a:t>
            </a:r>
            <a:endParaRPr lang="en-US" sz="2400" i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5854324"/>
            <a:ext cx="9143999" cy="894239"/>
            <a:chOff x="0" y="5854324"/>
            <a:chExt cx="9143999" cy="894239"/>
          </a:xfrm>
        </p:grpSpPr>
        <p:sp>
          <p:nvSpPr>
            <p:cNvPr id="19" name="Rectangle 18"/>
            <p:cNvSpPr/>
            <p:nvPr/>
          </p:nvSpPr>
          <p:spPr>
            <a:xfrm>
              <a:off x="0" y="5854324"/>
              <a:ext cx="9143999" cy="54864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NSSL is exploring 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PAR’s unique capabilities </a:t>
              </a: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to address evolutionary needs for weather observations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0" name="Picture 19" descr="universal_gold_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22" y="6068206"/>
              <a:ext cx="680357" cy="680357"/>
            </a:xfrm>
            <a:prstGeom prst="rect">
              <a:avLst/>
            </a:prstGeom>
          </p:spPr>
        </p:pic>
      </p:grp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1123599" y="4145852"/>
            <a:ext cx="619125" cy="511175"/>
            <a:chOff x="2031" y="1652"/>
            <a:chExt cx="1621" cy="1194"/>
          </a:xfrm>
        </p:grpSpPr>
        <p:sp>
          <p:nvSpPr>
            <p:cNvPr id="22" name="AutoShape 7"/>
            <p:cNvSpPr>
              <a:spLocks noChangeAspect="1" noChangeArrowheads="1"/>
            </p:cNvSpPr>
            <p:nvPr/>
          </p:nvSpPr>
          <p:spPr bwMode="auto">
            <a:xfrm rot="10800000">
              <a:off x="2031" y="1951"/>
              <a:ext cx="1335" cy="8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8 w 21600"/>
                <a:gd name="T13" fmla="*/ 4489 h 21600"/>
                <a:gd name="T14" fmla="*/ 17102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3" name="AutoShape 8"/>
            <p:cNvSpPr>
              <a:spLocks noChangeAspect="1" noChangeArrowheads="1"/>
            </p:cNvSpPr>
            <p:nvPr/>
          </p:nvSpPr>
          <p:spPr bwMode="auto">
            <a:xfrm>
              <a:off x="2359" y="1652"/>
              <a:ext cx="906" cy="299"/>
            </a:xfrm>
            <a:prstGeom prst="parallelogram">
              <a:avLst>
                <a:gd name="adj" fmla="val 75753"/>
              </a:avLst>
            </a:prstGeom>
            <a:solidFill>
              <a:schemeClr val="accent1"/>
            </a:solidFill>
            <a:ln w="158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" name="Line 9"/>
            <p:cNvSpPr>
              <a:spLocks noChangeAspect="1" noChangeShapeType="1"/>
            </p:cNvSpPr>
            <p:nvPr/>
          </p:nvSpPr>
          <p:spPr bwMode="auto">
            <a:xfrm>
              <a:off x="3265" y="1652"/>
              <a:ext cx="381" cy="7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5" name="Line 10"/>
            <p:cNvSpPr>
              <a:spLocks noChangeAspect="1" noChangeShapeType="1"/>
            </p:cNvSpPr>
            <p:nvPr/>
          </p:nvSpPr>
          <p:spPr bwMode="auto">
            <a:xfrm flipH="1">
              <a:off x="3366" y="2398"/>
              <a:ext cx="286" cy="44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6" name="Oval 11"/>
            <p:cNvSpPr>
              <a:spLocks noChangeAspect="1" noChangeArrowheads="1"/>
            </p:cNvSpPr>
            <p:nvPr/>
          </p:nvSpPr>
          <p:spPr bwMode="auto">
            <a:xfrm>
              <a:off x="2359" y="2100"/>
              <a:ext cx="667" cy="647"/>
            </a:xfrm>
            <a:prstGeom prst="ellipse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" name="Oval 12"/>
            <p:cNvSpPr>
              <a:spLocks noChangeAspect="1" noChangeArrowheads="1"/>
            </p:cNvSpPr>
            <p:nvPr/>
          </p:nvSpPr>
          <p:spPr bwMode="auto">
            <a:xfrm rot="-1108216">
              <a:off x="3190" y="1929"/>
              <a:ext cx="286" cy="564"/>
            </a:xfrm>
            <a:prstGeom prst="ellipse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8" name="Group 57"/>
          <p:cNvGrpSpPr>
            <a:grpSpLocks/>
          </p:cNvGrpSpPr>
          <p:nvPr/>
        </p:nvGrpSpPr>
        <p:grpSpPr bwMode="auto">
          <a:xfrm>
            <a:off x="1633187" y="2709164"/>
            <a:ext cx="1920875" cy="1627188"/>
            <a:chOff x="6167801" y="1463312"/>
            <a:chExt cx="1920173" cy="1628325"/>
          </a:xfrm>
        </p:grpSpPr>
        <p:sp>
          <p:nvSpPr>
            <p:cNvPr id="29" name="Freeform 28"/>
            <p:cNvSpPr/>
            <p:nvPr/>
          </p:nvSpPr>
          <p:spPr bwMode="auto">
            <a:xfrm>
              <a:off x="6167801" y="1463312"/>
              <a:ext cx="1920173" cy="1628325"/>
            </a:xfrm>
            <a:custGeom>
              <a:avLst/>
              <a:gdLst>
                <a:gd name="connsiteX0" fmla="*/ 0 w 1867546"/>
                <a:gd name="connsiteY0" fmla="*/ 1549830 h 1549830"/>
                <a:gd name="connsiteX1" fmla="*/ 0 w 1867546"/>
                <a:gd name="connsiteY1" fmla="*/ 1549830 h 1549830"/>
                <a:gd name="connsiteX2" fmla="*/ 1542081 w 1867546"/>
                <a:gd name="connsiteY2" fmla="*/ 38746 h 1549830"/>
                <a:gd name="connsiteX3" fmla="*/ 1867546 w 1867546"/>
                <a:gd name="connsiteY3" fmla="*/ 0 h 1549830"/>
                <a:gd name="connsiteX4" fmla="*/ 1836549 w 1867546"/>
                <a:gd name="connsiteY4" fmla="*/ 278969 h 1549830"/>
                <a:gd name="connsiteX5" fmla="*/ 0 w 1867546"/>
                <a:gd name="connsiteY5" fmla="*/ 1549830 h 1549830"/>
                <a:gd name="connsiteX0" fmla="*/ 0 w 1867546"/>
                <a:gd name="connsiteY0" fmla="*/ 1769389 h 1769389"/>
                <a:gd name="connsiteX1" fmla="*/ 0 w 1867546"/>
                <a:gd name="connsiteY1" fmla="*/ 1769389 h 1769389"/>
                <a:gd name="connsiteX2" fmla="*/ 1542081 w 1867546"/>
                <a:gd name="connsiteY2" fmla="*/ 258305 h 1769389"/>
                <a:gd name="connsiteX3" fmla="*/ 1867546 w 1867546"/>
                <a:gd name="connsiteY3" fmla="*/ 219559 h 1769389"/>
                <a:gd name="connsiteX4" fmla="*/ 1836549 w 1867546"/>
                <a:gd name="connsiteY4" fmla="*/ 498528 h 1769389"/>
                <a:gd name="connsiteX5" fmla="*/ 0 w 1867546"/>
                <a:gd name="connsiteY5" fmla="*/ 1769389 h 1769389"/>
                <a:gd name="connsiteX0" fmla="*/ 0 w 2147807"/>
                <a:gd name="connsiteY0" fmla="*/ 1769389 h 1769389"/>
                <a:gd name="connsiteX1" fmla="*/ 0 w 2147807"/>
                <a:gd name="connsiteY1" fmla="*/ 1769389 h 1769389"/>
                <a:gd name="connsiteX2" fmla="*/ 1542081 w 2147807"/>
                <a:gd name="connsiteY2" fmla="*/ 258305 h 1769389"/>
                <a:gd name="connsiteX3" fmla="*/ 1867546 w 2147807"/>
                <a:gd name="connsiteY3" fmla="*/ 219559 h 1769389"/>
                <a:gd name="connsiteX4" fmla="*/ 1836549 w 2147807"/>
                <a:gd name="connsiteY4" fmla="*/ 498528 h 1769389"/>
                <a:gd name="connsiteX5" fmla="*/ 0 w 2147807"/>
                <a:gd name="connsiteY5" fmla="*/ 1769389 h 1769389"/>
                <a:gd name="connsiteX0" fmla="*/ 0 w 2147807"/>
                <a:gd name="connsiteY0" fmla="*/ 1769389 h 1769389"/>
                <a:gd name="connsiteX1" fmla="*/ 0 w 2147807"/>
                <a:gd name="connsiteY1" fmla="*/ 1769389 h 1769389"/>
                <a:gd name="connsiteX2" fmla="*/ 1542081 w 2147807"/>
                <a:gd name="connsiteY2" fmla="*/ 258305 h 1769389"/>
                <a:gd name="connsiteX3" fmla="*/ 1867546 w 2147807"/>
                <a:gd name="connsiteY3" fmla="*/ 219559 h 1769389"/>
                <a:gd name="connsiteX4" fmla="*/ 1836549 w 2147807"/>
                <a:gd name="connsiteY4" fmla="*/ 498528 h 1769389"/>
                <a:gd name="connsiteX5" fmla="*/ 0 w 2147807"/>
                <a:gd name="connsiteY5" fmla="*/ 1769389 h 1769389"/>
                <a:gd name="connsiteX0" fmla="*/ 0 w 1916624"/>
                <a:gd name="connsiteY0" fmla="*/ 1769389 h 1769389"/>
                <a:gd name="connsiteX1" fmla="*/ 0 w 1916624"/>
                <a:gd name="connsiteY1" fmla="*/ 1769389 h 1769389"/>
                <a:gd name="connsiteX2" fmla="*/ 1542081 w 1916624"/>
                <a:gd name="connsiteY2" fmla="*/ 258305 h 1769389"/>
                <a:gd name="connsiteX3" fmla="*/ 1867546 w 1916624"/>
                <a:gd name="connsiteY3" fmla="*/ 219559 h 1769389"/>
                <a:gd name="connsiteX4" fmla="*/ 1836549 w 1916624"/>
                <a:gd name="connsiteY4" fmla="*/ 498528 h 1769389"/>
                <a:gd name="connsiteX5" fmla="*/ 0 w 1916624"/>
                <a:gd name="connsiteY5" fmla="*/ 1769389 h 1769389"/>
                <a:gd name="connsiteX0" fmla="*/ 0 w 1916624"/>
                <a:gd name="connsiteY0" fmla="*/ 1673816 h 1673816"/>
                <a:gd name="connsiteX1" fmla="*/ 0 w 1916624"/>
                <a:gd name="connsiteY1" fmla="*/ 1673816 h 1673816"/>
                <a:gd name="connsiteX2" fmla="*/ 1542081 w 1916624"/>
                <a:gd name="connsiteY2" fmla="*/ 162732 h 1673816"/>
                <a:gd name="connsiteX3" fmla="*/ 1867546 w 1916624"/>
                <a:gd name="connsiteY3" fmla="*/ 123986 h 1673816"/>
                <a:gd name="connsiteX4" fmla="*/ 1836549 w 1916624"/>
                <a:gd name="connsiteY4" fmla="*/ 402955 h 1673816"/>
                <a:gd name="connsiteX5" fmla="*/ 0 w 1916624"/>
                <a:gd name="connsiteY5" fmla="*/ 1673816 h 1673816"/>
                <a:gd name="connsiteX0" fmla="*/ 0 w 1910660"/>
                <a:gd name="connsiteY0" fmla="*/ 1673816 h 1673816"/>
                <a:gd name="connsiteX1" fmla="*/ 0 w 1910660"/>
                <a:gd name="connsiteY1" fmla="*/ 1673816 h 1673816"/>
                <a:gd name="connsiteX2" fmla="*/ 1542081 w 1910660"/>
                <a:gd name="connsiteY2" fmla="*/ 162732 h 1673816"/>
                <a:gd name="connsiteX3" fmla="*/ 1867546 w 1910660"/>
                <a:gd name="connsiteY3" fmla="*/ 123986 h 1673816"/>
                <a:gd name="connsiteX4" fmla="*/ 1800768 w 1910660"/>
                <a:gd name="connsiteY4" fmla="*/ 406931 h 1673816"/>
                <a:gd name="connsiteX5" fmla="*/ 0 w 1910660"/>
                <a:gd name="connsiteY5" fmla="*/ 1673816 h 1673816"/>
                <a:gd name="connsiteX0" fmla="*/ 0 w 1910660"/>
                <a:gd name="connsiteY0" fmla="*/ 1673816 h 1673816"/>
                <a:gd name="connsiteX1" fmla="*/ 0 w 1910660"/>
                <a:gd name="connsiteY1" fmla="*/ 1673816 h 1673816"/>
                <a:gd name="connsiteX2" fmla="*/ 1542081 w 1910660"/>
                <a:gd name="connsiteY2" fmla="*/ 162732 h 1673816"/>
                <a:gd name="connsiteX3" fmla="*/ 1867546 w 1910660"/>
                <a:gd name="connsiteY3" fmla="*/ 123986 h 1673816"/>
                <a:gd name="connsiteX4" fmla="*/ 1800768 w 1910660"/>
                <a:gd name="connsiteY4" fmla="*/ 406931 h 1673816"/>
                <a:gd name="connsiteX5" fmla="*/ 0 w 1910660"/>
                <a:gd name="connsiteY5" fmla="*/ 1673816 h 1673816"/>
                <a:gd name="connsiteX0" fmla="*/ 0 w 1953774"/>
                <a:gd name="connsiteY0" fmla="*/ 1673816 h 1673816"/>
                <a:gd name="connsiteX1" fmla="*/ 0 w 1953774"/>
                <a:gd name="connsiteY1" fmla="*/ 1673816 h 1673816"/>
                <a:gd name="connsiteX2" fmla="*/ 1542081 w 1953774"/>
                <a:gd name="connsiteY2" fmla="*/ 162732 h 1673816"/>
                <a:gd name="connsiteX3" fmla="*/ 1910660 w 1953774"/>
                <a:gd name="connsiteY3" fmla="*/ 94647 h 1673816"/>
                <a:gd name="connsiteX4" fmla="*/ 1800768 w 1953774"/>
                <a:gd name="connsiteY4" fmla="*/ 406931 h 1673816"/>
                <a:gd name="connsiteX5" fmla="*/ 0 w 1953774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19869 h 1619869"/>
                <a:gd name="connsiteX1" fmla="*/ 0 w 1961737"/>
                <a:gd name="connsiteY1" fmla="*/ 1619869 h 1619869"/>
                <a:gd name="connsiteX2" fmla="*/ 1542081 w 1961737"/>
                <a:gd name="connsiteY2" fmla="*/ 108785 h 1619869"/>
                <a:gd name="connsiteX3" fmla="*/ 1910660 w 1961737"/>
                <a:gd name="connsiteY3" fmla="*/ 40700 h 1619869"/>
                <a:gd name="connsiteX4" fmla="*/ 1800768 w 1961737"/>
                <a:gd name="connsiteY4" fmla="*/ 352984 h 1619869"/>
                <a:gd name="connsiteX5" fmla="*/ 0 w 1961737"/>
                <a:gd name="connsiteY5" fmla="*/ 1619869 h 1619869"/>
                <a:gd name="connsiteX0" fmla="*/ 0 w 2111062"/>
                <a:gd name="connsiteY0" fmla="*/ 1622314 h 1622314"/>
                <a:gd name="connsiteX1" fmla="*/ 0 w 2111062"/>
                <a:gd name="connsiteY1" fmla="*/ 1622314 h 1622314"/>
                <a:gd name="connsiteX2" fmla="*/ 1542081 w 2111062"/>
                <a:gd name="connsiteY2" fmla="*/ 111230 h 1622314"/>
                <a:gd name="connsiteX3" fmla="*/ 1861762 w 2111062"/>
                <a:gd name="connsiteY3" fmla="*/ 40700 h 1622314"/>
                <a:gd name="connsiteX4" fmla="*/ 1800768 w 2111062"/>
                <a:gd name="connsiteY4" fmla="*/ 355429 h 1622314"/>
                <a:gd name="connsiteX5" fmla="*/ 0 w 2111062"/>
                <a:gd name="connsiteY5" fmla="*/ 1622314 h 1622314"/>
                <a:gd name="connsiteX0" fmla="*/ 0 w 2111062"/>
                <a:gd name="connsiteY0" fmla="*/ 1622314 h 1622314"/>
                <a:gd name="connsiteX1" fmla="*/ 0 w 2111062"/>
                <a:gd name="connsiteY1" fmla="*/ 1622314 h 1622314"/>
                <a:gd name="connsiteX2" fmla="*/ 1542081 w 2111062"/>
                <a:gd name="connsiteY2" fmla="*/ 111230 h 1622314"/>
                <a:gd name="connsiteX3" fmla="*/ 1861762 w 2111062"/>
                <a:gd name="connsiteY3" fmla="*/ 40700 h 1622314"/>
                <a:gd name="connsiteX4" fmla="*/ 1800768 w 2111062"/>
                <a:gd name="connsiteY4" fmla="*/ 355429 h 1622314"/>
                <a:gd name="connsiteX5" fmla="*/ 0 w 2111062"/>
                <a:gd name="connsiteY5" fmla="*/ 1622314 h 1622314"/>
                <a:gd name="connsiteX0" fmla="*/ 0 w 2111062"/>
                <a:gd name="connsiteY0" fmla="*/ 1628325 h 1628325"/>
                <a:gd name="connsiteX1" fmla="*/ 0 w 2111062"/>
                <a:gd name="connsiteY1" fmla="*/ 1628325 h 1628325"/>
                <a:gd name="connsiteX2" fmla="*/ 1542081 w 2111062"/>
                <a:gd name="connsiteY2" fmla="*/ 117241 h 1628325"/>
                <a:gd name="connsiteX3" fmla="*/ 1861762 w 2111062"/>
                <a:gd name="connsiteY3" fmla="*/ 46711 h 1628325"/>
                <a:gd name="connsiteX4" fmla="*/ 1800768 w 2111062"/>
                <a:gd name="connsiteY4" fmla="*/ 361440 h 1628325"/>
                <a:gd name="connsiteX5" fmla="*/ 0 w 2111062"/>
                <a:gd name="connsiteY5" fmla="*/ 1628325 h 1628325"/>
                <a:gd name="connsiteX0" fmla="*/ 0 w 1920173"/>
                <a:gd name="connsiteY0" fmla="*/ 1628325 h 1628325"/>
                <a:gd name="connsiteX1" fmla="*/ 0 w 1920173"/>
                <a:gd name="connsiteY1" fmla="*/ 1628325 h 1628325"/>
                <a:gd name="connsiteX2" fmla="*/ 1542081 w 1920173"/>
                <a:gd name="connsiteY2" fmla="*/ 117241 h 1628325"/>
                <a:gd name="connsiteX3" fmla="*/ 1861762 w 1920173"/>
                <a:gd name="connsiteY3" fmla="*/ 46711 h 1628325"/>
                <a:gd name="connsiteX4" fmla="*/ 1800768 w 1920173"/>
                <a:gd name="connsiteY4" fmla="*/ 361440 h 1628325"/>
                <a:gd name="connsiteX5" fmla="*/ 0 w 1920173"/>
                <a:gd name="connsiteY5" fmla="*/ 1628325 h 1628325"/>
                <a:gd name="connsiteX0" fmla="*/ 0 w 1920173"/>
                <a:gd name="connsiteY0" fmla="*/ 1628325 h 1628325"/>
                <a:gd name="connsiteX1" fmla="*/ 0 w 1920173"/>
                <a:gd name="connsiteY1" fmla="*/ 1628325 h 1628325"/>
                <a:gd name="connsiteX2" fmla="*/ 1542081 w 1920173"/>
                <a:gd name="connsiteY2" fmla="*/ 117241 h 1628325"/>
                <a:gd name="connsiteX3" fmla="*/ 1861762 w 1920173"/>
                <a:gd name="connsiteY3" fmla="*/ 46711 h 1628325"/>
                <a:gd name="connsiteX4" fmla="*/ 1800768 w 1920173"/>
                <a:gd name="connsiteY4" fmla="*/ 361440 h 1628325"/>
                <a:gd name="connsiteX5" fmla="*/ 0 w 1920173"/>
                <a:gd name="connsiteY5" fmla="*/ 1628325 h 162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0173" h="1628325">
                  <a:moveTo>
                    <a:pt x="0" y="1628325"/>
                  </a:moveTo>
                  <a:lnTo>
                    <a:pt x="0" y="1628325"/>
                  </a:lnTo>
                  <a:lnTo>
                    <a:pt x="1542081" y="117241"/>
                  </a:lnTo>
                  <a:cubicBezTo>
                    <a:pt x="1666890" y="4890"/>
                    <a:pt x="1816203" y="0"/>
                    <a:pt x="1861762" y="46711"/>
                  </a:cubicBezTo>
                  <a:cubicBezTo>
                    <a:pt x="1907321" y="93422"/>
                    <a:pt x="1920173" y="246978"/>
                    <a:pt x="1800768" y="361440"/>
                  </a:cubicBezTo>
                  <a:cubicBezTo>
                    <a:pt x="1681363" y="475902"/>
                    <a:pt x="306091" y="1416515"/>
                    <a:pt x="0" y="162832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8000"/>
                </a:gs>
                <a:gs pos="100000">
                  <a:srgbClr val="CCDCEA"/>
                </a:gs>
              </a:gsLst>
              <a:path path="circle">
                <a:fillToRect t="100000" r="100000"/>
              </a:path>
              <a:tileRect l="-100000" b="-100000"/>
            </a:gradFill>
            <a:ln w="3175" cap="flat" cmpd="sng" algn="ctr">
              <a:solidFill>
                <a:srgbClr val="2039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32816" y="1463312"/>
              <a:ext cx="1072338" cy="3387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Arial" panose="020B0604020202020204" pitchFamily="34" charset="0"/>
                </a:rPr>
                <a:t>Main lobe</a:t>
              </a:r>
            </a:p>
          </p:txBody>
        </p:sp>
      </p:grpSp>
      <p:sp>
        <p:nvSpPr>
          <p:cNvPr id="31" name="Freeform 30"/>
          <p:cNvSpPr/>
          <p:nvPr/>
        </p:nvSpPr>
        <p:spPr bwMode="auto">
          <a:xfrm>
            <a:off x="1704923" y="3830539"/>
            <a:ext cx="687089" cy="582913"/>
          </a:xfrm>
          <a:custGeom>
            <a:avLst/>
            <a:gdLst>
              <a:gd name="connsiteX0" fmla="*/ 0 w 1867546"/>
              <a:gd name="connsiteY0" fmla="*/ 1549830 h 1549830"/>
              <a:gd name="connsiteX1" fmla="*/ 0 w 1867546"/>
              <a:gd name="connsiteY1" fmla="*/ 1549830 h 1549830"/>
              <a:gd name="connsiteX2" fmla="*/ 1542081 w 1867546"/>
              <a:gd name="connsiteY2" fmla="*/ 38746 h 1549830"/>
              <a:gd name="connsiteX3" fmla="*/ 1867546 w 1867546"/>
              <a:gd name="connsiteY3" fmla="*/ 0 h 1549830"/>
              <a:gd name="connsiteX4" fmla="*/ 1836549 w 1867546"/>
              <a:gd name="connsiteY4" fmla="*/ 278969 h 1549830"/>
              <a:gd name="connsiteX5" fmla="*/ 0 w 1867546"/>
              <a:gd name="connsiteY5" fmla="*/ 1549830 h 1549830"/>
              <a:gd name="connsiteX0" fmla="*/ 0 w 1867546"/>
              <a:gd name="connsiteY0" fmla="*/ 1769389 h 1769389"/>
              <a:gd name="connsiteX1" fmla="*/ 0 w 1867546"/>
              <a:gd name="connsiteY1" fmla="*/ 1769389 h 1769389"/>
              <a:gd name="connsiteX2" fmla="*/ 1542081 w 1867546"/>
              <a:gd name="connsiteY2" fmla="*/ 258305 h 1769389"/>
              <a:gd name="connsiteX3" fmla="*/ 1867546 w 1867546"/>
              <a:gd name="connsiteY3" fmla="*/ 219559 h 1769389"/>
              <a:gd name="connsiteX4" fmla="*/ 1836549 w 1867546"/>
              <a:gd name="connsiteY4" fmla="*/ 498528 h 1769389"/>
              <a:gd name="connsiteX5" fmla="*/ 0 w 1867546"/>
              <a:gd name="connsiteY5" fmla="*/ 1769389 h 1769389"/>
              <a:gd name="connsiteX0" fmla="*/ 0 w 2147807"/>
              <a:gd name="connsiteY0" fmla="*/ 1769389 h 1769389"/>
              <a:gd name="connsiteX1" fmla="*/ 0 w 2147807"/>
              <a:gd name="connsiteY1" fmla="*/ 1769389 h 1769389"/>
              <a:gd name="connsiteX2" fmla="*/ 1542081 w 2147807"/>
              <a:gd name="connsiteY2" fmla="*/ 258305 h 1769389"/>
              <a:gd name="connsiteX3" fmla="*/ 1867546 w 2147807"/>
              <a:gd name="connsiteY3" fmla="*/ 219559 h 1769389"/>
              <a:gd name="connsiteX4" fmla="*/ 1836549 w 2147807"/>
              <a:gd name="connsiteY4" fmla="*/ 498528 h 1769389"/>
              <a:gd name="connsiteX5" fmla="*/ 0 w 2147807"/>
              <a:gd name="connsiteY5" fmla="*/ 1769389 h 1769389"/>
              <a:gd name="connsiteX0" fmla="*/ 0 w 2147807"/>
              <a:gd name="connsiteY0" fmla="*/ 1769389 h 1769389"/>
              <a:gd name="connsiteX1" fmla="*/ 0 w 2147807"/>
              <a:gd name="connsiteY1" fmla="*/ 1769389 h 1769389"/>
              <a:gd name="connsiteX2" fmla="*/ 1542081 w 2147807"/>
              <a:gd name="connsiteY2" fmla="*/ 258305 h 1769389"/>
              <a:gd name="connsiteX3" fmla="*/ 1867546 w 2147807"/>
              <a:gd name="connsiteY3" fmla="*/ 219559 h 1769389"/>
              <a:gd name="connsiteX4" fmla="*/ 1836549 w 2147807"/>
              <a:gd name="connsiteY4" fmla="*/ 498528 h 1769389"/>
              <a:gd name="connsiteX5" fmla="*/ 0 w 2147807"/>
              <a:gd name="connsiteY5" fmla="*/ 1769389 h 1769389"/>
              <a:gd name="connsiteX0" fmla="*/ 0 w 1916624"/>
              <a:gd name="connsiteY0" fmla="*/ 1769389 h 1769389"/>
              <a:gd name="connsiteX1" fmla="*/ 0 w 1916624"/>
              <a:gd name="connsiteY1" fmla="*/ 1769389 h 1769389"/>
              <a:gd name="connsiteX2" fmla="*/ 1542081 w 1916624"/>
              <a:gd name="connsiteY2" fmla="*/ 258305 h 1769389"/>
              <a:gd name="connsiteX3" fmla="*/ 1867546 w 1916624"/>
              <a:gd name="connsiteY3" fmla="*/ 219559 h 1769389"/>
              <a:gd name="connsiteX4" fmla="*/ 1836549 w 1916624"/>
              <a:gd name="connsiteY4" fmla="*/ 498528 h 1769389"/>
              <a:gd name="connsiteX5" fmla="*/ 0 w 1916624"/>
              <a:gd name="connsiteY5" fmla="*/ 1769389 h 1769389"/>
              <a:gd name="connsiteX0" fmla="*/ 0 w 1916624"/>
              <a:gd name="connsiteY0" fmla="*/ 1673816 h 1673816"/>
              <a:gd name="connsiteX1" fmla="*/ 0 w 1916624"/>
              <a:gd name="connsiteY1" fmla="*/ 1673816 h 1673816"/>
              <a:gd name="connsiteX2" fmla="*/ 1542081 w 1916624"/>
              <a:gd name="connsiteY2" fmla="*/ 162732 h 1673816"/>
              <a:gd name="connsiteX3" fmla="*/ 1867546 w 1916624"/>
              <a:gd name="connsiteY3" fmla="*/ 123986 h 1673816"/>
              <a:gd name="connsiteX4" fmla="*/ 1836549 w 1916624"/>
              <a:gd name="connsiteY4" fmla="*/ 402955 h 1673816"/>
              <a:gd name="connsiteX5" fmla="*/ 0 w 1916624"/>
              <a:gd name="connsiteY5" fmla="*/ 1673816 h 1673816"/>
              <a:gd name="connsiteX0" fmla="*/ 0 w 1910660"/>
              <a:gd name="connsiteY0" fmla="*/ 1673816 h 1673816"/>
              <a:gd name="connsiteX1" fmla="*/ 0 w 1910660"/>
              <a:gd name="connsiteY1" fmla="*/ 1673816 h 1673816"/>
              <a:gd name="connsiteX2" fmla="*/ 1542081 w 1910660"/>
              <a:gd name="connsiteY2" fmla="*/ 162732 h 1673816"/>
              <a:gd name="connsiteX3" fmla="*/ 1867546 w 1910660"/>
              <a:gd name="connsiteY3" fmla="*/ 123986 h 1673816"/>
              <a:gd name="connsiteX4" fmla="*/ 1800768 w 1910660"/>
              <a:gd name="connsiteY4" fmla="*/ 406931 h 1673816"/>
              <a:gd name="connsiteX5" fmla="*/ 0 w 1910660"/>
              <a:gd name="connsiteY5" fmla="*/ 1673816 h 1673816"/>
              <a:gd name="connsiteX0" fmla="*/ 0 w 1910660"/>
              <a:gd name="connsiteY0" fmla="*/ 1673816 h 1673816"/>
              <a:gd name="connsiteX1" fmla="*/ 0 w 1910660"/>
              <a:gd name="connsiteY1" fmla="*/ 1673816 h 1673816"/>
              <a:gd name="connsiteX2" fmla="*/ 1542081 w 1910660"/>
              <a:gd name="connsiteY2" fmla="*/ 162732 h 1673816"/>
              <a:gd name="connsiteX3" fmla="*/ 1867546 w 1910660"/>
              <a:gd name="connsiteY3" fmla="*/ 123986 h 1673816"/>
              <a:gd name="connsiteX4" fmla="*/ 1800768 w 1910660"/>
              <a:gd name="connsiteY4" fmla="*/ 406931 h 1673816"/>
              <a:gd name="connsiteX5" fmla="*/ 0 w 1910660"/>
              <a:gd name="connsiteY5" fmla="*/ 1673816 h 1673816"/>
              <a:gd name="connsiteX0" fmla="*/ 0 w 1953774"/>
              <a:gd name="connsiteY0" fmla="*/ 1673816 h 1673816"/>
              <a:gd name="connsiteX1" fmla="*/ 0 w 1953774"/>
              <a:gd name="connsiteY1" fmla="*/ 1673816 h 1673816"/>
              <a:gd name="connsiteX2" fmla="*/ 1542081 w 1953774"/>
              <a:gd name="connsiteY2" fmla="*/ 162732 h 1673816"/>
              <a:gd name="connsiteX3" fmla="*/ 1910660 w 1953774"/>
              <a:gd name="connsiteY3" fmla="*/ 94647 h 1673816"/>
              <a:gd name="connsiteX4" fmla="*/ 1800768 w 1953774"/>
              <a:gd name="connsiteY4" fmla="*/ 406931 h 1673816"/>
              <a:gd name="connsiteX5" fmla="*/ 0 w 1953774"/>
              <a:gd name="connsiteY5" fmla="*/ 1673816 h 1673816"/>
              <a:gd name="connsiteX0" fmla="*/ 0 w 1961737"/>
              <a:gd name="connsiteY0" fmla="*/ 1673816 h 1673816"/>
              <a:gd name="connsiteX1" fmla="*/ 0 w 1961737"/>
              <a:gd name="connsiteY1" fmla="*/ 1673816 h 1673816"/>
              <a:gd name="connsiteX2" fmla="*/ 1542081 w 1961737"/>
              <a:gd name="connsiteY2" fmla="*/ 162732 h 1673816"/>
              <a:gd name="connsiteX3" fmla="*/ 1910660 w 1961737"/>
              <a:gd name="connsiteY3" fmla="*/ 94647 h 1673816"/>
              <a:gd name="connsiteX4" fmla="*/ 1800768 w 1961737"/>
              <a:gd name="connsiteY4" fmla="*/ 406931 h 1673816"/>
              <a:gd name="connsiteX5" fmla="*/ 0 w 1961737"/>
              <a:gd name="connsiteY5" fmla="*/ 1673816 h 1673816"/>
              <a:gd name="connsiteX0" fmla="*/ 0 w 1961737"/>
              <a:gd name="connsiteY0" fmla="*/ 1673816 h 1673816"/>
              <a:gd name="connsiteX1" fmla="*/ 0 w 1961737"/>
              <a:gd name="connsiteY1" fmla="*/ 1673816 h 1673816"/>
              <a:gd name="connsiteX2" fmla="*/ 1542081 w 1961737"/>
              <a:gd name="connsiteY2" fmla="*/ 162732 h 1673816"/>
              <a:gd name="connsiteX3" fmla="*/ 1910660 w 1961737"/>
              <a:gd name="connsiteY3" fmla="*/ 94647 h 1673816"/>
              <a:gd name="connsiteX4" fmla="*/ 1800768 w 1961737"/>
              <a:gd name="connsiteY4" fmla="*/ 406931 h 1673816"/>
              <a:gd name="connsiteX5" fmla="*/ 0 w 1961737"/>
              <a:gd name="connsiteY5" fmla="*/ 1673816 h 1673816"/>
              <a:gd name="connsiteX0" fmla="*/ 0 w 1961737"/>
              <a:gd name="connsiteY0" fmla="*/ 1673816 h 1673816"/>
              <a:gd name="connsiteX1" fmla="*/ 0 w 1961737"/>
              <a:gd name="connsiteY1" fmla="*/ 1673816 h 1673816"/>
              <a:gd name="connsiteX2" fmla="*/ 1542081 w 1961737"/>
              <a:gd name="connsiteY2" fmla="*/ 162732 h 1673816"/>
              <a:gd name="connsiteX3" fmla="*/ 1910660 w 1961737"/>
              <a:gd name="connsiteY3" fmla="*/ 94647 h 1673816"/>
              <a:gd name="connsiteX4" fmla="*/ 1800768 w 1961737"/>
              <a:gd name="connsiteY4" fmla="*/ 406931 h 1673816"/>
              <a:gd name="connsiteX5" fmla="*/ 0 w 1961737"/>
              <a:gd name="connsiteY5" fmla="*/ 1673816 h 1673816"/>
              <a:gd name="connsiteX0" fmla="*/ 0 w 1961737"/>
              <a:gd name="connsiteY0" fmla="*/ 1619869 h 1619869"/>
              <a:gd name="connsiteX1" fmla="*/ 0 w 1961737"/>
              <a:gd name="connsiteY1" fmla="*/ 1619869 h 1619869"/>
              <a:gd name="connsiteX2" fmla="*/ 1542081 w 1961737"/>
              <a:gd name="connsiteY2" fmla="*/ 108785 h 1619869"/>
              <a:gd name="connsiteX3" fmla="*/ 1910660 w 1961737"/>
              <a:gd name="connsiteY3" fmla="*/ 40700 h 1619869"/>
              <a:gd name="connsiteX4" fmla="*/ 1800768 w 1961737"/>
              <a:gd name="connsiteY4" fmla="*/ 352984 h 1619869"/>
              <a:gd name="connsiteX5" fmla="*/ 0 w 1961737"/>
              <a:gd name="connsiteY5" fmla="*/ 1619869 h 1619869"/>
              <a:gd name="connsiteX0" fmla="*/ 0 w 2111062"/>
              <a:gd name="connsiteY0" fmla="*/ 1622314 h 1622314"/>
              <a:gd name="connsiteX1" fmla="*/ 0 w 2111062"/>
              <a:gd name="connsiteY1" fmla="*/ 1622314 h 1622314"/>
              <a:gd name="connsiteX2" fmla="*/ 1542081 w 2111062"/>
              <a:gd name="connsiteY2" fmla="*/ 111230 h 1622314"/>
              <a:gd name="connsiteX3" fmla="*/ 1861762 w 2111062"/>
              <a:gd name="connsiteY3" fmla="*/ 40700 h 1622314"/>
              <a:gd name="connsiteX4" fmla="*/ 1800768 w 2111062"/>
              <a:gd name="connsiteY4" fmla="*/ 355429 h 1622314"/>
              <a:gd name="connsiteX5" fmla="*/ 0 w 2111062"/>
              <a:gd name="connsiteY5" fmla="*/ 1622314 h 1622314"/>
              <a:gd name="connsiteX0" fmla="*/ 0 w 2111062"/>
              <a:gd name="connsiteY0" fmla="*/ 1622314 h 1622314"/>
              <a:gd name="connsiteX1" fmla="*/ 0 w 2111062"/>
              <a:gd name="connsiteY1" fmla="*/ 1622314 h 1622314"/>
              <a:gd name="connsiteX2" fmla="*/ 1542081 w 2111062"/>
              <a:gd name="connsiteY2" fmla="*/ 111230 h 1622314"/>
              <a:gd name="connsiteX3" fmla="*/ 1861762 w 2111062"/>
              <a:gd name="connsiteY3" fmla="*/ 40700 h 1622314"/>
              <a:gd name="connsiteX4" fmla="*/ 1800768 w 2111062"/>
              <a:gd name="connsiteY4" fmla="*/ 355429 h 1622314"/>
              <a:gd name="connsiteX5" fmla="*/ 0 w 2111062"/>
              <a:gd name="connsiteY5" fmla="*/ 1622314 h 1622314"/>
              <a:gd name="connsiteX0" fmla="*/ 0 w 2111062"/>
              <a:gd name="connsiteY0" fmla="*/ 1628325 h 1628325"/>
              <a:gd name="connsiteX1" fmla="*/ 0 w 2111062"/>
              <a:gd name="connsiteY1" fmla="*/ 1628325 h 1628325"/>
              <a:gd name="connsiteX2" fmla="*/ 1542081 w 2111062"/>
              <a:gd name="connsiteY2" fmla="*/ 117241 h 1628325"/>
              <a:gd name="connsiteX3" fmla="*/ 1861762 w 2111062"/>
              <a:gd name="connsiteY3" fmla="*/ 46711 h 1628325"/>
              <a:gd name="connsiteX4" fmla="*/ 1800768 w 2111062"/>
              <a:gd name="connsiteY4" fmla="*/ 361440 h 1628325"/>
              <a:gd name="connsiteX5" fmla="*/ 0 w 2111062"/>
              <a:gd name="connsiteY5" fmla="*/ 1628325 h 1628325"/>
              <a:gd name="connsiteX0" fmla="*/ 0 w 1920173"/>
              <a:gd name="connsiteY0" fmla="*/ 1628325 h 1628325"/>
              <a:gd name="connsiteX1" fmla="*/ 0 w 1920173"/>
              <a:gd name="connsiteY1" fmla="*/ 1628325 h 1628325"/>
              <a:gd name="connsiteX2" fmla="*/ 1542081 w 1920173"/>
              <a:gd name="connsiteY2" fmla="*/ 117241 h 1628325"/>
              <a:gd name="connsiteX3" fmla="*/ 1861762 w 1920173"/>
              <a:gd name="connsiteY3" fmla="*/ 46711 h 1628325"/>
              <a:gd name="connsiteX4" fmla="*/ 1800768 w 1920173"/>
              <a:gd name="connsiteY4" fmla="*/ 361440 h 1628325"/>
              <a:gd name="connsiteX5" fmla="*/ 0 w 1920173"/>
              <a:gd name="connsiteY5" fmla="*/ 1628325 h 1628325"/>
              <a:gd name="connsiteX0" fmla="*/ 0 w 1920173"/>
              <a:gd name="connsiteY0" fmla="*/ 1628325 h 1628325"/>
              <a:gd name="connsiteX1" fmla="*/ 0 w 1920173"/>
              <a:gd name="connsiteY1" fmla="*/ 1628325 h 1628325"/>
              <a:gd name="connsiteX2" fmla="*/ 1542081 w 1920173"/>
              <a:gd name="connsiteY2" fmla="*/ 117241 h 1628325"/>
              <a:gd name="connsiteX3" fmla="*/ 1861762 w 1920173"/>
              <a:gd name="connsiteY3" fmla="*/ 46711 h 1628325"/>
              <a:gd name="connsiteX4" fmla="*/ 1800768 w 1920173"/>
              <a:gd name="connsiteY4" fmla="*/ 361440 h 1628325"/>
              <a:gd name="connsiteX5" fmla="*/ 0 w 1920173"/>
              <a:gd name="connsiteY5" fmla="*/ 1628325 h 162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0173" h="1628325">
                <a:moveTo>
                  <a:pt x="0" y="1628325"/>
                </a:moveTo>
                <a:lnTo>
                  <a:pt x="0" y="1628325"/>
                </a:lnTo>
                <a:lnTo>
                  <a:pt x="1542081" y="117241"/>
                </a:lnTo>
                <a:cubicBezTo>
                  <a:pt x="1666890" y="4890"/>
                  <a:pt x="1816203" y="0"/>
                  <a:pt x="1861762" y="46711"/>
                </a:cubicBezTo>
                <a:cubicBezTo>
                  <a:pt x="1907321" y="93422"/>
                  <a:pt x="1920173" y="246978"/>
                  <a:pt x="1800768" y="361440"/>
                </a:cubicBezTo>
                <a:cubicBezTo>
                  <a:pt x="1681363" y="475902"/>
                  <a:pt x="306091" y="1416515"/>
                  <a:pt x="0" y="1628325"/>
                </a:cubicBezTo>
                <a:close/>
              </a:path>
            </a:pathLst>
          </a:custGeom>
          <a:gradFill flip="none" rotWithShape="1">
            <a:gsLst>
              <a:gs pos="0">
                <a:srgbClr val="008000"/>
              </a:gs>
              <a:gs pos="100000">
                <a:srgbClr val="CCDCEA"/>
              </a:gs>
            </a:gsLst>
            <a:path path="circle">
              <a:fillToRect t="100000" r="100000"/>
            </a:path>
            <a:tileRect l="-100000" b="-100000"/>
          </a:gradFill>
          <a:ln w="3175" cap="flat" cmpd="sng" algn="ctr">
            <a:solidFill>
              <a:srgbClr val="203950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>
              <a:rot lat="0" lon="0" rev="20699999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2" name="Group 54"/>
          <p:cNvGrpSpPr>
            <a:grpSpLocks/>
          </p:cNvGrpSpPr>
          <p:nvPr/>
        </p:nvGrpSpPr>
        <p:grpSpPr bwMode="auto">
          <a:xfrm>
            <a:off x="796574" y="3536252"/>
            <a:ext cx="1444625" cy="890587"/>
            <a:chOff x="5330825" y="2290763"/>
            <a:chExt cx="1444573" cy="890587"/>
          </a:xfrm>
        </p:grpSpPr>
        <p:sp>
          <p:nvSpPr>
            <p:cNvPr id="33" name="Freeform 32"/>
            <p:cNvSpPr/>
            <p:nvPr/>
          </p:nvSpPr>
          <p:spPr bwMode="auto">
            <a:xfrm>
              <a:off x="6088309" y="2459403"/>
              <a:ext cx="687089" cy="582913"/>
            </a:xfrm>
            <a:custGeom>
              <a:avLst/>
              <a:gdLst>
                <a:gd name="connsiteX0" fmla="*/ 0 w 1867546"/>
                <a:gd name="connsiteY0" fmla="*/ 1549830 h 1549830"/>
                <a:gd name="connsiteX1" fmla="*/ 0 w 1867546"/>
                <a:gd name="connsiteY1" fmla="*/ 1549830 h 1549830"/>
                <a:gd name="connsiteX2" fmla="*/ 1542081 w 1867546"/>
                <a:gd name="connsiteY2" fmla="*/ 38746 h 1549830"/>
                <a:gd name="connsiteX3" fmla="*/ 1867546 w 1867546"/>
                <a:gd name="connsiteY3" fmla="*/ 0 h 1549830"/>
                <a:gd name="connsiteX4" fmla="*/ 1836549 w 1867546"/>
                <a:gd name="connsiteY4" fmla="*/ 278969 h 1549830"/>
                <a:gd name="connsiteX5" fmla="*/ 0 w 1867546"/>
                <a:gd name="connsiteY5" fmla="*/ 1549830 h 1549830"/>
                <a:gd name="connsiteX0" fmla="*/ 0 w 1867546"/>
                <a:gd name="connsiteY0" fmla="*/ 1769389 h 1769389"/>
                <a:gd name="connsiteX1" fmla="*/ 0 w 1867546"/>
                <a:gd name="connsiteY1" fmla="*/ 1769389 h 1769389"/>
                <a:gd name="connsiteX2" fmla="*/ 1542081 w 1867546"/>
                <a:gd name="connsiteY2" fmla="*/ 258305 h 1769389"/>
                <a:gd name="connsiteX3" fmla="*/ 1867546 w 1867546"/>
                <a:gd name="connsiteY3" fmla="*/ 219559 h 1769389"/>
                <a:gd name="connsiteX4" fmla="*/ 1836549 w 1867546"/>
                <a:gd name="connsiteY4" fmla="*/ 498528 h 1769389"/>
                <a:gd name="connsiteX5" fmla="*/ 0 w 1867546"/>
                <a:gd name="connsiteY5" fmla="*/ 1769389 h 1769389"/>
                <a:gd name="connsiteX0" fmla="*/ 0 w 2147807"/>
                <a:gd name="connsiteY0" fmla="*/ 1769389 h 1769389"/>
                <a:gd name="connsiteX1" fmla="*/ 0 w 2147807"/>
                <a:gd name="connsiteY1" fmla="*/ 1769389 h 1769389"/>
                <a:gd name="connsiteX2" fmla="*/ 1542081 w 2147807"/>
                <a:gd name="connsiteY2" fmla="*/ 258305 h 1769389"/>
                <a:gd name="connsiteX3" fmla="*/ 1867546 w 2147807"/>
                <a:gd name="connsiteY3" fmla="*/ 219559 h 1769389"/>
                <a:gd name="connsiteX4" fmla="*/ 1836549 w 2147807"/>
                <a:gd name="connsiteY4" fmla="*/ 498528 h 1769389"/>
                <a:gd name="connsiteX5" fmla="*/ 0 w 2147807"/>
                <a:gd name="connsiteY5" fmla="*/ 1769389 h 1769389"/>
                <a:gd name="connsiteX0" fmla="*/ 0 w 2147807"/>
                <a:gd name="connsiteY0" fmla="*/ 1769389 h 1769389"/>
                <a:gd name="connsiteX1" fmla="*/ 0 w 2147807"/>
                <a:gd name="connsiteY1" fmla="*/ 1769389 h 1769389"/>
                <a:gd name="connsiteX2" fmla="*/ 1542081 w 2147807"/>
                <a:gd name="connsiteY2" fmla="*/ 258305 h 1769389"/>
                <a:gd name="connsiteX3" fmla="*/ 1867546 w 2147807"/>
                <a:gd name="connsiteY3" fmla="*/ 219559 h 1769389"/>
                <a:gd name="connsiteX4" fmla="*/ 1836549 w 2147807"/>
                <a:gd name="connsiteY4" fmla="*/ 498528 h 1769389"/>
                <a:gd name="connsiteX5" fmla="*/ 0 w 2147807"/>
                <a:gd name="connsiteY5" fmla="*/ 1769389 h 1769389"/>
                <a:gd name="connsiteX0" fmla="*/ 0 w 1916624"/>
                <a:gd name="connsiteY0" fmla="*/ 1769389 h 1769389"/>
                <a:gd name="connsiteX1" fmla="*/ 0 w 1916624"/>
                <a:gd name="connsiteY1" fmla="*/ 1769389 h 1769389"/>
                <a:gd name="connsiteX2" fmla="*/ 1542081 w 1916624"/>
                <a:gd name="connsiteY2" fmla="*/ 258305 h 1769389"/>
                <a:gd name="connsiteX3" fmla="*/ 1867546 w 1916624"/>
                <a:gd name="connsiteY3" fmla="*/ 219559 h 1769389"/>
                <a:gd name="connsiteX4" fmla="*/ 1836549 w 1916624"/>
                <a:gd name="connsiteY4" fmla="*/ 498528 h 1769389"/>
                <a:gd name="connsiteX5" fmla="*/ 0 w 1916624"/>
                <a:gd name="connsiteY5" fmla="*/ 1769389 h 1769389"/>
                <a:gd name="connsiteX0" fmla="*/ 0 w 1916624"/>
                <a:gd name="connsiteY0" fmla="*/ 1673816 h 1673816"/>
                <a:gd name="connsiteX1" fmla="*/ 0 w 1916624"/>
                <a:gd name="connsiteY1" fmla="*/ 1673816 h 1673816"/>
                <a:gd name="connsiteX2" fmla="*/ 1542081 w 1916624"/>
                <a:gd name="connsiteY2" fmla="*/ 162732 h 1673816"/>
                <a:gd name="connsiteX3" fmla="*/ 1867546 w 1916624"/>
                <a:gd name="connsiteY3" fmla="*/ 123986 h 1673816"/>
                <a:gd name="connsiteX4" fmla="*/ 1836549 w 1916624"/>
                <a:gd name="connsiteY4" fmla="*/ 402955 h 1673816"/>
                <a:gd name="connsiteX5" fmla="*/ 0 w 1916624"/>
                <a:gd name="connsiteY5" fmla="*/ 1673816 h 1673816"/>
                <a:gd name="connsiteX0" fmla="*/ 0 w 1910660"/>
                <a:gd name="connsiteY0" fmla="*/ 1673816 h 1673816"/>
                <a:gd name="connsiteX1" fmla="*/ 0 w 1910660"/>
                <a:gd name="connsiteY1" fmla="*/ 1673816 h 1673816"/>
                <a:gd name="connsiteX2" fmla="*/ 1542081 w 1910660"/>
                <a:gd name="connsiteY2" fmla="*/ 162732 h 1673816"/>
                <a:gd name="connsiteX3" fmla="*/ 1867546 w 1910660"/>
                <a:gd name="connsiteY3" fmla="*/ 123986 h 1673816"/>
                <a:gd name="connsiteX4" fmla="*/ 1800768 w 1910660"/>
                <a:gd name="connsiteY4" fmla="*/ 406931 h 1673816"/>
                <a:gd name="connsiteX5" fmla="*/ 0 w 1910660"/>
                <a:gd name="connsiteY5" fmla="*/ 1673816 h 1673816"/>
                <a:gd name="connsiteX0" fmla="*/ 0 w 1910660"/>
                <a:gd name="connsiteY0" fmla="*/ 1673816 h 1673816"/>
                <a:gd name="connsiteX1" fmla="*/ 0 w 1910660"/>
                <a:gd name="connsiteY1" fmla="*/ 1673816 h 1673816"/>
                <a:gd name="connsiteX2" fmla="*/ 1542081 w 1910660"/>
                <a:gd name="connsiteY2" fmla="*/ 162732 h 1673816"/>
                <a:gd name="connsiteX3" fmla="*/ 1867546 w 1910660"/>
                <a:gd name="connsiteY3" fmla="*/ 123986 h 1673816"/>
                <a:gd name="connsiteX4" fmla="*/ 1800768 w 1910660"/>
                <a:gd name="connsiteY4" fmla="*/ 406931 h 1673816"/>
                <a:gd name="connsiteX5" fmla="*/ 0 w 1910660"/>
                <a:gd name="connsiteY5" fmla="*/ 1673816 h 1673816"/>
                <a:gd name="connsiteX0" fmla="*/ 0 w 1953774"/>
                <a:gd name="connsiteY0" fmla="*/ 1673816 h 1673816"/>
                <a:gd name="connsiteX1" fmla="*/ 0 w 1953774"/>
                <a:gd name="connsiteY1" fmla="*/ 1673816 h 1673816"/>
                <a:gd name="connsiteX2" fmla="*/ 1542081 w 1953774"/>
                <a:gd name="connsiteY2" fmla="*/ 162732 h 1673816"/>
                <a:gd name="connsiteX3" fmla="*/ 1910660 w 1953774"/>
                <a:gd name="connsiteY3" fmla="*/ 94647 h 1673816"/>
                <a:gd name="connsiteX4" fmla="*/ 1800768 w 1953774"/>
                <a:gd name="connsiteY4" fmla="*/ 406931 h 1673816"/>
                <a:gd name="connsiteX5" fmla="*/ 0 w 1953774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19869 h 1619869"/>
                <a:gd name="connsiteX1" fmla="*/ 0 w 1961737"/>
                <a:gd name="connsiteY1" fmla="*/ 1619869 h 1619869"/>
                <a:gd name="connsiteX2" fmla="*/ 1542081 w 1961737"/>
                <a:gd name="connsiteY2" fmla="*/ 108785 h 1619869"/>
                <a:gd name="connsiteX3" fmla="*/ 1910660 w 1961737"/>
                <a:gd name="connsiteY3" fmla="*/ 40700 h 1619869"/>
                <a:gd name="connsiteX4" fmla="*/ 1800768 w 1961737"/>
                <a:gd name="connsiteY4" fmla="*/ 352984 h 1619869"/>
                <a:gd name="connsiteX5" fmla="*/ 0 w 1961737"/>
                <a:gd name="connsiteY5" fmla="*/ 1619869 h 1619869"/>
                <a:gd name="connsiteX0" fmla="*/ 0 w 2111062"/>
                <a:gd name="connsiteY0" fmla="*/ 1622314 h 1622314"/>
                <a:gd name="connsiteX1" fmla="*/ 0 w 2111062"/>
                <a:gd name="connsiteY1" fmla="*/ 1622314 h 1622314"/>
                <a:gd name="connsiteX2" fmla="*/ 1542081 w 2111062"/>
                <a:gd name="connsiteY2" fmla="*/ 111230 h 1622314"/>
                <a:gd name="connsiteX3" fmla="*/ 1861762 w 2111062"/>
                <a:gd name="connsiteY3" fmla="*/ 40700 h 1622314"/>
                <a:gd name="connsiteX4" fmla="*/ 1800768 w 2111062"/>
                <a:gd name="connsiteY4" fmla="*/ 355429 h 1622314"/>
                <a:gd name="connsiteX5" fmla="*/ 0 w 2111062"/>
                <a:gd name="connsiteY5" fmla="*/ 1622314 h 1622314"/>
                <a:gd name="connsiteX0" fmla="*/ 0 w 2111062"/>
                <a:gd name="connsiteY0" fmla="*/ 1622314 h 1622314"/>
                <a:gd name="connsiteX1" fmla="*/ 0 w 2111062"/>
                <a:gd name="connsiteY1" fmla="*/ 1622314 h 1622314"/>
                <a:gd name="connsiteX2" fmla="*/ 1542081 w 2111062"/>
                <a:gd name="connsiteY2" fmla="*/ 111230 h 1622314"/>
                <a:gd name="connsiteX3" fmla="*/ 1861762 w 2111062"/>
                <a:gd name="connsiteY3" fmla="*/ 40700 h 1622314"/>
                <a:gd name="connsiteX4" fmla="*/ 1800768 w 2111062"/>
                <a:gd name="connsiteY4" fmla="*/ 355429 h 1622314"/>
                <a:gd name="connsiteX5" fmla="*/ 0 w 2111062"/>
                <a:gd name="connsiteY5" fmla="*/ 1622314 h 1622314"/>
                <a:gd name="connsiteX0" fmla="*/ 0 w 2111062"/>
                <a:gd name="connsiteY0" fmla="*/ 1628325 h 1628325"/>
                <a:gd name="connsiteX1" fmla="*/ 0 w 2111062"/>
                <a:gd name="connsiteY1" fmla="*/ 1628325 h 1628325"/>
                <a:gd name="connsiteX2" fmla="*/ 1542081 w 2111062"/>
                <a:gd name="connsiteY2" fmla="*/ 117241 h 1628325"/>
                <a:gd name="connsiteX3" fmla="*/ 1861762 w 2111062"/>
                <a:gd name="connsiteY3" fmla="*/ 46711 h 1628325"/>
                <a:gd name="connsiteX4" fmla="*/ 1800768 w 2111062"/>
                <a:gd name="connsiteY4" fmla="*/ 361440 h 1628325"/>
                <a:gd name="connsiteX5" fmla="*/ 0 w 2111062"/>
                <a:gd name="connsiteY5" fmla="*/ 1628325 h 1628325"/>
                <a:gd name="connsiteX0" fmla="*/ 0 w 1920173"/>
                <a:gd name="connsiteY0" fmla="*/ 1628325 h 1628325"/>
                <a:gd name="connsiteX1" fmla="*/ 0 w 1920173"/>
                <a:gd name="connsiteY1" fmla="*/ 1628325 h 1628325"/>
                <a:gd name="connsiteX2" fmla="*/ 1542081 w 1920173"/>
                <a:gd name="connsiteY2" fmla="*/ 117241 h 1628325"/>
                <a:gd name="connsiteX3" fmla="*/ 1861762 w 1920173"/>
                <a:gd name="connsiteY3" fmla="*/ 46711 h 1628325"/>
                <a:gd name="connsiteX4" fmla="*/ 1800768 w 1920173"/>
                <a:gd name="connsiteY4" fmla="*/ 361440 h 1628325"/>
                <a:gd name="connsiteX5" fmla="*/ 0 w 1920173"/>
                <a:gd name="connsiteY5" fmla="*/ 1628325 h 1628325"/>
                <a:gd name="connsiteX0" fmla="*/ 0 w 1920173"/>
                <a:gd name="connsiteY0" fmla="*/ 1628325 h 1628325"/>
                <a:gd name="connsiteX1" fmla="*/ 0 w 1920173"/>
                <a:gd name="connsiteY1" fmla="*/ 1628325 h 1628325"/>
                <a:gd name="connsiteX2" fmla="*/ 1542081 w 1920173"/>
                <a:gd name="connsiteY2" fmla="*/ 117241 h 1628325"/>
                <a:gd name="connsiteX3" fmla="*/ 1861762 w 1920173"/>
                <a:gd name="connsiteY3" fmla="*/ 46711 h 1628325"/>
                <a:gd name="connsiteX4" fmla="*/ 1800768 w 1920173"/>
                <a:gd name="connsiteY4" fmla="*/ 361440 h 1628325"/>
                <a:gd name="connsiteX5" fmla="*/ 0 w 1920173"/>
                <a:gd name="connsiteY5" fmla="*/ 1628325 h 162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0173" h="1628325">
                  <a:moveTo>
                    <a:pt x="0" y="1628325"/>
                  </a:moveTo>
                  <a:lnTo>
                    <a:pt x="0" y="1628325"/>
                  </a:lnTo>
                  <a:lnTo>
                    <a:pt x="1542081" y="117241"/>
                  </a:lnTo>
                  <a:cubicBezTo>
                    <a:pt x="1666890" y="4890"/>
                    <a:pt x="1816203" y="0"/>
                    <a:pt x="1861762" y="46711"/>
                  </a:cubicBezTo>
                  <a:cubicBezTo>
                    <a:pt x="1907321" y="93422"/>
                    <a:pt x="1920173" y="246978"/>
                    <a:pt x="1800768" y="361440"/>
                  </a:cubicBezTo>
                  <a:cubicBezTo>
                    <a:pt x="1681363" y="475902"/>
                    <a:pt x="306091" y="1416515"/>
                    <a:pt x="0" y="162832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8000"/>
                </a:gs>
                <a:gs pos="100000">
                  <a:srgbClr val="CCDCEA"/>
                </a:gs>
              </a:gsLst>
              <a:path path="circle">
                <a:fillToRect t="100000" r="100000"/>
              </a:path>
              <a:tileRect l="-100000" b="-100000"/>
            </a:gradFill>
            <a:ln w="3175" cap="flat" cmpd="sng" algn="ctr">
              <a:solidFill>
                <a:srgbClr val="203950"/>
              </a:solidFill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6088309" y="2750860"/>
              <a:ext cx="343544" cy="291456"/>
            </a:xfrm>
            <a:custGeom>
              <a:avLst/>
              <a:gdLst>
                <a:gd name="connsiteX0" fmla="*/ 0 w 1867546"/>
                <a:gd name="connsiteY0" fmla="*/ 1549830 h 1549830"/>
                <a:gd name="connsiteX1" fmla="*/ 0 w 1867546"/>
                <a:gd name="connsiteY1" fmla="*/ 1549830 h 1549830"/>
                <a:gd name="connsiteX2" fmla="*/ 1542081 w 1867546"/>
                <a:gd name="connsiteY2" fmla="*/ 38746 h 1549830"/>
                <a:gd name="connsiteX3" fmla="*/ 1867546 w 1867546"/>
                <a:gd name="connsiteY3" fmla="*/ 0 h 1549830"/>
                <a:gd name="connsiteX4" fmla="*/ 1836549 w 1867546"/>
                <a:gd name="connsiteY4" fmla="*/ 278969 h 1549830"/>
                <a:gd name="connsiteX5" fmla="*/ 0 w 1867546"/>
                <a:gd name="connsiteY5" fmla="*/ 1549830 h 1549830"/>
                <a:gd name="connsiteX0" fmla="*/ 0 w 1867546"/>
                <a:gd name="connsiteY0" fmla="*/ 1769389 h 1769389"/>
                <a:gd name="connsiteX1" fmla="*/ 0 w 1867546"/>
                <a:gd name="connsiteY1" fmla="*/ 1769389 h 1769389"/>
                <a:gd name="connsiteX2" fmla="*/ 1542081 w 1867546"/>
                <a:gd name="connsiteY2" fmla="*/ 258305 h 1769389"/>
                <a:gd name="connsiteX3" fmla="*/ 1867546 w 1867546"/>
                <a:gd name="connsiteY3" fmla="*/ 219559 h 1769389"/>
                <a:gd name="connsiteX4" fmla="*/ 1836549 w 1867546"/>
                <a:gd name="connsiteY4" fmla="*/ 498528 h 1769389"/>
                <a:gd name="connsiteX5" fmla="*/ 0 w 1867546"/>
                <a:gd name="connsiteY5" fmla="*/ 1769389 h 1769389"/>
                <a:gd name="connsiteX0" fmla="*/ 0 w 2147807"/>
                <a:gd name="connsiteY0" fmla="*/ 1769389 h 1769389"/>
                <a:gd name="connsiteX1" fmla="*/ 0 w 2147807"/>
                <a:gd name="connsiteY1" fmla="*/ 1769389 h 1769389"/>
                <a:gd name="connsiteX2" fmla="*/ 1542081 w 2147807"/>
                <a:gd name="connsiteY2" fmla="*/ 258305 h 1769389"/>
                <a:gd name="connsiteX3" fmla="*/ 1867546 w 2147807"/>
                <a:gd name="connsiteY3" fmla="*/ 219559 h 1769389"/>
                <a:gd name="connsiteX4" fmla="*/ 1836549 w 2147807"/>
                <a:gd name="connsiteY4" fmla="*/ 498528 h 1769389"/>
                <a:gd name="connsiteX5" fmla="*/ 0 w 2147807"/>
                <a:gd name="connsiteY5" fmla="*/ 1769389 h 1769389"/>
                <a:gd name="connsiteX0" fmla="*/ 0 w 2147807"/>
                <a:gd name="connsiteY0" fmla="*/ 1769389 h 1769389"/>
                <a:gd name="connsiteX1" fmla="*/ 0 w 2147807"/>
                <a:gd name="connsiteY1" fmla="*/ 1769389 h 1769389"/>
                <a:gd name="connsiteX2" fmla="*/ 1542081 w 2147807"/>
                <a:gd name="connsiteY2" fmla="*/ 258305 h 1769389"/>
                <a:gd name="connsiteX3" fmla="*/ 1867546 w 2147807"/>
                <a:gd name="connsiteY3" fmla="*/ 219559 h 1769389"/>
                <a:gd name="connsiteX4" fmla="*/ 1836549 w 2147807"/>
                <a:gd name="connsiteY4" fmla="*/ 498528 h 1769389"/>
                <a:gd name="connsiteX5" fmla="*/ 0 w 2147807"/>
                <a:gd name="connsiteY5" fmla="*/ 1769389 h 1769389"/>
                <a:gd name="connsiteX0" fmla="*/ 0 w 1916624"/>
                <a:gd name="connsiteY0" fmla="*/ 1769389 h 1769389"/>
                <a:gd name="connsiteX1" fmla="*/ 0 w 1916624"/>
                <a:gd name="connsiteY1" fmla="*/ 1769389 h 1769389"/>
                <a:gd name="connsiteX2" fmla="*/ 1542081 w 1916624"/>
                <a:gd name="connsiteY2" fmla="*/ 258305 h 1769389"/>
                <a:gd name="connsiteX3" fmla="*/ 1867546 w 1916624"/>
                <a:gd name="connsiteY3" fmla="*/ 219559 h 1769389"/>
                <a:gd name="connsiteX4" fmla="*/ 1836549 w 1916624"/>
                <a:gd name="connsiteY4" fmla="*/ 498528 h 1769389"/>
                <a:gd name="connsiteX5" fmla="*/ 0 w 1916624"/>
                <a:gd name="connsiteY5" fmla="*/ 1769389 h 1769389"/>
                <a:gd name="connsiteX0" fmla="*/ 0 w 1916624"/>
                <a:gd name="connsiteY0" fmla="*/ 1673816 h 1673816"/>
                <a:gd name="connsiteX1" fmla="*/ 0 w 1916624"/>
                <a:gd name="connsiteY1" fmla="*/ 1673816 h 1673816"/>
                <a:gd name="connsiteX2" fmla="*/ 1542081 w 1916624"/>
                <a:gd name="connsiteY2" fmla="*/ 162732 h 1673816"/>
                <a:gd name="connsiteX3" fmla="*/ 1867546 w 1916624"/>
                <a:gd name="connsiteY3" fmla="*/ 123986 h 1673816"/>
                <a:gd name="connsiteX4" fmla="*/ 1836549 w 1916624"/>
                <a:gd name="connsiteY4" fmla="*/ 402955 h 1673816"/>
                <a:gd name="connsiteX5" fmla="*/ 0 w 1916624"/>
                <a:gd name="connsiteY5" fmla="*/ 1673816 h 1673816"/>
                <a:gd name="connsiteX0" fmla="*/ 0 w 1910660"/>
                <a:gd name="connsiteY0" fmla="*/ 1673816 h 1673816"/>
                <a:gd name="connsiteX1" fmla="*/ 0 w 1910660"/>
                <a:gd name="connsiteY1" fmla="*/ 1673816 h 1673816"/>
                <a:gd name="connsiteX2" fmla="*/ 1542081 w 1910660"/>
                <a:gd name="connsiteY2" fmla="*/ 162732 h 1673816"/>
                <a:gd name="connsiteX3" fmla="*/ 1867546 w 1910660"/>
                <a:gd name="connsiteY3" fmla="*/ 123986 h 1673816"/>
                <a:gd name="connsiteX4" fmla="*/ 1800768 w 1910660"/>
                <a:gd name="connsiteY4" fmla="*/ 406931 h 1673816"/>
                <a:gd name="connsiteX5" fmla="*/ 0 w 1910660"/>
                <a:gd name="connsiteY5" fmla="*/ 1673816 h 1673816"/>
                <a:gd name="connsiteX0" fmla="*/ 0 w 1910660"/>
                <a:gd name="connsiteY0" fmla="*/ 1673816 h 1673816"/>
                <a:gd name="connsiteX1" fmla="*/ 0 w 1910660"/>
                <a:gd name="connsiteY1" fmla="*/ 1673816 h 1673816"/>
                <a:gd name="connsiteX2" fmla="*/ 1542081 w 1910660"/>
                <a:gd name="connsiteY2" fmla="*/ 162732 h 1673816"/>
                <a:gd name="connsiteX3" fmla="*/ 1867546 w 1910660"/>
                <a:gd name="connsiteY3" fmla="*/ 123986 h 1673816"/>
                <a:gd name="connsiteX4" fmla="*/ 1800768 w 1910660"/>
                <a:gd name="connsiteY4" fmla="*/ 406931 h 1673816"/>
                <a:gd name="connsiteX5" fmla="*/ 0 w 1910660"/>
                <a:gd name="connsiteY5" fmla="*/ 1673816 h 1673816"/>
                <a:gd name="connsiteX0" fmla="*/ 0 w 1953774"/>
                <a:gd name="connsiteY0" fmla="*/ 1673816 h 1673816"/>
                <a:gd name="connsiteX1" fmla="*/ 0 w 1953774"/>
                <a:gd name="connsiteY1" fmla="*/ 1673816 h 1673816"/>
                <a:gd name="connsiteX2" fmla="*/ 1542081 w 1953774"/>
                <a:gd name="connsiteY2" fmla="*/ 162732 h 1673816"/>
                <a:gd name="connsiteX3" fmla="*/ 1910660 w 1953774"/>
                <a:gd name="connsiteY3" fmla="*/ 94647 h 1673816"/>
                <a:gd name="connsiteX4" fmla="*/ 1800768 w 1953774"/>
                <a:gd name="connsiteY4" fmla="*/ 406931 h 1673816"/>
                <a:gd name="connsiteX5" fmla="*/ 0 w 1953774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19869 h 1619869"/>
                <a:gd name="connsiteX1" fmla="*/ 0 w 1961737"/>
                <a:gd name="connsiteY1" fmla="*/ 1619869 h 1619869"/>
                <a:gd name="connsiteX2" fmla="*/ 1542081 w 1961737"/>
                <a:gd name="connsiteY2" fmla="*/ 108785 h 1619869"/>
                <a:gd name="connsiteX3" fmla="*/ 1910660 w 1961737"/>
                <a:gd name="connsiteY3" fmla="*/ 40700 h 1619869"/>
                <a:gd name="connsiteX4" fmla="*/ 1800768 w 1961737"/>
                <a:gd name="connsiteY4" fmla="*/ 352984 h 1619869"/>
                <a:gd name="connsiteX5" fmla="*/ 0 w 1961737"/>
                <a:gd name="connsiteY5" fmla="*/ 1619869 h 1619869"/>
                <a:gd name="connsiteX0" fmla="*/ 0 w 2111062"/>
                <a:gd name="connsiteY0" fmla="*/ 1622314 h 1622314"/>
                <a:gd name="connsiteX1" fmla="*/ 0 w 2111062"/>
                <a:gd name="connsiteY1" fmla="*/ 1622314 h 1622314"/>
                <a:gd name="connsiteX2" fmla="*/ 1542081 w 2111062"/>
                <a:gd name="connsiteY2" fmla="*/ 111230 h 1622314"/>
                <a:gd name="connsiteX3" fmla="*/ 1861762 w 2111062"/>
                <a:gd name="connsiteY3" fmla="*/ 40700 h 1622314"/>
                <a:gd name="connsiteX4" fmla="*/ 1800768 w 2111062"/>
                <a:gd name="connsiteY4" fmla="*/ 355429 h 1622314"/>
                <a:gd name="connsiteX5" fmla="*/ 0 w 2111062"/>
                <a:gd name="connsiteY5" fmla="*/ 1622314 h 1622314"/>
                <a:gd name="connsiteX0" fmla="*/ 0 w 2111062"/>
                <a:gd name="connsiteY0" fmla="*/ 1622314 h 1622314"/>
                <a:gd name="connsiteX1" fmla="*/ 0 w 2111062"/>
                <a:gd name="connsiteY1" fmla="*/ 1622314 h 1622314"/>
                <a:gd name="connsiteX2" fmla="*/ 1542081 w 2111062"/>
                <a:gd name="connsiteY2" fmla="*/ 111230 h 1622314"/>
                <a:gd name="connsiteX3" fmla="*/ 1861762 w 2111062"/>
                <a:gd name="connsiteY3" fmla="*/ 40700 h 1622314"/>
                <a:gd name="connsiteX4" fmla="*/ 1800768 w 2111062"/>
                <a:gd name="connsiteY4" fmla="*/ 355429 h 1622314"/>
                <a:gd name="connsiteX5" fmla="*/ 0 w 2111062"/>
                <a:gd name="connsiteY5" fmla="*/ 1622314 h 1622314"/>
                <a:gd name="connsiteX0" fmla="*/ 0 w 2111062"/>
                <a:gd name="connsiteY0" fmla="*/ 1628325 h 1628325"/>
                <a:gd name="connsiteX1" fmla="*/ 0 w 2111062"/>
                <a:gd name="connsiteY1" fmla="*/ 1628325 h 1628325"/>
                <a:gd name="connsiteX2" fmla="*/ 1542081 w 2111062"/>
                <a:gd name="connsiteY2" fmla="*/ 117241 h 1628325"/>
                <a:gd name="connsiteX3" fmla="*/ 1861762 w 2111062"/>
                <a:gd name="connsiteY3" fmla="*/ 46711 h 1628325"/>
                <a:gd name="connsiteX4" fmla="*/ 1800768 w 2111062"/>
                <a:gd name="connsiteY4" fmla="*/ 361440 h 1628325"/>
                <a:gd name="connsiteX5" fmla="*/ 0 w 2111062"/>
                <a:gd name="connsiteY5" fmla="*/ 1628325 h 1628325"/>
                <a:gd name="connsiteX0" fmla="*/ 0 w 1920173"/>
                <a:gd name="connsiteY0" fmla="*/ 1628325 h 1628325"/>
                <a:gd name="connsiteX1" fmla="*/ 0 w 1920173"/>
                <a:gd name="connsiteY1" fmla="*/ 1628325 h 1628325"/>
                <a:gd name="connsiteX2" fmla="*/ 1542081 w 1920173"/>
                <a:gd name="connsiteY2" fmla="*/ 117241 h 1628325"/>
                <a:gd name="connsiteX3" fmla="*/ 1861762 w 1920173"/>
                <a:gd name="connsiteY3" fmla="*/ 46711 h 1628325"/>
                <a:gd name="connsiteX4" fmla="*/ 1800768 w 1920173"/>
                <a:gd name="connsiteY4" fmla="*/ 361440 h 1628325"/>
                <a:gd name="connsiteX5" fmla="*/ 0 w 1920173"/>
                <a:gd name="connsiteY5" fmla="*/ 1628325 h 1628325"/>
                <a:gd name="connsiteX0" fmla="*/ 0 w 1920173"/>
                <a:gd name="connsiteY0" fmla="*/ 1628325 h 1628325"/>
                <a:gd name="connsiteX1" fmla="*/ 0 w 1920173"/>
                <a:gd name="connsiteY1" fmla="*/ 1628325 h 1628325"/>
                <a:gd name="connsiteX2" fmla="*/ 1542081 w 1920173"/>
                <a:gd name="connsiteY2" fmla="*/ 117241 h 1628325"/>
                <a:gd name="connsiteX3" fmla="*/ 1861762 w 1920173"/>
                <a:gd name="connsiteY3" fmla="*/ 46711 h 1628325"/>
                <a:gd name="connsiteX4" fmla="*/ 1800768 w 1920173"/>
                <a:gd name="connsiteY4" fmla="*/ 361440 h 1628325"/>
                <a:gd name="connsiteX5" fmla="*/ 0 w 1920173"/>
                <a:gd name="connsiteY5" fmla="*/ 1628325 h 162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0173" h="1628325">
                  <a:moveTo>
                    <a:pt x="0" y="1628325"/>
                  </a:moveTo>
                  <a:lnTo>
                    <a:pt x="0" y="1628325"/>
                  </a:lnTo>
                  <a:lnTo>
                    <a:pt x="1542081" y="117241"/>
                  </a:lnTo>
                  <a:cubicBezTo>
                    <a:pt x="1666890" y="4890"/>
                    <a:pt x="1816203" y="0"/>
                    <a:pt x="1861762" y="46711"/>
                  </a:cubicBezTo>
                  <a:cubicBezTo>
                    <a:pt x="1907321" y="93422"/>
                    <a:pt x="1920173" y="246978"/>
                    <a:pt x="1800768" y="361440"/>
                  </a:cubicBezTo>
                  <a:cubicBezTo>
                    <a:pt x="1681363" y="475902"/>
                    <a:pt x="306091" y="1416515"/>
                    <a:pt x="0" y="162832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8000"/>
                </a:gs>
                <a:gs pos="100000">
                  <a:srgbClr val="CCDCEA"/>
                </a:gs>
              </a:gsLst>
              <a:path path="circle">
                <a:fillToRect t="100000" r="100000"/>
              </a:path>
              <a:tileRect l="-100000" b="-100000"/>
            </a:gradFill>
            <a:ln w="3175" cap="flat" cmpd="sng" algn="ctr">
              <a:solidFill>
                <a:srgbClr val="203950"/>
              </a:solidFill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>
                <a:rot lat="0" lon="0" rev="1800000"/>
              </a:camera>
              <a:lightRig rig="threePt" dir="t"/>
            </a:scene3d>
          </p:spPr>
          <p:txBody>
            <a:bodyPr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6201831" y="2889894"/>
              <a:ext cx="343544" cy="291456"/>
            </a:xfrm>
            <a:custGeom>
              <a:avLst/>
              <a:gdLst>
                <a:gd name="connsiteX0" fmla="*/ 0 w 1867546"/>
                <a:gd name="connsiteY0" fmla="*/ 1549830 h 1549830"/>
                <a:gd name="connsiteX1" fmla="*/ 0 w 1867546"/>
                <a:gd name="connsiteY1" fmla="*/ 1549830 h 1549830"/>
                <a:gd name="connsiteX2" fmla="*/ 1542081 w 1867546"/>
                <a:gd name="connsiteY2" fmla="*/ 38746 h 1549830"/>
                <a:gd name="connsiteX3" fmla="*/ 1867546 w 1867546"/>
                <a:gd name="connsiteY3" fmla="*/ 0 h 1549830"/>
                <a:gd name="connsiteX4" fmla="*/ 1836549 w 1867546"/>
                <a:gd name="connsiteY4" fmla="*/ 278969 h 1549830"/>
                <a:gd name="connsiteX5" fmla="*/ 0 w 1867546"/>
                <a:gd name="connsiteY5" fmla="*/ 1549830 h 1549830"/>
                <a:gd name="connsiteX0" fmla="*/ 0 w 1867546"/>
                <a:gd name="connsiteY0" fmla="*/ 1769389 h 1769389"/>
                <a:gd name="connsiteX1" fmla="*/ 0 w 1867546"/>
                <a:gd name="connsiteY1" fmla="*/ 1769389 h 1769389"/>
                <a:gd name="connsiteX2" fmla="*/ 1542081 w 1867546"/>
                <a:gd name="connsiteY2" fmla="*/ 258305 h 1769389"/>
                <a:gd name="connsiteX3" fmla="*/ 1867546 w 1867546"/>
                <a:gd name="connsiteY3" fmla="*/ 219559 h 1769389"/>
                <a:gd name="connsiteX4" fmla="*/ 1836549 w 1867546"/>
                <a:gd name="connsiteY4" fmla="*/ 498528 h 1769389"/>
                <a:gd name="connsiteX5" fmla="*/ 0 w 1867546"/>
                <a:gd name="connsiteY5" fmla="*/ 1769389 h 1769389"/>
                <a:gd name="connsiteX0" fmla="*/ 0 w 2147807"/>
                <a:gd name="connsiteY0" fmla="*/ 1769389 h 1769389"/>
                <a:gd name="connsiteX1" fmla="*/ 0 w 2147807"/>
                <a:gd name="connsiteY1" fmla="*/ 1769389 h 1769389"/>
                <a:gd name="connsiteX2" fmla="*/ 1542081 w 2147807"/>
                <a:gd name="connsiteY2" fmla="*/ 258305 h 1769389"/>
                <a:gd name="connsiteX3" fmla="*/ 1867546 w 2147807"/>
                <a:gd name="connsiteY3" fmla="*/ 219559 h 1769389"/>
                <a:gd name="connsiteX4" fmla="*/ 1836549 w 2147807"/>
                <a:gd name="connsiteY4" fmla="*/ 498528 h 1769389"/>
                <a:gd name="connsiteX5" fmla="*/ 0 w 2147807"/>
                <a:gd name="connsiteY5" fmla="*/ 1769389 h 1769389"/>
                <a:gd name="connsiteX0" fmla="*/ 0 w 2147807"/>
                <a:gd name="connsiteY0" fmla="*/ 1769389 h 1769389"/>
                <a:gd name="connsiteX1" fmla="*/ 0 w 2147807"/>
                <a:gd name="connsiteY1" fmla="*/ 1769389 h 1769389"/>
                <a:gd name="connsiteX2" fmla="*/ 1542081 w 2147807"/>
                <a:gd name="connsiteY2" fmla="*/ 258305 h 1769389"/>
                <a:gd name="connsiteX3" fmla="*/ 1867546 w 2147807"/>
                <a:gd name="connsiteY3" fmla="*/ 219559 h 1769389"/>
                <a:gd name="connsiteX4" fmla="*/ 1836549 w 2147807"/>
                <a:gd name="connsiteY4" fmla="*/ 498528 h 1769389"/>
                <a:gd name="connsiteX5" fmla="*/ 0 w 2147807"/>
                <a:gd name="connsiteY5" fmla="*/ 1769389 h 1769389"/>
                <a:gd name="connsiteX0" fmla="*/ 0 w 1916624"/>
                <a:gd name="connsiteY0" fmla="*/ 1769389 h 1769389"/>
                <a:gd name="connsiteX1" fmla="*/ 0 w 1916624"/>
                <a:gd name="connsiteY1" fmla="*/ 1769389 h 1769389"/>
                <a:gd name="connsiteX2" fmla="*/ 1542081 w 1916624"/>
                <a:gd name="connsiteY2" fmla="*/ 258305 h 1769389"/>
                <a:gd name="connsiteX3" fmla="*/ 1867546 w 1916624"/>
                <a:gd name="connsiteY3" fmla="*/ 219559 h 1769389"/>
                <a:gd name="connsiteX4" fmla="*/ 1836549 w 1916624"/>
                <a:gd name="connsiteY4" fmla="*/ 498528 h 1769389"/>
                <a:gd name="connsiteX5" fmla="*/ 0 w 1916624"/>
                <a:gd name="connsiteY5" fmla="*/ 1769389 h 1769389"/>
                <a:gd name="connsiteX0" fmla="*/ 0 w 1916624"/>
                <a:gd name="connsiteY0" fmla="*/ 1673816 h 1673816"/>
                <a:gd name="connsiteX1" fmla="*/ 0 w 1916624"/>
                <a:gd name="connsiteY1" fmla="*/ 1673816 h 1673816"/>
                <a:gd name="connsiteX2" fmla="*/ 1542081 w 1916624"/>
                <a:gd name="connsiteY2" fmla="*/ 162732 h 1673816"/>
                <a:gd name="connsiteX3" fmla="*/ 1867546 w 1916624"/>
                <a:gd name="connsiteY3" fmla="*/ 123986 h 1673816"/>
                <a:gd name="connsiteX4" fmla="*/ 1836549 w 1916624"/>
                <a:gd name="connsiteY4" fmla="*/ 402955 h 1673816"/>
                <a:gd name="connsiteX5" fmla="*/ 0 w 1916624"/>
                <a:gd name="connsiteY5" fmla="*/ 1673816 h 1673816"/>
                <a:gd name="connsiteX0" fmla="*/ 0 w 1910660"/>
                <a:gd name="connsiteY0" fmla="*/ 1673816 h 1673816"/>
                <a:gd name="connsiteX1" fmla="*/ 0 w 1910660"/>
                <a:gd name="connsiteY1" fmla="*/ 1673816 h 1673816"/>
                <a:gd name="connsiteX2" fmla="*/ 1542081 w 1910660"/>
                <a:gd name="connsiteY2" fmla="*/ 162732 h 1673816"/>
                <a:gd name="connsiteX3" fmla="*/ 1867546 w 1910660"/>
                <a:gd name="connsiteY3" fmla="*/ 123986 h 1673816"/>
                <a:gd name="connsiteX4" fmla="*/ 1800768 w 1910660"/>
                <a:gd name="connsiteY4" fmla="*/ 406931 h 1673816"/>
                <a:gd name="connsiteX5" fmla="*/ 0 w 1910660"/>
                <a:gd name="connsiteY5" fmla="*/ 1673816 h 1673816"/>
                <a:gd name="connsiteX0" fmla="*/ 0 w 1910660"/>
                <a:gd name="connsiteY0" fmla="*/ 1673816 h 1673816"/>
                <a:gd name="connsiteX1" fmla="*/ 0 w 1910660"/>
                <a:gd name="connsiteY1" fmla="*/ 1673816 h 1673816"/>
                <a:gd name="connsiteX2" fmla="*/ 1542081 w 1910660"/>
                <a:gd name="connsiteY2" fmla="*/ 162732 h 1673816"/>
                <a:gd name="connsiteX3" fmla="*/ 1867546 w 1910660"/>
                <a:gd name="connsiteY3" fmla="*/ 123986 h 1673816"/>
                <a:gd name="connsiteX4" fmla="*/ 1800768 w 1910660"/>
                <a:gd name="connsiteY4" fmla="*/ 406931 h 1673816"/>
                <a:gd name="connsiteX5" fmla="*/ 0 w 1910660"/>
                <a:gd name="connsiteY5" fmla="*/ 1673816 h 1673816"/>
                <a:gd name="connsiteX0" fmla="*/ 0 w 1953774"/>
                <a:gd name="connsiteY0" fmla="*/ 1673816 h 1673816"/>
                <a:gd name="connsiteX1" fmla="*/ 0 w 1953774"/>
                <a:gd name="connsiteY1" fmla="*/ 1673816 h 1673816"/>
                <a:gd name="connsiteX2" fmla="*/ 1542081 w 1953774"/>
                <a:gd name="connsiteY2" fmla="*/ 162732 h 1673816"/>
                <a:gd name="connsiteX3" fmla="*/ 1910660 w 1953774"/>
                <a:gd name="connsiteY3" fmla="*/ 94647 h 1673816"/>
                <a:gd name="connsiteX4" fmla="*/ 1800768 w 1953774"/>
                <a:gd name="connsiteY4" fmla="*/ 406931 h 1673816"/>
                <a:gd name="connsiteX5" fmla="*/ 0 w 1953774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73816 h 1673816"/>
                <a:gd name="connsiteX1" fmla="*/ 0 w 1961737"/>
                <a:gd name="connsiteY1" fmla="*/ 1673816 h 1673816"/>
                <a:gd name="connsiteX2" fmla="*/ 1542081 w 1961737"/>
                <a:gd name="connsiteY2" fmla="*/ 162732 h 1673816"/>
                <a:gd name="connsiteX3" fmla="*/ 1910660 w 1961737"/>
                <a:gd name="connsiteY3" fmla="*/ 94647 h 1673816"/>
                <a:gd name="connsiteX4" fmla="*/ 1800768 w 1961737"/>
                <a:gd name="connsiteY4" fmla="*/ 406931 h 1673816"/>
                <a:gd name="connsiteX5" fmla="*/ 0 w 1961737"/>
                <a:gd name="connsiteY5" fmla="*/ 1673816 h 1673816"/>
                <a:gd name="connsiteX0" fmla="*/ 0 w 1961737"/>
                <a:gd name="connsiteY0" fmla="*/ 1619869 h 1619869"/>
                <a:gd name="connsiteX1" fmla="*/ 0 w 1961737"/>
                <a:gd name="connsiteY1" fmla="*/ 1619869 h 1619869"/>
                <a:gd name="connsiteX2" fmla="*/ 1542081 w 1961737"/>
                <a:gd name="connsiteY2" fmla="*/ 108785 h 1619869"/>
                <a:gd name="connsiteX3" fmla="*/ 1910660 w 1961737"/>
                <a:gd name="connsiteY3" fmla="*/ 40700 h 1619869"/>
                <a:gd name="connsiteX4" fmla="*/ 1800768 w 1961737"/>
                <a:gd name="connsiteY4" fmla="*/ 352984 h 1619869"/>
                <a:gd name="connsiteX5" fmla="*/ 0 w 1961737"/>
                <a:gd name="connsiteY5" fmla="*/ 1619869 h 1619869"/>
                <a:gd name="connsiteX0" fmla="*/ 0 w 2111062"/>
                <a:gd name="connsiteY0" fmla="*/ 1622314 h 1622314"/>
                <a:gd name="connsiteX1" fmla="*/ 0 w 2111062"/>
                <a:gd name="connsiteY1" fmla="*/ 1622314 h 1622314"/>
                <a:gd name="connsiteX2" fmla="*/ 1542081 w 2111062"/>
                <a:gd name="connsiteY2" fmla="*/ 111230 h 1622314"/>
                <a:gd name="connsiteX3" fmla="*/ 1861762 w 2111062"/>
                <a:gd name="connsiteY3" fmla="*/ 40700 h 1622314"/>
                <a:gd name="connsiteX4" fmla="*/ 1800768 w 2111062"/>
                <a:gd name="connsiteY4" fmla="*/ 355429 h 1622314"/>
                <a:gd name="connsiteX5" fmla="*/ 0 w 2111062"/>
                <a:gd name="connsiteY5" fmla="*/ 1622314 h 1622314"/>
                <a:gd name="connsiteX0" fmla="*/ 0 w 2111062"/>
                <a:gd name="connsiteY0" fmla="*/ 1622314 h 1622314"/>
                <a:gd name="connsiteX1" fmla="*/ 0 w 2111062"/>
                <a:gd name="connsiteY1" fmla="*/ 1622314 h 1622314"/>
                <a:gd name="connsiteX2" fmla="*/ 1542081 w 2111062"/>
                <a:gd name="connsiteY2" fmla="*/ 111230 h 1622314"/>
                <a:gd name="connsiteX3" fmla="*/ 1861762 w 2111062"/>
                <a:gd name="connsiteY3" fmla="*/ 40700 h 1622314"/>
                <a:gd name="connsiteX4" fmla="*/ 1800768 w 2111062"/>
                <a:gd name="connsiteY4" fmla="*/ 355429 h 1622314"/>
                <a:gd name="connsiteX5" fmla="*/ 0 w 2111062"/>
                <a:gd name="connsiteY5" fmla="*/ 1622314 h 1622314"/>
                <a:gd name="connsiteX0" fmla="*/ 0 w 2111062"/>
                <a:gd name="connsiteY0" fmla="*/ 1628325 h 1628325"/>
                <a:gd name="connsiteX1" fmla="*/ 0 w 2111062"/>
                <a:gd name="connsiteY1" fmla="*/ 1628325 h 1628325"/>
                <a:gd name="connsiteX2" fmla="*/ 1542081 w 2111062"/>
                <a:gd name="connsiteY2" fmla="*/ 117241 h 1628325"/>
                <a:gd name="connsiteX3" fmla="*/ 1861762 w 2111062"/>
                <a:gd name="connsiteY3" fmla="*/ 46711 h 1628325"/>
                <a:gd name="connsiteX4" fmla="*/ 1800768 w 2111062"/>
                <a:gd name="connsiteY4" fmla="*/ 361440 h 1628325"/>
                <a:gd name="connsiteX5" fmla="*/ 0 w 2111062"/>
                <a:gd name="connsiteY5" fmla="*/ 1628325 h 1628325"/>
                <a:gd name="connsiteX0" fmla="*/ 0 w 1920173"/>
                <a:gd name="connsiteY0" fmla="*/ 1628325 h 1628325"/>
                <a:gd name="connsiteX1" fmla="*/ 0 w 1920173"/>
                <a:gd name="connsiteY1" fmla="*/ 1628325 h 1628325"/>
                <a:gd name="connsiteX2" fmla="*/ 1542081 w 1920173"/>
                <a:gd name="connsiteY2" fmla="*/ 117241 h 1628325"/>
                <a:gd name="connsiteX3" fmla="*/ 1861762 w 1920173"/>
                <a:gd name="connsiteY3" fmla="*/ 46711 h 1628325"/>
                <a:gd name="connsiteX4" fmla="*/ 1800768 w 1920173"/>
                <a:gd name="connsiteY4" fmla="*/ 361440 h 1628325"/>
                <a:gd name="connsiteX5" fmla="*/ 0 w 1920173"/>
                <a:gd name="connsiteY5" fmla="*/ 1628325 h 1628325"/>
                <a:gd name="connsiteX0" fmla="*/ 0 w 1920173"/>
                <a:gd name="connsiteY0" fmla="*/ 1628325 h 1628325"/>
                <a:gd name="connsiteX1" fmla="*/ 0 w 1920173"/>
                <a:gd name="connsiteY1" fmla="*/ 1628325 h 1628325"/>
                <a:gd name="connsiteX2" fmla="*/ 1542081 w 1920173"/>
                <a:gd name="connsiteY2" fmla="*/ 117241 h 1628325"/>
                <a:gd name="connsiteX3" fmla="*/ 1861762 w 1920173"/>
                <a:gd name="connsiteY3" fmla="*/ 46711 h 1628325"/>
                <a:gd name="connsiteX4" fmla="*/ 1800768 w 1920173"/>
                <a:gd name="connsiteY4" fmla="*/ 361440 h 1628325"/>
                <a:gd name="connsiteX5" fmla="*/ 0 w 1920173"/>
                <a:gd name="connsiteY5" fmla="*/ 1628325 h 162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0173" h="1628325">
                  <a:moveTo>
                    <a:pt x="0" y="1628325"/>
                  </a:moveTo>
                  <a:lnTo>
                    <a:pt x="0" y="1628325"/>
                  </a:lnTo>
                  <a:lnTo>
                    <a:pt x="1542081" y="117241"/>
                  </a:lnTo>
                  <a:cubicBezTo>
                    <a:pt x="1666890" y="4890"/>
                    <a:pt x="1816203" y="0"/>
                    <a:pt x="1861762" y="46711"/>
                  </a:cubicBezTo>
                  <a:cubicBezTo>
                    <a:pt x="1907321" y="93422"/>
                    <a:pt x="1920173" y="246978"/>
                    <a:pt x="1800768" y="361440"/>
                  </a:cubicBezTo>
                  <a:cubicBezTo>
                    <a:pt x="1681363" y="475902"/>
                    <a:pt x="306091" y="1416515"/>
                    <a:pt x="0" y="162832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8000"/>
                </a:gs>
                <a:gs pos="100000">
                  <a:srgbClr val="CCDCEA"/>
                </a:gs>
              </a:gsLst>
              <a:path path="circle">
                <a:fillToRect t="100000" r="100000"/>
              </a:path>
              <a:tileRect l="-100000" b="-100000"/>
            </a:gradFill>
            <a:ln w="3175" cap="flat" cmpd="sng" algn="ctr">
              <a:solidFill>
                <a:srgbClr val="203950"/>
              </a:solidFill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>
                <a:rot lat="0" lon="0" rev="19800000"/>
              </a:camera>
              <a:lightRig rig="threePt" dir="t"/>
            </a:scene3d>
          </p:spPr>
          <p:txBody>
            <a:bodyPr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 bwMode="auto">
            <a:xfrm>
              <a:off x="5330825" y="2290763"/>
              <a:ext cx="114001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Arial" panose="020B0604020202020204" pitchFamily="34" charset="0"/>
                </a:rPr>
                <a:t>Side lobes</a:t>
              </a:r>
            </a:p>
          </p:txBody>
        </p:sp>
      </p:grpSp>
      <p:grpSp>
        <p:nvGrpSpPr>
          <p:cNvPr id="37" name="Group 59"/>
          <p:cNvGrpSpPr>
            <a:grpSpLocks/>
          </p:cNvGrpSpPr>
          <p:nvPr/>
        </p:nvGrpSpPr>
        <p:grpSpPr bwMode="auto">
          <a:xfrm>
            <a:off x="2773012" y="2271014"/>
            <a:ext cx="1570037" cy="1101725"/>
            <a:chOff x="7307263" y="1025525"/>
            <a:chExt cx="1570037" cy="1101725"/>
          </a:xfrm>
        </p:grpSpPr>
        <p:pic>
          <p:nvPicPr>
            <p:cNvPr id="38" name="Picture 6" descr="C:\Program Files\Microsoft Office\MEDIA\CAGCAT10\j0293828.w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1663" y="1025525"/>
              <a:ext cx="655637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9" name="Straight Connector 31"/>
            <p:cNvCxnSpPr>
              <a:cxnSpLocks noChangeShapeType="1"/>
            </p:cNvCxnSpPr>
            <p:nvPr/>
          </p:nvCxnSpPr>
          <p:spPr bwMode="auto">
            <a:xfrm rot="10800000" flipV="1">
              <a:off x="7307263" y="1370013"/>
              <a:ext cx="914400" cy="757237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0" name="Group 60"/>
          <p:cNvGrpSpPr>
            <a:grpSpLocks/>
          </p:cNvGrpSpPr>
          <p:nvPr/>
        </p:nvGrpSpPr>
        <p:grpSpPr bwMode="auto">
          <a:xfrm>
            <a:off x="2011012" y="2959989"/>
            <a:ext cx="2332037" cy="1174750"/>
            <a:chOff x="6545263" y="1714500"/>
            <a:chExt cx="2332037" cy="1174750"/>
          </a:xfrm>
        </p:grpSpPr>
        <p:cxnSp>
          <p:nvCxnSpPr>
            <p:cNvPr id="41" name="Straight Connector 20"/>
            <p:cNvCxnSpPr>
              <a:cxnSpLocks noChangeShapeType="1"/>
            </p:cNvCxnSpPr>
            <p:nvPr/>
          </p:nvCxnSpPr>
          <p:spPr bwMode="auto">
            <a:xfrm rot="10800000" flipV="1">
              <a:off x="6545263" y="2051050"/>
              <a:ext cx="1676400" cy="83820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2" name="Picture 7" descr="C:\Documents and Settings\sebastian.torres\Local Settings\Temporary Internet Files\Content.IE5\NEKOI1TZ\MCj04242060000[1].w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0" y="1714500"/>
              <a:ext cx="5588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Picture 5" descr="PA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2523" r="3320" b="17385"/>
          <a:stretch/>
        </p:blipFill>
        <p:spPr bwMode="auto">
          <a:xfrm>
            <a:off x="849472" y="2271014"/>
            <a:ext cx="3966007" cy="260450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54"/>
          <p:cNvGrpSpPr>
            <a:grpSpLocks/>
          </p:cNvGrpSpPr>
          <p:nvPr/>
        </p:nvGrpSpPr>
        <p:grpSpPr bwMode="auto">
          <a:xfrm>
            <a:off x="2016355" y="2358177"/>
            <a:ext cx="1393573" cy="2023729"/>
            <a:chOff x="6484419" y="3938657"/>
            <a:chExt cx="1175525" cy="1707142"/>
          </a:xfrm>
        </p:grpSpPr>
        <p:sp>
          <p:nvSpPr>
            <p:cNvPr id="45" name="Down Arrow 39"/>
            <p:cNvSpPr>
              <a:spLocks noChangeArrowheads="1"/>
            </p:cNvSpPr>
            <p:nvPr/>
          </p:nvSpPr>
          <p:spPr bwMode="auto">
            <a:xfrm rot="12407904">
              <a:off x="6484419" y="5252296"/>
              <a:ext cx="170325" cy="287339"/>
            </a:xfrm>
            <a:prstGeom prst="downArrow">
              <a:avLst>
                <a:gd name="adj1" fmla="val 50000"/>
                <a:gd name="adj2" fmla="val 50001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" name="Down Arrow 45"/>
            <p:cNvSpPr>
              <a:spLocks noChangeArrowheads="1"/>
            </p:cNvSpPr>
            <p:nvPr/>
          </p:nvSpPr>
          <p:spPr bwMode="auto">
            <a:xfrm rot="10800000">
              <a:off x="7115942" y="5358460"/>
              <a:ext cx="170325" cy="287339"/>
            </a:xfrm>
            <a:prstGeom prst="downArrow">
              <a:avLst>
                <a:gd name="adj1" fmla="val 50000"/>
                <a:gd name="adj2" fmla="val 50001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Down Arrow 47"/>
            <p:cNvSpPr>
              <a:spLocks noChangeArrowheads="1"/>
            </p:cNvSpPr>
            <p:nvPr/>
          </p:nvSpPr>
          <p:spPr bwMode="auto">
            <a:xfrm rot="9654938">
              <a:off x="7412699" y="5214791"/>
              <a:ext cx="170325" cy="287337"/>
            </a:xfrm>
            <a:prstGeom prst="downArrow">
              <a:avLst>
                <a:gd name="adj1" fmla="val 50000"/>
                <a:gd name="adj2" fmla="val 50001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Down Arrow 49"/>
            <p:cNvSpPr>
              <a:spLocks noChangeArrowheads="1"/>
            </p:cNvSpPr>
            <p:nvPr/>
          </p:nvSpPr>
          <p:spPr bwMode="auto">
            <a:xfrm rot="19520044">
              <a:off x="6492152" y="4089336"/>
              <a:ext cx="170325" cy="287338"/>
            </a:xfrm>
            <a:prstGeom prst="downArrow">
              <a:avLst>
                <a:gd name="adj1" fmla="val 50000"/>
                <a:gd name="adj2" fmla="val 50001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9" name="Down Arrow 52"/>
            <p:cNvSpPr>
              <a:spLocks noChangeArrowheads="1"/>
            </p:cNvSpPr>
            <p:nvPr/>
          </p:nvSpPr>
          <p:spPr bwMode="auto">
            <a:xfrm>
              <a:off x="6851002" y="3938657"/>
              <a:ext cx="170325" cy="287337"/>
            </a:xfrm>
            <a:prstGeom prst="downArrow">
              <a:avLst>
                <a:gd name="adj1" fmla="val 50000"/>
                <a:gd name="adj2" fmla="val 50001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0" name="Down Arrow 53"/>
            <p:cNvSpPr>
              <a:spLocks noChangeArrowheads="1"/>
            </p:cNvSpPr>
            <p:nvPr/>
          </p:nvSpPr>
          <p:spPr bwMode="auto">
            <a:xfrm rot="2089889">
              <a:off x="7489621" y="4061502"/>
              <a:ext cx="170323" cy="287339"/>
            </a:xfrm>
            <a:prstGeom prst="downArrow">
              <a:avLst>
                <a:gd name="adj1" fmla="val 50000"/>
                <a:gd name="adj2" fmla="val 50001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" b="68652"/>
          <a:stretch/>
        </p:blipFill>
        <p:spPr>
          <a:xfrm>
            <a:off x="5223472" y="2358177"/>
            <a:ext cx="3920527" cy="34061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8" b="35795"/>
          <a:stretch/>
        </p:blipFill>
        <p:spPr>
          <a:xfrm>
            <a:off x="5223472" y="2358177"/>
            <a:ext cx="3920528" cy="336444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/>
          <p:cNvSpPr txBox="1"/>
          <p:nvPr/>
        </p:nvSpPr>
        <p:spPr>
          <a:xfrm>
            <a:off x="929453" y="5053556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</a:rPr>
              <a:t>Adaptive </a:t>
            </a:r>
            <a:r>
              <a:rPr lang="en-US" dirty="0" err="1" smtClean="0">
                <a:latin typeface="Arial" panose="020B0604020202020204" pitchFamily="34" charset="0"/>
              </a:rPr>
              <a:t>Beamforming</a:t>
            </a:r>
            <a:r>
              <a:rPr lang="en-US" dirty="0" smtClean="0">
                <a:latin typeface="Arial" panose="020B0604020202020204" pitchFamily="34" charset="0"/>
              </a:rPr>
              <a:t> can be used</a:t>
            </a:r>
            <a:br>
              <a:rPr lang="en-US" dirty="0" smtClean="0">
                <a:latin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</a:rPr>
              <a:t>to mitigate clutter and interference 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5751519" y="4915401"/>
            <a:ext cx="2652571" cy="461665"/>
            <a:chOff x="5751519" y="4915401"/>
            <a:chExt cx="2652571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5751519" y="5100067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</a:rPr>
                <a:t>Reflectivity</a:t>
              </a:r>
              <a:endParaRPr 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40739" y="4915401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</a:rPr>
                <a:t>Doppler </a:t>
              </a:r>
              <a:br>
                <a:rPr lang="en-US" sz="1200" dirty="0" smtClean="0">
                  <a:latin typeface="Arial" panose="020B0604020202020204" pitchFamily="34" charset="0"/>
                </a:rPr>
              </a:br>
              <a:r>
                <a:rPr lang="en-US" sz="1200" dirty="0" smtClean="0">
                  <a:latin typeface="Arial" panose="020B0604020202020204" pitchFamily="34" charset="0"/>
                </a:rPr>
                <a:t>Velocity</a:t>
              </a:r>
              <a:endParaRPr lang="en-US" sz="1200" dirty="0"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606530" y="2063728"/>
            <a:ext cx="3273444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Conventional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Beamforming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38095" y="2059534"/>
            <a:ext cx="3273444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Adaptive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Beamforming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87120" y="48188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</a:rPr>
              <a:t>NWRT/PAR antenna</a:t>
            </a:r>
            <a:endParaRPr lang="en-US" sz="1100" dirty="0">
              <a:latin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11883" y="5605287"/>
            <a:ext cx="2826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Images courtesy of Chris Curtis, NSSL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2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9" grpId="0" animBg="1"/>
      <p:bldP spid="58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3280" y="917081"/>
            <a:ext cx="8146956" cy="1143000"/>
          </a:xfrm>
        </p:spPr>
        <p:txBody>
          <a:bodyPr anchor="t">
            <a:normAutofit/>
          </a:bodyPr>
          <a:lstStyle/>
          <a:p>
            <a:r>
              <a:rPr lang="en-US" sz="4200" dirty="0" smtClean="0"/>
              <a:t>Summary</a:t>
            </a:r>
            <a:br>
              <a:rPr lang="en-US" sz="4200" dirty="0" smtClean="0"/>
            </a:br>
            <a:r>
              <a:rPr lang="en-US" sz="2000" i="1" dirty="0" smtClean="0"/>
              <a:t>MPAR Engineering Research at NSSL</a:t>
            </a:r>
            <a:endParaRPr lang="en-US" sz="2000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16814" y="2052586"/>
            <a:ext cx="4003882" cy="39751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System </a:t>
            </a:r>
            <a:r>
              <a:rPr lang="en-US" b="1" dirty="0" smtClean="0"/>
              <a:t>Design</a:t>
            </a:r>
            <a:endParaRPr lang="en-US" b="1" dirty="0"/>
          </a:p>
          <a:p>
            <a:pPr lvl="1"/>
            <a:r>
              <a:rPr lang="en-US" dirty="0" smtClean="0"/>
              <a:t>definition of requirements</a:t>
            </a:r>
            <a:endParaRPr lang="en-US" dirty="0"/>
          </a:p>
          <a:p>
            <a:pPr lvl="1"/>
            <a:r>
              <a:rPr lang="en-US" dirty="0"/>
              <a:t>industry studies</a:t>
            </a:r>
          </a:p>
          <a:p>
            <a:pPr lvl="1"/>
            <a:r>
              <a:rPr lang="en-US" dirty="0"/>
              <a:t>cylindrical vs. </a:t>
            </a:r>
            <a:r>
              <a:rPr lang="en-US" dirty="0" smtClean="0"/>
              <a:t>planar</a:t>
            </a:r>
          </a:p>
          <a:p>
            <a:pPr lvl="1"/>
            <a:r>
              <a:rPr lang="en-US" dirty="0" smtClean="0"/>
              <a:t>all-digital architecture</a:t>
            </a:r>
            <a:endParaRPr lang="en-US" dirty="0"/>
          </a:p>
          <a:p>
            <a:r>
              <a:rPr lang="en-US" b="1" dirty="0"/>
              <a:t>Dual </a:t>
            </a:r>
            <a:r>
              <a:rPr lang="en-US" b="1" dirty="0" smtClean="0"/>
              <a:t>Polarization</a:t>
            </a:r>
            <a:endParaRPr lang="en-US" b="1" dirty="0"/>
          </a:p>
          <a:p>
            <a:pPr lvl="1"/>
            <a:r>
              <a:rPr lang="en-US" dirty="0" smtClean="0"/>
              <a:t>10-panel </a:t>
            </a:r>
            <a:r>
              <a:rPr lang="en-US" dirty="0"/>
              <a:t>demonstrator</a:t>
            </a:r>
          </a:p>
          <a:p>
            <a:pPr lvl="1"/>
            <a:r>
              <a:rPr lang="en-US" dirty="0"/>
              <a:t>Adv. Tech. Demonstrator</a:t>
            </a:r>
          </a:p>
          <a:p>
            <a:pPr lvl="1"/>
            <a:r>
              <a:rPr lang="en-US" dirty="0"/>
              <a:t>cross-polar isolation</a:t>
            </a:r>
          </a:p>
          <a:p>
            <a:pPr lvl="1"/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705353" y="2052586"/>
            <a:ext cx="4097776" cy="39751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Adaptive </a:t>
            </a:r>
            <a:r>
              <a:rPr lang="en-US" b="1" dirty="0" smtClean="0"/>
              <a:t>Scanning</a:t>
            </a:r>
            <a:endParaRPr lang="en-US" b="1" dirty="0"/>
          </a:p>
          <a:p>
            <a:pPr lvl="1"/>
            <a:r>
              <a:rPr lang="en-US" dirty="0" smtClean="0"/>
              <a:t>focused &amp; tailored </a:t>
            </a:r>
            <a:r>
              <a:rPr lang="en-US" dirty="0"/>
              <a:t>scans</a:t>
            </a:r>
          </a:p>
          <a:p>
            <a:pPr lvl="1"/>
            <a:r>
              <a:rPr lang="en-US" dirty="0"/>
              <a:t>multifunction</a:t>
            </a:r>
          </a:p>
          <a:p>
            <a:r>
              <a:rPr lang="en-US" b="1" dirty="0" smtClean="0"/>
              <a:t>Adaptive </a:t>
            </a:r>
            <a:r>
              <a:rPr lang="en-US" b="1" dirty="0" err="1" smtClean="0"/>
              <a:t>Beamforming</a:t>
            </a:r>
            <a:endParaRPr lang="en-US" b="1" dirty="0"/>
          </a:p>
          <a:p>
            <a:pPr lvl="1"/>
            <a:r>
              <a:rPr lang="en-US" dirty="0" smtClean="0"/>
              <a:t>clutter mitigation</a:t>
            </a:r>
          </a:p>
          <a:p>
            <a:pPr lvl="1"/>
            <a:r>
              <a:rPr lang="en-US" dirty="0" smtClean="0"/>
              <a:t>interference </a:t>
            </a:r>
            <a:r>
              <a:rPr lang="en-US" dirty="0"/>
              <a:t>mitigation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AutoShape 4" descr="data:image/jpeg;base64,/9j/4AAQSkZJRgABAQAAAQABAAD/2wCEAAkGBxQTEhUUEhIWFhUWFRcYFxcYGBgcGxYYFhYdHB8aFx0YHCggHBolHBsXITEiJSkrMC4uFx8zODMsNygtLisBCgoKDg0OGxAQGzIkICQ1LywsNC8uMDQ0NCwtLCwsLCwsLCwsLCwsLCwsLCwsLCwsLCwsLCwsLCwsLCwsLCwsLP/AABEIAE0AoAMBEQACEQEDEQH/xAAcAAABBAMBAAAAAAAAAAAAAAAFAAMEBgECBwj/xABHEAABAgMEBQcIBQoHAAAAAAABAAIDBBEFEiExBkFRYXEHIjKBkaGxE0JTcpPB0dIXUlSS8BQVIzRDZHOU0+EWJDNidLLC/8QAGgEAAwEBAQEAAAAAAAAAAAAAAgMEAAEFBv/EADARAAICAQQABAMHBQEAAAAAAAABAgMRBBIhMRNBUaEUYZEFIjJCgeHwIzNSYnHB/9oADAMBAAIRAxEAPwDuKxhLGEsYwSsYhTFqMblzju+KJREyviuuQPP2zH/ZtaB2nvVNUKfzMju1N35EBZybmD03vpuNB3KytUv8KRBbZf8Amb/n/CDQnHHin5XRPhvk3gwS40CGc1BZYUIOTwiRCs8k840zSJalJccjY6dt8mzpFoNC+nEZ9dVxaiTWVHP6nXRFPDl7Gs3I3BUGo7EVWoU3ho5bRsWUyM0ClbxrqFPenNvOMcCVjGc8kiBacZnRiu4E18UMqYS7QyOotj1JhaW0kjBt57WvFabD3fBTS0tbltTwyyGvtUcySaDVn25DijW07D8VJbS63hl1OrhYvQJgpJUZWMJYwljCWMJYxBnLRazAYu7hxXUhM7lHhAeYmXP6R6tSPBLKbl2RosUNFTkihByeELlJRWWANLp6MJRz5St9pBwFSWg43RrNNQVNVUYzxZ7HK7Iy58jm0XSa03ChbMEf8d3yKuLoi8pP6MbKNUlhtfVGzdKbUAoBMfy7vkXGtO3lxf0Z1eGlhNfVG7NJbWOTJk8JZ/yIW9Ku0/cJRi+mvqZ/xFa/o5r+Wf8AIub9J/MnfDj8vqaut61iCDDmiDn/AJZ/yIlbpU01/wCgumDWHj6mImk1q5ObM9cu/wCRaL03cU/ozSjDptfUjfny0fqTHsH/ACJ/jVej+jE+BR6r6j7NIbUGIZMYfuzvkSpWad8NP6MYq611j6nQ9AZ+YjwHmbhOY9sS6C+G5jntug3iHAayRgNS862acns68jk4RT4LOAlAj0vMuZ0T1alsBxm49BiTtJr8DzXdx4IGiqFylwycuDhLGEsYE2naHmsPE+4Ikia23yiCHuoCTqRpNvCJW8LLI8Saxo1pOFa6hxKdGnjMngVK3nEVkHzk3ewBNNeWJ+Cspp2cvsktt3cIhxX0BOdASnpCe+CijlCd9mb7U/In+EvU9D4Ff5e37m7OUE65YdUSv/hbwvmceh/29v3LroVpFBmQ8Mq2IKEsdnTaNor4hebrYSTT8gqqXXlMJ6Q29Ck4flIpOJo1o6TzsHxUtNMrZYiOSyc9meVGYJ/RwILW6g6+49oc0dy9JfZ8PNsPYjMhyg33ATEMNH1mVoK7Wmpp1lPVCj+Elt0rfMWWK2LS8jAdGaA+gBArQEHeAUMVl4I66989r4KxB5SnMN78lBoMvKn+mu2aZWLGfb9y+vSKDzu9jqDJ4HUaUzpgvJdEsdg+Ms4HRHB6JB60Hhtfi4C3p/h5N6muWHhxQ4WAsvJshCCtm2h5rzwPuKFooqt8mF0JUQ7TmrjcDznYD4oorIq6e1f9K3GjBuLimwrlPo8+c1HsHT05eFAKA7RnsoraKNry+yS67csIhF5pSuCpws5JsvowunBuY6DvVPguo6uziTMhwVZ7zD8/ZDGyUGYbW+51HY4GtchqOCBSe7BPC1u1wfRjQiaMOdgluslp3gtOHchugpwaYdzxBv0CnKhOmJNMGpkIUGwuJJ8B2JWkq8OLXzOUT3wyRdA7LhzEaIIrQ4Nh1AJpiXAdtE22bikBqZSjFbXgrURtCRsJHYUwoRd2xi6x8dXN6mvolY++QYxqSiRuieB8E9dnoI9JQm80DVQeC+Zbeck+OMGn5Iz6oTPGs9Rfgw9BwmnDLggXIfQxFjOhirqOx4FOjCNksR4FSnKtZfI7Ajh4qEuyuUHhhwsU1lFismcERpFauZgfd+NyVKDWG/M9Cm1TWPNATSx/6aECaACva7+yr0y/pyaINe/6sEwbFgueS1zua3GuFTXJFGcYJSiuWTyhKbcZPhEOK0uIbTnNFMxqVEHGKcs8MRJOTUccoYc0jMUTk0+hTTXZhY4NzHQd6p8F1HV2cSZkOCrPeYRmbXiPgMgG6GQzUUBqTjma7zkAhUUnkXGqKm5+bDeglnMdGEQxW3mVIhit7KlTUZcKoLHxgn1djUduO/MY0/8A1s/w2e9dr/CFo/7YZ5IGgzEaorSEP+4Umvk1BY9R1iTXJvF5L45cT5eHiSei7WUK+0Ieht6H7XsR8pZr4TyHEEm8MjV9U6u6Nssol5eoTwc2i9E8D4Ktdly7PQkG0xdFQa0HgvFlpHnh8HnLVLHKJ0CLeaDSlVNZDZLA+E9yyboAgPaMQF3NNabz3L09PGSjyeffJOXAzKx7jq9oR21qccAVz2PIc0MefKPG1gPWD/cqfWr7qZd9mv78l8h/TSX/ANN+rFp68R70Gil3EP7Sh+Gf6FcMwaUOylca4dasVaTyjzvEbWCRLSbnc4mm/Wk23wgtqWRtdMpPc2OzcJ93GjgMBhjTbgl1Tr3ccfzoO2M9vPP87BqtIxuY6DvVPguo6uziTMhwVZ7zLRaUlDFnQIgYA8uALgMSDewO3Ulpvc0SQnLx5RzwB7CjFkzBIz8qwdTnBp7iikspj7VmDXyC2n/62f4bPehr6E6P+2F+SGIBMxQdcIAffCl18W6015DbJJYz5msblMmw5wEOBgSOi/UfXXFoK8dv+foFsQXtS23zVjPixQ0Pe4to0ECjYlNZJyCVXQoanEekA2oySOWxMjwK9Rdj12dvZkOAUh4DDFlNN01yJwXnatrfwXaZPaPzZFw40qKDeUqlPemNta2sDR4V00qCddNS9OE96yedOG14G0QBZtC5c1iP1YNHifcodbLqJ6v2bDmUv0LDPyoiscx2RHYdRUVc3CSkj0ba1ZBxZz6alnQ3lrxQjv3jcvZhNTjlHztlcq5bZdhJs+27UnHYvPemnuwuixaiG3LHYE012Rx2HNBOmUOw4Wxn0CZ1oDyBkvRpbcE2Q3JKbSI8eGTDedQBruwR7kpJAxi3ycPZkOCtPcYWm7Zc+Why90BsM1vVxdn2ZoFHDyJjUlNz9RmwYJfMwQPSsPU1wce4LsnhMK14g38iwco0qRFZEpzXNu1/3NOXYe4oKnwTaKS2uIO0Ot1snGMR7C4FtKNpWoNRmuXVucdqKLK9+PkA3OJJJzJqeJTRpfpqUdCsm44UNA4jYXOqkrDnk86M92oyjn0TI8Cnrs9Jdnb2ZDgFIeAwtLTbGsArjsxzUFtFk55LK7oRhggxJkl17ZkNQVUaoxjtJ5WuUtw051TU5lMSSWELby8sclZZ0RwYwVJ/FTuQykorLChCU5bY9nQbPlBChtY3Vmdp1leNZNzluZ9HTUq4KKJKAYD7XspkduODh0XbNx2hOpulW+OifUaaNy57KTPSD4Lrr202HUeBXq12RmsxPCtpnU8SRGRizLnk0qclxJLozbfYzOzrIcI+Vc1jCcXE0zwpVbZmW4OG5rbFfMposqyvTj2qfun6Ffian09jP5ssv07farZn6G8TU+nsEbMiWdANYUWEHHC8X1NNxJw6kL3vsXNaifEk/oTJu15KK0siRoLmnMFw/AXFGS8hcarovKTALbDst14mdDAMgIjTXcKrlk7ljbHJdVZbh70P2XLWbBcHCPDe4ZF7wabwMqo25vyEWS1E1jAUtC1ZKNDMOJMQ7rs6PAKFRkucCYVWweVFgQ2VZXpx7VHun6D/ABNT6excZSZZEaHQ3BzdRBqMEpkUouLwx5cBEsYkyMi+K66xtdp1DiUFlkYLMhtVM7XiKLtZFlNgNwxcek73DYF5V1zsfyPc0+mjSuOwgklIljCWMNzEBrxde0OB1FFGTi8oGcIzWJLIEjaNMFbgrucfAp71Vj8yJ6CC/CDY1ktb0mEdZRfE2epPLSxXaBdvaOQpmC6EasrQhwOIIOdDgUUdVbF5yFXXGEspFU+iqH9qifdZ8Ez4+35D/E+REi8mNDQR4h3hrU+OqbWXJIRK+aeNmTQcmuNPLRK+q1G9Q0s7kCtVPONg4OS8+mf2MQfF/wC3sH49n+Hub/Re0NJdMPBGQDWmqH4ybklF+wXjSUW5RG4PJje/bvG8tajnqnH83sBHUTl+Uf8AoqH2p33QlfHSGeJL0XuY+iv95P3R8F345/xfubxJ+i9yyaM6ItlIbmeVc+88urQDMAU7kl6p5bXmJtr8Vpy9g5DsW8eaHH8bVz4uSXIK0ak+ArLaMM8+vAE95S3q7CmH2fD8wcl4DWC6xoaBqCnlJyeWXQhGCxFYHEIQljCWMJYwljCWMYIrmsYixbOhu82nDBdyxTpg/IhTFlAYhx6wu5FSox0waWoifBiixhUWMKixhUWMZaypWMkE4Fkg4lx6gh3FEaE+2TIVnQ2+bXjiuZY5VQXkSgFwYZWMJYwljCWM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AutoShape 6" descr="data:image/jpeg;base64,/9j/4AAQSkZJRgABAQAAAQABAAD/2wCEAAkGBxQTEhUUEhIWFhUWFRcYFxcYGBgcGxYYFhYdHB8aFx0YHCggHBolHBsXITEiJSkrMC4uFx8zODMsNygtLisBCgoKDg0OGxAQGzIkICQ1LywsNC8uMDQ0NCwtLCwsLCwsLCwsLCwsLCwsLCwsLCwsLCwsLCwsLCwsLCwsLCwsLP/AABEIAE0AoAMBEQACEQEDEQH/xAAcAAABBAMBAAAAAAAAAAAAAAAFAAMEBgECBwj/xABHEAABAgMEBQcIBQoHAAAAAAABAAIDBBEFEiExBkFRYXEHIjKBkaGxE0JTcpPB0dIXUlSS8BQVIzRDZHOU0+EWJDNidLLC/8QAGgEAAwEBAQEAAAAAAAAAAAAAAgMEAAEFBv/EADARAAICAQQABAMHBQEAAAAAAAABAgMRBBIhMRNBUaEUYZEFIjJCgeHwIzNSYnHB/9oADAMBAAIRAxEAPwDuKxhLGEsYwSsYhTFqMblzju+KJREyviuuQPP2zH/ZtaB2nvVNUKfzMju1N35EBZybmD03vpuNB3KytUv8KRBbZf8Amb/n/CDQnHHin5XRPhvk3gwS40CGc1BZYUIOTwiRCs8k840zSJalJccjY6dt8mzpFoNC+nEZ9dVxaiTWVHP6nXRFPDl7Gs3I3BUGo7EVWoU3ho5bRsWUyM0ClbxrqFPenNvOMcCVjGc8kiBacZnRiu4E18UMqYS7QyOotj1JhaW0kjBt57WvFabD3fBTS0tbltTwyyGvtUcySaDVn25DijW07D8VJbS63hl1OrhYvQJgpJUZWMJYwljCWMJYxBnLRazAYu7hxXUhM7lHhAeYmXP6R6tSPBLKbl2RosUNFTkihByeELlJRWWANLp6MJRz5St9pBwFSWg43RrNNQVNVUYzxZ7HK7Iy58jm0XSa03ChbMEf8d3yKuLoi8pP6MbKNUlhtfVGzdKbUAoBMfy7vkXGtO3lxf0Z1eGlhNfVG7NJbWOTJk8JZ/yIW9Ku0/cJRi+mvqZ/xFa/o5r+Wf8AIub9J/MnfDj8vqaut61iCDDmiDn/AJZ/yIlbpU01/wCgumDWHj6mImk1q5ObM9cu/wCRaL03cU/ozSjDptfUjfny0fqTHsH/ACJ/jVej+jE+BR6r6j7NIbUGIZMYfuzvkSpWad8NP6MYq611j6nQ9AZ+YjwHmbhOY9sS6C+G5jntug3iHAayRgNS862acns68jk4RT4LOAlAj0vMuZ0T1alsBxm49BiTtJr8DzXdx4IGiqFylwycuDhLGEsYE2naHmsPE+4Ikia23yiCHuoCTqRpNvCJW8LLI8Saxo1pOFa6hxKdGnjMngVK3nEVkHzk3ewBNNeWJ+Cspp2cvsktt3cIhxX0BOdASnpCe+CijlCd9mb7U/In+EvU9D4Ff5e37m7OUE65YdUSv/hbwvmceh/29v3LroVpFBmQ8Mq2IKEsdnTaNor4hebrYSTT8gqqXXlMJ6Q29Ck4flIpOJo1o6TzsHxUtNMrZYiOSyc9meVGYJ/RwILW6g6+49oc0dy9JfZ8PNsPYjMhyg33ATEMNH1mVoK7Wmpp1lPVCj+Elt0rfMWWK2LS8jAdGaA+gBArQEHeAUMVl4I66989r4KxB5SnMN78lBoMvKn+mu2aZWLGfb9y+vSKDzu9jqDJ4HUaUzpgvJdEsdg+Ms4HRHB6JB60Hhtfi4C3p/h5N6muWHhxQ4WAsvJshCCtm2h5rzwPuKFooqt8mF0JUQ7TmrjcDznYD4oorIq6e1f9K3GjBuLimwrlPo8+c1HsHT05eFAKA7RnsoraKNry+yS67csIhF5pSuCpws5JsvowunBuY6DvVPguo6uziTMhwVZ7zD8/ZDGyUGYbW+51HY4GtchqOCBSe7BPC1u1wfRjQiaMOdgluslp3gtOHchugpwaYdzxBv0CnKhOmJNMGpkIUGwuJJ8B2JWkq8OLXzOUT3wyRdA7LhzEaIIrQ4Nh1AJpiXAdtE22bikBqZSjFbXgrURtCRsJHYUwoRd2xi6x8dXN6mvolY++QYxqSiRuieB8E9dnoI9JQm80DVQeC+Zbeck+OMGn5Iz6oTPGs9Rfgw9BwmnDLggXIfQxFjOhirqOx4FOjCNksR4FSnKtZfI7Ajh4qEuyuUHhhwsU1lFismcERpFauZgfd+NyVKDWG/M9Cm1TWPNATSx/6aECaACva7+yr0y/pyaINe/6sEwbFgueS1zua3GuFTXJFGcYJSiuWTyhKbcZPhEOK0uIbTnNFMxqVEHGKcs8MRJOTUccoYc0jMUTk0+hTTXZhY4NzHQd6p8F1HV2cSZkOCrPeYRmbXiPgMgG6GQzUUBqTjma7zkAhUUnkXGqKm5+bDeglnMdGEQxW3mVIhit7KlTUZcKoLHxgn1djUduO/MY0/8A1s/w2e9dr/CFo/7YZ5IGgzEaorSEP+4Umvk1BY9R1iTXJvF5L45cT5eHiSei7WUK+0Ieht6H7XsR8pZr4TyHEEm8MjV9U6u6Nssol5eoTwc2i9E8D4Ktdly7PQkG0xdFQa0HgvFlpHnh8HnLVLHKJ0CLeaDSlVNZDZLA+E9yyboAgPaMQF3NNabz3L09PGSjyeffJOXAzKx7jq9oR21qccAVz2PIc0MefKPG1gPWD/cqfWr7qZd9mv78l8h/TSX/ANN+rFp68R70Gil3EP7Sh+Gf6FcMwaUOylca4dasVaTyjzvEbWCRLSbnc4mm/Wk23wgtqWRtdMpPc2OzcJ93GjgMBhjTbgl1Tr3ccfzoO2M9vPP87BqtIxuY6DvVPguo6uziTMhwVZ7zLRaUlDFnQIgYA8uALgMSDewO3Ulpvc0SQnLx5RzwB7CjFkzBIz8qwdTnBp7iikspj7VmDXyC2n/62f4bPehr6E6P+2F+SGIBMxQdcIAffCl18W6015DbJJYz5msblMmw5wEOBgSOi/UfXXFoK8dv+foFsQXtS23zVjPixQ0Pe4to0ECjYlNZJyCVXQoanEekA2oySOWxMjwK9Rdj12dvZkOAUh4DDFlNN01yJwXnatrfwXaZPaPzZFw40qKDeUqlPemNta2sDR4V00qCddNS9OE96yedOG14G0QBZtC5c1iP1YNHifcodbLqJ6v2bDmUv0LDPyoiscx2RHYdRUVc3CSkj0ba1ZBxZz6alnQ3lrxQjv3jcvZhNTjlHztlcq5bZdhJs+27UnHYvPemnuwuixaiG3LHYE012Rx2HNBOmUOw4Wxn0CZ1oDyBkvRpbcE2Q3JKbSI8eGTDedQBruwR7kpJAxi3ycPZkOCtPcYWm7Zc+Why90BsM1vVxdn2ZoFHDyJjUlNz9RmwYJfMwQPSsPU1wce4LsnhMK14g38iwco0qRFZEpzXNu1/3NOXYe4oKnwTaKS2uIO0Ot1snGMR7C4FtKNpWoNRmuXVucdqKLK9+PkA3OJJJzJqeJTRpfpqUdCsm44UNA4jYXOqkrDnk86M92oyjn0TI8Cnrs9Jdnb2ZDgFIeAwtLTbGsArjsxzUFtFk55LK7oRhggxJkl17ZkNQVUaoxjtJ5WuUtw051TU5lMSSWELby8sclZZ0RwYwVJ/FTuQykorLChCU5bY9nQbPlBChtY3Vmdp1leNZNzluZ9HTUq4KKJKAYD7XspkduODh0XbNx2hOpulW+OifUaaNy57KTPSD4Lrr202HUeBXq12RmsxPCtpnU8SRGRizLnk0qclxJLozbfYzOzrIcI+Vc1jCcXE0zwpVbZmW4OG5rbFfMposqyvTj2qfun6Ffian09jP5ssv07farZn6G8TU+nsEbMiWdANYUWEHHC8X1NNxJw6kL3vsXNaifEk/oTJu15KK0siRoLmnMFw/AXFGS8hcarovKTALbDst14mdDAMgIjTXcKrlk7ljbHJdVZbh70P2XLWbBcHCPDe4ZF7wabwMqo25vyEWS1E1jAUtC1ZKNDMOJMQ7rs6PAKFRkucCYVWweVFgQ2VZXpx7VHun6D/ABNT6excZSZZEaHQ3BzdRBqMEpkUouLwx5cBEsYkyMi+K66xtdp1DiUFlkYLMhtVM7XiKLtZFlNgNwxcek73DYF5V1zsfyPc0+mjSuOwgklIljCWMNzEBrxde0OB1FFGTi8oGcIzWJLIEjaNMFbgrucfAp71Vj8yJ6CC/CDY1ktb0mEdZRfE2epPLSxXaBdvaOQpmC6EasrQhwOIIOdDgUUdVbF5yFXXGEspFU+iqH9qifdZ8Ez4+35D/E+REi8mNDQR4h3hrU+OqbWXJIRK+aeNmTQcmuNPLRK+q1G9Q0s7kCtVPONg4OS8+mf2MQfF/wC3sH49n+Hub/Re0NJdMPBGQDWmqH4ybklF+wXjSUW5RG4PJje/bvG8tajnqnH83sBHUTl+Uf8AoqH2p33QlfHSGeJL0XuY+iv95P3R8F345/xfubxJ+i9yyaM6ItlIbmeVc+88urQDMAU7kl6p5bXmJtr8Vpy9g5DsW8eaHH8bVz4uSXIK0ak+ArLaMM8+vAE95S3q7CmH2fD8wcl4DWC6xoaBqCnlJyeWXQhGCxFYHEIQljCWMJYwljCWMYIrmsYixbOhu82nDBdyxTpg/IhTFlAYhx6wu5FSox0waWoifBiixhUWMKixhUWMZaypWMkE4Fkg4lx6gh3FEaE+2TIVnQ2+bXjiuZY5VQXkSgFwYZWMJYwljCWM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16582" y="4807116"/>
            <a:ext cx="3883654" cy="1010797"/>
            <a:chOff x="4925225" y="5181262"/>
            <a:chExt cx="3464031" cy="90158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599" y="5181262"/>
              <a:ext cx="44245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225" y="5724349"/>
              <a:ext cx="457200" cy="22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6420" y="5327813"/>
              <a:ext cx="822960" cy="17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697" y="5185884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704" y="5585882"/>
              <a:ext cx="714882" cy="49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290" y="5680703"/>
              <a:ext cx="4572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0616" y="5784740"/>
              <a:ext cx="548640" cy="106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490" y="5659622"/>
              <a:ext cx="365760" cy="356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1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2056" y="5268804"/>
              <a:ext cx="365760" cy="35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807" y="5185884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807" y="5734334"/>
              <a:ext cx="457200" cy="207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9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59" b="31183"/>
            <a:stretch/>
          </p:blipFill>
          <p:spPr bwMode="auto">
            <a:xfrm>
              <a:off x="5468315" y="5724349"/>
              <a:ext cx="457200" cy="217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20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86" b="36012"/>
            <a:stretch/>
          </p:blipFill>
          <p:spPr bwMode="auto">
            <a:xfrm>
              <a:off x="6533090" y="5332687"/>
              <a:ext cx="457200" cy="162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0" y="5854324"/>
            <a:ext cx="9143999" cy="894239"/>
            <a:chOff x="0" y="5854324"/>
            <a:chExt cx="9143999" cy="894239"/>
          </a:xfrm>
        </p:grpSpPr>
        <p:sp>
          <p:nvSpPr>
            <p:cNvPr id="27" name="Rectangle 26"/>
            <p:cNvSpPr/>
            <p:nvPr/>
          </p:nvSpPr>
          <p:spPr>
            <a:xfrm>
              <a:off x="0" y="5854324"/>
              <a:ext cx="9143999" cy="54864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Through 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partnerships</a:t>
              </a: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 with government, industry, and academia, NSSL is </a:t>
              </a:r>
              <a:b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leading</a:t>
              </a: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 the development and demonstration of 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the MPAR concept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8" name="Picture 27" descr="universal_gold_b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22" y="6068206"/>
              <a:ext cx="680357" cy="680357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0" y="-2644"/>
            <a:ext cx="1585321" cy="747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" y="63490"/>
            <a:ext cx="1424365" cy="61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491316" y="-1185235"/>
            <a:ext cx="1909960" cy="1248725"/>
            <a:chOff x="7299473" y="26698"/>
            <a:chExt cx="1909960" cy="1248725"/>
          </a:xfrm>
        </p:grpSpPr>
        <p:pic>
          <p:nvPicPr>
            <p:cNvPr id="25" name="Picture 2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0531">
              <a:off x="7299473" y="26698"/>
              <a:ext cx="1909960" cy="1066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891790">
              <a:off x="7321501" y="998424"/>
              <a:ext cx="15167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remember the chef!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6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88889E-6 -4.84961E-6 L -0.14184 0.1723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86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 Lab Review</Template>
  <TotalTime>4830</TotalTime>
  <Words>379</Words>
  <Application>Microsoft Macintosh PowerPoint</Application>
  <PresentationFormat>On-screen Show (4:3)</PresentationFormat>
  <Paragraphs>116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2015-review-template</vt:lpstr>
      <vt:lpstr>MPAR Engineering Research</vt:lpstr>
      <vt:lpstr>PowerPoint Presentation</vt:lpstr>
      <vt:lpstr>The next revolution in weather observation technology is here!</vt:lpstr>
      <vt:lpstr>Today: Conventional Scanning</vt:lpstr>
      <vt:lpstr>Multifunction Can one radar do it all?</vt:lpstr>
      <vt:lpstr>Dual Polarization  Can MPAR match NEXRAD?</vt:lpstr>
      <vt:lpstr>Adaptive Beamforming Where one beam does NOT fit all</vt:lpstr>
      <vt:lpstr>Summary MPAR Engineering Research at NSSL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MPAR Engineering Research</dc:title>
  <dc:creator>Sebastian Torres</dc:creator>
  <cp:lastModifiedBy>Sebastian Torres</cp:lastModifiedBy>
  <cp:revision>89</cp:revision>
  <dcterms:created xsi:type="dcterms:W3CDTF">2015-01-12T21:54:18Z</dcterms:created>
  <dcterms:modified xsi:type="dcterms:W3CDTF">2015-02-10T03:50:58Z</dcterms:modified>
</cp:coreProperties>
</file>