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1"/>
    <p:sldMasterId id="2147483656" r:id="rId2"/>
  </p:sldMasterIdLst>
  <p:notesMasterIdLst>
    <p:notesMasterId r:id="rId10"/>
  </p:notesMasterIdLst>
  <p:sldIdLst>
    <p:sldId id="256" r:id="rId3"/>
    <p:sldId id="272" r:id="rId4"/>
    <p:sldId id="264" r:id="rId5"/>
    <p:sldId id="265" r:id="rId6"/>
    <p:sldId id="266" r:id="rId7"/>
    <p:sldId id="267" r:id="rId8"/>
    <p:sldId id="268" r:id="rId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 Snyder" initials="J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4B29062-D88C-4176-B04C-E2A5EF270A78}">
  <a:tblStyle styleId="{04B29062-D88C-4176-B04C-E2A5EF270A78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7E7E7"/>
          </a:solidFill>
        </a:fill>
      </a:tcStyle>
    </a:wholeTbl>
    <a:band1H>
      <a:tcStyle>
        <a:tcBdr/>
        <a:fill>
          <a:solidFill>
            <a:srgbClr val="CBCBCB"/>
          </a:solidFill>
        </a:fill>
      </a:tcStyle>
    </a:band1H>
    <a:band1V>
      <a:tcStyle>
        <a:tcBdr/>
        <a:fill>
          <a:solidFill>
            <a:srgbClr val="CBCBCB"/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7E7E7"/>
          </a:solidFill>
        </a:fill>
      </a:tcStyle>
    </a:lastRow>
    <a:firstRow>
      <a:tcTxStyle b="on" i="off"/>
      <a:tcStyle>
        <a:tcBdr/>
        <a:fill>
          <a:solidFill>
            <a:srgbClr val="E7E7E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0" autoAdjust="0"/>
    <p:restoredTop sz="94660"/>
  </p:normalViewPr>
  <p:slideViewPr>
    <p:cSldViewPr snapToGrid="0">
      <p:cViewPr>
        <p:scale>
          <a:sx n="106" d="100"/>
          <a:sy n="106" d="100"/>
        </p:scale>
        <p:origin x="-2248" y="-1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2-11T10:28:07.308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5068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9736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6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2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35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30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0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Relationship Id="rId3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Relationship Id="rId3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Relationship Id="rId3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Relationship Id="rId3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Relationship Id="rId3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Relationship Id="rId3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eg"/><Relationship Id="rId3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Relationship Id="rId3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Three Pictures">
    <p:bg>
      <p:bgPr>
        <a:solidFill>
          <a:schemeClr val="dk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 t="-315"/>
          <a:stretch/>
        </p:blipFill>
        <p:spPr>
          <a:xfrm>
            <a:off x="0" y="-9338"/>
            <a:ext cx="2234144" cy="428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3"/>
          <p:cNvPicPr preferRelativeResize="0"/>
          <p:nvPr/>
        </p:nvPicPr>
        <p:blipFill rotWithShape="1">
          <a:blip r:embed="rId3">
            <a:alphaModFix/>
          </a:blip>
          <a:srcRect t="-315"/>
          <a:stretch/>
        </p:blipFill>
        <p:spPr>
          <a:xfrm>
            <a:off x="2319003" y="-9338"/>
            <a:ext cx="4505990" cy="428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9854" y="2923"/>
            <a:ext cx="2234144" cy="4272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0" y="4295141"/>
            <a:ext cx="9143998" cy="11620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3552483" y="5717217"/>
            <a:ext cx="5591516" cy="11391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600"/>
              </a:spcBef>
              <a:buClr>
                <a:schemeClr val="lt1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360"/>
              </a:spcBef>
              <a:buClr>
                <a:schemeClr val="accent1"/>
              </a:buClr>
              <a:buFont typeface="Noto Symbol"/>
              <a:buNone/>
              <a:defRPr/>
            </a:lvl6pPr>
            <a:lvl7pPr marL="2743200" marR="0" indent="0" algn="ctr" rtl="0">
              <a:spcBef>
                <a:spcPts val="360"/>
              </a:spcBef>
              <a:buClr>
                <a:schemeClr val="accent1"/>
              </a:buClr>
              <a:buFont typeface="Noto Symbol"/>
              <a:buNone/>
              <a:defRPr/>
            </a:lvl7pPr>
            <a:lvl8pPr marL="3200400" marR="0" indent="0" algn="ctr" rtl="0">
              <a:spcBef>
                <a:spcPts val="360"/>
              </a:spcBef>
              <a:buClr>
                <a:schemeClr val="accent1"/>
              </a:buClr>
              <a:buFont typeface="Noto Symbol"/>
              <a:buNone/>
              <a:defRPr/>
            </a:lvl8pPr>
            <a:lvl9pPr marL="3657600" marR="0" indent="0" algn="ctr" rtl="0">
              <a:spcBef>
                <a:spcPts val="360"/>
              </a:spcBef>
              <a:buClr>
                <a:schemeClr val="accent1"/>
              </a:buClr>
              <a:buFont typeface="Noto Symbol"/>
              <a:buNone/>
              <a:defRPr/>
            </a:lvl9pPr>
          </a:lstStyle>
          <a:p>
            <a:endParaRPr/>
          </a:p>
        </p:txBody>
      </p:sp>
      <p:grpSp>
        <p:nvGrpSpPr>
          <p:cNvPr id="17" name="Shape 17"/>
          <p:cNvGrpSpPr/>
          <p:nvPr/>
        </p:nvGrpSpPr>
        <p:grpSpPr>
          <a:xfrm>
            <a:off x="214652" y="6032500"/>
            <a:ext cx="2476501" cy="698500"/>
            <a:chOff x="1823332" y="6023428"/>
            <a:chExt cx="2476501" cy="698500"/>
          </a:xfrm>
        </p:grpSpPr>
        <p:pic>
          <p:nvPicPr>
            <p:cNvPr id="18" name="Shape 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13203" y="6023428"/>
              <a:ext cx="696758" cy="69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23332" y="6032501"/>
              <a:ext cx="680356" cy="680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19476" y="6032501"/>
              <a:ext cx="680356" cy="6803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latin typeface="Century Gothic"/>
              <a:ea typeface="+mn-ea"/>
              <a:cs typeface="+mn-cs"/>
            </a:endParaRPr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9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652" y="3723445"/>
            <a:ext cx="4105241" cy="2279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43490" y="0"/>
            <a:ext cx="4600509" cy="640838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A4595"/>
                </a:solidFill>
              </a:rPr>
              <a:t>Click to edit Master title style</a:t>
            </a:r>
            <a:endParaRPr lang="en-US" dirty="0">
              <a:solidFill>
                <a:srgbClr val="0A4595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A4595"/>
                </a:solidFill>
              </a:rPr>
              <a:t>Click to edit Master title style</a:t>
            </a:r>
            <a:endParaRPr lang="en-US" dirty="0">
              <a:solidFill>
                <a:srgbClr val="0A4595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A4595"/>
                </a:solidFill>
              </a:rPr>
              <a:t>Click to edit Master title style</a:t>
            </a:r>
            <a:endParaRPr lang="en-US" dirty="0">
              <a:solidFill>
                <a:srgbClr val="0A4595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22" name="Picture 21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en-US" kern="1200" dirty="0" smtClean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4" name="Picture 13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3" name="Picture 12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4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922774"/>
            <a:ext cx="3657600" cy="52716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841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latin typeface="Century Gothic"/>
              <a:ea typeface="+mn-ea"/>
              <a:cs typeface="+mn-cs"/>
            </a:endParaRPr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779462" y="917080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lt2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779462" y="2241971"/>
            <a:ext cx="3657600" cy="397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marL="2055813" indent="-354013" rtl="0">
              <a:spcBef>
                <a:spcPts val="0"/>
              </a:spcBef>
              <a:defRPr/>
            </a:lvl6pPr>
            <a:lvl7pPr marL="2055813" indent="-354013" rtl="0">
              <a:spcBef>
                <a:spcPts val="0"/>
              </a:spcBef>
              <a:defRPr/>
            </a:lvl7pPr>
            <a:lvl8pPr marL="2055813" indent="-354013" rtl="0">
              <a:spcBef>
                <a:spcPts val="0"/>
              </a:spcBef>
              <a:defRPr/>
            </a:lvl8pPr>
            <a:lvl9pPr marL="2055813" indent="-354013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705353" y="2241971"/>
            <a:ext cx="3657600" cy="397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marL="1946275" indent="-346075" rtl="0">
              <a:spcBef>
                <a:spcPts val="0"/>
              </a:spcBef>
              <a:defRPr/>
            </a:lvl6pPr>
            <a:lvl7pPr marL="1946275" indent="-346075" rtl="0">
              <a:spcBef>
                <a:spcPts val="0"/>
              </a:spcBef>
              <a:defRPr/>
            </a:lvl7pPr>
            <a:lvl8pPr marL="1946275" indent="-346075" rtl="0">
              <a:spcBef>
                <a:spcPts val="0"/>
              </a:spcBef>
              <a:defRPr/>
            </a:lvl8pPr>
            <a:lvl9pPr marL="1946275" indent="-346075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1" name="Shape 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779462" y="6452782"/>
            <a:ext cx="417440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836446" y="645278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46" name="Shape 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21" y="6068205"/>
            <a:ext cx="680356" cy="680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latin typeface="Century Gothic"/>
              <a:ea typeface="+mn-ea"/>
              <a:cs typeface="+mn-cs"/>
            </a:endParaRPr>
          </a:p>
        </p:txBody>
      </p:sp>
      <p:pic>
        <p:nvPicPr>
          <p:cNvPr id="14" name="Picture 13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596587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latin typeface="Century Gothic"/>
              <a:ea typeface="+mn-ea"/>
              <a:cs typeface="+mn-cs"/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4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7" name="Picture 16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6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6276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329772"/>
            <a:ext cx="7583488" cy="376431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pic>
        <p:nvPicPr>
          <p:cNvPr id="14" name="Picture 13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6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192732"/>
            <a:ext cx="7583488" cy="3764315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r>
              <a:rPr lang="en-US" kern="1200" dirty="0" smtClean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9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887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878" y="838201"/>
            <a:ext cx="6191160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8" name="Picture 7" descr="pan1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3807" y="3058673"/>
            <a:ext cx="686714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3807" y="3058673"/>
            <a:ext cx="6867140" cy="7315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5" name="Footer Placeholder 8"/>
          <p:cNvSpPr>
            <a:spLocks noGrp="1"/>
          </p:cNvSpPr>
          <p:nvPr>
            <p:ph type="ftr" sz="quarter" idx="3"/>
          </p:nvPr>
        </p:nvSpPr>
        <p:spPr>
          <a:xfrm rot="5400000">
            <a:off x="-1704005" y="2586174"/>
            <a:ext cx="38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7" name="Picture 16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 rot="5400000">
            <a:off x="-367356" y="5913699"/>
            <a:ext cx="1187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65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 rot="5400000">
            <a:off x="-1704005" y="2586174"/>
            <a:ext cx="38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 rot="5400000">
            <a:off x="-367356" y="5913699"/>
            <a:ext cx="1187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779462" y="907945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779462" y="2208730"/>
            <a:ext cx="3657600" cy="8683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779462" y="3099503"/>
            <a:ext cx="3657600" cy="31315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marL="2055813" indent="-354013" rtl="0">
              <a:spcBef>
                <a:spcPts val="0"/>
              </a:spcBef>
              <a:defRPr/>
            </a:lvl6pPr>
            <a:lvl7pPr marL="2055813" indent="-354013" rtl="0">
              <a:spcBef>
                <a:spcPts val="0"/>
              </a:spcBef>
              <a:defRPr/>
            </a:lvl7pPr>
            <a:lvl8pPr marL="2055813" indent="-354013" rtl="0">
              <a:spcBef>
                <a:spcPts val="0"/>
              </a:spcBef>
              <a:defRPr/>
            </a:lvl8pPr>
            <a:lvl9pPr marL="2055813" indent="-354013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4"/>
          </p:nvPr>
        </p:nvSpPr>
        <p:spPr>
          <a:xfrm>
            <a:off x="4705351" y="3099503"/>
            <a:ext cx="3657600" cy="31315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marL="2055813" indent="-354013" rtl="0">
              <a:spcBef>
                <a:spcPts val="0"/>
              </a:spcBef>
              <a:defRPr/>
            </a:lvl6pPr>
            <a:lvl7pPr marL="2055813" indent="-354013" rtl="0">
              <a:spcBef>
                <a:spcPts val="0"/>
              </a:spcBef>
              <a:defRPr/>
            </a:lvl7pPr>
            <a:lvl8pPr marL="2055813" indent="-354013" rtl="0">
              <a:spcBef>
                <a:spcPts val="0"/>
              </a:spcBef>
              <a:defRPr/>
            </a:lvl8pPr>
            <a:lvl9pPr marL="2055813" indent="-354013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3" name="Shape 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779462" y="6452782"/>
            <a:ext cx="417440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836446" y="645278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21" y="6068205"/>
            <a:ext cx="680356" cy="680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779462" y="898808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lt2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779462" y="6452782"/>
            <a:ext cx="417440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6836446" y="645278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66" name="Shape 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21" y="6068205"/>
            <a:ext cx="680356" cy="680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/>
          <p:nvPr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779462" y="6452782"/>
            <a:ext cx="4174404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6836446" y="645278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21" y="6068205"/>
            <a:ext cx="680356" cy="680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0478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219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800" kern="1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pPr defTabSz="457200"/>
              <a:t>‹#›</a:t>
            </a:fld>
            <a:endParaRPr lang="en-US" kern="1200" dirty="0">
              <a:solidFill>
                <a:srgbClr val="FFFFFF"/>
              </a:solidFill>
              <a:latin typeface="Century Gothic"/>
              <a:ea typeface="+mn-ea"/>
              <a:cs typeface="+mn-cs"/>
            </a:endParaRPr>
          </a:p>
        </p:txBody>
      </p:sp>
      <p:pic>
        <p:nvPicPr>
          <p:cNvPr id="13" name="Picture 12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0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26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24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779462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lt2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779462" y="1949824"/>
            <a:ext cx="7583488" cy="40072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17170" algn="l" rtl="0">
              <a:spcBef>
                <a:spcPts val="2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228600" algn="l" rtl="0">
              <a:spcBef>
                <a:spcPts val="6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035050" marR="0" indent="-246380" algn="l" rtl="0">
              <a:spcBef>
                <a:spcPts val="6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371600" marR="0" indent="-240030" algn="l" rtl="0">
              <a:spcBef>
                <a:spcPts val="6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1720850" marR="0" indent="-246380" algn="l" rtl="0">
              <a:spcBef>
                <a:spcPts val="6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055813" marR="0" indent="-251143" algn="l" rtl="0">
              <a:spcBef>
                <a:spcPts val="360"/>
              </a:spcBef>
              <a:buClr>
                <a:schemeClr val="accent1"/>
              </a:buClr>
              <a:buFont typeface="Noto Symbol"/>
              <a:buChar char="+"/>
              <a:defRPr/>
            </a:lvl6pPr>
            <a:lvl7pPr marL="2398713" marR="0" indent="-251143" algn="l" rtl="0">
              <a:spcBef>
                <a:spcPts val="360"/>
              </a:spcBef>
              <a:buClr>
                <a:schemeClr val="accent1"/>
              </a:buClr>
              <a:buFont typeface="Noto Symbol"/>
              <a:buChar char="+"/>
              <a:defRPr/>
            </a:lvl7pPr>
            <a:lvl8pPr marL="2743200" marR="0" indent="-252729" algn="l" rtl="0">
              <a:spcBef>
                <a:spcPts val="360"/>
              </a:spcBef>
              <a:buClr>
                <a:schemeClr val="accent1"/>
              </a:buClr>
              <a:buFont typeface="Noto Symbol"/>
              <a:buChar char="+"/>
              <a:defRPr/>
            </a:lvl8pPr>
            <a:lvl9pPr marL="3087688" marR="0" indent="-241618" algn="l" rtl="0">
              <a:spcBef>
                <a:spcPts val="360"/>
              </a:spcBef>
              <a:buClr>
                <a:schemeClr val="accent1"/>
              </a:buClr>
              <a:buFont typeface="Noto Symbol"/>
              <a:buChar char="+"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790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comments" Target="../comments/comment1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/>
          </p:nvPr>
        </p:nvSpPr>
        <p:spPr>
          <a:xfrm>
            <a:off x="0" y="4275298"/>
            <a:ext cx="9143998" cy="13200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Polarimetric</a:t>
            </a:r>
            <a:r>
              <a:rPr lang="en-US" sz="2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Radar and NWP Synergies</a:t>
            </a:r>
            <a:endParaRPr lang="en-US" sz="2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ubTitle" idx="1"/>
          </p:nvPr>
        </p:nvSpPr>
        <p:spPr>
          <a:xfrm>
            <a:off x="4599214" y="5530787"/>
            <a:ext cx="4544786" cy="12759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Jeffrey Snyder (NRC)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February 25–27, 2015 </a:t>
            </a:r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 Weather Center</a:t>
            </a:r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Norman, Oklahoma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599033"/>
            <a:ext cx="7583488" cy="70783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Numerical Model + Radar Data Interaction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/>
            <a:r>
              <a:rPr lang="en-US" kern="1200" smtClean="0">
                <a:solidFill>
                  <a:srgbClr val="FFFFFF"/>
                </a:solidFill>
                <a:ea typeface="+mn-ea"/>
              </a:rPr>
              <a:t>NSSL Lab Review Feb 25–27, 2015</a:t>
            </a:r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2AE81A39-2840-ED4D-A514-D08330109612}" type="slidenum">
              <a:rPr lang="en-US" kern="1200" smtClean="0">
                <a:solidFill>
                  <a:srgbClr val="FFFFFF"/>
                </a:solidFill>
                <a:ea typeface="+mn-ea"/>
              </a:rPr>
              <a:pPr defTabSz="457200"/>
              <a:t>2</a:t>
            </a:fld>
            <a:endParaRPr lang="en-US" kern="1200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6" name="Bent Arrow 5"/>
          <p:cNvSpPr/>
          <p:nvPr/>
        </p:nvSpPr>
        <p:spPr>
          <a:xfrm>
            <a:off x="2010422" y="1406151"/>
            <a:ext cx="1371600" cy="64008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342" y="2189639"/>
            <a:ext cx="3838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Numerical Models:</a:t>
            </a:r>
          </a:p>
          <a:p>
            <a:pPr algn="ctr"/>
            <a:r>
              <a:rPr lang="en-US" sz="2000" dirty="0" smtClean="0"/>
              <a:t>Temperature, Moisture, Hydrometeor Distributions, etc.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64633" y="1331850"/>
            <a:ext cx="238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Forward Operator</a:t>
            </a:r>
          </a:p>
          <a:p>
            <a:pPr algn="ctr"/>
            <a:r>
              <a:rPr lang="en-US" sz="1800" dirty="0" smtClean="0"/>
              <a:t>(Radar Emulator)</a:t>
            </a:r>
            <a:endParaRPr lang="en-US" sz="1800" dirty="0"/>
          </a:p>
        </p:txBody>
      </p:sp>
      <p:sp>
        <p:nvSpPr>
          <p:cNvPr id="9" name="Bent Arrow 8"/>
          <p:cNvSpPr/>
          <p:nvPr/>
        </p:nvSpPr>
        <p:spPr>
          <a:xfrm flipH="1" flipV="1">
            <a:off x="5406518" y="3297586"/>
            <a:ext cx="1371600" cy="64008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6200000" flipH="1" flipV="1">
            <a:off x="5805661" y="1144596"/>
            <a:ext cx="640080" cy="13716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0790" y="2371351"/>
            <a:ext cx="304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Polarimetric Radars:</a:t>
            </a:r>
          </a:p>
          <a:p>
            <a:pPr algn="ctr"/>
            <a:r>
              <a:rPr lang="en-US" sz="2000" dirty="0" smtClean="0"/>
              <a:t>Z</a:t>
            </a:r>
            <a:r>
              <a:rPr lang="en-US" sz="2000" baseline="-25000" dirty="0" smtClean="0"/>
              <a:t>H</a:t>
            </a:r>
            <a:r>
              <a:rPr lang="en-US" sz="2000" dirty="0" smtClean="0"/>
              <a:t>, Z</a:t>
            </a:r>
            <a:r>
              <a:rPr lang="en-US" sz="2000" baseline="-25000" dirty="0" smtClean="0"/>
              <a:t>DR</a:t>
            </a:r>
            <a:r>
              <a:rPr lang="en-US" sz="2000" dirty="0" smtClean="0"/>
              <a:t>, K</a:t>
            </a:r>
            <a:r>
              <a:rPr lang="en-US" sz="2000" baseline="-25000" dirty="0" smtClean="0"/>
              <a:t>DP</a:t>
            </a:r>
            <a:r>
              <a:rPr lang="en-US" sz="2000" dirty="0" smtClean="0"/>
              <a:t>,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hv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etc.</a:t>
            </a:r>
            <a:endParaRPr lang="en-US" sz="2000" dirty="0"/>
          </a:p>
        </p:txBody>
      </p:sp>
      <p:sp>
        <p:nvSpPr>
          <p:cNvPr id="13" name="Bent Arrow 12"/>
          <p:cNvSpPr/>
          <p:nvPr/>
        </p:nvSpPr>
        <p:spPr>
          <a:xfrm rot="16200000">
            <a:off x="2288610" y="2886105"/>
            <a:ext cx="640080" cy="13716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4450" y="3321128"/>
            <a:ext cx="217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Retrieval Equations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59602" y="4077059"/>
            <a:ext cx="468439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  <a:buClr>
                <a:srgbClr val="000000"/>
              </a:buClr>
              <a:buSzPct val="90000"/>
            </a:pPr>
            <a:r>
              <a:rPr lang="en-US" sz="1800" kern="1200" dirty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Radar quantities can be affected by</a:t>
            </a:r>
          </a:p>
          <a:p>
            <a:pPr marL="342900" lvl="0" indent="-342900">
              <a:spcBef>
                <a:spcPts val="600"/>
              </a:spcBef>
              <a:buClr>
                <a:srgbClr val="000000"/>
              </a:buClr>
              <a:buSzPct val="90000"/>
              <a:buFont typeface="Arial"/>
              <a:buChar char="•"/>
            </a:pPr>
            <a:r>
              <a:rPr lang="en-US" sz="1800" kern="1200" dirty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Size </a:t>
            </a:r>
            <a:r>
              <a:rPr lang="en-US" sz="1800" kern="1200" dirty="0" smtClean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distribution</a:t>
            </a:r>
          </a:p>
          <a:p>
            <a:pPr marL="342900" lvl="0" indent="-342900">
              <a:spcBef>
                <a:spcPts val="600"/>
              </a:spcBef>
              <a:buClr>
                <a:srgbClr val="000000"/>
              </a:buClr>
              <a:buSzPct val="90000"/>
              <a:buFont typeface="Arial"/>
              <a:buChar char="•"/>
            </a:pPr>
            <a:r>
              <a:rPr lang="en-US" sz="1800" kern="1200" dirty="0" smtClean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fraction and distribution*</a:t>
            </a:r>
            <a:endParaRPr lang="en-US" sz="1800" kern="1200" dirty="0">
              <a:solidFill>
                <a:srgbClr val="000000">
                  <a:lumMod val="90000"/>
                  <a:lumOff val="1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buClr>
                <a:srgbClr val="000000"/>
              </a:buClr>
              <a:buSzPct val="90000"/>
              <a:buFont typeface="Arial"/>
              <a:buChar char="•"/>
            </a:pPr>
            <a:r>
              <a:rPr lang="en-US" sz="1800" kern="1200" dirty="0" smtClean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Particle density*</a:t>
            </a:r>
          </a:p>
          <a:p>
            <a:pPr marL="342900" lvl="0" indent="-342900">
              <a:spcBef>
                <a:spcPts val="600"/>
              </a:spcBef>
              <a:buClr>
                <a:srgbClr val="000000"/>
              </a:buClr>
              <a:buSzPct val="90000"/>
              <a:buFont typeface="Arial"/>
              <a:buChar char="•"/>
            </a:pPr>
            <a:r>
              <a:rPr lang="en-US" sz="1800" kern="1200" dirty="0" smtClean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Shape, </a:t>
            </a:r>
            <a:r>
              <a:rPr lang="en-US" sz="1800" kern="1200" dirty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canting </a:t>
            </a:r>
            <a:r>
              <a:rPr lang="en-US" sz="1800" kern="1200" dirty="0" smtClean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angle, and variability*</a:t>
            </a:r>
            <a:endParaRPr lang="en-US" sz="1800" kern="1200" dirty="0">
              <a:solidFill>
                <a:srgbClr val="000000">
                  <a:lumMod val="90000"/>
                  <a:lumOff val="1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ts val="600"/>
              </a:spcBef>
              <a:buClr>
                <a:srgbClr val="000000"/>
              </a:buClr>
              <a:buSzPct val="90000"/>
              <a:buFont typeface="Arial"/>
              <a:buChar char="•"/>
            </a:pPr>
            <a:r>
              <a:rPr lang="en-US" sz="1800" kern="1200" dirty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Radar </a:t>
            </a:r>
            <a:r>
              <a:rPr lang="en-US" sz="1800" kern="1200" dirty="0" smtClean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frequency</a:t>
            </a:r>
            <a:endParaRPr lang="en-US" sz="1800" kern="1200" dirty="0">
              <a:solidFill>
                <a:srgbClr val="000000">
                  <a:lumMod val="90000"/>
                  <a:lumOff val="1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9469" y="4088073"/>
            <a:ext cx="419013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  <a:buClr>
                <a:srgbClr val="000000"/>
              </a:buClr>
              <a:buSzPct val="90000"/>
            </a:pPr>
            <a:r>
              <a:rPr lang="en-US" sz="2200" kern="1200" dirty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 of the most </a:t>
            </a:r>
            <a:r>
              <a:rPr lang="en-US" sz="2200" kern="1200" dirty="0" smtClean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lang="en-US" sz="2200" kern="1200" dirty="0" err="1" smtClean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polarimetrically</a:t>
            </a:r>
            <a:r>
              <a:rPr lang="en-US" sz="2200" kern="1200" dirty="0" smtClean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interesting</a:t>
            </a:r>
            <a:r>
              <a:rPr lang="en-US" sz="2200" kern="1200" dirty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signatures occur </a:t>
            </a:r>
            <a:r>
              <a:rPr lang="en-US" sz="2200" kern="1200" dirty="0" smtClean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complexities and uncertainties </a:t>
            </a:r>
            <a:r>
              <a:rPr lang="en-US" sz="2200" kern="1200" dirty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be </a:t>
            </a:r>
            <a:r>
              <a:rPr lang="en-US" sz="2200" kern="1200" dirty="0" smtClean="0">
                <a:solidFill>
                  <a:srgbClr val="000000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significant. </a:t>
            </a:r>
            <a:endParaRPr lang="en-US" sz="2200" kern="1200" dirty="0">
              <a:solidFill>
                <a:srgbClr val="000000">
                  <a:lumMod val="90000"/>
                  <a:lumOff val="1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3171" y="6109277"/>
            <a:ext cx="223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Generally not predicted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  <p:bldP spid="12" grpId="0"/>
      <p:bldP spid="13" grpId="0" animBg="1"/>
      <p:bldP spid="14" grpId="0"/>
      <p:bldP spid="19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89" y="689353"/>
            <a:ext cx="5716340" cy="707438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Forward Operators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58" y="1304458"/>
            <a:ext cx="4327402" cy="517139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Jung et al. (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2010); Ryzhkov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et al. (2011)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Valuable uses: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of models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Study of relationships between radar signatures and microphysical processes, etc.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of data assimilation (using radar data directly in model) 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Many potential error sources: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Model (e.g., fixed density, no water fraction / wet ice, “simple” size distributions)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Forward operator (e.g., fixed temperatures in calculations, water fraction routines)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571207" y="838950"/>
            <a:ext cx="4583506" cy="5544572"/>
            <a:chOff x="4571207" y="838950"/>
            <a:chExt cx="4583506" cy="55445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207" y="1023616"/>
              <a:ext cx="4430127" cy="535990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69828" y="838950"/>
              <a:ext cx="35332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Observed                            Simulated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7203428" y="2856273"/>
              <a:ext cx="3533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Dawson et al. (2014)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6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mph" presetSubtype="10" decel="3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C9F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629617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Microphysical Retrievals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4024" y="1546698"/>
            <a:ext cx="8052503" cy="18790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Polarimetric information can aid estimates of rain and ice characteristics</a:t>
            </a:r>
          </a:p>
          <a:p>
            <a:pPr marL="0" indent="0">
              <a:buNone/>
            </a:pPr>
            <a:r>
              <a:rPr lang="en-US" dirty="0" smtClean="0"/>
              <a:t>Naturally-occurring variability in hydrometeor distributions means that “one size fits all” retrieval equations are often suboptimal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922999" y="3235141"/>
            <a:ext cx="7681345" cy="3206998"/>
            <a:chOff x="922999" y="3235141"/>
            <a:chExt cx="7681345" cy="3206998"/>
          </a:xfrm>
        </p:grpSpPr>
        <p:sp>
          <p:nvSpPr>
            <p:cNvPr id="9" name="TextBox 8"/>
            <p:cNvSpPr txBox="1"/>
            <p:nvPr/>
          </p:nvSpPr>
          <p:spPr>
            <a:xfrm>
              <a:off x="3806898" y="6134362"/>
              <a:ext cx="2517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Above – Less scatter = better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922999" y="3529045"/>
              <a:ext cx="7681345" cy="2693976"/>
              <a:chOff x="1024912" y="3478979"/>
              <a:chExt cx="7681345" cy="269397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332689" y="3478979"/>
                <a:ext cx="7373568" cy="2454894"/>
                <a:chOff x="1971638" y="3678914"/>
                <a:chExt cx="6529474" cy="2173866"/>
              </a:xfrm>
            </p:grpSpPr>
            <p:grpSp>
              <p:nvGrpSpPr>
                <p:cNvPr id="7" name="Group 6"/>
                <p:cNvGrpSpPr>
                  <a:grpSpLocks noChangeAspect="1"/>
                </p:cNvGrpSpPr>
                <p:nvPr/>
              </p:nvGrpSpPr>
              <p:grpSpPr>
                <a:xfrm>
                  <a:off x="1971638" y="3960099"/>
                  <a:ext cx="6529474" cy="1892681"/>
                  <a:chOff x="4586500" y="-916505"/>
                  <a:chExt cx="14503090" cy="4203975"/>
                </a:xfrm>
              </p:grpSpPr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314" t="17723" r="4517" b="46786"/>
                  <a:stretch/>
                </p:blipFill>
                <p:spPr>
                  <a:xfrm>
                    <a:off x="4586500" y="-915665"/>
                    <a:ext cx="6709211" cy="4203135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62" t="17204" r="6521" b="46790"/>
                  <a:stretch/>
                </p:blipFill>
                <p:spPr>
                  <a:xfrm>
                    <a:off x="12660781" y="-916505"/>
                    <a:ext cx="6428809" cy="420397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1" name="TextBox 10"/>
                <p:cNvSpPr txBox="1"/>
                <p:nvPr/>
              </p:nvSpPr>
              <p:spPr>
                <a:xfrm>
                  <a:off x="2286780" y="3678914"/>
                  <a:ext cx="2552542" cy="2725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Single Polarization (Conventional)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6400121" y="3683312"/>
                  <a:ext cx="1415524" cy="2725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Dual Polarization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2303322" y="5865178"/>
                <a:ext cx="16530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“True” LWC (g/m</a:t>
                </a:r>
                <a:r>
                  <a:rPr lang="en-US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6200000">
                <a:off x="-19802" y="4659448"/>
                <a:ext cx="23972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en-US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-Retrieved LWC (g/m</a:t>
                </a:r>
                <a:r>
                  <a:rPr lang="en-US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363527" y="5865178"/>
                <a:ext cx="16530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“True” LWC (g/m</a:t>
                </a:r>
                <a:r>
                  <a:rPr lang="en-US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6200000">
                <a:off x="4040403" y="4659448"/>
                <a:ext cx="23972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-Retrieved LWC (g/m</a:t>
                </a:r>
                <a:r>
                  <a:rPr lang="en-US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345044" y="3235141"/>
              <a:ext cx="2762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Liquid Water Content (LWC)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349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96" y="1512075"/>
            <a:ext cx="5881266" cy="4705012"/>
          </a:xfr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819" y="1513677"/>
            <a:ext cx="5881264" cy="4705012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81" y="1819709"/>
            <a:ext cx="4806180" cy="4185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722521"/>
            <a:ext cx="7975431" cy="53292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Columns – Example of Potential Utilization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01854" y="4238209"/>
            <a:ext cx="36114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Relevant to </a:t>
            </a:r>
          </a:p>
          <a:p>
            <a:pPr marL="342900" indent="-342900">
              <a:buAutoNum type="arabicPeriod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 – large hail growth, updraft evolution (intensification/dissipation)</a:t>
            </a:r>
          </a:p>
          <a:p>
            <a:pPr marL="342900" indent="-342900">
              <a:buAutoNum type="arabicPeriod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– identify regions and extent of latent heating associated with condensation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6035" y="6100129"/>
            <a:ext cx="3608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See Kumjian et al. (2014) and Snyder et al. (2014)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641" y="1162908"/>
            <a:ext cx="397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Hebrew University Cloud Model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323273" y="4070961"/>
            <a:ext cx="342413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Cloud 44"/>
          <p:cNvSpPr/>
          <p:nvPr/>
        </p:nvSpPr>
        <p:spPr>
          <a:xfrm>
            <a:off x="6244119" y="1490106"/>
            <a:ext cx="1562333" cy="2272717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/>
          <p:cNvGrpSpPr/>
          <p:nvPr/>
        </p:nvGrpSpPr>
        <p:grpSpPr>
          <a:xfrm>
            <a:off x="5865579" y="2028606"/>
            <a:ext cx="2265021" cy="1894786"/>
            <a:chOff x="5865579" y="1865652"/>
            <a:chExt cx="2265021" cy="1894786"/>
          </a:xfrm>
        </p:grpSpPr>
        <p:sp>
          <p:nvSpPr>
            <p:cNvPr id="78" name="Freeform 77"/>
            <p:cNvSpPr/>
            <p:nvPr/>
          </p:nvSpPr>
          <p:spPr>
            <a:xfrm>
              <a:off x="5865579" y="1865652"/>
              <a:ext cx="993974" cy="1869044"/>
            </a:xfrm>
            <a:custGeom>
              <a:avLst/>
              <a:gdLst>
                <a:gd name="connsiteX0" fmla="*/ 0 w 982494"/>
                <a:gd name="connsiteY0" fmla="*/ 1566154 h 1566895"/>
                <a:gd name="connsiteX1" fmla="*/ 593388 w 982494"/>
                <a:gd name="connsiteY1" fmla="*/ 1468877 h 1566895"/>
                <a:gd name="connsiteX2" fmla="*/ 894945 w 982494"/>
                <a:gd name="connsiteY2" fmla="*/ 953311 h 1566895"/>
                <a:gd name="connsiteX3" fmla="*/ 982494 w 982494"/>
                <a:gd name="connsiteY3" fmla="*/ 0 h 1566895"/>
                <a:gd name="connsiteX4" fmla="*/ 982494 w 982494"/>
                <a:gd name="connsiteY4" fmla="*/ 0 h 1566895"/>
                <a:gd name="connsiteX0" fmla="*/ 0 w 993974"/>
                <a:gd name="connsiteY0" fmla="*/ 2087955 h 2088696"/>
                <a:gd name="connsiteX1" fmla="*/ 593388 w 993974"/>
                <a:gd name="connsiteY1" fmla="*/ 1990678 h 2088696"/>
                <a:gd name="connsiteX2" fmla="*/ 894945 w 993974"/>
                <a:gd name="connsiteY2" fmla="*/ 1475112 h 2088696"/>
                <a:gd name="connsiteX3" fmla="*/ 982494 w 993974"/>
                <a:gd name="connsiteY3" fmla="*/ 521801 h 2088696"/>
                <a:gd name="connsiteX4" fmla="*/ 671209 w 993974"/>
                <a:gd name="connsiteY4" fmla="*/ 0 h 208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974" h="2088696">
                  <a:moveTo>
                    <a:pt x="0" y="2087955"/>
                  </a:moveTo>
                  <a:cubicBezTo>
                    <a:pt x="222115" y="2090386"/>
                    <a:pt x="444231" y="2092818"/>
                    <a:pt x="593388" y="1990678"/>
                  </a:cubicBezTo>
                  <a:cubicBezTo>
                    <a:pt x="742545" y="1888538"/>
                    <a:pt x="830094" y="1719925"/>
                    <a:pt x="894945" y="1475112"/>
                  </a:cubicBezTo>
                  <a:cubicBezTo>
                    <a:pt x="959796" y="1230299"/>
                    <a:pt x="1019783" y="767653"/>
                    <a:pt x="982494" y="521801"/>
                  </a:cubicBezTo>
                  <a:cubicBezTo>
                    <a:pt x="945205" y="275949"/>
                    <a:pt x="774971" y="173934"/>
                    <a:pt x="671209" y="0"/>
                  </a:cubicBezTo>
                </a:path>
              </a:pathLst>
            </a:custGeom>
            <a:ln>
              <a:headEnd type="none" w="med" len="med"/>
              <a:tailEnd type="arrow" w="med" len="med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 flipH="1">
              <a:off x="7136626" y="1891394"/>
              <a:ext cx="993974" cy="1869044"/>
            </a:xfrm>
            <a:custGeom>
              <a:avLst/>
              <a:gdLst>
                <a:gd name="connsiteX0" fmla="*/ 0 w 982494"/>
                <a:gd name="connsiteY0" fmla="*/ 1566154 h 1566895"/>
                <a:gd name="connsiteX1" fmla="*/ 593388 w 982494"/>
                <a:gd name="connsiteY1" fmla="*/ 1468877 h 1566895"/>
                <a:gd name="connsiteX2" fmla="*/ 894945 w 982494"/>
                <a:gd name="connsiteY2" fmla="*/ 953311 h 1566895"/>
                <a:gd name="connsiteX3" fmla="*/ 982494 w 982494"/>
                <a:gd name="connsiteY3" fmla="*/ 0 h 1566895"/>
                <a:gd name="connsiteX4" fmla="*/ 982494 w 982494"/>
                <a:gd name="connsiteY4" fmla="*/ 0 h 1566895"/>
                <a:gd name="connsiteX0" fmla="*/ 0 w 993974"/>
                <a:gd name="connsiteY0" fmla="*/ 2087955 h 2088696"/>
                <a:gd name="connsiteX1" fmla="*/ 593388 w 993974"/>
                <a:gd name="connsiteY1" fmla="*/ 1990678 h 2088696"/>
                <a:gd name="connsiteX2" fmla="*/ 894945 w 993974"/>
                <a:gd name="connsiteY2" fmla="*/ 1475112 h 2088696"/>
                <a:gd name="connsiteX3" fmla="*/ 982494 w 993974"/>
                <a:gd name="connsiteY3" fmla="*/ 521801 h 2088696"/>
                <a:gd name="connsiteX4" fmla="*/ 671209 w 993974"/>
                <a:gd name="connsiteY4" fmla="*/ 0 h 208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974" h="2088696">
                  <a:moveTo>
                    <a:pt x="0" y="2087955"/>
                  </a:moveTo>
                  <a:cubicBezTo>
                    <a:pt x="222115" y="2090386"/>
                    <a:pt x="444231" y="2092818"/>
                    <a:pt x="593388" y="1990678"/>
                  </a:cubicBezTo>
                  <a:cubicBezTo>
                    <a:pt x="742545" y="1888538"/>
                    <a:pt x="830094" y="1719925"/>
                    <a:pt x="894945" y="1475112"/>
                  </a:cubicBezTo>
                  <a:cubicBezTo>
                    <a:pt x="959796" y="1230299"/>
                    <a:pt x="1019783" y="767653"/>
                    <a:pt x="982494" y="521801"/>
                  </a:cubicBezTo>
                  <a:cubicBezTo>
                    <a:pt x="945205" y="275949"/>
                    <a:pt x="774971" y="173934"/>
                    <a:pt x="671209" y="0"/>
                  </a:cubicBezTo>
                </a:path>
              </a:pathLst>
            </a:custGeom>
            <a:ln>
              <a:headEnd type="none" w="med" len="med"/>
              <a:tailEnd type="arrow" w="med" len="med"/>
            </a:ln>
            <a:effec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064733" y="2805392"/>
            <a:ext cx="4142687" cy="907165"/>
            <a:chOff x="5064733" y="2642438"/>
            <a:chExt cx="4142687" cy="907165"/>
          </a:xfrm>
        </p:grpSpPr>
        <p:sp>
          <p:nvSpPr>
            <p:cNvPr id="96" name="Freeform 95"/>
            <p:cNvSpPr/>
            <p:nvPr/>
          </p:nvSpPr>
          <p:spPr>
            <a:xfrm>
              <a:off x="5583677" y="2642438"/>
              <a:ext cx="3035029" cy="634620"/>
            </a:xfrm>
            <a:custGeom>
              <a:avLst/>
              <a:gdLst>
                <a:gd name="connsiteX0" fmla="*/ 0 w 3035029"/>
                <a:gd name="connsiteY0" fmla="*/ 958514 h 1021952"/>
                <a:gd name="connsiteX1" fmla="*/ 758757 w 3035029"/>
                <a:gd name="connsiteY1" fmla="*/ 958514 h 1021952"/>
                <a:gd name="connsiteX2" fmla="*/ 1011676 w 3035029"/>
                <a:gd name="connsiteY2" fmla="*/ 355399 h 1021952"/>
                <a:gd name="connsiteX3" fmla="*/ 1206229 w 3035029"/>
                <a:gd name="connsiteY3" fmla="*/ 24659 h 1021952"/>
                <a:gd name="connsiteX4" fmla="*/ 1663429 w 3035029"/>
                <a:gd name="connsiteY4" fmla="*/ 92752 h 1021952"/>
                <a:gd name="connsiteX5" fmla="*/ 1857983 w 3035029"/>
                <a:gd name="connsiteY5" fmla="*/ 637501 h 1021952"/>
                <a:gd name="connsiteX6" fmla="*/ 1964987 w 3035029"/>
                <a:gd name="connsiteY6" fmla="*/ 977969 h 1021952"/>
                <a:gd name="connsiteX7" fmla="*/ 3035029 w 3035029"/>
                <a:gd name="connsiteY7" fmla="*/ 1007152 h 1021952"/>
                <a:gd name="connsiteX0" fmla="*/ 0 w 3035029"/>
                <a:gd name="connsiteY0" fmla="*/ 968061 h 1031499"/>
                <a:gd name="connsiteX1" fmla="*/ 758757 w 3035029"/>
                <a:gd name="connsiteY1" fmla="*/ 968061 h 1031499"/>
                <a:gd name="connsiteX2" fmla="*/ 985797 w 3035029"/>
                <a:gd name="connsiteY2" fmla="*/ 494343 h 1031499"/>
                <a:gd name="connsiteX3" fmla="*/ 1206229 w 3035029"/>
                <a:gd name="connsiteY3" fmla="*/ 34206 h 1031499"/>
                <a:gd name="connsiteX4" fmla="*/ 1663429 w 3035029"/>
                <a:gd name="connsiteY4" fmla="*/ 102299 h 1031499"/>
                <a:gd name="connsiteX5" fmla="*/ 1857983 w 3035029"/>
                <a:gd name="connsiteY5" fmla="*/ 647048 h 1031499"/>
                <a:gd name="connsiteX6" fmla="*/ 1964987 w 3035029"/>
                <a:gd name="connsiteY6" fmla="*/ 987516 h 1031499"/>
                <a:gd name="connsiteX7" fmla="*/ 3035029 w 3035029"/>
                <a:gd name="connsiteY7" fmla="*/ 1016699 h 1031499"/>
                <a:gd name="connsiteX0" fmla="*/ 0 w 3035029"/>
                <a:gd name="connsiteY0" fmla="*/ 877246 h 940684"/>
                <a:gd name="connsiteX1" fmla="*/ 758757 w 3035029"/>
                <a:gd name="connsiteY1" fmla="*/ 877246 h 940684"/>
                <a:gd name="connsiteX2" fmla="*/ 985797 w 3035029"/>
                <a:gd name="connsiteY2" fmla="*/ 403528 h 940684"/>
                <a:gd name="connsiteX3" fmla="*/ 1223482 w 3035029"/>
                <a:gd name="connsiteY3" fmla="*/ 202184 h 940684"/>
                <a:gd name="connsiteX4" fmla="*/ 1663429 w 3035029"/>
                <a:gd name="connsiteY4" fmla="*/ 11484 h 940684"/>
                <a:gd name="connsiteX5" fmla="*/ 1857983 w 3035029"/>
                <a:gd name="connsiteY5" fmla="*/ 556233 h 940684"/>
                <a:gd name="connsiteX6" fmla="*/ 1964987 w 3035029"/>
                <a:gd name="connsiteY6" fmla="*/ 896701 h 940684"/>
                <a:gd name="connsiteX7" fmla="*/ 3035029 w 3035029"/>
                <a:gd name="connsiteY7" fmla="*/ 925884 h 940684"/>
                <a:gd name="connsiteX0" fmla="*/ 0 w 3035029"/>
                <a:gd name="connsiteY0" fmla="*/ 689034 h 752472"/>
                <a:gd name="connsiteX1" fmla="*/ 758757 w 3035029"/>
                <a:gd name="connsiteY1" fmla="*/ 689034 h 752472"/>
                <a:gd name="connsiteX2" fmla="*/ 985797 w 3035029"/>
                <a:gd name="connsiteY2" fmla="*/ 215316 h 752472"/>
                <a:gd name="connsiteX3" fmla="*/ 1223482 w 3035029"/>
                <a:gd name="connsiteY3" fmla="*/ 13972 h 752472"/>
                <a:gd name="connsiteX4" fmla="*/ 1568539 w 3035029"/>
                <a:gd name="connsiteY4" fmla="*/ 56186 h 752472"/>
                <a:gd name="connsiteX5" fmla="*/ 1857983 w 3035029"/>
                <a:gd name="connsiteY5" fmla="*/ 368021 h 752472"/>
                <a:gd name="connsiteX6" fmla="*/ 1964987 w 3035029"/>
                <a:gd name="connsiteY6" fmla="*/ 708489 h 752472"/>
                <a:gd name="connsiteX7" fmla="*/ 3035029 w 3035029"/>
                <a:gd name="connsiteY7" fmla="*/ 737672 h 752472"/>
                <a:gd name="connsiteX0" fmla="*/ 0 w 3035029"/>
                <a:gd name="connsiteY0" fmla="*/ 691195 h 754633"/>
                <a:gd name="connsiteX1" fmla="*/ 758757 w 3035029"/>
                <a:gd name="connsiteY1" fmla="*/ 691195 h 754633"/>
                <a:gd name="connsiteX2" fmla="*/ 985797 w 3035029"/>
                <a:gd name="connsiteY2" fmla="*/ 217477 h 754633"/>
                <a:gd name="connsiteX3" fmla="*/ 1223482 w 3035029"/>
                <a:gd name="connsiteY3" fmla="*/ 16133 h 754633"/>
                <a:gd name="connsiteX4" fmla="*/ 1568539 w 3035029"/>
                <a:gd name="connsiteY4" fmla="*/ 58347 h 754633"/>
                <a:gd name="connsiteX5" fmla="*/ 1832104 w 3035029"/>
                <a:gd name="connsiteY5" fmla="*/ 421940 h 754633"/>
                <a:gd name="connsiteX6" fmla="*/ 1964987 w 3035029"/>
                <a:gd name="connsiteY6" fmla="*/ 710650 h 754633"/>
                <a:gd name="connsiteX7" fmla="*/ 3035029 w 3035029"/>
                <a:gd name="connsiteY7" fmla="*/ 739833 h 754633"/>
                <a:gd name="connsiteX0" fmla="*/ 0 w 3035029"/>
                <a:gd name="connsiteY0" fmla="*/ 675743 h 739181"/>
                <a:gd name="connsiteX1" fmla="*/ 758757 w 3035029"/>
                <a:gd name="connsiteY1" fmla="*/ 675743 h 739181"/>
                <a:gd name="connsiteX2" fmla="*/ 985797 w 3035029"/>
                <a:gd name="connsiteY2" fmla="*/ 202025 h 739181"/>
                <a:gd name="connsiteX3" fmla="*/ 1223482 w 3035029"/>
                <a:gd name="connsiteY3" fmla="*/ 681 h 739181"/>
                <a:gd name="connsiteX4" fmla="*/ 1585792 w 3035029"/>
                <a:gd name="connsiteY4" fmla="*/ 146412 h 739181"/>
                <a:gd name="connsiteX5" fmla="*/ 1832104 w 3035029"/>
                <a:gd name="connsiteY5" fmla="*/ 406488 h 739181"/>
                <a:gd name="connsiteX6" fmla="*/ 1964987 w 3035029"/>
                <a:gd name="connsiteY6" fmla="*/ 695198 h 739181"/>
                <a:gd name="connsiteX7" fmla="*/ 3035029 w 3035029"/>
                <a:gd name="connsiteY7" fmla="*/ 724381 h 739181"/>
                <a:gd name="connsiteX0" fmla="*/ 0 w 3035029"/>
                <a:gd name="connsiteY0" fmla="*/ 569276 h 632714"/>
                <a:gd name="connsiteX1" fmla="*/ 758757 w 3035029"/>
                <a:gd name="connsiteY1" fmla="*/ 569276 h 632714"/>
                <a:gd name="connsiteX2" fmla="*/ 985797 w 3035029"/>
                <a:gd name="connsiteY2" fmla="*/ 95558 h 632714"/>
                <a:gd name="connsiteX3" fmla="*/ 1318373 w 3035029"/>
                <a:gd name="connsiteY3" fmla="*/ 6357 h 632714"/>
                <a:gd name="connsiteX4" fmla="*/ 1585792 w 3035029"/>
                <a:gd name="connsiteY4" fmla="*/ 39945 h 632714"/>
                <a:gd name="connsiteX5" fmla="*/ 1832104 w 3035029"/>
                <a:gd name="connsiteY5" fmla="*/ 300021 h 632714"/>
                <a:gd name="connsiteX6" fmla="*/ 1964987 w 3035029"/>
                <a:gd name="connsiteY6" fmla="*/ 588731 h 632714"/>
                <a:gd name="connsiteX7" fmla="*/ 3035029 w 3035029"/>
                <a:gd name="connsiteY7" fmla="*/ 617914 h 632714"/>
                <a:gd name="connsiteX0" fmla="*/ 0 w 3035029"/>
                <a:gd name="connsiteY0" fmla="*/ 575638 h 639076"/>
                <a:gd name="connsiteX1" fmla="*/ 758757 w 3035029"/>
                <a:gd name="connsiteY1" fmla="*/ 575638 h 639076"/>
                <a:gd name="connsiteX2" fmla="*/ 1028929 w 3035029"/>
                <a:gd name="connsiteY2" fmla="*/ 188184 h 639076"/>
                <a:gd name="connsiteX3" fmla="*/ 1318373 w 3035029"/>
                <a:gd name="connsiteY3" fmla="*/ 12719 h 639076"/>
                <a:gd name="connsiteX4" fmla="*/ 1585792 w 3035029"/>
                <a:gd name="connsiteY4" fmla="*/ 46307 h 639076"/>
                <a:gd name="connsiteX5" fmla="*/ 1832104 w 3035029"/>
                <a:gd name="connsiteY5" fmla="*/ 306383 h 639076"/>
                <a:gd name="connsiteX6" fmla="*/ 1964987 w 3035029"/>
                <a:gd name="connsiteY6" fmla="*/ 595093 h 639076"/>
                <a:gd name="connsiteX7" fmla="*/ 3035029 w 3035029"/>
                <a:gd name="connsiteY7" fmla="*/ 624276 h 639076"/>
                <a:gd name="connsiteX0" fmla="*/ 0 w 3035029"/>
                <a:gd name="connsiteY0" fmla="*/ 575638 h 639076"/>
                <a:gd name="connsiteX1" fmla="*/ 758757 w 3035029"/>
                <a:gd name="connsiteY1" fmla="*/ 575638 h 639076"/>
                <a:gd name="connsiteX2" fmla="*/ 1028929 w 3035029"/>
                <a:gd name="connsiteY2" fmla="*/ 188184 h 639076"/>
                <a:gd name="connsiteX3" fmla="*/ 1318373 w 3035029"/>
                <a:gd name="connsiteY3" fmla="*/ 12719 h 639076"/>
                <a:gd name="connsiteX4" fmla="*/ 1585792 w 3035029"/>
                <a:gd name="connsiteY4" fmla="*/ 46307 h 639076"/>
                <a:gd name="connsiteX5" fmla="*/ 1832104 w 3035029"/>
                <a:gd name="connsiteY5" fmla="*/ 306383 h 639076"/>
                <a:gd name="connsiteX6" fmla="*/ 1964987 w 3035029"/>
                <a:gd name="connsiteY6" fmla="*/ 595093 h 639076"/>
                <a:gd name="connsiteX7" fmla="*/ 3035029 w 3035029"/>
                <a:gd name="connsiteY7" fmla="*/ 624276 h 639076"/>
                <a:gd name="connsiteX0" fmla="*/ 0 w 3035029"/>
                <a:gd name="connsiteY0" fmla="*/ 571182 h 634620"/>
                <a:gd name="connsiteX1" fmla="*/ 758757 w 3035029"/>
                <a:gd name="connsiteY1" fmla="*/ 571182 h 634620"/>
                <a:gd name="connsiteX2" fmla="*/ 994423 w 3035029"/>
                <a:gd name="connsiteY2" fmla="*/ 123343 h 634620"/>
                <a:gd name="connsiteX3" fmla="*/ 1318373 w 3035029"/>
                <a:gd name="connsiteY3" fmla="*/ 8263 h 634620"/>
                <a:gd name="connsiteX4" fmla="*/ 1585792 w 3035029"/>
                <a:gd name="connsiteY4" fmla="*/ 41851 h 634620"/>
                <a:gd name="connsiteX5" fmla="*/ 1832104 w 3035029"/>
                <a:gd name="connsiteY5" fmla="*/ 301927 h 634620"/>
                <a:gd name="connsiteX6" fmla="*/ 1964987 w 3035029"/>
                <a:gd name="connsiteY6" fmla="*/ 590637 h 634620"/>
                <a:gd name="connsiteX7" fmla="*/ 3035029 w 3035029"/>
                <a:gd name="connsiteY7" fmla="*/ 619820 h 6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5029" h="634620">
                  <a:moveTo>
                    <a:pt x="0" y="571182"/>
                  </a:moveTo>
                  <a:cubicBezTo>
                    <a:pt x="295072" y="621441"/>
                    <a:pt x="593020" y="645822"/>
                    <a:pt x="758757" y="571182"/>
                  </a:cubicBezTo>
                  <a:cubicBezTo>
                    <a:pt x="924494" y="496542"/>
                    <a:pt x="832143" y="182657"/>
                    <a:pt x="994423" y="123343"/>
                  </a:cubicBezTo>
                  <a:cubicBezTo>
                    <a:pt x="1156703" y="64029"/>
                    <a:pt x="1219812" y="21845"/>
                    <a:pt x="1318373" y="8263"/>
                  </a:cubicBezTo>
                  <a:cubicBezTo>
                    <a:pt x="1416934" y="-5319"/>
                    <a:pt x="1500170" y="-7093"/>
                    <a:pt x="1585792" y="41851"/>
                  </a:cubicBezTo>
                  <a:cubicBezTo>
                    <a:pt x="1671414" y="90795"/>
                    <a:pt x="1768905" y="210463"/>
                    <a:pt x="1832104" y="301927"/>
                  </a:cubicBezTo>
                  <a:cubicBezTo>
                    <a:pt x="1895303" y="393391"/>
                    <a:pt x="1768813" y="529028"/>
                    <a:pt x="1964987" y="590637"/>
                  </a:cubicBezTo>
                  <a:cubicBezTo>
                    <a:pt x="2161161" y="652246"/>
                    <a:pt x="2598095" y="636033"/>
                    <a:pt x="3035029" y="619820"/>
                  </a:cubicBezTo>
                </a:path>
              </a:pathLst>
            </a:cu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064733" y="3149073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0ºC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642842" y="3180271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0ºC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80131" y="1822660"/>
            <a:ext cx="3004025" cy="2219656"/>
            <a:chOff x="5580131" y="1659706"/>
            <a:chExt cx="3004025" cy="2219656"/>
          </a:xfrm>
        </p:grpSpPr>
        <p:sp>
          <p:nvSpPr>
            <p:cNvPr id="107" name="5-Point Star 106"/>
            <p:cNvSpPr/>
            <p:nvPr/>
          </p:nvSpPr>
          <p:spPr>
            <a:xfrm>
              <a:off x="7756637" y="2314855"/>
              <a:ext cx="170240" cy="176544"/>
            </a:xfrm>
            <a:prstGeom prst="star5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580131" y="1659706"/>
              <a:ext cx="3004025" cy="2219656"/>
              <a:chOff x="5580131" y="1659706"/>
              <a:chExt cx="3004025" cy="221965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580131" y="1877807"/>
                <a:ext cx="3004025" cy="2001555"/>
                <a:chOff x="5580131" y="1877807"/>
                <a:chExt cx="3004025" cy="2001555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5580131" y="1938548"/>
                  <a:ext cx="3004025" cy="1940814"/>
                  <a:chOff x="5580131" y="1938548"/>
                  <a:chExt cx="3004025" cy="1940814"/>
                </a:xfrm>
              </p:grpSpPr>
              <p:grpSp>
                <p:nvGrpSpPr>
                  <p:cNvPr id="112" name="Group 111"/>
                  <p:cNvGrpSpPr/>
                  <p:nvPr/>
                </p:nvGrpSpPr>
                <p:grpSpPr>
                  <a:xfrm>
                    <a:off x="5580131" y="1938548"/>
                    <a:ext cx="3004025" cy="1940814"/>
                    <a:chOff x="5580131" y="1938548"/>
                    <a:chExt cx="3004025" cy="1940814"/>
                  </a:xfrm>
                </p:grpSpPr>
                <p:sp>
                  <p:nvSpPr>
                    <p:cNvPr id="6" name="Oval 5"/>
                    <p:cNvSpPr/>
                    <p:nvPr/>
                  </p:nvSpPr>
                  <p:spPr>
                    <a:xfrm>
                      <a:off x="6638651" y="3381307"/>
                      <a:ext cx="207524" cy="13255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" name="Oval 15"/>
                    <p:cNvSpPr/>
                    <p:nvPr/>
                  </p:nvSpPr>
                  <p:spPr>
                    <a:xfrm>
                      <a:off x="6813749" y="3159678"/>
                      <a:ext cx="209790" cy="129488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Oval 16"/>
                    <p:cNvSpPr/>
                    <p:nvPr/>
                  </p:nvSpPr>
                  <p:spPr>
                    <a:xfrm>
                      <a:off x="7104434" y="3323033"/>
                      <a:ext cx="229548" cy="126461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Oval 17"/>
                    <p:cNvSpPr/>
                    <p:nvPr/>
                  </p:nvSpPr>
                  <p:spPr>
                    <a:xfrm>
                      <a:off x="6904925" y="3457861"/>
                      <a:ext cx="225075" cy="142008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" name="Oval 18"/>
                    <p:cNvSpPr/>
                    <p:nvPr/>
                  </p:nvSpPr>
                  <p:spPr>
                    <a:xfrm>
                      <a:off x="6463553" y="3561386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" name="Oval 20"/>
                    <p:cNvSpPr/>
                    <p:nvPr/>
                  </p:nvSpPr>
                  <p:spPr>
                    <a:xfrm>
                      <a:off x="6663447" y="3678449"/>
                      <a:ext cx="215153" cy="163978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Oval 21"/>
                    <p:cNvSpPr/>
                    <p:nvPr/>
                  </p:nvSpPr>
                  <p:spPr>
                    <a:xfrm>
                      <a:off x="6813748" y="2927089"/>
                      <a:ext cx="218585" cy="15168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Oval 22"/>
                    <p:cNvSpPr/>
                    <p:nvPr/>
                  </p:nvSpPr>
                  <p:spPr>
                    <a:xfrm>
                      <a:off x="7039583" y="2794227"/>
                      <a:ext cx="219972" cy="167462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Oval 23"/>
                    <p:cNvSpPr/>
                    <p:nvPr/>
                  </p:nvSpPr>
                  <p:spPr>
                    <a:xfrm>
                      <a:off x="6846175" y="2629479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6940748" y="2364380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 w="28575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6609276" y="2663662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Oval 28"/>
                    <p:cNvSpPr/>
                    <p:nvPr/>
                  </p:nvSpPr>
                  <p:spPr>
                    <a:xfrm>
                      <a:off x="7482668" y="3380735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7206001" y="3506299"/>
                      <a:ext cx="234905" cy="153441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Oval 30"/>
                    <p:cNvSpPr/>
                    <p:nvPr/>
                  </p:nvSpPr>
                  <p:spPr>
                    <a:xfrm>
                      <a:off x="6285213" y="3734696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6347966" y="3360532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7151812" y="3091490"/>
                      <a:ext cx="214190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Oval 34"/>
                    <p:cNvSpPr/>
                    <p:nvPr/>
                  </p:nvSpPr>
                  <p:spPr>
                    <a:xfrm>
                      <a:off x="6969776" y="3725469"/>
                      <a:ext cx="208217" cy="117213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7366002" y="3707153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7585733" y="3629574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7778280" y="3474187"/>
                      <a:ext cx="132019" cy="99259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7865829" y="3707153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6476672" y="3152790"/>
                      <a:ext cx="226830" cy="12555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6569509" y="2891080"/>
                      <a:ext cx="204000" cy="145372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5-Point Star 45"/>
                    <p:cNvSpPr/>
                    <p:nvPr/>
                  </p:nvSpPr>
                  <p:spPr>
                    <a:xfrm>
                      <a:off x="8219418" y="2492136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5-Point Star 46"/>
                    <p:cNvSpPr/>
                    <p:nvPr/>
                  </p:nvSpPr>
                  <p:spPr>
                    <a:xfrm>
                      <a:off x="7848213" y="3238489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28575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5-Point Star 47"/>
                    <p:cNvSpPr/>
                    <p:nvPr/>
                  </p:nvSpPr>
                  <p:spPr>
                    <a:xfrm>
                      <a:off x="7415493" y="3073529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28575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5-Point Star 48"/>
                    <p:cNvSpPr/>
                    <p:nvPr/>
                  </p:nvSpPr>
                  <p:spPr>
                    <a:xfrm>
                      <a:off x="7731359" y="3010587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5-Point Star 49"/>
                    <p:cNvSpPr/>
                    <p:nvPr/>
                  </p:nvSpPr>
                  <p:spPr>
                    <a:xfrm>
                      <a:off x="8353324" y="3238489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28575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5-Point Star 50"/>
                    <p:cNvSpPr/>
                    <p:nvPr/>
                  </p:nvSpPr>
                  <p:spPr>
                    <a:xfrm>
                      <a:off x="7808857" y="2788444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5-Point Star 51"/>
                    <p:cNvSpPr/>
                    <p:nvPr/>
                  </p:nvSpPr>
                  <p:spPr>
                    <a:xfrm>
                      <a:off x="8025145" y="2724965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" name="5-Point Star 52"/>
                    <p:cNvSpPr/>
                    <p:nvPr/>
                  </p:nvSpPr>
                  <p:spPr>
                    <a:xfrm>
                      <a:off x="7975034" y="2258130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5-Point Star 53"/>
                    <p:cNvSpPr/>
                    <p:nvPr/>
                  </p:nvSpPr>
                  <p:spPr>
                    <a:xfrm>
                      <a:off x="7975034" y="3015099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5-Point Star 54"/>
                    <p:cNvSpPr/>
                    <p:nvPr/>
                  </p:nvSpPr>
                  <p:spPr>
                    <a:xfrm>
                      <a:off x="8205800" y="2995263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5-Point Star 57"/>
                    <p:cNvSpPr/>
                    <p:nvPr/>
                  </p:nvSpPr>
                  <p:spPr>
                    <a:xfrm>
                      <a:off x="7899134" y="2509693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Oval 64"/>
                    <p:cNvSpPr/>
                    <p:nvPr/>
                  </p:nvSpPr>
                  <p:spPr>
                    <a:xfrm>
                      <a:off x="7420396" y="2400990"/>
                      <a:ext cx="162940" cy="162940"/>
                    </a:xfrm>
                    <a:prstGeom prst="ellips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5"/>
                    </a:lnRef>
                    <a:fillRef idx="3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6427067" y="2197384"/>
                      <a:ext cx="162940" cy="162940"/>
                    </a:xfrm>
                    <a:prstGeom prst="ellips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5"/>
                    </a:lnRef>
                    <a:fillRef idx="3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6206730" y="2423593"/>
                      <a:ext cx="162940" cy="162940"/>
                    </a:xfrm>
                    <a:prstGeom prst="ellips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5"/>
                    </a:lnRef>
                    <a:fillRef idx="3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6460760" y="1938548"/>
                      <a:ext cx="162940" cy="162940"/>
                    </a:xfrm>
                    <a:prstGeom prst="ellips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5"/>
                    </a:lnRef>
                    <a:fillRef idx="3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7597891" y="2590090"/>
                      <a:ext cx="162940" cy="162940"/>
                    </a:xfrm>
                    <a:prstGeom prst="ellips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5"/>
                    </a:lnRef>
                    <a:fillRef idx="3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7488747" y="2118915"/>
                      <a:ext cx="162940" cy="162940"/>
                    </a:xfrm>
                    <a:prstGeom prst="ellipse">
                      <a:avLst/>
                    </a:prstGeom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5"/>
                    </a:lnRef>
                    <a:fillRef idx="3">
                      <a:schemeClr val="accent5"/>
                    </a:fillRef>
                    <a:effectRef idx="2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7123235" y="2544978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 w="28575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6694973" y="2419234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 w="28575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" name="Oval 75"/>
                    <p:cNvSpPr/>
                    <p:nvPr/>
                  </p:nvSpPr>
                  <p:spPr>
                    <a:xfrm>
                      <a:off x="6346403" y="2786307"/>
                      <a:ext cx="175098" cy="136376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>
                    <a:xfrm>
                      <a:off x="7307570" y="2807982"/>
                      <a:ext cx="175098" cy="136376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 w="1905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5-Point Star 80"/>
                    <p:cNvSpPr/>
                    <p:nvPr/>
                  </p:nvSpPr>
                  <p:spPr>
                    <a:xfrm>
                      <a:off x="6104983" y="2673486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5-Point Star 82"/>
                    <p:cNvSpPr/>
                    <p:nvPr/>
                  </p:nvSpPr>
                  <p:spPr>
                    <a:xfrm>
                      <a:off x="5991432" y="2313566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" name="5-Point Star 83"/>
                    <p:cNvSpPr/>
                    <p:nvPr/>
                  </p:nvSpPr>
                  <p:spPr>
                    <a:xfrm>
                      <a:off x="5793394" y="2846796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5-Point Star 84"/>
                    <p:cNvSpPr/>
                    <p:nvPr/>
                  </p:nvSpPr>
                  <p:spPr>
                    <a:xfrm>
                      <a:off x="5891082" y="2555872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" name="5-Point Star 85"/>
                    <p:cNvSpPr/>
                    <p:nvPr/>
                  </p:nvSpPr>
                  <p:spPr>
                    <a:xfrm>
                      <a:off x="6025805" y="2876070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" name="5-Point Star 87"/>
                    <p:cNvSpPr/>
                    <p:nvPr/>
                  </p:nvSpPr>
                  <p:spPr>
                    <a:xfrm>
                      <a:off x="5803431" y="2262927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" name="Oval 90"/>
                    <p:cNvSpPr/>
                    <p:nvPr/>
                  </p:nvSpPr>
                  <p:spPr>
                    <a:xfrm>
                      <a:off x="6050854" y="3424514"/>
                      <a:ext cx="121184" cy="127268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" name="5-Point Star 91"/>
                    <p:cNvSpPr/>
                    <p:nvPr/>
                  </p:nvSpPr>
                  <p:spPr>
                    <a:xfrm>
                      <a:off x="5597471" y="3196332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28575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3" name="5-Point Star 92"/>
                    <p:cNvSpPr/>
                    <p:nvPr/>
                  </p:nvSpPr>
                  <p:spPr>
                    <a:xfrm>
                      <a:off x="5887511" y="3196332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28575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5-Point Star 93"/>
                    <p:cNvSpPr/>
                    <p:nvPr/>
                  </p:nvSpPr>
                  <p:spPr>
                    <a:xfrm>
                      <a:off x="6178915" y="3137397"/>
                      <a:ext cx="170240" cy="176544"/>
                    </a:xfrm>
                    <a:prstGeom prst="star5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28575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Oval 99"/>
                    <p:cNvSpPr/>
                    <p:nvPr/>
                  </p:nvSpPr>
                  <p:spPr>
                    <a:xfrm>
                      <a:off x="8462972" y="3516162"/>
                      <a:ext cx="121184" cy="113412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" name="Oval 100"/>
                    <p:cNvSpPr/>
                    <p:nvPr/>
                  </p:nvSpPr>
                  <p:spPr>
                    <a:xfrm>
                      <a:off x="8158826" y="3513863"/>
                      <a:ext cx="121184" cy="113412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Oval 101"/>
                    <p:cNvSpPr/>
                    <p:nvPr/>
                  </p:nvSpPr>
                  <p:spPr>
                    <a:xfrm>
                      <a:off x="8280010" y="3718635"/>
                      <a:ext cx="121184" cy="113412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>
                    <a:xfrm>
                      <a:off x="5607975" y="3474105"/>
                      <a:ext cx="121184" cy="113412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" name="Oval 103"/>
                    <p:cNvSpPr/>
                    <p:nvPr/>
                  </p:nvSpPr>
                  <p:spPr>
                    <a:xfrm>
                      <a:off x="5843658" y="3551782"/>
                      <a:ext cx="121184" cy="113412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>
                    <a:xfrm>
                      <a:off x="5960945" y="3765950"/>
                      <a:ext cx="121184" cy="113412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" name="Oval 105"/>
                    <p:cNvSpPr/>
                    <p:nvPr/>
                  </p:nvSpPr>
                  <p:spPr>
                    <a:xfrm>
                      <a:off x="5580131" y="3688483"/>
                      <a:ext cx="121184" cy="113412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95" name="Oval 94"/>
                  <p:cNvSpPr/>
                  <p:nvPr/>
                </p:nvSpPr>
                <p:spPr>
                  <a:xfrm>
                    <a:off x="6441391" y="2495670"/>
                    <a:ext cx="175098" cy="136376"/>
                  </a:xfrm>
                  <a:prstGeom prst="ellipse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 w="28575">
                    <a:solidFill>
                      <a:schemeClr val="bg1">
                        <a:lumMod val="6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>
                  <a:xfrm>
                    <a:off x="6894116" y="2139011"/>
                    <a:ext cx="175098" cy="136376"/>
                  </a:xfrm>
                  <a:prstGeom prst="ellipse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 w="38100">
                    <a:solidFill>
                      <a:schemeClr val="bg1">
                        <a:lumMod val="6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/>
                  <p:cNvSpPr/>
                  <p:nvPr/>
                </p:nvSpPr>
                <p:spPr>
                  <a:xfrm>
                    <a:off x="7194911" y="2274931"/>
                    <a:ext cx="175098" cy="136376"/>
                  </a:xfrm>
                  <a:prstGeom prst="ellipse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 w="38100">
                    <a:solidFill>
                      <a:schemeClr val="bg1">
                        <a:lumMod val="6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Oval 98"/>
                  <p:cNvSpPr/>
                  <p:nvPr/>
                </p:nvSpPr>
                <p:spPr>
                  <a:xfrm>
                    <a:off x="6662088" y="2196203"/>
                    <a:ext cx="175098" cy="136376"/>
                  </a:xfrm>
                  <a:prstGeom prst="ellipse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 w="38100">
                    <a:solidFill>
                      <a:schemeClr val="bg1">
                        <a:lumMod val="6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0" name="Oval 109"/>
                <p:cNvSpPr/>
                <p:nvPr/>
              </p:nvSpPr>
              <p:spPr>
                <a:xfrm>
                  <a:off x="6994138" y="1877807"/>
                  <a:ext cx="145900" cy="113635"/>
                </a:xfrm>
                <a:prstGeom prst="ellipse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7620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6739528" y="1971991"/>
                  <a:ext cx="145900" cy="113635"/>
                </a:xfrm>
                <a:prstGeom prst="ellipse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7620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7224109" y="2047405"/>
                  <a:ext cx="145900" cy="113635"/>
                </a:xfrm>
                <a:prstGeom prst="ellipse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 w="76200"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8" name="Oval 117"/>
              <p:cNvSpPr/>
              <p:nvPr/>
            </p:nvSpPr>
            <p:spPr>
              <a:xfrm>
                <a:off x="7484678" y="1848331"/>
                <a:ext cx="162940" cy="162940"/>
              </a:xfrm>
              <a:prstGeom prst="ellips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7226100" y="1659706"/>
                <a:ext cx="162940" cy="162940"/>
              </a:xfrm>
              <a:prstGeom prst="ellips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6769119" y="1710850"/>
                <a:ext cx="162940" cy="162940"/>
              </a:xfrm>
              <a:prstGeom prst="ellips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605642" y="1493875"/>
            <a:ext cx="39782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dBZ)  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 (contoured)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164" y="1491191"/>
            <a:ext cx="39782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(dB)    W (contoured)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403463" y="1427402"/>
            <a:ext cx="3272592" cy="2631920"/>
            <a:chOff x="5466763" y="1247537"/>
            <a:chExt cx="3272592" cy="2631920"/>
          </a:xfrm>
        </p:grpSpPr>
        <p:sp>
          <p:nvSpPr>
            <p:cNvPr id="121" name="Rectangle 120"/>
            <p:cNvSpPr/>
            <p:nvPr/>
          </p:nvSpPr>
          <p:spPr>
            <a:xfrm>
              <a:off x="5466763" y="1247537"/>
              <a:ext cx="3268176" cy="2623535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5466958" y="1843623"/>
              <a:ext cx="3272397" cy="2035834"/>
            </a:xfrm>
            <a:custGeom>
              <a:avLst/>
              <a:gdLst>
                <a:gd name="connsiteX0" fmla="*/ 120770 w 3243532"/>
                <a:gd name="connsiteY0" fmla="*/ 1345721 h 2035834"/>
                <a:gd name="connsiteX1" fmla="*/ 931653 w 3243532"/>
                <a:gd name="connsiteY1" fmla="*/ 1328468 h 2035834"/>
                <a:gd name="connsiteX2" fmla="*/ 1095555 w 3243532"/>
                <a:gd name="connsiteY2" fmla="*/ 612476 h 2035834"/>
                <a:gd name="connsiteX3" fmla="*/ 1311215 w 3243532"/>
                <a:gd name="connsiteY3" fmla="*/ 112144 h 2035834"/>
                <a:gd name="connsiteX4" fmla="*/ 1647645 w 3243532"/>
                <a:gd name="connsiteY4" fmla="*/ 0 h 2035834"/>
                <a:gd name="connsiteX5" fmla="*/ 1932317 w 3243532"/>
                <a:gd name="connsiteY5" fmla="*/ 207034 h 2035834"/>
                <a:gd name="connsiteX6" fmla="*/ 2018581 w 3243532"/>
                <a:gd name="connsiteY6" fmla="*/ 1035170 h 2035834"/>
                <a:gd name="connsiteX7" fmla="*/ 2268747 w 3243532"/>
                <a:gd name="connsiteY7" fmla="*/ 1380227 h 2035834"/>
                <a:gd name="connsiteX8" fmla="*/ 3234906 w 3243532"/>
                <a:gd name="connsiteY8" fmla="*/ 1397480 h 2035834"/>
                <a:gd name="connsiteX9" fmla="*/ 3243532 w 3243532"/>
                <a:gd name="connsiteY9" fmla="*/ 2035834 h 2035834"/>
                <a:gd name="connsiteX10" fmla="*/ 0 w 3243532"/>
                <a:gd name="connsiteY10" fmla="*/ 2035834 h 2035834"/>
                <a:gd name="connsiteX0" fmla="*/ 287824 w 3243532"/>
                <a:gd name="connsiteY0" fmla="*/ 1345721 h 2035834"/>
                <a:gd name="connsiteX1" fmla="*/ 931653 w 3243532"/>
                <a:gd name="connsiteY1" fmla="*/ 1328468 h 2035834"/>
                <a:gd name="connsiteX2" fmla="*/ 1095555 w 3243532"/>
                <a:gd name="connsiteY2" fmla="*/ 612476 h 2035834"/>
                <a:gd name="connsiteX3" fmla="*/ 1311215 w 3243532"/>
                <a:gd name="connsiteY3" fmla="*/ 112144 h 2035834"/>
                <a:gd name="connsiteX4" fmla="*/ 1647645 w 3243532"/>
                <a:gd name="connsiteY4" fmla="*/ 0 h 2035834"/>
                <a:gd name="connsiteX5" fmla="*/ 1932317 w 3243532"/>
                <a:gd name="connsiteY5" fmla="*/ 207034 h 2035834"/>
                <a:gd name="connsiteX6" fmla="*/ 2018581 w 3243532"/>
                <a:gd name="connsiteY6" fmla="*/ 1035170 h 2035834"/>
                <a:gd name="connsiteX7" fmla="*/ 2268747 w 3243532"/>
                <a:gd name="connsiteY7" fmla="*/ 1380227 h 2035834"/>
                <a:gd name="connsiteX8" fmla="*/ 3234906 w 3243532"/>
                <a:gd name="connsiteY8" fmla="*/ 1397480 h 2035834"/>
                <a:gd name="connsiteX9" fmla="*/ 3243532 w 3243532"/>
                <a:gd name="connsiteY9" fmla="*/ 2035834 h 2035834"/>
                <a:gd name="connsiteX10" fmla="*/ 0 w 3243532"/>
                <a:gd name="connsiteY10" fmla="*/ 2035834 h 2035834"/>
                <a:gd name="connsiteX0" fmla="*/ 349370 w 3243532"/>
                <a:gd name="connsiteY0" fmla="*/ 1081952 h 2035834"/>
                <a:gd name="connsiteX1" fmla="*/ 931653 w 3243532"/>
                <a:gd name="connsiteY1" fmla="*/ 1328468 h 2035834"/>
                <a:gd name="connsiteX2" fmla="*/ 1095555 w 3243532"/>
                <a:gd name="connsiteY2" fmla="*/ 612476 h 2035834"/>
                <a:gd name="connsiteX3" fmla="*/ 1311215 w 3243532"/>
                <a:gd name="connsiteY3" fmla="*/ 112144 h 2035834"/>
                <a:gd name="connsiteX4" fmla="*/ 1647645 w 3243532"/>
                <a:gd name="connsiteY4" fmla="*/ 0 h 2035834"/>
                <a:gd name="connsiteX5" fmla="*/ 1932317 w 3243532"/>
                <a:gd name="connsiteY5" fmla="*/ 207034 h 2035834"/>
                <a:gd name="connsiteX6" fmla="*/ 2018581 w 3243532"/>
                <a:gd name="connsiteY6" fmla="*/ 1035170 h 2035834"/>
                <a:gd name="connsiteX7" fmla="*/ 2268747 w 3243532"/>
                <a:gd name="connsiteY7" fmla="*/ 1380227 h 2035834"/>
                <a:gd name="connsiteX8" fmla="*/ 3234906 w 3243532"/>
                <a:gd name="connsiteY8" fmla="*/ 1397480 h 2035834"/>
                <a:gd name="connsiteX9" fmla="*/ 3243532 w 3243532"/>
                <a:gd name="connsiteY9" fmla="*/ 2035834 h 2035834"/>
                <a:gd name="connsiteX10" fmla="*/ 0 w 3243532"/>
                <a:gd name="connsiteY10" fmla="*/ 2035834 h 2035834"/>
                <a:gd name="connsiteX0" fmla="*/ 0 w 3245854"/>
                <a:gd name="connsiteY0" fmla="*/ 1328137 h 2035834"/>
                <a:gd name="connsiteX1" fmla="*/ 933975 w 3245854"/>
                <a:gd name="connsiteY1" fmla="*/ 1328468 h 2035834"/>
                <a:gd name="connsiteX2" fmla="*/ 1097877 w 3245854"/>
                <a:gd name="connsiteY2" fmla="*/ 612476 h 2035834"/>
                <a:gd name="connsiteX3" fmla="*/ 1313537 w 3245854"/>
                <a:gd name="connsiteY3" fmla="*/ 112144 h 2035834"/>
                <a:gd name="connsiteX4" fmla="*/ 1649967 w 3245854"/>
                <a:gd name="connsiteY4" fmla="*/ 0 h 2035834"/>
                <a:gd name="connsiteX5" fmla="*/ 1934639 w 3245854"/>
                <a:gd name="connsiteY5" fmla="*/ 207034 h 2035834"/>
                <a:gd name="connsiteX6" fmla="*/ 2020903 w 3245854"/>
                <a:gd name="connsiteY6" fmla="*/ 1035170 h 2035834"/>
                <a:gd name="connsiteX7" fmla="*/ 2271069 w 3245854"/>
                <a:gd name="connsiteY7" fmla="*/ 1380227 h 2035834"/>
                <a:gd name="connsiteX8" fmla="*/ 3237228 w 3245854"/>
                <a:gd name="connsiteY8" fmla="*/ 1397480 h 2035834"/>
                <a:gd name="connsiteX9" fmla="*/ 3245854 w 3245854"/>
                <a:gd name="connsiteY9" fmla="*/ 2035834 h 2035834"/>
                <a:gd name="connsiteX10" fmla="*/ 2322 w 3245854"/>
                <a:gd name="connsiteY10" fmla="*/ 2035834 h 2035834"/>
                <a:gd name="connsiteX0" fmla="*/ 0 w 3272397"/>
                <a:gd name="connsiteY0" fmla="*/ 1328137 h 2035834"/>
                <a:gd name="connsiteX1" fmla="*/ 933975 w 3272397"/>
                <a:gd name="connsiteY1" fmla="*/ 1328468 h 2035834"/>
                <a:gd name="connsiteX2" fmla="*/ 1097877 w 3272397"/>
                <a:gd name="connsiteY2" fmla="*/ 612476 h 2035834"/>
                <a:gd name="connsiteX3" fmla="*/ 1313537 w 3272397"/>
                <a:gd name="connsiteY3" fmla="*/ 112144 h 2035834"/>
                <a:gd name="connsiteX4" fmla="*/ 1649967 w 3272397"/>
                <a:gd name="connsiteY4" fmla="*/ 0 h 2035834"/>
                <a:gd name="connsiteX5" fmla="*/ 1934639 w 3272397"/>
                <a:gd name="connsiteY5" fmla="*/ 207034 h 2035834"/>
                <a:gd name="connsiteX6" fmla="*/ 2020903 w 3272397"/>
                <a:gd name="connsiteY6" fmla="*/ 1035170 h 2035834"/>
                <a:gd name="connsiteX7" fmla="*/ 2271069 w 3272397"/>
                <a:gd name="connsiteY7" fmla="*/ 1380227 h 2035834"/>
                <a:gd name="connsiteX8" fmla="*/ 3272397 w 3272397"/>
                <a:gd name="connsiteY8" fmla="*/ 1371103 h 2035834"/>
                <a:gd name="connsiteX9" fmla="*/ 3245854 w 3272397"/>
                <a:gd name="connsiteY9" fmla="*/ 2035834 h 2035834"/>
                <a:gd name="connsiteX10" fmla="*/ 2322 w 3272397"/>
                <a:gd name="connsiteY10" fmla="*/ 2035834 h 2035834"/>
                <a:gd name="connsiteX0" fmla="*/ 0 w 3272397"/>
                <a:gd name="connsiteY0" fmla="*/ 1328137 h 2035834"/>
                <a:gd name="connsiteX1" fmla="*/ 933975 w 3272397"/>
                <a:gd name="connsiteY1" fmla="*/ 1328468 h 2035834"/>
                <a:gd name="connsiteX2" fmla="*/ 1097877 w 3272397"/>
                <a:gd name="connsiteY2" fmla="*/ 612476 h 2035834"/>
                <a:gd name="connsiteX3" fmla="*/ 1313537 w 3272397"/>
                <a:gd name="connsiteY3" fmla="*/ 112144 h 2035834"/>
                <a:gd name="connsiteX4" fmla="*/ 1649967 w 3272397"/>
                <a:gd name="connsiteY4" fmla="*/ 0 h 2035834"/>
                <a:gd name="connsiteX5" fmla="*/ 1934639 w 3272397"/>
                <a:gd name="connsiteY5" fmla="*/ 207034 h 2035834"/>
                <a:gd name="connsiteX6" fmla="*/ 2020903 w 3272397"/>
                <a:gd name="connsiteY6" fmla="*/ 1035170 h 2035834"/>
                <a:gd name="connsiteX7" fmla="*/ 2271069 w 3272397"/>
                <a:gd name="connsiteY7" fmla="*/ 1380227 h 2035834"/>
                <a:gd name="connsiteX8" fmla="*/ 3272397 w 3272397"/>
                <a:gd name="connsiteY8" fmla="*/ 1371103 h 2035834"/>
                <a:gd name="connsiteX9" fmla="*/ 3263439 w 3272397"/>
                <a:gd name="connsiteY9" fmla="*/ 2035834 h 2035834"/>
                <a:gd name="connsiteX10" fmla="*/ 2322 w 3272397"/>
                <a:gd name="connsiteY10" fmla="*/ 2035834 h 203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72397" h="2035834">
                  <a:moveTo>
                    <a:pt x="0" y="1328137"/>
                  </a:moveTo>
                  <a:lnTo>
                    <a:pt x="933975" y="1328468"/>
                  </a:lnTo>
                  <a:lnTo>
                    <a:pt x="1097877" y="612476"/>
                  </a:lnTo>
                  <a:lnTo>
                    <a:pt x="1313537" y="112144"/>
                  </a:lnTo>
                  <a:lnTo>
                    <a:pt x="1649967" y="0"/>
                  </a:lnTo>
                  <a:lnTo>
                    <a:pt x="1934639" y="207034"/>
                  </a:lnTo>
                  <a:lnTo>
                    <a:pt x="2020903" y="1035170"/>
                  </a:lnTo>
                  <a:lnTo>
                    <a:pt x="2271069" y="1380227"/>
                  </a:lnTo>
                  <a:lnTo>
                    <a:pt x="3272397" y="1371103"/>
                  </a:lnTo>
                  <a:lnTo>
                    <a:pt x="3263439" y="2035834"/>
                  </a:lnTo>
                  <a:lnTo>
                    <a:pt x="2322" y="2035834"/>
                  </a:lnTo>
                </a:path>
              </a:pathLst>
            </a:custGeom>
            <a:gradFill flip="none" rotWithShape="1">
              <a:gsLst>
                <a:gs pos="0">
                  <a:schemeClr val="tx2">
                    <a:alpha val="75000"/>
                    <a:lumMod val="75000"/>
                    <a:lumOff val="25000"/>
                  </a:schemeClr>
                </a:gs>
                <a:gs pos="30000">
                  <a:srgbClr val="FFFF00">
                    <a:alpha val="75000"/>
                  </a:srgbClr>
                </a:gs>
                <a:gs pos="20000">
                  <a:srgbClr val="92D050">
                    <a:alpha val="75000"/>
                  </a:srgbClr>
                </a:gs>
                <a:gs pos="10000">
                  <a:schemeClr val="accent1">
                    <a:lumMod val="45000"/>
                    <a:lumOff val="55000"/>
                    <a:alpha val="75000"/>
                  </a:schemeClr>
                </a:gs>
                <a:gs pos="100000">
                  <a:srgbClr val="0070C0">
                    <a:alpha val="75000"/>
                  </a:srgbClr>
                </a:gs>
                <a:gs pos="80000">
                  <a:srgbClr val="92D050">
                    <a:alpha val="75000"/>
                  </a:srgbClr>
                </a:gs>
                <a:gs pos="70000">
                  <a:srgbClr val="FFFF00">
                    <a:alpha val="75000"/>
                  </a:srgbClr>
                </a:gs>
                <a:gs pos="60000">
                  <a:schemeClr val="accent6">
                    <a:alpha val="75000"/>
                  </a:schemeClr>
                </a:gs>
                <a:gs pos="50000">
                  <a:schemeClr val="accent6">
                    <a:lumMod val="50000"/>
                    <a:alpha val="75000"/>
                  </a:schemeClr>
                </a:gs>
                <a:gs pos="40000">
                  <a:schemeClr val="accent6">
                    <a:alpha val="75000"/>
                  </a:scheme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020374" y="1397886"/>
            <a:ext cx="4205106" cy="2962249"/>
            <a:chOff x="9482858" y="2281855"/>
            <a:chExt cx="4205106" cy="2962249"/>
          </a:xfrm>
        </p:grpSpPr>
        <p:sp>
          <p:nvSpPr>
            <p:cNvPr id="56" name="Rectangle 55"/>
            <p:cNvSpPr/>
            <p:nvPr/>
          </p:nvSpPr>
          <p:spPr>
            <a:xfrm>
              <a:off x="9482858" y="2281855"/>
              <a:ext cx="4063958" cy="2962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9545277" y="2511647"/>
              <a:ext cx="4142687" cy="2580855"/>
              <a:chOff x="8243374" y="-226694"/>
              <a:chExt cx="4142687" cy="2580855"/>
            </a:xfrm>
          </p:grpSpPr>
          <p:cxnSp>
            <p:nvCxnSpPr>
              <p:cNvPr id="123" name="Straight Connector 122"/>
              <p:cNvCxnSpPr/>
              <p:nvPr/>
            </p:nvCxnSpPr>
            <p:spPr>
              <a:xfrm>
                <a:off x="8431577" y="2354161"/>
                <a:ext cx="342413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4" name="Cloud 123"/>
              <p:cNvSpPr/>
              <p:nvPr/>
            </p:nvSpPr>
            <p:spPr>
              <a:xfrm>
                <a:off x="9422760" y="-226694"/>
                <a:ext cx="1562333" cy="2272717"/>
              </a:xfrm>
              <a:prstGeom prst="cloud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5" name="Group 124"/>
              <p:cNvGrpSpPr/>
              <p:nvPr/>
            </p:nvGrpSpPr>
            <p:grpSpPr>
              <a:xfrm>
                <a:off x="9044220" y="311806"/>
                <a:ext cx="2265021" cy="1894786"/>
                <a:chOff x="5865579" y="1865652"/>
                <a:chExt cx="2265021" cy="1894786"/>
              </a:xfrm>
            </p:grpSpPr>
            <p:sp>
              <p:nvSpPr>
                <p:cNvPr id="126" name="Freeform 125"/>
                <p:cNvSpPr/>
                <p:nvPr/>
              </p:nvSpPr>
              <p:spPr>
                <a:xfrm>
                  <a:off x="5865579" y="1865652"/>
                  <a:ext cx="993974" cy="1869044"/>
                </a:xfrm>
                <a:custGeom>
                  <a:avLst/>
                  <a:gdLst>
                    <a:gd name="connsiteX0" fmla="*/ 0 w 982494"/>
                    <a:gd name="connsiteY0" fmla="*/ 1566154 h 1566895"/>
                    <a:gd name="connsiteX1" fmla="*/ 593388 w 982494"/>
                    <a:gd name="connsiteY1" fmla="*/ 1468877 h 1566895"/>
                    <a:gd name="connsiteX2" fmla="*/ 894945 w 982494"/>
                    <a:gd name="connsiteY2" fmla="*/ 953311 h 1566895"/>
                    <a:gd name="connsiteX3" fmla="*/ 982494 w 982494"/>
                    <a:gd name="connsiteY3" fmla="*/ 0 h 1566895"/>
                    <a:gd name="connsiteX4" fmla="*/ 982494 w 982494"/>
                    <a:gd name="connsiteY4" fmla="*/ 0 h 1566895"/>
                    <a:gd name="connsiteX0" fmla="*/ 0 w 993974"/>
                    <a:gd name="connsiteY0" fmla="*/ 2087955 h 2088696"/>
                    <a:gd name="connsiteX1" fmla="*/ 593388 w 993974"/>
                    <a:gd name="connsiteY1" fmla="*/ 1990678 h 2088696"/>
                    <a:gd name="connsiteX2" fmla="*/ 894945 w 993974"/>
                    <a:gd name="connsiteY2" fmla="*/ 1475112 h 2088696"/>
                    <a:gd name="connsiteX3" fmla="*/ 982494 w 993974"/>
                    <a:gd name="connsiteY3" fmla="*/ 521801 h 2088696"/>
                    <a:gd name="connsiteX4" fmla="*/ 671209 w 993974"/>
                    <a:gd name="connsiteY4" fmla="*/ 0 h 2088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3974" h="2088696">
                      <a:moveTo>
                        <a:pt x="0" y="2087955"/>
                      </a:moveTo>
                      <a:cubicBezTo>
                        <a:pt x="222115" y="2090386"/>
                        <a:pt x="444231" y="2092818"/>
                        <a:pt x="593388" y="1990678"/>
                      </a:cubicBezTo>
                      <a:cubicBezTo>
                        <a:pt x="742545" y="1888538"/>
                        <a:pt x="830094" y="1719925"/>
                        <a:pt x="894945" y="1475112"/>
                      </a:cubicBezTo>
                      <a:cubicBezTo>
                        <a:pt x="959796" y="1230299"/>
                        <a:pt x="1019783" y="767653"/>
                        <a:pt x="982494" y="521801"/>
                      </a:cubicBezTo>
                      <a:cubicBezTo>
                        <a:pt x="945205" y="275949"/>
                        <a:pt x="774971" y="173934"/>
                        <a:pt x="671209" y="0"/>
                      </a:cubicBezTo>
                    </a:path>
                  </a:pathLst>
                </a:custGeom>
                <a:ln>
                  <a:headEnd type="none" w="med" len="med"/>
                  <a:tailEnd type="arrow" w="med" len="med"/>
                </a:ln>
                <a:effectLst/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flipH="1">
                  <a:off x="7136626" y="1891394"/>
                  <a:ext cx="993974" cy="1869044"/>
                </a:xfrm>
                <a:custGeom>
                  <a:avLst/>
                  <a:gdLst>
                    <a:gd name="connsiteX0" fmla="*/ 0 w 982494"/>
                    <a:gd name="connsiteY0" fmla="*/ 1566154 h 1566895"/>
                    <a:gd name="connsiteX1" fmla="*/ 593388 w 982494"/>
                    <a:gd name="connsiteY1" fmla="*/ 1468877 h 1566895"/>
                    <a:gd name="connsiteX2" fmla="*/ 894945 w 982494"/>
                    <a:gd name="connsiteY2" fmla="*/ 953311 h 1566895"/>
                    <a:gd name="connsiteX3" fmla="*/ 982494 w 982494"/>
                    <a:gd name="connsiteY3" fmla="*/ 0 h 1566895"/>
                    <a:gd name="connsiteX4" fmla="*/ 982494 w 982494"/>
                    <a:gd name="connsiteY4" fmla="*/ 0 h 1566895"/>
                    <a:gd name="connsiteX0" fmla="*/ 0 w 993974"/>
                    <a:gd name="connsiteY0" fmla="*/ 2087955 h 2088696"/>
                    <a:gd name="connsiteX1" fmla="*/ 593388 w 993974"/>
                    <a:gd name="connsiteY1" fmla="*/ 1990678 h 2088696"/>
                    <a:gd name="connsiteX2" fmla="*/ 894945 w 993974"/>
                    <a:gd name="connsiteY2" fmla="*/ 1475112 h 2088696"/>
                    <a:gd name="connsiteX3" fmla="*/ 982494 w 993974"/>
                    <a:gd name="connsiteY3" fmla="*/ 521801 h 2088696"/>
                    <a:gd name="connsiteX4" fmla="*/ 671209 w 993974"/>
                    <a:gd name="connsiteY4" fmla="*/ 0 h 2088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3974" h="2088696">
                      <a:moveTo>
                        <a:pt x="0" y="2087955"/>
                      </a:moveTo>
                      <a:cubicBezTo>
                        <a:pt x="222115" y="2090386"/>
                        <a:pt x="444231" y="2092818"/>
                        <a:pt x="593388" y="1990678"/>
                      </a:cubicBezTo>
                      <a:cubicBezTo>
                        <a:pt x="742545" y="1888538"/>
                        <a:pt x="830094" y="1719925"/>
                        <a:pt x="894945" y="1475112"/>
                      </a:cubicBezTo>
                      <a:cubicBezTo>
                        <a:pt x="959796" y="1230299"/>
                        <a:pt x="1019783" y="767653"/>
                        <a:pt x="982494" y="521801"/>
                      </a:cubicBezTo>
                      <a:cubicBezTo>
                        <a:pt x="945205" y="275949"/>
                        <a:pt x="774971" y="173934"/>
                        <a:pt x="671209" y="0"/>
                      </a:cubicBezTo>
                    </a:path>
                  </a:pathLst>
                </a:custGeom>
                <a:ln>
                  <a:headEnd type="none" w="med" len="med"/>
                  <a:tailEnd type="arrow" w="med" len="med"/>
                </a:ln>
                <a:effectLst/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8243374" y="1088592"/>
                <a:ext cx="4142687" cy="907165"/>
                <a:chOff x="5064733" y="2642438"/>
                <a:chExt cx="4142687" cy="907165"/>
              </a:xfrm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5583677" y="2642438"/>
                  <a:ext cx="3035029" cy="634620"/>
                </a:xfrm>
                <a:custGeom>
                  <a:avLst/>
                  <a:gdLst>
                    <a:gd name="connsiteX0" fmla="*/ 0 w 3035029"/>
                    <a:gd name="connsiteY0" fmla="*/ 958514 h 1021952"/>
                    <a:gd name="connsiteX1" fmla="*/ 758757 w 3035029"/>
                    <a:gd name="connsiteY1" fmla="*/ 958514 h 1021952"/>
                    <a:gd name="connsiteX2" fmla="*/ 1011676 w 3035029"/>
                    <a:gd name="connsiteY2" fmla="*/ 355399 h 1021952"/>
                    <a:gd name="connsiteX3" fmla="*/ 1206229 w 3035029"/>
                    <a:gd name="connsiteY3" fmla="*/ 24659 h 1021952"/>
                    <a:gd name="connsiteX4" fmla="*/ 1663429 w 3035029"/>
                    <a:gd name="connsiteY4" fmla="*/ 92752 h 1021952"/>
                    <a:gd name="connsiteX5" fmla="*/ 1857983 w 3035029"/>
                    <a:gd name="connsiteY5" fmla="*/ 637501 h 1021952"/>
                    <a:gd name="connsiteX6" fmla="*/ 1964987 w 3035029"/>
                    <a:gd name="connsiteY6" fmla="*/ 977969 h 1021952"/>
                    <a:gd name="connsiteX7" fmla="*/ 3035029 w 3035029"/>
                    <a:gd name="connsiteY7" fmla="*/ 1007152 h 1021952"/>
                    <a:gd name="connsiteX0" fmla="*/ 0 w 3035029"/>
                    <a:gd name="connsiteY0" fmla="*/ 968061 h 1031499"/>
                    <a:gd name="connsiteX1" fmla="*/ 758757 w 3035029"/>
                    <a:gd name="connsiteY1" fmla="*/ 968061 h 1031499"/>
                    <a:gd name="connsiteX2" fmla="*/ 985797 w 3035029"/>
                    <a:gd name="connsiteY2" fmla="*/ 494343 h 1031499"/>
                    <a:gd name="connsiteX3" fmla="*/ 1206229 w 3035029"/>
                    <a:gd name="connsiteY3" fmla="*/ 34206 h 1031499"/>
                    <a:gd name="connsiteX4" fmla="*/ 1663429 w 3035029"/>
                    <a:gd name="connsiteY4" fmla="*/ 102299 h 1031499"/>
                    <a:gd name="connsiteX5" fmla="*/ 1857983 w 3035029"/>
                    <a:gd name="connsiteY5" fmla="*/ 647048 h 1031499"/>
                    <a:gd name="connsiteX6" fmla="*/ 1964987 w 3035029"/>
                    <a:gd name="connsiteY6" fmla="*/ 987516 h 1031499"/>
                    <a:gd name="connsiteX7" fmla="*/ 3035029 w 3035029"/>
                    <a:gd name="connsiteY7" fmla="*/ 1016699 h 1031499"/>
                    <a:gd name="connsiteX0" fmla="*/ 0 w 3035029"/>
                    <a:gd name="connsiteY0" fmla="*/ 877246 h 940684"/>
                    <a:gd name="connsiteX1" fmla="*/ 758757 w 3035029"/>
                    <a:gd name="connsiteY1" fmla="*/ 877246 h 940684"/>
                    <a:gd name="connsiteX2" fmla="*/ 985797 w 3035029"/>
                    <a:gd name="connsiteY2" fmla="*/ 403528 h 940684"/>
                    <a:gd name="connsiteX3" fmla="*/ 1223482 w 3035029"/>
                    <a:gd name="connsiteY3" fmla="*/ 202184 h 940684"/>
                    <a:gd name="connsiteX4" fmla="*/ 1663429 w 3035029"/>
                    <a:gd name="connsiteY4" fmla="*/ 11484 h 940684"/>
                    <a:gd name="connsiteX5" fmla="*/ 1857983 w 3035029"/>
                    <a:gd name="connsiteY5" fmla="*/ 556233 h 940684"/>
                    <a:gd name="connsiteX6" fmla="*/ 1964987 w 3035029"/>
                    <a:gd name="connsiteY6" fmla="*/ 896701 h 940684"/>
                    <a:gd name="connsiteX7" fmla="*/ 3035029 w 3035029"/>
                    <a:gd name="connsiteY7" fmla="*/ 925884 h 940684"/>
                    <a:gd name="connsiteX0" fmla="*/ 0 w 3035029"/>
                    <a:gd name="connsiteY0" fmla="*/ 689034 h 752472"/>
                    <a:gd name="connsiteX1" fmla="*/ 758757 w 3035029"/>
                    <a:gd name="connsiteY1" fmla="*/ 689034 h 752472"/>
                    <a:gd name="connsiteX2" fmla="*/ 985797 w 3035029"/>
                    <a:gd name="connsiteY2" fmla="*/ 215316 h 752472"/>
                    <a:gd name="connsiteX3" fmla="*/ 1223482 w 3035029"/>
                    <a:gd name="connsiteY3" fmla="*/ 13972 h 752472"/>
                    <a:gd name="connsiteX4" fmla="*/ 1568539 w 3035029"/>
                    <a:gd name="connsiteY4" fmla="*/ 56186 h 752472"/>
                    <a:gd name="connsiteX5" fmla="*/ 1857983 w 3035029"/>
                    <a:gd name="connsiteY5" fmla="*/ 368021 h 752472"/>
                    <a:gd name="connsiteX6" fmla="*/ 1964987 w 3035029"/>
                    <a:gd name="connsiteY6" fmla="*/ 708489 h 752472"/>
                    <a:gd name="connsiteX7" fmla="*/ 3035029 w 3035029"/>
                    <a:gd name="connsiteY7" fmla="*/ 737672 h 752472"/>
                    <a:gd name="connsiteX0" fmla="*/ 0 w 3035029"/>
                    <a:gd name="connsiteY0" fmla="*/ 691195 h 754633"/>
                    <a:gd name="connsiteX1" fmla="*/ 758757 w 3035029"/>
                    <a:gd name="connsiteY1" fmla="*/ 691195 h 754633"/>
                    <a:gd name="connsiteX2" fmla="*/ 985797 w 3035029"/>
                    <a:gd name="connsiteY2" fmla="*/ 217477 h 754633"/>
                    <a:gd name="connsiteX3" fmla="*/ 1223482 w 3035029"/>
                    <a:gd name="connsiteY3" fmla="*/ 16133 h 754633"/>
                    <a:gd name="connsiteX4" fmla="*/ 1568539 w 3035029"/>
                    <a:gd name="connsiteY4" fmla="*/ 58347 h 754633"/>
                    <a:gd name="connsiteX5" fmla="*/ 1832104 w 3035029"/>
                    <a:gd name="connsiteY5" fmla="*/ 421940 h 754633"/>
                    <a:gd name="connsiteX6" fmla="*/ 1964987 w 3035029"/>
                    <a:gd name="connsiteY6" fmla="*/ 710650 h 754633"/>
                    <a:gd name="connsiteX7" fmla="*/ 3035029 w 3035029"/>
                    <a:gd name="connsiteY7" fmla="*/ 739833 h 754633"/>
                    <a:gd name="connsiteX0" fmla="*/ 0 w 3035029"/>
                    <a:gd name="connsiteY0" fmla="*/ 675743 h 739181"/>
                    <a:gd name="connsiteX1" fmla="*/ 758757 w 3035029"/>
                    <a:gd name="connsiteY1" fmla="*/ 675743 h 739181"/>
                    <a:gd name="connsiteX2" fmla="*/ 985797 w 3035029"/>
                    <a:gd name="connsiteY2" fmla="*/ 202025 h 739181"/>
                    <a:gd name="connsiteX3" fmla="*/ 1223482 w 3035029"/>
                    <a:gd name="connsiteY3" fmla="*/ 681 h 739181"/>
                    <a:gd name="connsiteX4" fmla="*/ 1585792 w 3035029"/>
                    <a:gd name="connsiteY4" fmla="*/ 146412 h 739181"/>
                    <a:gd name="connsiteX5" fmla="*/ 1832104 w 3035029"/>
                    <a:gd name="connsiteY5" fmla="*/ 406488 h 739181"/>
                    <a:gd name="connsiteX6" fmla="*/ 1964987 w 3035029"/>
                    <a:gd name="connsiteY6" fmla="*/ 695198 h 739181"/>
                    <a:gd name="connsiteX7" fmla="*/ 3035029 w 3035029"/>
                    <a:gd name="connsiteY7" fmla="*/ 724381 h 739181"/>
                    <a:gd name="connsiteX0" fmla="*/ 0 w 3035029"/>
                    <a:gd name="connsiteY0" fmla="*/ 569276 h 632714"/>
                    <a:gd name="connsiteX1" fmla="*/ 758757 w 3035029"/>
                    <a:gd name="connsiteY1" fmla="*/ 569276 h 632714"/>
                    <a:gd name="connsiteX2" fmla="*/ 985797 w 3035029"/>
                    <a:gd name="connsiteY2" fmla="*/ 95558 h 632714"/>
                    <a:gd name="connsiteX3" fmla="*/ 1318373 w 3035029"/>
                    <a:gd name="connsiteY3" fmla="*/ 6357 h 632714"/>
                    <a:gd name="connsiteX4" fmla="*/ 1585792 w 3035029"/>
                    <a:gd name="connsiteY4" fmla="*/ 39945 h 632714"/>
                    <a:gd name="connsiteX5" fmla="*/ 1832104 w 3035029"/>
                    <a:gd name="connsiteY5" fmla="*/ 300021 h 632714"/>
                    <a:gd name="connsiteX6" fmla="*/ 1964987 w 3035029"/>
                    <a:gd name="connsiteY6" fmla="*/ 588731 h 632714"/>
                    <a:gd name="connsiteX7" fmla="*/ 3035029 w 3035029"/>
                    <a:gd name="connsiteY7" fmla="*/ 617914 h 632714"/>
                    <a:gd name="connsiteX0" fmla="*/ 0 w 3035029"/>
                    <a:gd name="connsiteY0" fmla="*/ 575638 h 639076"/>
                    <a:gd name="connsiteX1" fmla="*/ 758757 w 3035029"/>
                    <a:gd name="connsiteY1" fmla="*/ 575638 h 639076"/>
                    <a:gd name="connsiteX2" fmla="*/ 1028929 w 3035029"/>
                    <a:gd name="connsiteY2" fmla="*/ 188184 h 639076"/>
                    <a:gd name="connsiteX3" fmla="*/ 1318373 w 3035029"/>
                    <a:gd name="connsiteY3" fmla="*/ 12719 h 639076"/>
                    <a:gd name="connsiteX4" fmla="*/ 1585792 w 3035029"/>
                    <a:gd name="connsiteY4" fmla="*/ 46307 h 639076"/>
                    <a:gd name="connsiteX5" fmla="*/ 1832104 w 3035029"/>
                    <a:gd name="connsiteY5" fmla="*/ 306383 h 639076"/>
                    <a:gd name="connsiteX6" fmla="*/ 1964987 w 3035029"/>
                    <a:gd name="connsiteY6" fmla="*/ 595093 h 639076"/>
                    <a:gd name="connsiteX7" fmla="*/ 3035029 w 3035029"/>
                    <a:gd name="connsiteY7" fmla="*/ 624276 h 639076"/>
                    <a:gd name="connsiteX0" fmla="*/ 0 w 3035029"/>
                    <a:gd name="connsiteY0" fmla="*/ 575638 h 639076"/>
                    <a:gd name="connsiteX1" fmla="*/ 758757 w 3035029"/>
                    <a:gd name="connsiteY1" fmla="*/ 575638 h 639076"/>
                    <a:gd name="connsiteX2" fmla="*/ 1028929 w 3035029"/>
                    <a:gd name="connsiteY2" fmla="*/ 188184 h 639076"/>
                    <a:gd name="connsiteX3" fmla="*/ 1318373 w 3035029"/>
                    <a:gd name="connsiteY3" fmla="*/ 12719 h 639076"/>
                    <a:gd name="connsiteX4" fmla="*/ 1585792 w 3035029"/>
                    <a:gd name="connsiteY4" fmla="*/ 46307 h 639076"/>
                    <a:gd name="connsiteX5" fmla="*/ 1832104 w 3035029"/>
                    <a:gd name="connsiteY5" fmla="*/ 306383 h 639076"/>
                    <a:gd name="connsiteX6" fmla="*/ 1964987 w 3035029"/>
                    <a:gd name="connsiteY6" fmla="*/ 595093 h 639076"/>
                    <a:gd name="connsiteX7" fmla="*/ 3035029 w 3035029"/>
                    <a:gd name="connsiteY7" fmla="*/ 624276 h 639076"/>
                    <a:gd name="connsiteX0" fmla="*/ 0 w 3035029"/>
                    <a:gd name="connsiteY0" fmla="*/ 571182 h 634620"/>
                    <a:gd name="connsiteX1" fmla="*/ 758757 w 3035029"/>
                    <a:gd name="connsiteY1" fmla="*/ 571182 h 634620"/>
                    <a:gd name="connsiteX2" fmla="*/ 994423 w 3035029"/>
                    <a:gd name="connsiteY2" fmla="*/ 123343 h 634620"/>
                    <a:gd name="connsiteX3" fmla="*/ 1318373 w 3035029"/>
                    <a:gd name="connsiteY3" fmla="*/ 8263 h 634620"/>
                    <a:gd name="connsiteX4" fmla="*/ 1585792 w 3035029"/>
                    <a:gd name="connsiteY4" fmla="*/ 41851 h 634620"/>
                    <a:gd name="connsiteX5" fmla="*/ 1832104 w 3035029"/>
                    <a:gd name="connsiteY5" fmla="*/ 301927 h 634620"/>
                    <a:gd name="connsiteX6" fmla="*/ 1964987 w 3035029"/>
                    <a:gd name="connsiteY6" fmla="*/ 590637 h 634620"/>
                    <a:gd name="connsiteX7" fmla="*/ 3035029 w 3035029"/>
                    <a:gd name="connsiteY7" fmla="*/ 619820 h 634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35029" h="634620">
                      <a:moveTo>
                        <a:pt x="0" y="571182"/>
                      </a:moveTo>
                      <a:cubicBezTo>
                        <a:pt x="295072" y="621441"/>
                        <a:pt x="593020" y="645822"/>
                        <a:pt x="758757" y="571182"/>
                      </a:cubicBezTo>
                      <a:cubicBezTo>
                        <a:pt x="924494" y="496542"/>
                        <a:pt x="832143" y="182657"/>
                        <a:pt x="994423" y="123343"/>
                      </a:cubicBezTo>
                      <a:cubicBezTo>
                        <a:pt x="1156703" y="64029"/>
                        <a:pt x="1219812" y="21845"/>
                        <a:pt x="1318373" y="8263"/>
                      </a:cubicBezTo>
                      <a:cubicBezTo>
                        <a:pt x="1416934" y="-5319"/>
                        <a:pt x="1500170" y="-7093"/>
                        <a:pt x="1585792" y="41851"/>
                      </a:cubicBezTo>
                      <a:cubicBezTo>
                        <a:pt x="1671414" y="90795"/>
                        <a:pt x="1768905" y="210463"/>
                        <a:pt x="1832104" y="301927"/>
                      </a:cubicBezTo>
                      <a:cubicBezTo>
                        <a:pt x="1895303" y="393391"/>
                        <a:pt x="1768813" y="529028"/>
                        <a:pt x="1964987" y="590637"/>
                      </a:cubicBezTo>
                      <a:cubicBezTo>
                        <a:pt x="2161161" y="652246"/>
                        <a:pt x="2598095" y="636033"/>
                        <a:pt x="3035029" y="619820"/>
                      </a:cubicBezTo>
                    </a:path>
                  </a:pathLst>
                </a:cu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5064733" y="3149073"/>
                  <a:ext cx="5645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0ºC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8642842" y="3180271"/>
                  <a:ext cx="5645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0ºC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2" name="Group 131"/>
              <p:cNvGrpSpPr/>
              <p:nvPr/>
            </p:nvGrpSpPr>
            <p:grpSpPr>
              <a:xfrm>
                <a:off x="8758772" y="105860"/>
                <a:ext cx="3004025" cy="2219656"/>
                <a:chOff x="5580131" y="1659706"/>
                <a:chExt cx="3004025" cy="2219656"/>
              </a:xfrm>
            </p:grpSpPr>
            <p:sp>
              <p:nvSpPr>
                <p:cNvPr id="133" name="5-Point Star 132"/>
                <p:cNvSpPr/>
                <p:nvPr/>
              </p:nvSpPr>
              <p:spPr>
                <a:xfrm>
                  <a:off x="7756637" y="2314855"/>
                  <a:ext cx="170240" cy="176544"/>
                </a:xfrm>
                <a:prstGeom prst="star5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4" name="Group 133"/>
                <p:cNvGrpSpPr/>
                <p:nvPr/>
              </p:nvGrpSpPr>
              <p:grpSpPr>
                <a:xfrm>
                  <a:off x="5580131" y="1659706"/>
                  <a:ext cx="3004025" cy="2219656"/>
                  <a:chOff x="5580131" y="1659706"/>
                  <a:chExt cx="3004025" cy="2219656"/>
                </a:xfrm>
              </p:grpSpPr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5580131" y="1877807"/>
                    <a:ext cx="3004025" cy="2001555"/>
                    <a:chOff x="5580131" y="1877807"/>
                    <a:chExt cx="3004025" cy="2001555"/>
                  </a:xfrm>
                </p:grpSpPr>
                <p:grpSp>
                  <p:nvGrpSpPr>
                    <p:cNvPr id="139" name="Group 138"/>
                    <p:cNvGrpSpPr/>
                    <p:nvPr/>
                  </p:nvGrpSpPr>
                  <p:grpSpPr>
                    <a:xfrm>
                      <a:off x="5580131" y="1938548"/>
                      <a:ext cx="3004025" cy="1940814"/>
                      <a:chOff x="5580131" y="1938548"/>
                      <a:chExt cx="3004025" cy="1940814"/>
                    </a:xfrm>
                  </p:grpSpPr>
                  <p:grpSp>
                    <p:nvGrpSpPr>
                      <p:cNvPr id="143" name="Group 142"/>
                      <p:cNvGrpSpPr/>
                      <p:nvPr/>
                    </p:nvGrpSpPr>
                    <p:grpSpPr>
                      <a:xfrm>
                        <a:off x="5580131" y="1938548"/>
                        <a:ext cx="3004025" cy="1940814"/>
                        <a:chOff x="5580131" y="1938548"/>
                        <a:chExt cx="3004025" cy="1940814"/>
                      </a:xfrm>
                    </p:grpSpPr>
                    <p:sp>
                      <p:nvSpPr>
                        <p:cNvPr id="148" name="Oval 147"/>
                        <p:cNvSpPr/>
                        <p:nvPr/>
                      </p:nvSpPr>
                      <p:spPr>
                        <a:xfrm>
                          <a:off x="6638651" y="3381307"/>
                          <a:ext cx="207524" cy="13255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9" name="Oval 148"/>
                        <p:cNvSpPr/>
                        <p:nvPr/>
                      </p:nvSpPr>
                      <p:spPr>
                        <a:xfrm>
                          <a:off x="6813749" y="3159678"/>
                          <a:ext cx="209790" cy="129488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0" name="Oval 149"/>
                        <p:cNvSpPr/>
                        <p:nvPr/>
                      </p:nvSpPr>
                      <p:spPr>
                        <a:xfrm>
                          <a:off x="7104434" y="3323033"/>
                          <a:ext cx="229548" cy="126461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1" name="Oval 150"/>
                        <p:cNvSpPr/>
                        <p:nvPr/>
                      </p:nvSpPr>
                      <p:spPr>
                        <a:xfrm>
                          <a:off x="6904925" y="3457861"/>
                          <a:ext cx="225075" cy="142008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2" name="Oval 151"/>
                        <p:cNvSpPr/>
                        <p:nvPr/>
                      </p:nvSpPr>
                      <p:spPr>
                        <a:xfrm>
                          <a:off x="6463553" y="3561386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3" name="Oval 152"/>
                        <p:cNvSpPr/>
                        <p:nvPr/>
                      </p:nvSpPr>
                      <p:spPr>
                        <a:xfrm>
                          <a:off x="6663447" y="3678449"/>
                          <a:ext cx="215153" cy="163978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4" name="Oval 153"/>
                        <p:cNvSpPr/>
                        <p:nvPr/>
                      </p:nvSpPr>
                      <p:spPr>
                        <a:xfrm>
                          <a:off x="6813748" y="2927089"/>
                          <a:ext cx="218585" cy="15168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5" name="Oval 154"/>
                        <p:cNvSpPr/>
                        <p:nvPr/>
                      </p:nvSpPr>
                      <p:spPr>
                        <a:xfrm>
                          <a:off x="7039583" y="2794227"/>
                          <a:ext cx="219972" cy="167462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6" name="Oval 155"/>
                        <p:cNvSpPr/>
                        <p:nvPr/>
                      </p:nvSpPr>
                      <p:spPr>
                        <a:xfrm>
                          <a:off x="6846175" y="2629479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7" name="Oval 156"/>
                        <p:cNvSpPr/>
                        <p:nvPr/>
                      </p:nvSpPr>
                      <p:spPr>
                        <a:xfrm>
                          <a:off x="6940748" y="2364380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ln w="28575">
                          <a:solidFill>
                            <a:schemeClr val="bg1">
                              <a:lumMod val="65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8" name="Oval 157"/>
                        <p:cNvSpPr/>
                        <p:nvPr/>
                      </p:nvSpPr>
                      <p:spPr>
                        <a:xfrm>
                          <a:off x="6609276" y="2663662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9" name="Oval 158"/>
                        <p:cNvSpPr/>
                        <p:nvPr/>
                      </p:nvSpPr>
                      <p:spPr>
                        <a:xfrm>
                          <a:off x="7482668" y="3380735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0" name="Oval 159"/>
                        <p:cNvSpPr/>
                        <p:nvPr/>
                      </p:nvSpPr>
                      <p:spPr>
                        <a:xfrm>
                          <a:off x="7206001" y="3506299"/>
                          <a:ext cx="234905" cy="153441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1" name="Oval 160"/>
                        <p:cNvSpPr/>
                        <p:nvPr/>
                      </p:nvSpPr>
                      <p:spPr>
                        <a:xfrm>
                          <a:off x="6285213" y="3734696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2" name="Oval 161"/>
                        <p:cNvSpPr/>
                        <p:nvPr/>
                      </p:nvSpPr>
                      <p:spPr>
                        <a:xfrm>
                          <a:off x="6347966" y="3360532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3" name="Oval 162"/>
                        <p:cNvSpPr/>
                        <p:nvPr/>
                      </p:nvSpPr>
                      <p:spPr>
                        <a:xfrm>
                          <a:off x="7151812" y="3091490"/>
                          <a:ext cx="214190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4" name="Oval 163"/>
                        <p:cNvSpPr/>
                        <p:nvPr/>
                      </p:nvSpPr>
                      <p:spPr>
                        <a:xfrm>
                          <a:off x="6969776" y="3725469"/>
                          <a:ext cx="208217" cy="117213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5" name="Oval 164"/>
                        <p:cNvSpPr/>
                        <p:nvPr/>
                      </p:nvSpPr>
                      <p:spPr>
                        <a:xfrm>
                          <a:off x="7366002" y="3707153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6" name="Oval 165"/>
                        <p:cNvSpPr/>
                        <p:nvPr/>
                      </p:nvSpPr>
                      <p:spPr>
                        <a:xfrm>
                          <a:off x="7585733" y="3629574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7" name="Oval 166"/>
                        <p:cNvSpPr/>
                        <p:nvPr/>
                      </p:nvSpPr>
                      <p:spPr>
                        <a:xfrm>
                          <a:off x="7778280" y="3474187"/>
                          <a:ext cx="132019" cy="99259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8" name="Oval 167"/>
                        <p:cNvSpPr/>
                        <p:nvPr/>
                      </p:nvSpPr>
                      <p:spPr>
                        <a:xfrm>
                          <a:off x="7865829" y="3707153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9" name="Oval 168"/>
                        <p:cNvSpPr/>
                        <p:nvPr/>
                      </p:nvSpPr>
                      <p:spPr>
                        <a:xfrm>
                          <a:off x="6476672" y="3152790"/>
                          <a:ext cx="226830" cy="12555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0" name="Oval 169"/>
                        <p:cNvSpPr/>
                        <p:nvPr/>
                      </p:nvSpPr>
                      <p:spPr>
                        <a:xfrm>
                          <a:off x="6569509" y="2891080"/>
                          <a:ext cx="204000" cy="145372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1" name="5-Point Star 170"/>
                        <p:cNvSpPr/>
                        <p:nvPr/>
                      </p:nvSpPr>
                      <p:spPr>
                        <a:xfrm>
                          <a:off x="8219418" y="2492136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2" name="5-Point Star 171"/>
                        <p:cNvSpPr/>
                        <p:nvPr/>
                      </p:nvSpPr>
                      <p:spPr>
                        <a:xfrm>
                          <a:off x="7848213" y="3238489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 w="28575"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3" name="5-Point Star 172"/>
                        <p:cNvSpPr/>
                        <p:nvPr/>
                      </p:nvSpPr>
                      <p:spPr>
                        <a:xfrm>
                          <a:off x="7415493" y="3073529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 w="28575"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4" name="5-Point Star 173"/>
                        <p:cNvSpPr/>
                        <p:nvPr/>
                      </p:nvSpPr>
                      <p:spPr>
                        <a:xfrm>
                          <a:off x="7731359" y="3010587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5" name="5-Point Star 174"/>
                        <p:cNvSpPr/>
                        <p:nvPr/>
                      </p:nvSpPr>
                      <p:spPr>
                        <a:xfrm>
                          <a:off x="8353324" y="3238489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 w="28575"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6" name="5-Point Star 175"/>
                        <p:cNvSpPr/>
                        <p:nvPr/>
                      </p:nvSpPr>
                      <p:spPr>
                        <a:xfrm>
                          <a:off x="7808857" y="2788444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7" name="5-Point Star 176"/>
                        <p:cNvSpPr/>
                        <p:nvPr/>
                      </p:nvSpPr>
                      <p:spPr>
                        <a:xfrm>
                          <a:off x="8025145" y="2724965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8" name="5-Point Star 177"/>
                        <p:cNvSpPr/>
                        <p:nvPr/>
                      </p:nvSpPr>
                      <p:spPr>
                        <a:xfrm>
                          <a:off x="7975034" y="2258130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9" name="5-Point Star 178"/>
                        <p:cNvSpPr/>
                        <p:nvPr/>
                      </p:nvSpPr>
                      <p:spPr>
                        <a:xfrm>
                          <a:off x="7975034" y="3015099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0" name="5-Point Star 179"/>
                        <p:cNvSpPr/>
                        <p:nvPr/>
                      </p:nvSpPr>
                      <p:spPr>
                        <a:xfrm>
                          <a:off x="8205800" y="2995263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1" name="5-Point Star 180"/>
                        <p:cNvSpPr/>
                        <p:nvPr/>
                      </p:nvSpPr>
                      <p:spPr>
                        <a:xfrm>
                          <a:off x="7899134" y="2509693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2" name="Oval 181"/>
                        <p:cNvSpPr/>
                        <p:nvPr/>
                      </p:nvSpPr>
                      <p:spPr>
                        <a:xfrm>
                          <a:off x="7420396" y="2400990"/>
                          <a:ext cx="162940" cy="162940"/>
                        </a:xfrm>
                        <a:prstGeom prst="ellipse">
                          <a:avLst/>
                        </a:prstGeom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5"/>
                        </a:lnRef>
                        <a:fillRef idx="3">
                          <a:schemeClr val="accent5"/>
                        </a:fillRef>
                        <a:effectRef idx="2">
                          <a:schemeClr val="accent5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3" name="Oval 182"/>
                        <p:cNvSpPr/>
                        <p:nvPr/>
                      </p:nvSpPr>
                      <p:spPr>
                        <a:xfrm>
                          <a:off x="6427067" y="2197384"/>
                          <a:ext cx="162940" cy="162940"/>
                        </a:xfrm>
                        <a:prstGeom prst="ellipse">
                          <a:avLst/>
                        </a:prstGeom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5"/>
                        </a:lnRef>
                        <a:fillRef idx="3">
                          <a:schemeClr val="accent5"/>
                        </a:fillRef>
                        <a:effectRef idx="2">
                          <a:schemeClr val="accent5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4" name="Oval 183"/>
                        <p:cNvSpPr/>
                        <p:nvPr/>
                      </p:nvSpPr>
                      <p:spPr>
                        <a:xfrm>
                          <a:off x="6206730" y="2423593"/>
                          <a:ext cx="162940" cy="162940"/>
                        </a:xfrm>
                        <a:prstGeom prst="ellipse">
                          <a:avLst/>
                        </a:prstGeom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5"/>
                        </a:lnRef>
                        <a:fillRef idx="3">
                          <a:schemeClr val="accent5"/>
                        </a:fillRef>
                        <a:effectRef idx="2">
                          <a:schemeClr val="accent5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5" name="Oval 184"/>
                        <p:cNvSpPr/>
                        <p:nvPr/>
                      </p:nvSpPr>
                      <p:spPr>
                        <a:xfrm>
                          <a:off x="6460760" y="1938548"/>
                          <a:ext cx="162940" cy="162940"/>
                        </a:xfrm>
                        <a:prstGeom prst="ellipse">
                          <a:avLst/>
                        </a:prstGeom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5"/>
                        </a:lnRef>
                        <a:fillRef idx="3">
                          <a:schemeClr val="accent5"/>
                        </a:fillRef>
                        <a:effectRef idx="2">
                          <a:schemeClr val="accent5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6" name="Oval 185"/>
                        <p:cNvSpPr/>
                        <p:nvPr/>
                      </p:nvSpPr>
                      <p:spPr>
                        <a:xfrm>
                          <a:off x="7597891" y="2590090"/>
                          <a:ext cx="162940" cy="162940"/>
                        </a:xfrm>
                        <a:prstGeom prst="ellipse">
                          <a:avLst/>
                        </a:prstGeom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5"/>
                        </a:lnRef>
                        <a:fillRef idx="3">
                          <a:schemeClr val="accent5"/>
                        </a:fillRef>
                        <a:effectRef idx="2">
                          <a:schemeClr val="accent5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7" name="Oval 186"/>
                        <p:cNvSpPr/>
                        <p:nvPr/>
                      </p:nvSpPr>
                      <p:spPr>
                        <a:xfrm>
                          <a:off x="7488747" y="2118915"/>
                          <a:ext cx="162940" cy="162940"/>
                        </a:xfrm>
                        <a:prstGeom prst="ellipse">
                          <a:avLst/>
                        </a:prstGeom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5"/>
                        </a:lnRef>
                        <a:fillRef idx="3">
                          <a:schemeClr val="accent5"/>
                        </a:fillRef>
                        <a:effectRef idx="2">
                          <a:schemeClr val="accent5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8" name="Oval 187"/>
                        <p:cNvSpPr/>
                        <p:nvPr/>
                      </p:nvSpPr>
                      <p:spPr>
                        <a:xfrm>
                          <a:off x="7123235" y="2544978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ln w="28575">
                          <a:solidFill>
                            <a:schemeClr val="bg1">
                              <a:lumMod val="65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9" name="Oval 188"/>
                        <p:cNvSpPr/>
                        <p:nvPr/>
                      </p:nvSpPr>
                      <p:spPr>
                        <a:xfrm>
                          <a:off x="6694973" y="2419234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ln w="28575">
                          <a:solidFill>
                            <a:schemeClr val="bg1">
                              <a:lumMod val="65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0" name="Oval 189"/>
                        <p:cNvSpPr/>
                        <p:nvPr/>
                      </p:nvSpPr>
                      <p:spPr>
                        <a:xfrm>
                          <a:off x="6346403" y="2786307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 w="38100"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1" name="Oval 190"/>
                        <p:cNvSpPr/>
                        <p:nvPr/>
                      </p:nvSpPr>
                      <p:spPr>
                        <a:xfrm>
                          <a:off x="7307570" y="2807982"/>
                          <a:ext cx="175098" cy="136376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ln w="19050">
                          <a:solidFill>
                            <a:schemeClr val="bg1">
                              <a:lumMod val="65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2" name="5-Point Star 191"/>
                        <p:cNvSpPr/>
                        <p:nvPr/>
                      </p:nvSpPr>
                      <p:spPr>
                        <a:xfrm>
                          <a:off x="6104983" y="2673486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3" name="5-Point Star 192"/>
                        <p:cNvSpPr/>
                        <p:nvPr/>
                      </p:nvSpPr>
                      <p:spPr>
                        <a:xfrm>
                          <a:off x="5991432" y="2313566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4" name="5-Point Star 193"/>
                        <p:cNvSpPr/>
                        <p:nvPr/>
                      </p:nvSpPr>
                      <p:spPr>
                        <a:xfrm>
                          <a:off x="5793394" y="2846796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5" name="5-Point Star 194"/>
                        <p:cNvSpPr/>
                        <p:nvPr/>
                      </p:nvSpPr>
                      <p:spPr>
                        <a:xfrm>
                          <a:off x="5891082" y="2555872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6" name="5-Point Star 195"/>
                        <p:cNvSpPr/>
                        <p:nvPr/>
                      </p:nvSpPr>
                      <p:spPr>
                        <a:xfrm>
                          <a:off x="6025805" y="2876070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7" name="5-Point Star 196"/>
                        <p:cNvSpPr/>
                        <p:nvPr/>
                      </p:nvSpPr>
                      <p:spPr>
                        <a:xfrm>
                          <a:off x="5803431" y="2262927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8" name="Oval 197"/>
                        <p:cNvSpPr/>
                        <p:nvPr/>
                      </p:nvSpPr>
                      <p:spPr>
                        <a:xfrm>
                          <a:off x="6050854" y="3424514"/>
                          <a:ext cx="121184" cy="127268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9" name="5-Point Star 198"/>
                        <p:cNvSpPr/>
                        <p:nvPr/>
                      </p:nvSpPr>
                      <p:spPr>
                        <a:xfrm>
                          <a:off x="5597471" y="3196332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 w="28575"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0" name="5-Point Star 199"/>
                        <p:cNvSpPr/>
                        <p:nvPr/>
                      </p:nvSpPr>
                      <p:spPr>
                        <a:xfrm>
                          <a:off x="5887511" y="3196332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 w="28575"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1" name="5-Point Star 200"/>
                        <p:cNvSpPr/>
                        <p:nvPr/>
                      </p:nvSpPr>
                      <p:spPr>
                        <a:xfrm>
                          <a:off x="6178915" y="3137397"/>
                          <a:ext cx="170240" cy="176544"/>
                        </a:xfrm>
                        <a:prstGeom prst="star5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 w="28575">
                          <a:solidFill>
                            <a:schemeClr val="tx2">
                              <a:lumMod val="25000"/>
                              <a:lumOff val="75000"/>
                            </a:schemeClr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2" name="Oval 201"/>
                        <p:cNvSpPr/>
                        <p:nvPr/>
                      </p:nvSpPr>
                      <p:spPr>
                        <a:xfrm>
                          <a:off x="8462972" y="3516162"/>
                          <a:ext cx="121184" cy="113412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3" name="Oval 202"/>
                        <p:cNvSpPr/>
                        <p:nvPr/>
                      </p:nvSpPr>
                      <p:spPr>
                        <a:xfrm>
                          <a:off x="8158826" y="3513863"/>
                          <a:ext cx="121184" cy="113412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4" name="Oval 203"/>
                        <p:cNvSpPr/>
                        <p:nvPr/>
                      </p:nvSpPr>
                      <p:spPr>
                        <a:xfrm>
                          <a:off x="8280010" y="3718635"/>
                          <a:ext cx="121184" cy="113412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5" name="Oval 204"/>
                        <p:cNvSpPr/>
                        <p:nvPr/>
                      </p:nvSpPr>
                      <p:spPr>
                        <a:xfrm>
                          <a:off x="5607975" y="3474105"/>
                          <a:ext cx="121184" cy="113412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6" name="Oval 205"/>
                        <p:cNvSpPr/>
                        <p:nvPr/>
                      </p:nvSpPr>
                      <p:spPr>
                        <a:xfrm>
                          <a:off x="5843658" y="3551782"/>
                          <a:ext cx="121184" cy="113412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7" name="Oval 206"/>
                        <p:cNvSpPr/>
                        <p:nvPr/>
                      </p:nvSpPr>
                      <p:spPr>
                        <a:xfrm>
                          <a:off x="5960945" y="3765950"/>
                          <a:ext cx="121184" cy="113412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8" name="Oval 207"/>
                        <p:cNvSpPr/>
                        <p:nvPr/>
                      </p:nvSpPr>
                      <p:spPr>
                        <a:xfrm>
                          <a:off x="5580131" y="3688483"/>
                          <a:ext cx="121184" cy="113412"/>
                        </a:xfrm>
                        <a:prstGeom prst="ellipse">
                          <a:avLst/>
                        </a:prstGeom>
                        <a:solidFill>
                          <a:schemeClr val="tx2">
                            <a:lumMod val="25000"/>
                            <a:lumOff val="75000"/>
                          </a:schemeClr>
                        </a:solidFill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144" name="Oval 143"/>
                      <p:cNvSpPr/>
                      <p:nvPr/>
                    </p:nvSpPr>
                    <p:spPr>
                      <a:xfrm>
                        <a:off x="6441391" y="2495670"/>
                        <a:ext cx="175098" cy="136376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ln w="28575">
                        <a:solidFill>
                          <a:schemeClr val="bg1">
                            <a:lumMod val="65000"/>
                          </a:schemeClr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5" name="Oval 144"/>
                      <p:cNvSpPr/>
                      <p:nvPr/>
                    </p:nvSpPr>
                    <p:spPr>
                      <a:xfrm>
                        <a:off x="6894116" y="2139011"/>
                        <a:ext cx="175098" cy="136376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ln w="38100">
                        <a:solidFill>
                          <a:schemeClr val="bg1">
                            <a:lumMod val="65000"/>
                          </a:schemeClr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6" name="Oval 145"/>
                      <p:cNvSpPr/>
                      <p:nvPr/>
                    </p:nvSpPr>
                    <p:spPr>
                      <a:xfrm>
                        <a:off x="7194911" y="2274931"/>
                        <a:ext cx="175098" cy="136376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ln w="38100">
                        <a:solidFill>
                          <a:schemeClr val="bg1">
                            <a:lumMod val="65000"/>
                          </a:schemeClr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7" name="Oval 146"/>
                      <p:cNvSpPr/>
                      <p:nvPr/>
                    </p:nvSpPr>
                    <p:spPr>
                      <a:xfrm>
                        <a:off x="6662088" y="2196203"/>
                        <a:ext cx="175098" cy="136376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ln w="38100">
                        <a:solidFill>
                          <a:schemeClr val="bg1">
                            <a:lumMod val="65000"/>
                          </a:schemeClr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40" name="Oval 139"/>
                    <p:cNvSpPr/>
                    <p:nvPr/>
                  </p:nvSpPr>
                  <p:spPr>
                    <a:xfrm>
                      <a:off x="6994138" y="1877807"/>
                      <a:ext cx="145900" cy="113635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 w="762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" name="Oval 140"/>
                    <p:cNvSpPr/>
                    <p:nvPr/>
                  </p:nvSpPr>
                  <p:spPr>
                    <a:xfrm>
                      <a:off x="6739528" y="1971991"/>
                      <a:ext cx="145900" cy="113635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 w="762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2" name="Oval 141"/>
                    <p:cNvSpPr/>
                    <p:nvPr/>
                  </p:nvSpPr>
                  <p:spPr>
                    <a:xfrm>
                      <a:off x="7224109" y="2047405"/>
                      <a:ext cx="145900" cy="113635"/>
                    </a:xfrm>
                    <a:prstGeom prst="ellipse">
                      <a:avLst/>
                    </a:prstGeom>
                    <a:solidFill>
                      <a:schemeClr val="tx2">
                        <a:lumMod val="25000"/>
                        <a:lumOff val="75000"/>
                      </a:schemeClr>
                    </a:solidFill>
                    <a:ln w="76200"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36" name="Oval 135"/>
                  <p:cNvSpPr/>
                  <p:nvPr/>
                </p:nvSpPr>
                <p:spPr>
                  <a:xfrm>
                    <a:off x="7484678" y="1848331"/>
                    <a:ext cx="162940" cy="162940"/>
                  </a:xfrm>
                  <a:prstGeom prst="ellips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/>
                  <p:cNvSpPr/>
                  <p:nvPr/>
                </p:nvSpPr>
                <p:spPr>
                  <a:xfrm>
                    <a:off x="7226100" y="1659706"/>
                    <a:ext cx="162940" cy="162940"/>
                  </a:xfrm>
                  <a:prstGeom prst="ellips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/>
                  <p:cNvSpPr/>
                  <p:nvPr/>
                </p:nvSpPr>
                <p:spPr>
                  <a:xfrm>
                    <a:off x="6769119" y="1710850"/>
                    <a:ext cx="162940" cy="162940"/>
                  </a:xfrm>
                  <a:prstGeom prst="ellipse">
                    <a:avLst/>
                  </a:prstGeom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40" name="Group 39"/>
          <p:cNvGrpSpPr/>
          <p:nvPr/>
        </p:nvGrpSpPr>
        <p:grpSpPr>
          <a:xfrm>
            <a:off x="8154722" y="1281435"/>
            <a:ext cx="980640" cy="1061829"/>
            <a:chOff x="8154722" y="1118481"/>
            <a:chExt cx="980640" cy="1061829"/>
          </a:xfrm>
        </p:grpSpPr>
        <p:sp>
          <p:nvSpPr>
            <p:cNvPr id="3" name="5-Point Star 2"/>
            <p:cNvSpPr/>
            <p:nvPr/>
          </p:nvSpPr>
          <p:spPr>
            <a:xfrm>
              <a:off x="8154722" y="1888521"/>
              <a:ext cx="216017" cy="187574"/>
            </a:xfrm>
            <a:prstGeom prst="star5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8170799" y="1599031"/>
              <a:ext cx="162940" cy="162940"/>
            </a:xfrm>
            <a:prstGeom prst="ellips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8167336" y="1282228"/>
              <a:ext cx="175098" cy="136376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49816" y="1118481"/>
              <a:ext cx="785546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 smtClean="0"/>
                <a:t>Rain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/>
                <a:t>Hail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/>
                <a:t>Snow</a:t>
              </a:r>
              <a:endParaRPr lang="en-US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862745" y="2381474"/>
            <a:ext cx="526748" cy="3455908"/>
            <a:chOff x="4862745" y="2381474"/>
            <a:chExt cx="526748" cy="3455908"/>
          </a:xfrm>
        </p:grpSpPr>
        <p:sp>
          <p:nvSpPr>
            <p:cNvPr id="59" name="TextBox 58"/>
            <p:cNvSpPr txBox="1"/>
            <p:nvPr/>
          </p:nvSpPr>
          <p:spPr>
            <a:xfrm rot="16200000">
              <a:off x="4519110" y="2725109"/>
              <a:ext cx="1210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Large drops</a:t>
              </a:r>
            </a:p>
            <a:p>
              <a:pPr algn="ctr"/>
              <a:r>
                <a:rPr lang="en-US" dirty="0" smtClean="0"/>
                <a:t>Wet hail</a:t>
              </a:r>
              <a:endParaRPr lang="en-US" dirty="0"/>
            </a:p>
          </p:txBody>
        </p:sp>
        <p:sp>
          <p:nvSpPr>
            <p:cNvPr id="211" name="TextBox 210"/>
            <p:cNvSpPr txBox="1"/>
            <p:nvPr/>
          </p:nvSpPr>
          <p:spPr>
            <a:xfrm rot="16200000">
              <a:off x="4401158" y="4849047"/>
              <a:ext cx="1453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Small drops</a:t>
              </a:r>
            </a:p>
            <a:p>
              <a:pPr algn="ctr"/>
              <a:r>
                <a:rPr lang="en-US" dirty="0" smtClean="0"/>
                <a:t>Dry snow/hail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838389" y="1047553"/>
            <a:ext cx="1908147" cy="827208"/>
            <a:chOff x="4838389" y="1047553"/>
            <a:chExt cx="1908147" cy="827208"/>
          </a:xfrm>
        </p:grpSpPr>
        <p:sp>
          <p:nvSpPr>
            <p:cNvPr id="61" name="Oval 60"/>
            <p:cNvSpPr/>
            <p:nvPr/>
          </p:nvSpPr>
          <p:spPr>
            <a:xfrm>
              <a:off x="5209523" y="1262777"/>
              <a:ext cx="376375" cy="2461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5209523" y="1576395"/>
              <a:ext cx="37637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155042" y="1265813"/>
              <a:ext cx="0" cy="24612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5090396" y="1566984"/>
              <a:ext cx="7187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Width</a:t>
              </a:r>
              <a:endParaRPr lang="en-US" dirty="0"/>
            </a:p>
          </p:txBody>
        </p:sp>
        <p:sp>
          <p:nvSpPr>
            <p:cNvPr id="212" name="TextBox 211"/>
            <p:cNvSpPr txBox="1"/>
            <p:nvPr/>
          </p:nvSpPr>
          <p:spPr>
            <a:xfrm rot="16200000">
              <a:off x="4631706" y="1254236"/>
              <a:ext cx="721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Height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5623648" y="1190590"/>
                  <a:ext cx="1122888" cy="430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Z</a:t>
                  </a:r>
                  <a:r>
                    <a:rPr lang="en-US" baseline="-25000" dirty="0" smtClean="0"/>
                    <a:t>DR</a:t>
                  </a:r>
                  <a:r>
                    <a:rPr lang="en-US" dirty="0" smtClean="0">
                      <a:latin typeface="Arial" panose="020B0604020202020204" pitchFamily="34" charset="0"/>
                      <a:ea typeface="Arial Unicode MS" panose="020B0604020202020204" pitchFamily="34" charset="-128"/>
                      <a:cs typeface="Arial" panose="020B0604020202020204" pitchFamily="34" charset="0"/>
                    </a:rPr>
                    <a:t>∝</a:t>
                  </a:r>
                  <a14:m>
                    <m:oMath xmlns:m="http://schemas.openxmlformats.org/officeDocument/2006/math" xmlns="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m:t>𝑊𝑖𝑑𝑡h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m:t>𝐻𝑒𝑖𝑔h𝑡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3648" y="1190590"/>
                  <a:ext cx="1122888" cy="43031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630" b="-1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0676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5" grpId="0" animBg="1"/>
      <p:bldP spid="13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42"/>
          <a:stretch/>
        </p:blipFill>
        <p:spPr>
          <a:xfrm>
            <a:off x="5843371" y="1027715"/>
            <a:ext cx="2941853" cy="24310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28" r="37848"/>
          <a:stretch/>
        </p:blipFill>
        <p:spPr>
          <a:xfrm>
            <a:off x="955253" y="1027550"/>
            <a:ext cx="2422188" cy="2431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772"/>
          <a:stretch/>
        </p:blipFill>
        <p:spPr>
          <a:xfrm>
            <a:off x="3407675" y="1027715"/>
            <a:ext cx="2446047" cy="2431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0997" y="1111924"/>
            <a:ext cx="212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800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Column Depth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9482" y="1112089"/>
            <a:ext cx="1364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0.5º Z</a:t>
            </a:r>
            <a:r>
              <a:rPr lang="en-US" sz="1800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1838" y="1099872"/>
            <a:ext cx="212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EnKF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W (MPAR)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3961" y="3380557"/>
            <a:ext cx="24499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Courtesy Robin Tanamachi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658309" y="1921064"/>
            <a:ext cx="243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24 May 2011</a:t>
            </a:r>
          </a:p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Violent tornado in OK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32536" y="3610969"/>
            <a:ext cx="7360635" cy="2879326"/>
            <a:chOff x="532536" y="3610969"/>
            <a:chExt cx="7360635" cy="2879326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3610971"/>
              <a:ext cx="3321170" cy="27485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27" y="3610970"/>
              <a:ext cx="3106259" cy="27776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37618" y="3693548"/>
              <a:ext cx="2129884" cy="369332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en-US" sz="1800" baseline="-25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</a:t>
              </a:r>
              <a:r>
                <a:rPr lang="en-US" sz="1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Column Depth</a:t>
              </a:r>
              <a:endPara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02638" y="3779812"/>
              <a:ext cx="2129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EnKF</a:t>
              </a:r>
              <a:r>
                <a:rPr lang="en-US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W (MPAR)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60036" y="6213296"/>
              <a:ext cx="24499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Courtesy Patrick Skinner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-533136" y="4676641"/>
              <a:ext cx="2777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31 May 2013</a:t>
              </a:r>
            </a:p>
            <a:p>
              <a:pPr algn="ctr"/>
              <a:r>
                <a:rPr lang="en-US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Intense tornado in OK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43201" y="4632385"/>
            <a:ext cx="2898474" cy="773502"/>
            <a:chOff x="2743201" y="4632385"/>
            <a:chExt cx="2898474" cy="773502"/>
          </a:xfrm>
        </p:grpSpPr>
        <p:cxnSp>
          <p:nvCxnSpPr>
            <p:cNvPr id="3" name="Straight Arrow Connector 2"/>
            <p:cNvCxnSpPr/>
            <p:nvPr/>
          </p:nvCxnSpPr>
          <p:spPr>
            <a:xfrm flipH="1">
              <a:off x="2743201" y="4632385"/>
              <a:ext cx="1549685" cy="621102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292886" y="4632385"/>
              <a:ext cx="1348789" cy="773502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393755" y="1900424"/>
            <a:ext cx="6101883" cy="1001319"/>
            <a:chOff x="1393755" y="1900424"/>
            <a:chExt cx="6101883" cy="1001319"/>
          </a:xfrm>
        </p:grpSpPr>
        <p:sp>
          <p:nvSpPr>
            <p:cNvPr id="21" name="Freeform 20"/>
            <p:cNvSpPr/>
            <p:nvPr/>
          </p:nvSpPr>
          <p:spPr>
            <a:xfrm>
              <a:off x="1393755" y="2395799"/>
              <a:ext cx="357448" cy="505944"/>
            </a:xfrm>
            <a:custGeom>
              <a:avLst/>
              <a:gdLst>
                <a:gd name="connsiteX0" fmla="*/ 156664 w 355112"/>
                <a:gd name="connsiteY0" fmla="*/ 589194 h 615074"/>
                <a:gd name="connsiteX1" fmla="*/ 277434 w 355112"/>
                <a:gd name="connsiteY1" fmla="*/ 390787 h 615074"/>
                <a:gd name="connsiteX2" fmla="*/ 355071 w 355112"/>
                <a:gd name="connsiteY2" fmla="*/ 235511 h 615074"/>
                <a:gd name="connsiteX3" fmla="*/ 286060 w 355112"/>
                <a:gd name="connsiteY3" fmla="*/ 106115 h 615074"/>
                <a:gd name="connsiteX4" fmla="*/ 148037 w 355112"/>
                <a:gd name="connsiteY4" fmla="*/ 88862 h 615074"/>
                <a:gd name="connsiteX5" fmla="*/ 104905 w 355112"/>
                <a:gd name="connsiteY5" fmla="*/ 2598 h 615074"/>
                <a:gd name="connsiteX6" fmla="*/ 87652 w 355112"/>
                <a:gd name="connsiteY6" fmla="*/ 201006 h 615074"/>
                <a:gd name="connsiteX7" fmla="*/ 53147 w 355112"/>
                <a:gd name="connsiteY7" fmla="*/ 321776 h 615074"/>
                <a:gd name="connsiteX8" fmla="*/ 1388 w 355112"/>
                <a:gd name="connsiteY8" fmla="*/ 468425 h 615074"/>
                <a:gd name="connsiteX9" fmla="*/ 113532 w 355112"/>
                <a:gd name="connsiteY9" fmla="*/ 615074 h 615074"/>
                <a:gd name="connsiteX0" fmla="*/ 156664 w 355112"/>
                <a:gd name="connsiteY0" fmla="*/ 502156 h 528036"/>
                <a:gd name="connsiteX1" fmla="*/ 277434 w 355112"/>
                <a:gd name="connsiteY1" fmla="*/ 303749 h 528036"/>
                <a:gd name="connsiteX2" fmla="*/ 355071 w 355112"/>
                <a:gd name="connsiteY2" fmla="*/ 148473 h 528036"/>
                <a:gd name="connsiteX3" fmla="*/ 286060 w 355112"/>
                <a:gd name="connsiteY3" fmla="*/ 19077 h 528036"/>
                <a:gd name="connsiteX4" fmla="*/ 148037 w 355112"/>
                <a:gd name="connsiteY4" fmla="*/ 1824 h 528036"/>
                <a:gd name="connsiteX5" fmla="*/ 97761 w 355112"/>
                <a:gd name="connsiteY5" fmla="*/ 13191 h 528036"/>
                <a:gd name="connsiteX6" fmla="*/ 87652 w 355112"/>
                <a:gd name="connsiteY6" fmla="*/ 113968 h 528036"/>
                <a:gd name="connsiteX7" fmla="*/ 53147 w 355112"/>
                <a:gd name="connsiteY7" fmla="*/ 234738 h 528036"/>
                <a:gd name="connsiteX8" fmla="*/ 1388 w 355112"/>
                <a:gd name="connsiteY8" fmla="*/ 381387 h 528036"/>
                <a:gd name="connsiteX9" fmla="*/ 113532 w 355112"/>
                <a:gd name="connsiteY9" fmla="*/ 528036 h 528036"/>
                <a:gd name="connsiteX0" fmla="*/ 158126 w 356574"/>
                <a:gd name="connsiteY0" fmla="*/ 502156 h 504224"/>
                <a:gd name="connsiteX1" fmla="*/ 278896 w 356574"/>
                <a:gd name="connsiteY1" fmla="*/ 303749 h 504224"/>
                <a:gd name="connsiteX2" fmla="*/ 356533 w 356574"/>
                <a:gd name="connsiteY2" fmla="*/ 148473 h 504224"/>
                <a:gd name="connsiteX3" fmla="*/ 287522 w 356574"/>
                <a:gd name="connsiteY3" fmla="*/ 19077 h 504224"/>
                <a:gd name="connsiteX4" fmla="*/ 149499 w 356574"/>
                <a:gd name="connsiteY4" fmla="*/ 1824 h 504224"/>
                <a:gd name="connsiteX5" fmla="*/ 99223 w 356574"/>
                <a:gd name="connsiteY5" fmla="*/ 13191 h 504224"/>
                <a:gd name="connsiteX6" fmla="*/ 89114 w 356574"/>
                <a:gd name="connsiteY6" fmla="*/ 113968 h 504224"/>
                <a:gd name="connsiteX7" fmla="*/ 54609 w 356574"/>
                <a:gd name="connsiteY7" fmla="*/ 234738 h 504224"/>
                <a:gd name="connsiteX8" fmla="*/ 2850 w 356574"/>
                <a:gd name="connsiteY8" fmla="*/ 381387 h 504224"/>
                <a:gd name="connsiteX9" fmla="*/ 148332 w 356574"/>
                <a:gd name="connsiteY9" fmla="*/ 504224 h 504224"/>
                <a:gd name="connsiteX0" fmla="*/ 158126 w 356574"/>
                <a:gd name="connsiteY0" fmla="*/ 502156 h 504224"/>
                <a:gd name="connsiteX1" fmla="*/ 278896 w 356574"/>
                <a:gd name="connsiteY1" fmla="*/ 303749 h 504224"/>
                <a:gd name="connsiteX2" fmla="*/ 356533 w 356574"/>
                <a:gd name="connsiteY2" fmla="*/ 148473 h 504224"/>
                <a:gd name="connsiteX3" fmla="*/ 287522 w 356574"/>
                <a:gd name="connsiteY3" fmla="*/ 19077 h 504224"/>
                <a:gd name="connsiteX4" fmla="*/ 149499 w 356574"/>
                <a:gd name="connsiteY4" fmla="*/ 1824 h 504224"/>
                <a:gd name="connsiteX5" fmla="*/ 99223 w 356574"/>
                <a:gd name="connsiteY5" fmla="*/ 13191 h 504224"/>
                <a:gd name="connsiteX6" fmla="*/ 89114 w 356574"/>
                <a:gd name="connsiteY6" fmla="*/ 113968 h 504224"/>
                <a:gd name="connsiteX7" fmla="*/ 54609 w 356574"/>
                <a:gd name="connsiteY7" fmla="*/ 234738 h 504224"/>
                <a:gd name="connsiteX8" fmla="*/ 2850 w 356574"/>
                <a:gd name="connsiteY8" fmla="*/ 381387 h 504224"/>
                <a:gd name="connsiteX9" fmla="*/ 148332 w 356574"/>
                <a:gd name="connsiteY9" fmla="*/ 504224 h 504224"/>
                <a:gd name="connsiteX0" fmla="*/ 158595 w 357043"/>
                <a:gd name="connsiteY0" fmla="*/ 502156 h 504224"/>
                <a:gd name="connsiteX1" fmla="*/ 279365 w 357043"/>
                <a:gd name="connsiteY1" fmla="*/ 303749 h 504224"/>
                <a:gd name="connsiteX2" fmla="*/ 357002 w 357043"/>
                <a:gd name="connsiteY2" fmla="*/ 148473 h 504224"/>
                <a:gd name="connsiteX3" fmla="*/ 287991 w 357043"/>
                <a:gd name="connsiteY3" fmla="*/ 19077 h 504224"/>
                <a:gd name="connsiteX4" fmla="*/ 149968 w 357043"/>
                <a:gd name="connsiteY4" fmla="*/ 1824 h 504224"/>
                <a:gd name="connsiteX5" fmla="*/ 99692 w 357043"/>
                <a:gd name="connsiteY5" fmla="*/ 13191 h 504224"/>
                <a:gd name="connsiteX6" fmla="*/ 89583 w 357043"/>
                <a:gd name="connsiteY6" fmla="*/ 113968 h 504224"/>
                <a:gd name="connsiteX7" fmla="*/ 55078 w 357043"/>
                <a:gd name="connsiteY7" fmla="*/ 234738 h 504224"/>
                <a:gd name="connsiteX8" fmla="*/ 3319 w 357043"/>
                <a:gd name="connsiteY8" fmla="*/ 381387 h 504224"/>
                <a:gd name="connsiteX9" fmla="*/ 158326 w 357043"/>
                <a:gd name="connsiteY9" fmla="*/ 504224 h 504224"/>
                <a:gd name="connsiteX0" fmla="*/ 158959 w 357407"/>
                <a:gd name="connsiteY0" fmla="*/ 502156 h 502156"/>
                <a:gd name="connsiteX1" fmla="*/ 279729 w 357407"/>
                <a:gd name="connsiteY1" fmla="*/ 303749 h 502156"/>
                <a:gd name="connsiteX2" fmla="*/ 357366 w 357407"/>
                <a:gd name="connsiteY2" fmla="*/ 148473 h 502156"/>
                <a:gd name="connsiteX3" fmla="*/ 288355 w 357407"/>
                <a:gd name="connsiteY3" fmla="*/ 19077 h 502156"/>
                <a:gd name="connsiteX4" fmla="*/ 150332 w 357407"/>
                <a:gd name="connsiteY4" fmla="*/ 1824 h 502156"/>
                <a:gd name="connsiteX5" fmla="*/ 100056 w 357407"/>
                <a:gd name="connsiteY5" fmla="*/ 13191 h 502156"/>
                <a:gd name="connsiteX6" fmla="*/ 89947 w 357407"/>
                <a:gd name="connsiteY6" fmla="*/ 113968 h 502156"/>
                <a:gd name="connsiteX7" fmla="*/ 55442 w 357407"/>
                <a:gd name="connsiteY7" fmla="*/ 234738 h 502156"/>
                <a:gd name="connsiteX8" fmla="*/ 3683 w 357407"/>
                <a:gd name="connsiteY8" fmla="*/ 381387 h 502156"/>
                <a:gd name="connsiteX9" fmla="*/ 165834 w 357407"/>
                <a:gd name="connsiteY9" fmla="*/ 494699 h 502156"/>
                <a:gd name="connsiteX0" fmla="*/ 158959 w 357407"/>
                <a:gd name="connsiteY0" fmla="*/ 502156 h 505424"/>
                <a:gd name="connsiteX1" fmla="*/ 279729 w 357407"/>
                <a:gd name="connsiteY1" fmla="*/ 303749 h 505424"/>
                <a:gd name="connsiteX2" fmla="*/ 357366 w 357407"/>
                <a:gd name="connsiteY2" fmla="*/ 148473 h 505424"/>
                <a:gd name="connsiteX3" fmla="*/ 288355 w 357407"/>
                <a:gd name="connsiteY3" fmla="*/ 19077 h 505424"/>
                <a:gd name="connsiteX4" fmla="*/ 150332 w 357407"/>
                <a:gd name="connsiteY4" fmla="*/ 1824 h 505424"/>
                <a:gd name="connsiteX5" fmla="*/ 100056 w 357407"/>
                <a:gd name="connsiteY5" fmla="*/ 13191 h 505424"/>
                <a:gd name="connsiteX6" fmla="*/ 89947 w 357407"/>
                <a:gd name="connsiteY6" fmla="*/ 113968 h 505424"/>
                <a:gd name="connsiteX7" fmla="*/ 55442 w 357407"/>
                <a:gd name="connsiteY7" fmla="*/ 234738 h 505424"/>
                <a:gd name="connsiteX8" fmla="*/ 3683 w 357407"/>
                <a:gd name="connsiteY8" fmla="*/ 381387 h 505424"/>
                <a:gd name="connsiteX9" fmla="*/ 165834 w 357407"/>
                <a:gd name="connsiteY9" fmla="*/ 494699 h 505424"/>
                <a:gd name="connsiteX0" fmla="*/ 159167 w 357615"/>
                <a:gd name="connsiteY0" fmla="*/ 502949 h 506217"/>
                <a:gd name="connsiteX1" fmla="*/ 279937 w 357615"/>
                <a:gd name="connsiteY1" fmla="*/ 304542 h 506217"/>
                <a:gd name="connsiteX2" fmla="*/ 357574 w 357615"/>
                <a:gd name="connsiteY2" fmla="*/ 149266 h 506217"/>
                <a:gd name="connsiteX3" fmla="*/ 288563 w 357615"/>
                <a:gd name="connsiteY3" fmla="*/ 19870 h 506217"/>
                <a:gd name="connsiteX4" fmla="*/ 150540 w 357615"/>
                <a:gd name="connsiteY4" fmla="*/ 2617 h 506217"/>
                <a:gd name="connsiteX5" fmla="*/ 100264 w 357615"/>
                <a:gd name="connsiteY5" fmla="*/ 13984 h 506217"/>
                <a:gd name="connsiteX6" fmla="*/ 113967 w 357615"/>
                <a:gd name="connsiteY6" fmla="*/ 129049 h 506217"/>
                <a:gd name="connsiteX7" fmla="*/ 55650 w 357615"/>
                <a:gd name="connsiteY7" fmla="*/ 235531 h 506217"/>
                <a:gd name="connsiteX8" fmla="*/ 3891 w 357615"/>
                <a:gd name="connsiteY8" fmla="*/ 382180 h 506217"/>
                <a:gd name="connsiteX9" fmla="*/ 166042 w 357615"/>
                <a:gd name="connsiteY9" fmla="*/ 495492 h 506217"/>
                <a:gd name="connsiteX0" fmla="*/ 159000 w 357448"/>
                <a:gd name="connsiteY0" fmla="*/ 502676 h 505944"/>
                <a:gd name="connsiteX1" fmla="*/ 279770 w 357448"/>
                <a:gd name="connsiteY1" fmla="*/ 304269 h 505944"/>
                <a:gd name="connsiteX2" fmla="*/ 357407 w 357448"/>
                <a:gd name="connsiteY2" fmla="*/ 148993 h 505944"/>
                <a:gd name="connsiteX3" fmla="*/ 288396 w 357448"/>
                <a:gd name="connsiteY3" fmla="*/ 19597 h 505944"/>
                <a:gd name="connsiteX4" fmla="*/ 150373 w 357448"/>
                <a:gd name="connsiteY4" fmla="*/ 2344 h 505944"/>
                <a:gd name="connsiteX5" fmla="*/ 100097 w 357448"/>
                <a:gd name="connsiteY5" fmla="*/ 13711 h 505944"/>
                <a:gd name="connsiteX6" fmla="*/ 94750 w 357448"/>
                <a:gd name="connsiteY6" fmla="*/ 124014 h 505944"/>
                <a:gd name="connsiteX7" fmla="*/ 55483 w 357448"/>
                <a:gd name="connsiteY7" fmla="*/ 235258 h 505944"/>
                <a:gd name="connsiteX8" fmla="*/ 3724 w 357448"/>
                <a:gd name="connsiteY8" fmla="*/ 381907 h 505944"/>
                <a:gd name="connsiteX9" fmla="*/ 165875 w 357448"/>
                <a:gd name="connsiteY9" fmla="*/ 495219 h 50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448" h="505944">
                  <a:moveTo>
                    <a:pt x="159000" y="502676"/>
                  </a:moveTo>
                  <a:cubicBezTo>
                    <a:pt x="202851" y="432946"/>
                    <a:pt x="246702" y="363216"/>
                    <a:pt x="279770" y="304269"/>
                  </a:cubicBezTo>
                  <a:cubicBezTo>
                    <a:pt x="312838" y="245322"/>
                    <a:pt x="355969" y="196438"/>
                    <a:pt x="357407" y="148993"/>
                  </a:cubicBezTo>
                  <a:cubicBezTo>
                    <a:pt x="358845" y="101548"/>
                    <a:pt x="322902" y="44038"/>
                    <a:pt x="288396" y="19597"/>
                  </a:cubicBezTo>
                  <a:cubicBezTo>
                    <a:pt x="253890" y="-4844"/>
                    <a:pt x="181756" y="3325"/>
                    <a:pt x="150373" y="2344"/>
                  </a:cubicBezTo>
                  <a:cubicBezTo>
                    <a:pt x="118990" y="1363"/>
                    <a:pt x="109367" y="-6567"/>
                    <a:pt x="100097" y="13711"/>
                  </a:cubicBezTo>
                  <a:cubicBezTo>
                    <a:pt x="90827" y="33989"/>
                    <a:pt x="102186" y="87090"/>
                    <a:pt x="94750" y="124014"/>
                  </a:cubicBezTo>
                  <a:cubicBezTo>
                    <a:pt x="87314" y="160939"/>
                    <a:pt x="70654" y="192276"/>
                    <a:pt x="55483" y="235258"/>
                  </a:cubicBezTo>
                  <a:cubicBezTo>
                    <a:pt x="40312" y="278240"/>
                    <a:pt x="-14675" y="338580"/>
                    <a:pt x="3724" y="381907"/>
                  </a:cubicBezTo>
                  <a:cubicBezTo>
                    <a:pt x="22123" y="425234"/>
                    <a:pt x="105309" y="541585"/>
                    <a:pt x="165875" y="495219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184529" y="2038247"/>
              <a:ext cx="358217" cy="563295"/>
            </a:xfrm>
            <a:custGeom>
              <a:avLst/>
              <a:gdLst>
                <a:gd name="connsiteX0" fmla="*/ 180052 w 358217"/>
                <a:gd name="connsiteY0" fmla="*/ 550172 h 563295"/>
                <a:gd name="connsiteX1" fmla="*/ 334834 w 358217"/>
                <a:gd name="connsiteY1" fmla="*/ 531122 h 563295"/>
                <a:gd name="connsiteX2" fmla="*/ 349121 w 358217"/>
                <a:gd name="connsiteY2" fmla="*/ 190603 h 563295"/>
                <a:gd name="connsiteX3" fmla="*/ 251490 w 358217"/>
                <a:gd name="connsiteY3" fmla="*/ 16772 h 563295"/>
                <a:gd name="connsiteX4" fmla="*/ 18127 w 358217"/>
                <a:gd name="connsiteY4" fmla="*/ 42966 h 563295"/>
                <a:gd name="connsiteX5" fmla="*/ 25271 w 358217"/>
                <a:gd name="connsiteY5" fmla="*/ 335859 h 563295"/>
                <a:gd name="connsiteX6" fmla="*/ 103852 w 358217"/>
                <a:gd name="connsiteY6" fmla="*/ 540647 h 563295"/>
                <a:gd name="connsiteX7" fmla="*/ 180052 w 358217"/>
                <a:gd name="connsiteY7" fmla="*/ 550172 h 56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217" h="563295">
                  <a:moveTo>
                    <a:pt x="180052" y="550172"/>
                  </a:moveTo>
                  <a:cubicBezTo>
                    <a:pt x="218549" y="548584"/>
                    <a:pt x="306656" y="591050"/>
                    <a:pt x="334834" y="531122"/>
                  </a:cubicBezTo>
                  <a:cubicBezTo>
                    <a:pt x="363012" y="471194"/>
                    <a:pt x="363012" y="276328"/>
                    <a:pt x="349121" y="190603"/>
                  </a:cubicBezTo>
                  <a:cubicBezTo>
                    <a:pt x="335230" y="104878"/>
                    <a:pt x="306656" y="41378"/>
                    <a:pt x="251490" y="16772"/>
                  </a:cubicBezTo>
                  <a:cubicBezTo>
                    <a:pt x="196324" y="-7834"/>
                    <a:pt x="55830" y="-10215"/>
                    <a:pt x="18127" y="42966"/>
                  </a:cubicBezTo>
                  <a:cubicBezTo>
                    <a:pt x="-19576" y="96147"/>
                    <a:pt x="10984" y="252912"/>
                    <a:pt x="25271" y="335859"/>
                  </a:cubicBezTo>
                  <a:cubicBezTo>
                    <a:pt x="39558" y="418806"/>
                    <a:pt x="71705" y="502547"/>
                    <a:pt x="103852" y="540647"/>
                  </a:cubicBezTo>
                  <a:cubicBezTo>
                    <a:pt x="135999" y="578747"/>
                    <a:pt x="141555" y="551760"/>
                    <a:pt x="180052" y="550172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895165" y="2395799"/>
              <a:ext cx="357448" cy="505944"/>
            </a:xfrm>
            <a:custGeom>
              <a:avLst/>
              <a:gdLst>
                <a:gd name="connsiteX0" fmla="*/ 156664 w 355112"/>
                <a:gd name="connsiteY0" fmla="*/ 589194 h 615074"/>
                <a:gd name="connsiteX1" fmla="*/ 277434 w 355112"/>
                <a:gd name="connsiteY1" fmla="*/ 390787 h 615074"/>
                <a:gd name="connsiteX2" fmla="*/ 355071 w 355112"/>
                <a:gd name="connsiteY2" fmla="*/ 235511 h 615074"/>
                <a:gd name="connsiteX3" fmla="*/ 286060 w 355112"/>
                <a:gd name="connsiteY3" fmla="*/ 106115 h 615074"/>
                <a:gd name="connsiteX4" fmla="*/ 148037 w 355112"/>
                <a:gd name="connsiteY4" fmla="*/ 88862 h 615074"/>
                <a:gd name="connsiteX5" fmla="*/ 104905 w 355112"/>
                <a:gd name="connsiteY5" fmla="*/ 2598 h 615074"/>
                <a:gd name="connsiteX6" fmla="*/ 87652 w 355112"/>
                <a:gd name="connsiteY6" fmla="*/ 201006 h 615074"/>
                <a:gd name="connsiteX7" fmla="*/ 53147 w 355112"/>
                <a:gd name="connsiteY7" fmla="*/ 321776 h 615074"/>
                <a:gd name="connsiteX8" fmla="*/ 1388 w 355112"/>
                <a:gd name="connsiteY8" fmla="*/ 468425 h 615074"/>
                <a:gd name="connsiteX9" fmla="*/ 113532 w 355112"/>
                <a:gd name="connsiteY9" fmla="*/ 615074 h 615074"/>
                <a:gd name="connsiteX0" fmla="*/ 156664 w 355112"/>
                <a:gd name="connsiteY0" fmla="*/ 502156 h 528036"/>
                <a:gd name="connsiteX1" fmla="*/ 277434 w 355112"/>
                <a:gd name="connsiteY1" fmla="*/ 303749 h 528036"/>
                <a:gd name="connsiteX2" fmla="*/ 355071 w 355112"/>
                <a:gd name="connsiteY2" fmla="*/ 148473 h 528036"/>
                <a:gd name="connsiteX3" fmla="*/ 286060 w 355112"/>
                <a:gd name="connsiteY3" fmla="*/ 19077 h 528036"/>
                <a:gd name="connsiteX4" fmla="*/ 148037 w 355112"/>
                <a:gd name="connsiteY4" fmla="*/ 1824 h 528036"/>
                <a:gd name="connsiteX5" fmla="*/ 97761 w 355112"/>
                <a:gd name="connsiteY5" fmla="*/ 13191 h 528036"/>
                <a:gd name="connsiteX6" fmla="*/ 87652 w 355112"/>
                <a:gd name="connsiteY6" fmla="*/ 113968 h 528036"/>
                <a:gd name="connsiteX7" fmla="*/ 53147 w 355112"/>
                <a:gd name="connsiteY7" fmla="*/ 234738 h 528036"/>
                <a:gd name="connsiteX8" fmla="*/ 1388 w 355112"/>
                <a:gd name="connsiteY8" fmla="*/ 381387 h 528036"/>
                <a:gd name="connsiteX9" fmla="*/ 113532 w 355112"/>
                <a:gd name="connsiteY9" fmla="*/ 528036 h 528036"/>
                <a:gd name="connsiteX0" fmla="*/ 158126 w 356574"/>
                <a:gd name="connsiteY0" fmla="*/ 502156 h 504224"/>
                <a:gd name="connsiteX1" fmla="*/ 278896 w 356574"/>
                <a:gd name="connsiteY1" fmla="*/ 303749 h 504224"/>
                <a:gd name="connsiteX2" fmla="*/ 356533 w 356574"/>
                <a:gd name="connsiteY2" fmla="*/ 148473 h 504224"/>
                <a:gd name="connsiteX3" fmla="*/ 287522 w 356574"/>
                <a:gd name="connsiteY3" fmla="*/ 19077 h 504224"/>
                <a:gd name="connsiteX4" fmla="*/ 149499 w 356574"/>
                <a:gd name="connsiteY4" fmla="*/ 1824 h 504224"/>
                <a:gd name="connsiteX5" fmla="*/ 99223 w 356574"/>
                <a:gd name="connsiteY5" fmla="*/ 13191 h 504224"/>
                <a:gd name="connsiteX6" fmla="*/ 89114 w 356574"/>
                <a:gd name="connsiteY6" fmla="*/ 113968 h 504224"/>
                <a:gd name="connsiteX7" fmla="*/ 54609 w 356574"/>
                <a:gd name="connsiteY7" fmla="*/ 234738 h 504224"/>
                <a:gd name="connsiteX8" fmla="*/ 2850 w 356574"/>
                <a:gd name="connsiteY8" fmla="*/ 381387 h 504224"/>
                <a:gd name="connsiteX9" fmla="*/ 148332 w 356574"/>
                <a:gd name="connsiteY9" fmla="*/ 504224 h 504224"/>
                <a:gd name="connsiteX0" fmla="*/ 158126 w 356574"/>
                <a:gd name="connsiteY0" fmla="*/ 502156 h 504224"/>
                <a:gd name="connsiteX1" fmla="*/ 278896 w 356574"/>
                <a:gd name="connsiteY1" fmla="*/ 303749 h 504224"/>
                <a:gd name="connsiteX2" fmla="*/ 356533 w 356574"/>
                <a:gd name="connsiteY2" fmla="*/ 148473 h 504224"/>
                <a:gd name="connsiteX3" fmla="*/ 287522 w 356574"/>
                <a:gd name="connsiteY3" fmla="*/ 19077 h 504224"/>
                <a:gd name="connsiteX4" fmla="*/ 149499 w 356574"/>
                <a:gd name="connsiteY4" fmla="*/ 1824 h 504224"/>
                <a:gd name="connsiteX5" fmla="*/ 99223 w 356574"/>
                <a:gd name="connsiteY5" fmla="*/ 13191 h 504224"/>
                <a:gd name="connsiteX6" fmla="*/ 89114 w 356574"/>
                <a:gd name="connsiteY6" fmla="*/ 113968 h 504224"/>
                <a:gd name="connsiteX7" fmla="*/ 54609 w 356574"/>
                <a:gd name="connsiteY7" fmla="*/ 234738 h 504224"/>
                <a:gd name="connsiteX8" fmla="*/ 2850 w 356574"/>
                <a:gd name="connsiteY8" fmla="*/ 381387 h 504224"/>
                <a:gd name="connsiteX9" fmla="*/ 148332 w 356574"/>
                <a:gd name="connsiteY9" fmla="*/ 504224 h 504224"/>
                <a:gd name="connsiteX0" fmla="*/ 158595 w 357043"/>
                <a:gd name="connsiteY0" fmla="*/ 502156 h 504224"/>
                <a:gd name="connsiteX1" fmla="*/ 279365 w 357043"/>
                <a:gd name="connsiteY1" fmla="*/ 303749 h 504224"/>
                <a:gd name="connsiteX2" fmla="*/ 357002 w 357043"/>
                <a:gd name="connsiteY2" fmla="*/ 148473 h 504224"/>
                <a:gd name="connsiteX3" fmla="*/ 287991 w 357043"/>
                <a:gd name="connsiteY3" fmla="*/ 19077 h 504224"/>
                <a:gd name="connsiteX4" fmla="*/ 149968 w 357043"/>
                <a:gd name="connsiteY4" fmla="*/ 1824 h 504224"/>
                <a:gd name="connsiteX5" fmla="*/ 99692 w 357043"/>
                <a:gd name="connsiteY5" fmla="*/ 13191 h 504224"/>
                <a:gd name="connsiteX6" fmla="*/ 89583 w 357043"/>
                <a:gd name="connsiteY6" fmla="*/ 113968 h 504224"/>
                <a:gd name="connsiteX7" fmla="*/ 55078 w 357043"/>
                <a:gd name="connsiteY7" fmla="*/ 234738 h 504224"/>
                <a:gd name="connsiteX8" fmla="*/ 3319 w 357043"/>
                <a:gd name="connsiteY8" fmla="*/ 381387 h 504224"/>
                <a:gd name="connsiteX9" fmla="*/ 158326 w 357043"/>
                <a:gd name="connsiteY9" fmla="*/ 504224 h 504224"/>
                <a:gd name="connsiteX0" fmla="*/ 158959 w 357407"/>
                <a:gd name="connsiteY0" fmla="*/ 502156 h 502156"/>
                <a:gd name="connsiteX1" fmla="*/ 279729 w 357407"/>
                <a:gd name="connsiteY1" fmla="*/ 303749 h 502156"/>
                <a:gd name="connsiteX2" fmla="*/ 357366 w 357407"/>
                <a:gd name="connsiteY2" fmla="*/ 148473 h 502156"/>
                <a:gd name="connsiteX3" fmla="*/ 288355 w 357407"/>
                <a:gd name="connsiteY3" fmla="*/ 19077 h 502156"/>
                <a:gd name="connsiteX4" fmla="*/ 150332 w 357407"/>
                <a:gd name="connsiteY4" fmla="*/ 1824 h 502156"/>
                <a:gd name="connsiteX5" fmla="*/ 100056 w 357407"/>
                <a:gd name="connsiteY5" fmla="*/ 13191 h 502156"/>
                <a:gd name="connsiteX6" fmla="*/ 89947 w 357407"/>
                <a:gd name="connsiteY6" fmla="*/ 113968 h 502156"/>
                <a:gd name="connsiteX7" fmla="*/ 55442 w 357407"/>
                <a:gd name="connsiteY7" fmla="*/ 234738 h 502156"/>
                <a:gd name="connsiteX8" fmla="*/ 3683 w 357407"/>
                <a:gd name="connsiteY8" fmla="*/ 381387 h 502156"/>
                <a:gd name="connsiteX9" fmla="*/ 165834 w 357407"/>
                <a:gd name="connsiteY9" fmla="*/ 494699 h 502156"/>
                <a:gd name="connsiteX0" fmla="*/ 158959 w 357407"/>
                <a:gd name="connsiteY0" fmla="*/ 502156 h 505424"/>
                <a:gd name="connsiteX1" fmla="*/ 279729 w 357407"/>
                <a:gd name="connsiteY1" fmla="*/ 303749 h 505424"/>
                <a:gd name="connsiteX2" fmla="*/ 357366 w 357407"/>
                <a:gd name="connsiteY2" fmla="*/ 148473 h 505424"/>
                <a:gd name="connsiteX3" fmla="*/ 288355 w 357407"/>
                <a:gd name="connsiteY3" fmla="*/ 19077 h 505424"/>
                <a:gd name="connsiteX4" fmla="*/ 150332 w 357407"/>
                <a:gd name="connsiteY4" fmla="*/ 1824 h 505424"/>
                <a:gd name="connsiteX5" fmla="*/ 100056 w 357407"/>
                <a:gd name="connsiteY5" fmla="*/ 13191 h 505424"/>
                <a:gd name="connsiteX6" fmla="*/ 89947 w 357407"/>
                <a:gd name="connsiteY6" fmla="*/ 113968 h 505424"/>
                <a:gd name="connsiteX7" fmla="*/ 55442 w 357407"/>
                <a:gd name="connsiteY7" fmla="*/ 234738 h 505424"/>
                <a:gd name="connsiteX8" fmla="*/ 3683 w 357407"/>
                <a:gd name="connsiteY8" fmla="*/ 381387 h 505424"/>
                <a:gd name="connsiteX9" fmla="*/ 165834 w 357407"/>
                <a:gd name="connsiteY9" fmla="*/ 494699 h 505424"/>
                <a:gd name="connsiteX0" fmla="*/ 159167 w 357615"/>
                <a:gd name="connsiteY0" fmla="*/ 502949 h 506217"/>
                <a:gd name="connsiteX1" fmla="*/ 279937 w 357615"/>
                <a:gd name="connsiteY1" fmla="*/ 304542 h 506217"/>
                <a:gd name="connsiteX2" fmla="*/ 357574 w 357615"/>
                <a:gd name="connsiteY2" fmla="*/ 149266 h 506217"/>
                <a:gd name="connsiteX3" fmla="*/ 288563 w 357615"/>
                <a:gd name="connsiteY3" fmla="*/ 19870 h 506217"/>
                <a:gd name="connsiteX4" fmla="*/ 150540 w 357615"/>
                <a:gd name="connsiteY4" fmla="*/ 2617 h 506217"/>
                <a:gd name="connsiteX5" fmla="*/ 100264 w 357615"/>
                <a:gd name="connsiteY5" fmla="*/ 13984 h 506217"/>
                <a:gd name="connsiteX6" fmla="*/ 113967 w 357615"/>
                <a:gd name="connsiteY6" fmla="*/ 129049 h 506217"/>
                <a:gd name="connsiteX7" fmla="*/ 55650 w 357615"/>
                <a:gd name="connsiteY7" fmla="*/ 235531 h 506217"/>
                <a:gd name="connsiteX8" fmla="*/ 3891 w 357615"/>
                <a:gd name="connsiteY8" fmla="*/ 382180 h 506217"/>
                <a:gd name="connsiteX9" fmla="*/ 166042 w 357615"/>
                <a:gd name="connsiteY9" fmla="*/ 495492 h 506217"/>
                <a:gd name="connsiteX0" fmla="*/ 159000 w 357448"/>
                <a:gd name="connsiteY0" fmla="*/ 502676 h 505944"/>
                <a:gd name="connsiteX1" fmla="*/ 279770 w 357448"/>
                <a:gd name="connsiteY1" fmla="*/ 304269 h 505944"/>
                <a:gd name="connsiteX2" fmla="*/ 357407 w 357448"/>
                <a:gd name="connsiteY2" fmla="*/ 148993 h 505944"/>
                <a:gd name="connsiteX3" fmla="*/ 288396 w 357448"/>
                <a:gd name="connsiteY3" fmla="*/ 19597 h 505944"/>
                <a:gd name="connsiteX4" fmla="*/ 150373 w 357448"/>
                <a:gd name="connsiteY4" fmla="*/ 2344 h 505944"/>
                <a:gd name="connsiteX5" fmla="*/ 100097 w 357448"/>
                <a:gd name="connsiteY5" fmla="*/ 13711 h 505944"/>
                <a:gd name="connsiteX6" fmla="*/ 94750 w 357448"/>
                <a:gd name="connsiteY6" fmla="*/ 124014 h 505944"/>
                <a:gd name="connsiteX7" fmla="*/ 55483 w 357448"/>
                <a:gd name="connsiteY7" fmla="*/ 235258 h 505944"/>
                <a:gd name="connsiteX8" fmla="*/ 3724 w 357448"/>
                <a:gd name="connsiteY8" fmla="*/ 381907 h 505944"/>
                <a:gd name="connsiteX9" fmla="*/ 165875 w 357448"/>
                <a:gd name="connsiteY9" fmla="*/ 495219 h 50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448" h="505944">
                  <a:moveTo>
                    <a:pt x="159000" y="502676"/>
                  </a:moveTo>
                  <a:cubicBezTo>
                    <a:pt x="202851" y="432946"/>
                    <a:pt x="246702" y="363216"/>
                    <a:pt x="279770" y="304269"/>
                  </a:cubicBezTo>
                  <a:cubicBezTo>
                    <a:pt x="312838" y="245322"/>
                    <a:pt x="355969" y="196438"/>
                    <a:pt x="357407" y="148993"/>
                  </a:cubicBezTo>
                  <a:cubicBezTo>
                    <a:pt x="358845" y="101548"/>
                    <a:pt x="322902" y="44038"/>
                    <a:pt x="288396" y="19597"/>
                  </a:cubicBezTo>
                  <a:cubicBezTo>
                    <a:pt x="253890" y="-4844"/>
                    <a:pt x="181756" y="3325"/>
                    <a:pt x="150373" y="2344"/>
                  </a:cubicBezTo>
                  <a:cubicBezTo>
                    <a:pt x="118990" y="1363"/>
                    <a:pt x="109367" y="-6567"/>
                    <a:pt x="100097" y="13711"/>
                  </a:cubicBezTo>
                  <a:cubicBezTo>
                    <a:pt x="90827" y="33989"/>
                    <a:pt x="102186" y="87090"/>
                    <a:pt x="94750" y="124014"/>
                  </a:cubicBezTo>
                  <a:cubicBezTo>
                    <a:pt x="87314" y="160939"/>
                    <a:pt x="70654" y="192276"/>
                    <a:pt x="55483" y="235258"/>
                  </a:cubicBezTo>
                  <a:cubicBezTo>
                    <a:pt x="40312" y="278240"/>
                    <a:pt x="-14675" y="338580"/>
                    <a:pt x="3724" y="381907"/>
                  </a:cubicBezTo>
                  <a:cubicBezTo>
                    <a:pt x="22123" y="425234"/>
                    <a:pt x="105309" y="541585"/>
                    <a:pt x="165875" y="495219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685939" y="2038247"/>
              <a:ext cx="358217" cy="563295"/>
            </a:xfrm>
            <a:custGeom>
              <a:avLst/>
              <a:gdLst>
                <a:gd name="connsiteX0" fmla="*/ 180052 w 358217"/>
                <a:gd name="connsiteY0" fmla="*/ 550172 h 563295"/>
                <a:gd name="connsiteX1" fmla="*/ 334834 w 358217"/>
                <a:gd name="connsiteY1" fmla="*/ 531122 h 563295"/>
                <a:gd name="connsiteX2" fmla="*/ 349121 w 358217"/>
                <a:gd name="connsiteY2" fmla="*/ 190603 h 563295"/>
                <a:gd name="connsiteX3" fmla="*/ 251490 w 358217"/>
                <a:gd name="connsiteY3" fmla="*/ 16772 h 563295"/>
                <a:gd name="connsiteX4" fmla="*/ 18127 w 358217"/>
                <a:gd name="connsiteY4" fmla="*/ 42966 h 563295"/>
                <a:gd name="connsiteX5" fmla="*/ 25271 w 358217"/>
                <a:gd name="connsiteY5" fmla="*/ 335859 h 563295"/>
                <a:gd name="connsiteX6" fmla="*/ 103852 w 358217"/>
                <a:gd name="connsiteY6" fmla="*/ 540647 h 563295"/>
                <a:gd name="connsiteX7" fmla="*/ 180052 w 358217"/>
                <a:gd name="connsiteY7" fmla="*/ 550172 h 56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217" h="563295">
                  <a:moveTo>
                    <a:pt x="180052" y="550172"/>
                  </a:moveTo>
                  <a:cubicBezTo>
                    <a:pt x="218549" y="548584"/>
                    <a:pt x="306656" y="591050"/>
                    <a:pt x="334834" y="531122"/>
                  </a:cubicBezTo>
                  <a:cubicBezTo>
                    <a:pt x="363012" y="471194"/>
                    <a:pt x="363012" y="276328"/>
                    <a:pt x="349121" y="190603"/>
                  </a:cubicBezTo>
                  <a:cubicBezTo>
                    <a:pt x="335230" y="104878"/>
                    <a:pt x="306656" y="41378"/>
                    <a:pt x="251490" y="16772"/>
                  </a:cubicBezTo>
                  <a:cubicBezTo>
                    <a:pt x="196324" y="-7834"/>
                    <a:pt x="55830" y="-10215"/>
                    <a:pt x="18127" y="42966"/>
                  </a:cubicBezTo>
                  <a:cubicBezTo>
                    <a:pt x="-19576" y="96147"/>
                    <a:pt x="10984" y="252912"/>
                    <a:pt x="25271" y="335859"/>
                  </a:cubicBezTo>
                  <a:cubicBezTo>
                    <a:pt x="39558" y="418806"/>
                    <a:pt x="71705" y="502547"/>
                    <a:pt x="103852" y="540647"/>
                  </a:cubicBezTo>
                  <a:cubicBezTo>
                    <a:pt x="135999" y="578747"/>
                    <a:pt x="141555" y="551760"/>
                    <a:pt x="180052" y="550172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685973" y="2154686"/>
              <a:ext cx="311160" cy="440427"/>
            </a:xfrm>
            <a:custGeom>
              <a:avLst/>
              <a:gdLst>
                <a:gd name="connsiteX0" fmla="*/ 156664 w 355112"/>
                <a:gd name="connsiteY0" fmla="*/ 589194 h 615074"/>
                <a:gd name="connsiteX1" fmla="*/ 277434 w 355112"/>
                <a:gd name="connsiteY1" fmla="*/ 390787 h 615074"/>
                <a:gd name="connsiteX2" fmla="*/ 355071 w 355112"/>
                <a:gd name="connsiteY2" fmla="*/ 235511 h 615074"/>
                <a:gd name="connsiteX3" fmla="*/ 286060 w 355112"/>
                <a:gd name="connsiteY3" fmla="*/ 106115 h 615074"/>
                <a:gd name="connsiteX4" fmla="*/ 148037 w 355112"/>
                <a:gd name="connsiteY4" fmla="*/ 88862 h 615074"/>
                <a:gd name="connsiteX5" fmla="*/ 104905 w 355112"/>
                <a:gd name="connsiteY5" fmla="*/ 2598 h 615074"/>
                <a:gd name="connsiteX6" fmla="*/ 87652 w 355112"/>
                <a:gd name="connsiteY6" fmla="*/ 201006 h 615074"/>
                <a:gd name="connsiteX7" fmla="*/ 53147 w 355112"/>
                <a:gd name="connsiteY7" fmla="*/ 321776 h 615074"/>
                <a:gd name="connsiteX8" fmla="*/ 1388 w 355112"/>
                <a:gd name="connsiteY8" fmla="*/ 468425 h 615074"/>
                <a:gd name="connsiteX9" fmla="*/ 113532 w 355112"/>
                <a:gd name="connsiteY9" fmla="*/ 615074 h 615074"/>
                <a:gd name="connsiteX0" fmla="*/ 156664 w 355112"/>
                <a:gd name="connsiteY0" fmla="*/ 502156 h 528036"/>
                <a:gd name="connsiteX1" fmla="*/ 277434 w 355112"/>
                <a:gd name="connsiteY1" fmla="*/ 303749 h 528036"/>
                <a:gd name="connsiteX2" fmla="*/ 355071 w 355112"/>
                <a:gd name="connsiteY2" fmla="*/ 148473 h 528036"/>
                <a:gd name="connsiteX3" fmla="*/ 286060 w 355112"/>
                <a:gd name="connsiteY3" fmla="*/ 19077 h 528036"/>
                <a:gd name="connsiteX4" fmla="*/ 148037 w 355112"/>
                <a:gd name="connsiteY4" fmla="*/ 1824 h 528036"/>
                <a:gd name="connsiteX5" fmla="*/ 97761 w 355112"/>
                <a:gd name="connsiteY5" fmla="*/ 13191 h 528036"/>
                <a:gd name="connsiteX6" fmla="*/ 87652 w 355112"/>
                <a:gd name="connsiteY6" fmla="*/ 113968 h 528036"/>
                <a:gd name="connsiteX7" fmla="*/ 53147 w 355112"/>
                <a:gd name="connsiteY7" fmla="*/ 234738 h 528036"/>
                <a:gd name="connsiteX8" fmla="*/ 1388 w 355112"/>
                <a:gd name="connsiteY8" fmla="*/ 381387 h 528036"/>
                <a:gd name="connsiteX9" fmla="*/ 113532 w 355112"/>
                <a:gd name="connsiteY9" fmla="*/ 528036 h 528036"/>
                <a:gd name="connsiteX0" fmla="*/ 158126 w 356574"/>
                <a:gd name="connsiteY0" fmla="*/ 502156 h 504224"/>
                <a:gd name="connsiteX1" fmla="*/ 278896 w 356574"/>
                <a:gd name="connsiteY1" fmla="*/ 303749 h 504224"/>
                <a:gd name="connsiteX2" fmla="*/ 356533 w 356574"/>
                <a:gd name="connsiteY2" fmla="*/ 148473 h 504224"/>
                <a:gd name="connsiteX3" fmla="*/ 287522 w 356574"/>
                <a:gd name="connsiteY3" fmla="*/ 19077 h 504224"/>
                <a:gd name="connsiteX4" fmla="*/ 149499 w 356574"/>
                <a:gd name="connsiteY4" fmla="*/ 1824 h 504224"/>
                <a:gd name="connsiteX5" fmla="*/ 99223 w 356574"/>
                <a:gd name="connsiteY5" fmla="*/ 13191 h 504224"/>
                <a:gd name="connsiteX6" fmla="*/ 89114 w 356574"/>
                <a:gd name="connsiteY6" fmla="*/ 113968 h 504224"/>
                <a:gd name="connsiteX7" fmla="*/ 54609 w 356574"/>
                <a:gd name="connsiteY7" fmla="*/ 234738 h 504224"/>
                <a:gd name="connsiteX8" fmla="*/ 2850 w 356574"/>
                <a:gd name="connsiteY8" fmla="*/ 381387 h 504224"/>
                <a:gd name="connsiteX9" fmla="*/ 148332 w 356574"/>
                <a:gd name="connsiteY9" fmla="*/ 504224 h 504224"/>
                <a:gd name="connsiteX0" fmla="*/ 158126 w 356574"/>
                <a:gd name="connsiteY0" fmla="*/ 502156 h 504224"/>
                <a:gd name="connsiteX1" fmla="*/ 278896 w 356574"/>
                <a:gd name="connsiteY1" fmla="*/ 303749 h 504224"/>
                <a:gd name="connsiteX2" fmla="*/ 356533 w 356574"/>
                <a:gd name="connsiteY2" fmla="*/ 148473 h 504224"/>
                <a:gd name="connsiteX3" fmla="*/ 287522 w 356574"/>
                <a:gd name="connsiteY3" fmla="*/ 19077 h 504224"/>
                <a:gd name="connsiteX4" fmla="*/ 149499 w 356574"/>
                <a:gd name="connsiteY4" fmla="*/ 1824 h 504224"/>
                <a:gd name="connsiteX5" fmla="*/ 99223 w 356574"/>
                <a:gd name="connsiteY5" fmla="*/ 13191 h 504224"/>
                <a:gd name="connsiteX6" fmla="*/ 89114 w 356574"/>
                <a:gd name="connsiteY6" fmla="*/ 113968 h 504224"/>
                <a:gd name="connsiteX7" fmla="*/ 54609 w 356574"/>
                <a:gd name="connsiteY7" fmla="*/ 234738 h 504224"/>
                <a:gd name="connsiteX8" fmla="*/ 2850 w 356574"/>
                <a:gd name="connsiteY8" fmla="*/ 381387 h 504224"/>
                <a:gd name="connsiteX9" fmla="*/ 148332 w 356574"/>
                <a:gd name="connsiteY9" fmla="*/ 504224 h 504224"/>
                <a:gd name="connsiteX0" fmla="*/ 158595 w 357043"/>
                <a:gd name="connsiteY0" fmla="*/ 502156 h 504224"/>
                <a:gd name="connsiteX1" fmla="*/ 279365 w 357043"/>
                <a:gd name="connsiteY1" fmla="*/ 303749 h 504224"/>
                <a:gd name="connsiteX2" fmla="*/ 357002 w 357043"/>
                <a:gd name="connsiteY2" fmla="*/ 148473 h 504224"/>
                <a:gd name="connsiteX3" fmla="*/ 287991 w 357043"/>
                <a:gd name="connsiteY3" fmla="*/ 19077 h 504224"/>
                <a:gd name="connsiteX4" fmla="*/ 149968 w 357043"/>
                <a:gd name="connsiteY4" fmla="*/ 1824 h 504224"/>
                <a:gd name="connsiteX5" fmla="*/ 99692 w 357043"/>
                <a:gd name="connsiteY5" fmla="*/ 13191 h 504224"/>
                <a:gd name="connsiteX6" fmla="*/ 89583 w 357043"/>
                <a:gd name="connsiteY6" fmla="*/ 113968 h 504224"/>
                <a:gd name="connsiteX7" fmla="*/ 55078 w 357043"/>
                <a:gd name="connsiteY7" fmla="*/ 234738 h 504224"/>
                <a:gd name="connsiteX8" fmla="*/ 3319 w 357043"/>
                <a:gd name="connsiteY8" fmla="*/ 381387 h 504224"/>
                <a:gd name="connsiteX9" fmla="*/ 158326 w 357043"/>
                <a:gd name="connsiteY9" fmla="*/ 504224 h 504224"/>
                <a:gd name="connsiteX0" fmla="*/ 158959 w 357407"/>
                <a:gd name="connsiteY0" fmla="*/ 502156 h 502156"/>
                <a:gd name="connsiteX1" fmla="*/ 279729 w 357407"/>
                <a:gd name="connsiteY1" fmla="*/ 303749 h 502156"/>
                <a:gd name="connsiteX2" fmla="*/ 357366 w 357407"/>
                <a:gd name="connsiteY2" fmla="*/ 148473 h 502156"/>
                <a:gd name="connsiteX3" fmla="*/ 288355 w 357407"/>
                <a:gd name="connsiteY3" fmla="*/ 19077 h 502156"/>
                <a:gd name="connsiteX4" fmla="*/ 150332 w 357407"/>
                <a:gd name="connsiteY4" fmla="*/ 1824 h 502156"/>
                <a:gd name="connsiteX5" fmla="*/ 100056 w 357407"/>
                <a:gd name="connsiteY5" fmla="*/ 13191 h 502156"/>
                <a:gd name="connsiteX6" fmla="*/ 89947 w 357407"/>
                <a:gd name="connsiteY6" fmla="*/ 113968 h 502156"/>
                <a:gd name="connsiteX7" fmla="*/ 55442 w 357407"/>
                <a:gd name="connsiteY7" fmla="*/ 234738 h 502156"/>
                <a:gd name="connsiteX8" fmla="*/ 3683 w 357407"/>
                <a:gd name="connsiteY8" fmla="*/ 381387 h 502156"/>
                <a:gd name="connsiteX9" fmla="*/ 165834 w 357407"/>
                <a:gd name="connsiteY9" fmla="*/ 494699 h 502156"/>
                <a:gd name="connsiteX0" fmla="*/ 158959 w 357407"/>
                <a:gd name="connsiteY0" fmla="*/ 502156 h 505424"/>
                <a:gd name="connsiteX1" fmla="*/ 279729 w 357407"/>
                <a:gd name="connsiteY1" fmla="*/ 303749 h 505424"/>
                <a:gd name="connsiteX2" fmla="*/ 357366 w 357407"/>
                <a:gd name="connsiteY2" fmla="*/ 148473 h 505424"/>
                <a:gd name="connsiteX3" fmla="*/ 288355 w 357407"/>
                <a:gd name="connsiteY3" fmla="*/ 19077 h 505424"/>
                <a:gd name="connsiteX4" fmla="*/ 150332 w 357407"/>
                <a:gd name="connsiteY4" fmla="*/ 1824 h 505424"/>
                <a:gd name="connsiteX5" fmla="*/ 100056 w 357407"/>
                <a:gd name="connsiteY5" fmla="*/ 13191 h 505424"/>
                <a:gd name="connsiteX6" fmla="*/ 89947 w 357407"/>
                <a:gd name="connsiteY6" fmla="*/ 113968 h 505424"/>
                <a:gd name="connsiteX7" fmla="*/ 55442 w 357407"/>
                <a:gd name="connsiteY7" fmla="*/ 234738 h 505424"/>
                <a:gd name="connsiteX8" fmla="*/ 3683 w 357407"/>
                <a:gd name="connsiteY8" fmla="*/ 381387 h 505424"/>
                <a:gd name="connsiteX9" fmla="*/ 165834 w 357407"/>
                <a:gd name="connsiteY9" fmla="*/ 494699 h 505424"/>
                <a:gd name="connsiteX0" fmla="*/ 159167 w 357615"/>
                <a:gd name="connsiteY0" fmla="*/ 502949 h 506217"/>
                <a:gd name="connsiteX1" fmla="*/ 279937 w 357615"/>
                <a:gd name="connsiteY1" fmla="*/ 304542 h 506217"/>
                <a:gd name="connsiteX2" fmla="*/ 357574 w 357615"/>
                <a:gd name="connsiteY2" fmla="*/ 149266 h 506217"/>
                <a:gd name="connsiteX3" fmla="*/ 288563 w 357615"/>
                <a:gd name="connsiteY3" fmla="*/ 19870 h 506217"/>
                <a:gd name="connsiteX4" fmla="*/ 150540 w 357615"/>
                <a:gd name="connsiteY4" fmla="*/ 2617 h 506217"/>
                <a:gd name="connsiteX5" fmla="*/ 100264 w 357615"/>
                <a:gd name="connsiteY5" fmla="*/ 13984 h 506217"/>
                <a:gd name="connsiteX6" fmla="*/ 113967 w 357615"/>
                <a:gd name="connsiteY6" fmla="*/ 129049 h 506217"/>
                <a:gd name="connsiteX7" fmla="*/ 55650 w 357615"/>
                <a:gd name="connsiteY7" fmla="*/ 235531 h 506217"/>
                <a:gd name="connsiteX8" fmla="*/ 3891 w 357615"/>
                <a:gd name="connsiteY8" fmla="*/ 382180 h 506217"/>
                <a:gd name="connsiteX9" fmla="*/ 166042 w 357615"/>
                <a:gd name="connsiteY9" fmla="*/ 495492 h 506217"/>
                <a:gd name="connsiteX0" fmla="*/ 159000 w 357448"/>
                <a:gd name="connsiteY0" fmla="*/ 502676 h 505944"/>
                <a:gd name="connsiteX1" fmla="*/ 279770 w 357448"/>
                <a:gd name="connsiteY1" fmla="*/ 304269 h 505944"/>
                <a:gd name="connsiteX2" fmla="*/ 357407 w 357448"/>
                <a:gd name="connsiteY2" fmla="*/ 148993 h 505944"/>
                <a:gd name="connsiteX3" fmla="*/ 288396 w 357448"/>
                <a:gd name="connsiteY3" fmla="*/ 19597 h 505944"/>
                <a:gd name="connsiteX4" fmla="*/ 150373 w 357448"/>
                <a:gd name="connsiteY4" fmla="*/ 2344 h 505944"/>
                <a:gd name="connsiteX5" fmla="*/ 100097 w 357448"/>
                <a:gd name="connsiteY5" fmla="*/ 13711 h 505944"/>
                <a:gd name="connsiteX6" fmla="*/ 94750 w 357448"/>
                <a:gd name="connsiteY6" fmla="*/ 124014 h 505944"/>
                <a:gd name="connsiteX7" fmla="*/ 55483 w 357448"/>
                <a:gd name="connsiteY7" fmla="*/ 235258 h 505944"/>
                <a:gd name="connsiteX8" fmla="*/ 3724 w 357448"/>
                <a:gd name="connsiteY8" fmla="*/ 381907 h 505944"/>
                <a:gd name="connsiteX9" fmla="*/ 165875 w 357448"/>
                <a:gd name="connsiteY9" fmla="*/ 495219 h 50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448" h="505944">
                  <a:moveTo>
                    <a:pt x="159000" y="502676"/>
                  </a:moveTo>
                  <a:cubicBezTo>
                    <a:pt x="202851" y="432946"/>
                    <a:pt x="246702" y="363216"/>
                    <a:pt x="279770" y="304269"/>
                  </a:cubicBezTo>
                  <a:cubicBezTo>
                    <a:pt x="312838" y="245322"/>
                    <a:pt x="355969" y="196438"/>
                    <a:pt x="357407" y="148993"/>
                  </a:cubicBezTo>
                  <a:cubicBezTo>
                    <a:pt x="358845" y="101548"/>
                    <a:pt x="322902" y="44038"/>
                    <a:pt x="288396" y="19597"/>
                  </a:cubicBezTo>
                  <a:cubicBezTo>
                    <a:pt x="253890" y="-4844"/>
                    <a:pt x="181756" y="3325"/>
                    <a:pt x="150373" y="2344"/>
                  </a:cubicBezTo>
                  <a:cubicBezTo>
                    <a:pt x="118990" y="1363"/>
                    <a:pt x="109367" y="-6567"/>
                    <a:pt x="100097" y="13711"/>
                  </a:cubicBezTo>
                  <a:cubicBezTo>
                    <a:pt x="90827" y="33989"/>
                    <a:pt x="102186" y="87090"/>
                    <a:pt x="94750" y="124014"/>
                  </a:cubicBezTo>
                  <a:cubicBezTo>
                    <a:pt x="87314" y="160939"/>
                    <a:pt x="70654" y="192276"/>
                    <a:pt x="55483" y="235258"/>
                  </a:cubicBezTo>
                  <a:cubicBezTo>
                    <a:pt x="40312" y="278240"/>
                    <a:pt x="-14675" y="338580"/>
                    <a:pt x="3724" y="381907"/>
                  </a:cubicBezTo>
                  <a:cubicBezTo>
                    <a:pt x="22123" y="425234"/>
                    <a:pt x="105309" y="541585"/>
                    <a:pt x="165875" y="495219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7183808" y="1900424"/>
              <a:ext cx="311830" cy="490351"/>
            </a:xfrm>
            <a:custGeom>
              <a:avLst/>
              <a:gdLst>
                <a:gd name="connsiteX0" fmla="*/ 180052 w 358217"/>
                <a:gd name="connsiteY0" fmla="*/ 550172 h 563295"/>
                <a:gd name="connsiteX1" fmla="*/ 334834 w 358217"/>
                <a:gd name="connsiteY1" fmla="*/ 531122 h 563295"/>
                <a:gd name="connsiteX2" fmla="*/ 349121 w 358217"/>
                <a:gd name="connsiteY2" fmla="*/ 190603 h 563295"/>
                <a:gd name="connsiteX3" fmla="*/ 251490 w 358217"/>
                <a:gd name="connsiteY3" fmla="*/ 16772 h 563295"/>
                <a:gd name="connsiteX4" fmla="*/ 18127 w 358217"/>
                <a:gd name="connsiteY4" fmla="*/ 42966 h 563295"/>
                <a:gd name="connsiteX5" fmla="*/ 25271 w 358217"/>
                <a:gd name="connsiteY5" fmla="*/ 335859 h 563295"/>
                <a:gd name="connsiteX6" fmla="*/ 103852 w 358217"/>
                <a:gd name="connsiteY6" fmla="*/ 540647 h 563295"/>
                <a:gd name="connsiteX7" fmla="*/ 180052 w 358217"/>
                <a:gd name="connsiteY7" fmla="*/ 550172 h 56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217" h="563295">
                  <a:moveTo>
                    <a:pt x="180052" y="550172"/>
                  </a:moveTo>
                  <a:cubicBezTo>
                    <a:pt x="218549" y="548584"/>
                    <a:pt x="306656" y="591050"/>
                    <a:pt x="334834" y="531122"/>
                  </a:cubicBezTo>
                  <a:cubicBezTo>
                    <a:pt x="363012" y="471194"/>
                    <a:pt x="363012" y="276328"/>
                    <a:pt x="349121" y="190603"/>
                  </a:cubicBezTo>
                  <a:cubicBezTo>
                    <a:pt x="335230" y="104878"/>
                    <a:pt x="306656" y="41378"/>
                    <a:pt x="251490" y="16772"/>
                  </a:cubicBezTo>
                  <a:cubicBezTo>
                    <a:pt x="196324" y="-7834"/>
                    <a:pt x="55830" y="-10215"/>
                    <a:pt x="18127" y="42966"/>
                  </a:cubicBezTo>
                  <a:cubicBezTo>
                    <a:pt x="-19576" y="96147"/>
                    <a:pt x="10984" y="252912"/>
                    <a:pt x="25271" y="335859"/>
                  </a:cubicBezTo>
                  <a:cubicBezTo>
                    <a:pt x="39558" y="418806"/>
                    <a:pt x="71705" y="502547"/>
                    <a:pt x="103852" y="540647"/>
                  </a:cubicBezTo>
                  <a:cubicBezTo>
                    <a:pt x="135999" y="578747"/>
                    <a:pt x="141555" y="551760"/>
                    <a:pt x="180052" y="550172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2" name="Rectangle 1"/>
          <p:cNvSpPr/>
          <p:nvPr/>
        </p:nvSpPr>
        <p:spPr>
          <a:xfrm>
            <a:off x="999482" y="1179368"/>
            <a:ext cx="278600" cy="2286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452328" y="1179706"/>
            <a:ext cx="261450" cy="2286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53722" y="1179368"/>
            <a:ext cx="20304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3" grpId="0"/>
      <p:bldP spid="3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07758"/>
            <a:ext cx="7583488" cy="746349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553259"/>
            <a:ext cx="7583488" cy="47893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Build collaborations </a:t>
            </a:r>
            <a:r>
              <a:rPr lang="en-US" dirty="0" smtClean="0"/>
              <a:t>between those in the cloud modeling and radar communities to leverage expertise</a:t>
            </a:r>
          </a:p>
          <a:p>
            <a:pPr>
              <a:spcBef>
                <a:spcPts val="600"/>
              </a:spcBef>
            </a:pPr>
            <a:r>
              <a:rPr lang="en-US" sz="2100" dirty="0" smtClean="0"/>
              <a:t>Research (e.g., post-event analysis, sensitivity experiments)</a:t>
            </a:r>
          </a:p>
          <a:p>
            <a:pPr>
              <a:spcBef>
                <a:spcPts val="600"/>
              </a:spcBef>
            </a:pPr>
            <a:r>
              <a:rPr lang="en-US" sz="2100" dirty="0"/>
              <a:t>O</a:t>
            </a:r>
            <a:r>
              <a:rPr lang="en-US" sz="2100" dirty="0" smtClean="0"/>
              <a:t>perations (e.g., R2O-focused algorithm development)</a:t>
            </a:r>
          </a:p>
          <a:p>
            <a:pPr marL="0" indent="0">
              <a:buNone/>
            </a:pPr>
            <a:r>
              <a:rPr lang="en-US" dirty="0" smtClean="0"/>
              <a:t>Continue to </a:t>
            </a:r>
            <a:r>
              <a:rPr lang="en-US" b="1" dirty="0" smtClean="0"/>
              <a:t>use insight gained </a:t>
            </a:r>
            <a:r>
              <a:rPr lang="en-US" dirty="0" smtClean="0"/>
              <a:t>from modeling efforts coupled with forward operators to </a:t>
            </a:r>
            <a:r>
              <a:rPr lang="en-US" b="1" dirty="0" smtClean="0"/>
              <a:t>establish new relationships between observed and unobserved quantities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Z</a:t>
            </a:r>
            <a:r>
              <a:rPr lang="en-US" baseline="-25000" dirty="0" smtClean="0"/>
              <a:t>DR</a:t>
            </a:r>
            <a:r>
              <a:rPr lang="en-US" dirty="0" smtClean="0"/>
              <a:t> columns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 smtClean="0"/>
              <a:t> updrafts (latent heating, etc.)</a:t>
            </a:r>
          </a:p>
          <a:p>
            <a:pPr lvl="1"/>
            <a:r>
              <a:rPr lang="en-US" dirty="0" smtClean="0"/>
              <a:t>Tendencies/Structures of Z, Z</a:t>
            </a:r>
            <a:r>
              <a:rPr lang="en-US" baseline="-25000" dirty="0" smtClean="0"/>
              <a:t>DR</a:t>
            </a:r>
            <a:r>
              <a:rPr lang="en-US" dirty="0" smtClean="0"/>
              <a:t>, and K</a:t>
            </a:r>
            <a:r>
              <a:rPr lang="en-US" baseline="-25000" dirty="0" smtClean="0"/>
              <a:t>DP</a:t>
            </a:r>
            <a:r>
              <a:rPr lang="en-US" dirty="0" smtClean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 smtClean="0"/>
              <a:t>evaporation, aggregation and accretion, etc.</a:t>
            </a:r>
          </a:p>
          <a:p>
            <a:pPr lvl="1"/>
            <a:r>
              <a:rPr lang="en-US" dirty="0" smtClean="0"/>
              <a:t>Polarimetric data and microphysical retrievals</a:t>
            </a:r>
          </a:p>
          <a:p>
            <a:pPr lvl="2"/>
            <a:r>
              <a:rPr lang="en-US" dirty="0" smtClean="0"/>
              <a:t>Hydrometeor classification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/>
              <a:t>focus hydrometeor distributions (e.g., apply different relationships depending upon inferred hydrometeor composition)</a:t>
            </a:r>
          </a:p>
          <a:p>
            <a:pPr lvl="2"/>
            <a:r>
              <a:rPr lang="en-US" dirty="0" smtClean="0"/>
              <a:t>Retrieved drop-size distributions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29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611</Words>
  <Application>Microsoft Macintosh PowerPoint</Application>
  <PresentationFormat>On-screen Show (4:3)</PresentationFormat>
  <Paragraphs>103</Paragraphs>
  <Slides>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2015-review-template</vt:lpstr>
      <vt:lpstr>1_2015-review-template</vt:lpstr>
      <vt:lpstr>Polarimetric Radar and NWP Synergies</vt:lpstr>
      <vt:lpstr>Numerical Model + Radar Data Interaction</vt:lpstr>
      <vt:lpstr>Forward Operators</vt:lpstr>
      <vt:lpstr>Microphysical Retrievals</vt:lpstr>
      <vt:lpstr>ZDR Columns – Example of Potential Utilization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NWP Models with Polarimetric Radar Data</dc:title>
  <dc:creator>J Snyder</dc:creator>
  <cp:lastModifiedBy>Vicki Farmer</cp:lastModifiedBy>
  <cp:revision>33</cp:revision>
  <dcterms:modified xsi:type="dcterms:W3CDTF">2015-02-18T20:28:02Z</dcterms:modified>
</cp:coreProperties>
</file>