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5051" r:id="rId1"/>
  </p:sldMasterIdLst>
  <p:notesMasterIdLst>
    <p:notesMasterId r:id="rId10"/>
  </p:notesMasterIdLst>
  <p:handoutMasterIdLst>
    <p:handoutMasterId r:id="rId11"/>
  </p:handoutMasterIdLst>
  <p:sldIdLst>
    <p:sldId id="256" r:id="rId2"/>
    <p:sldId id="273" r:id="rId3"/>
    <p:sldId id="275" r:id="rId4"/>
    <p:sldId id="261" r:id="rId5"/>
    <p:sldId id="269" r:id="rId6"/>
    <p:sldId id="268" r:id="rId7"/>
    <p:sldId id="276" r:id="rId8"/>
    <p:sldId id="277" r:id="rId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152" y="-568"/>
      </p:cViewPr>
      <p:guideLst>
        <p:guide orient="horz" pos="2690"/>
        <p:guide pos="2880"/>
      </p:guideLst>
    </p:cSldViewPr>
  </p:slideViewPr>
  <p:outlineViewPr>
    <p:cViewPr>
      <p:scale>
        <a:sx n="33" d="100"/>
        <a:sy n="33" d="100"/>
      </p:scale>
      <p:origin x="0" y="56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handoutMaster" Target="handoutMasters/handoutMaster1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EA3E7BF-B28F-C543-AFB8-DE52C7E3C424}" type="datetimeFigureOut">
              <a:rPr lang="en-US"/>
              <a:pPr>
                <a:defRPr/>
              </a:pPr>
              <a:t>2/12/15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1C0F08D-06BD-9346-8E5F-CE56B96368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1602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2C8798E-75BB-8943-BA88-A11E727E6608}" type="datetimeFigureOut">
              <a:rPr lang="en-US"/>
              <a:pPr>
                <a:defRPr/>
              </a:pPr>
              <a:t>2/12/15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D050FB4-9DD2-CA46-A519-A60ED19C17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59177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tags" Target="../tags/tag6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050FB4-9DD2-CA46-A519-A60ED19C17B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898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4213"/>
            <a:ext cx="4570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9394" name="Rectangle 3"/>
          <p:cNvSpPr>
            <a:spLocks noGrp="1" noChangeArrowheads="1"/>
          </p:cNvSpPr>
          <p:nvPr>
            <p:ph type="body" idx="1"/>
            <p:custDataLst>
              <p:tags r:id="rId1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Relationship Id="rId3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Relationship Id="rId3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Relationship Id="rId3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Relationship Id="rId3" Type="http://schemas.openxmlformats.org/officeDocument/2006/relationships/image" Target="../media/image7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themeOverride" Target="../theme/themeOverride2.xml"/><Relationship Id="rId2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Relationship Id="rId3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Relationship Id="rId3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Relationship Id="rId3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Relationship Id="rId3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Three Picture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12" descr="BlueDome_w_scud.psd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4"/>
          <a:stretch>
            <a:fillRect/>
          </a:stretch>
        </p:blipFill>
        <p:spPr bwMode="auto">
          <a:xfrm>
            <a:off x="0" y="-9525"/>
            <a:ext cx="2233613" cy="428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1" descr="090605_Wyoming6_Coniglio.psd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4"/>
          <a:stretch>
            <a:fillRect/>
          </a:stretch>
        </p:blipFill>
        <p:spPr bwMode="auto">
          <a:xfrm>
            <a:off x="2319338" y="-9525"/>
            <a:ext cx="4505325" cy="428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Placeholder 13" descr="15764.psd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388" y="3175"/>
            <a:ext cx="2233612" cy="427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8"/>
          <p:cNvGrpSpPr>
            <a:grpSpLocks/>
          </p:cNvGrpSpPr>
          <p:nvPr userDrawn="1"/>
        </p:nvGrpSpPr>
        <p:grpSpPr bwMode="auto">
          <a:xfrm>
            <a:off x="214313" y="6032500"/>
            <a:ext cx="2476500" cy="698500"/>
            <a:chOff x="1823332" y="6023429"/>
            <a:chExt cx="2476501" cy="698500"/>
          </a:xfrm>
        </p:grpSpPr>
        <p:pic>
          <p:nvPicPr>
            <p:cNvPr id="8" name="Picture 9" descr="noaa_wt.png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3204" y="6023429"/>
              <a:ext cx="696758" cy="69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0" descr="US-DeptOfCommerce-Seal.png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3332" y="6032501"/>
              <a:ext cx="680357" cy="680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1" descr="universal_gold_b.png"/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9476" y="6032501"/>
              <a:ext cx="680357" cy="680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295141"/>
            <a:ext cx="9143999" cy="116208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defRPr sz="320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52484" y="5457226"/>
            <a:ext cx="5591516" cy="13991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ct val="0"/>
              </a:spcBef>
              <a:buNone/>
              <a:defRPr sz="18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565797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pan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pan1a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0" y="6408738"/>
            <a:ext cx="9144000" cy="4540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8" descr="universal_gold_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6067425"/>
            <a:ext cx="681038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898809"/>
            <a:ext cx="7583488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779463" y="6453188"/>
            <a:ext cx="41751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NSSL Lab Review Feb 25–27, 2015</a:t>
            </a:r>
            <a:endParaRPr lang="en-US" dirty="0"/>
          </a:p>
        </p:txBody>
      </p:sp>
      <p:sp>
        <p:nvSpPr>
          <p:cNvPr id="8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6835775" y="64531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0998EFB-5E94-334A-8F04-03B947B593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9296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(No Bann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6408738"/>
            <a:ext cx="9144000" cy="4540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6" descr="universal_gold_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6067425"/>
            <a:ext cx="681038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825721"/>
            <a:ext cx="7583488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779463" y="6453188"/>
            <a:ext cx="41751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NSSL Lab Review Feb 25–27, 2015</a:t>
            </a:r>
            <a:endParaRPr lang="en-US" dirty="0"/>
          </a:p>
        </p:txBody>
      </p:sp>
      <p:sp>
        <p:nvSpPr>
          <p:cNvPr id="6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6835775" y="64531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B116B66-0096-1E40-AF57-9EC8ED06844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16561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pan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pan1a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0" y="6408738"/>
            <a:ext cx="9144000" cy="4540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8" descr="universal_gold_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6067425"/>
            <a:ext cx="681038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779463" y="6453188"/>
            <a:ext cx="41751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NSSL Lab Review Feb 25–27, 2015</a:t>
            </a:r>
            <a:endParaRPr lang="en-US" dirty="0"/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6835775" y="64531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5E1A81B-9EEA-F744-A3DC-8C7A0B0E463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719443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(No Bann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408738"/>
            <a:ext cx="9144000" cy="4540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6" descr="universal_gold_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6067425"/>
            <a:ext cx="681038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779463" y="6453188"/>
            <a:ext cx="41751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NSSL Lab Review Feb 25–27, 2015</a:t>
            </a:r>
            <a:endParaRPr lang="en-US" dirty="0"/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6835775" y="64531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4ADE95F-A380-5840-8D0C-49DA0A9A4D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38430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pan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pan1a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0" y="6408738"/>
            <a:ext cx="9144000" cy="4540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8" descr="universal_gold_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6067425"/>
            <a:ext cx="681038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" y="2177303"/>
            <a:ext cx="3657600" cy="116205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000" b="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5380" y="922774"/>
            <a:ext cx="3657600" cy="527169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80" y="3352799"/>
            <a:ext cx="3657600" cy="28416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779463" y="6453188"/>
            <a:ext cx="41751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NSSL Lab Review Feb 25–27, 2015</a:t>
            </a:r>
            <a:endParaRPr lang="en-US" dirty="0"/>
          </a:p>
        </p:txBody>
      </p:sp>
      <p:sp>
        <p:nvSpPr>
          <p:cNvPr id="10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6835775" y="64531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F89D063-847C-8946-9B83-48DAFF8645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38483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(No Bann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408738"/>
            <a:ext cx="9144000" cy="4540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6" descr="universal_gold_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6067425"/>
            <a:ext cx="681038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" y="2177303"/>
            <a:ext cx="3657600" cy="116205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000" b="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5380" y="609600"/>
            <a:ext cx="3657600" cy="5334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80" y="3352799"/>
            <a:ext cx="3657600" cy="25908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779463" y="6453188"/>
            <a:ext cx="41751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NSSL Lab Review Feb 25–27, 2015</a:t>
            </a:r>
            <a:endParaRPr lang="en-US" dirty="0"/>
          </a:p>
        </p:txBody>
      </p:sp>
      <p:sp>
        <p:nvSpPr>
          <p:cNvPr id="8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6835775" y="64531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427460E-1395-6240-8213-71CB5F8F4B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10557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408738"/>
            <a:ext cx="9144000" cy="4540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6" descr="universal_gold_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6067425"/>
            <a:ext cx="681038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2176272"/>
            <a:ext cx="3657600" cy="1161288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rgbClr val="0A459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4654475" y="228600"/>
            <a:ext cx="4251960" cy="5965870"/>
          </a:xfrm>
          <a:prstGeom prst="snip2DiagRect">
            <a:avLst>
              <a:gd name="adj1" fmla="val 0"/>
              <a:gd name="adj2" fmla="val 0"/>
            </a:avLst>
          </a:prstGeom>
          <a:effectLst/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3342401"/>
            <a:ext cx="3657600" cy="25952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779463" y="6453188"/>
            <a:ext cx="41751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NSSL Lab Review Feb 25–27, 2015</a:t>
            </a:r>
            <a:endParaRPr lang="en-US" dirty="0"/>
          </a:p>
        </p:txBody>
      </p:sp>
      <p:sp>
        <p:nvSpPr>
          <p:cNvPr id="8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6835775" y="64531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D23815A-A4A3-4345-9F08-3D3D3395A30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18108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408738"/>
            <a:ext cx="9144000" cy="4540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6" descr="universal_gold_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6067425"/>
            <a:ext cx="681038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48200"/>
            <a:ext cx="8153400" cy="609600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rgbClr val="0A459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257799"/>
            <a:ext cx="8156448" cy="8202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ct val="0"/>
              </a:spcBef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flipH="1">
            <a:off x="228600" y="228600"/>
            <a:ext cx="8677835" cy="4267200"/>
          </a:xfrm>
          <a:prstGeom prst="snip2DiagRect">
            <a:avLst>
              <a:gd name="adj1" fmla="val 0"/>
              <a:gd name="adj2" fmla="val 0"/>
            </a:avLst>
          </a:prstGeom>
          <a:effectLst/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noProof="0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779463" y="6453188"/>
            <a:ext cx="41751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NSSL Lab Review Feb 25–27, 2015</a:t>
            </a:r>
            <a:endParaRPr lang="en-US" dirty="0"/>
          </a:p>
        </p:txBody>
      </p:sp>
      <p:sp>
        <p:nvSpPr>
          <p:cNvPr id="10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6835775" y="64531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B01AD35-378B-5341-9CB5-12AFF9375E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195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pan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pan1a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0" y="6408738"/>
            <a:ext cx="9144000" cy="4540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8" descr="universal_gold_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6067425"/>
            <a:ext cx="681038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962761"/>
            <a:ext cx="7583488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3" y="2329772"/>
            <a:ext cx="7583488" cy="3764315"/>
          </a:xfrm>
          <a:prstGeom prst="rect">
            <a:avLst/>
          </a:prstGeo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779463" y="6453188"/>
            <a:ext cx="41751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NSSL Lab Review Feb 25–27, 2015</a:t>
            </a:r>
            <a:endParaRPr lang="en-US" dirty="0"/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6835775" y="64531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B6619B4-94F9-4C4A-8392-DC4A2A031A5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254473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 (No Bann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408738"/>
            <a:ext cx="9144000" cy="4540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6" descr="universal_gold_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6067425"/>
            <a:ext cx="681038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825721"/>
            <a:ext cx="7583488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3" y="2192732"/>
            <a:ext cx="7583488" cy="3764315"/>
          </a:xfrm>
          <a:prstGeom prst="rect">
            <a:avLst/>
          </a:prstGeo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779463" y="6453188"/>
            <a:ext cx="41751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NSSL Lab Review Feb 25–27, 2015</a:t>
            </a:r>
            <a:endParaRPr lang="en-US" dirty="0"/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6835775" y="64531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ACD7AF8-5E1A-274B-ADF6-F3FF599AC5F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86933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No Picture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/>
          <p:cNvGrpSpPr>
            <a:grpSpLocks/>
          </p:cNvGrpSpPr>
          <p:nvPr userDrawn="1"/>
        </p:nvGrpSpPr>
        <p:grpSpPr bwMode="auto">
          <a:xfrm>
            <a:off x="3333750" y="6015038"/>
            <a:ext cx="2476500" cy="698500"/>
            <a:chOff x="3409962" y="6014357"/>
            <a:chExt cx="2476501" cy="698500"/>
          </a:xfrm>
        </p:grpSpPr>
        <p:pic>
          <p:nvPicPr>
            <p:cNvPr id="5" name="Picture 6" descr="noaa_wt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9834" y="6014357"/>
              <a:ext cx="696758" cy="69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7" descr="US-DeptOfCommerce-Seal.png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9962" y="6023429"/>
              <a:ext cx="680357" cy="680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8" descr="universal_gold_b.png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6106" y="6023429"/>
              <a:ext cx="680357" cy="680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8300" y="2106544"/>
            <a:ext cx="58674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38300" y="4081949"/>
            <a:ext cx="5867400" cy="5737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spcBef>
                <a:spcPct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350106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pan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53844" y="3058319"/>
            <a:ext cx="68675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pan1a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53844" y="3058319"/>
            <a:ext cx="68675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 userDrawn="1"/>
        </p:nvSpPr>
        <p:spPr>
          <a:xfrm rot="5400000">
            <a:off x="-3201987" y="3201987"/>
            <a:ext cx="6858000" cy="4540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8" descr="universal_gold_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9694" y="89694"/>
            <a:ext cx="67945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19887" y="838201"/>
            <a:ext cx="1219200" cy="51054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7878" y="838201"/>
            <a:ext cx="6191160" cy="5105400"/>
          </a:xfrm>
          <a:prstGeom prst="rect">
            <a:avLst/>
          </a:prstGeo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10"/>
          </p:nvPr>
        </p:nvSpPr>
        <p:spPr>
          <a:xfrm rot="5400000">
            <a:off x="-1703387" y="258603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NSSL Lab Review Feb 25–27, 2015</a:t>
            </a:r>
            <a:endParaRPr lang="en-US" dirty="0"/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11"/>
          </p:nvPr>
        </p:nvSpPr>
        <p:spPr>
          <a:xfrm rot="5400000">
            <a:off x="-366712" y="5913437"/>
            <a:ext cx="1187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B643DE2-3708-204A-B0FA-10CC7094E81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431006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 (No Bann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 rot="5400000">
            <a:off x="-3201987" y="3201987"/>
            <a:ext cx="6858000" cy="4540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6" descr="universal_gold_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9694" y="89694"/>
            <a:ext cx="67945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7600" y="838201"/>
            <a:ext cx="1219200" cy="51054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838201"/>
            <a:ext cx="6307138" cy="5105400"/>
          </a:xfrm>
          <a:prstGeom prst="rect">
            <a:avLst/>
          </a:prstGeo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0"/>
          </p:nvPr>
        </p:nvSpPr>
        <p:spPr>
          <a:xfrm rot="5400000">
            <a:off x="-1703387" y="258603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NSSL Lab Review Feb 25–27, 2015</a:t>
            </a:r>
            <a:endParaRPr lang="en-US" dirty="0"/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11"/>
          </p:nvPr>
        </p:nvSpPr>
        <p:spPr>
          <a:xfrm rot="5400000">
            <a:off x="-366712" y="5913437"/>
            <a:ext cx="1187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5B483E8-E9B3-224F-A347-27AEC2E77C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120192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408738"/>
            <a:ext cx="9144000" cy="4540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6" descr="pan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pan1a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universal_gold_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6067425"/>
            <a:ext cx="681038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917081"/>
            <a:ext cx="7583488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2265820"/>
            <a:ext cx="7583488" cy="391951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1"/>
              </a:buClr>
              <a:buFont typeface="Arial"/>
              <a:buChar char="•"/>
              <a:defRPr/>
            </a:lvl1pPr>
            <a:lvl2pPr marL="685800" indent="-336550">
              <a:buClr>
                <a:schemeClr val="tx1"/>
              </a:buClr>
              <a:buFont typeface="Arial"/>
              <a:buChar char="•"/>
              <a:defRPr/>
            </a:lvl2pPr>
            <a:lvl3pPr marL="1035050" indent="-349250">
              <a:buClr>
                <a:schemeClr val="tx1"/>
              </a:buClr>
              <a:buFont typeface="Arial"/>
              <a:buChar char="•"/>
              <a:defRPr/>
            </a:lvl3pPr>
            <a:lvl4pPr marL="1371600" indent="-336550">
              <a:buClr>
                <a:schemeClr val="tx1"/>
              </a:buClr>
              <a:buFont typeface="Arial"/>
              <a:buChar char="•"/>
              <a:defRPr/>
            </a:lvl4pPr>
            <a:lvl5pPr marL="1720850" indent="-349250">
              <a:buClr>
                <a:schemeClr val="tx1"/>
              </a:buClr>
              <a:buFont typeface="Arial"/>
              <a:buChar char="•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779463" y="6453188"/>
            <a:ext cx="41751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NSSL Lab Review Feb 25–27, 2015</a:t>
            </a:r>
            <a:endParaRPr lang="en-US" dirty="0"/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6835775" y="64531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62B92FE-8051-D243-A80C-1220D228E7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5503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(No Bann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408738"/>
            <a:ext cx="9144000" cy="4540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6" descr="universal_gold_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6067425"/>
            <a:ext cx="681038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779463" y="1949824"/>
            <a:ext cx="7583488" cy="400722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1"/>
              </a:buClr>
              <a:buFont typeface="Arial"/>
              <a:buChar char="•"/>
              <a:defRPr/>
            </a:lvl1pPr>
            <a:lvl2pPr marL="685800" indent="-336550">
              <a:buClr>
                <a:schemeClr val="tx1"/>
              </a:buClr>
              <a:buFont typeface="Arial"/>
              <a:buChar char="•"/>
              <a:defRPr/>
            </a:lvl2pPr>
            <a:lvl3pPr marL="1035050" indent="-349250">
              <a:buClr>
                <a:schemeClr val="tx1"/>
              </a:buClr>
              <a:buFont typeface="Arial"/>
              <a:buChar char="•"/>
              <a:defRPr/>
            </a:lvl3pPr>
            <a:lvl4pPr marL="1371600" indent="-336550">
              <a:buClr>
                <a:schemeClr val="tx1"/>
              </a:buClr>
              <a:buFont typeface="Arial"/>
              <a:buChar char="•"/>
              <a:defRPr/>
            </a:lvl4pPr>
            <a:lvl5pPr marL="1720850" indent="-349250">
              <a:buClr>
                <a:schemeClr val="tx1"/>
              </a:buClr>
              <a:buFont typeface="Arial"/>
              <a:buChar char="•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779463" y="6453188"/>
            <a:ext cx="41751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NSSL Lab Review Feb 25–27, 2015</a:t>
            </a:r>
            <a:endParaRPr lang="en-US" dirty="0"/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6835775" y="64531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D6D5C8A-69BB-3241-900B-4DC1F0C18A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22723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pan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pan1a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0" y="6408738"/>
            <a:ext cx="9144000" cy="4540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8" descr="universal_gold_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6067425"/>
            <a:ext cx="681038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917081"/>
            <a:ext cx="7583488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3" y="2241971"/>
            <a:ext cx="3657600" cy="39751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5353" y="2241971"/>
            <a:ext cx="3657600" cy="39751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344488">
              <a:defRPr sz="1800"/>
            </a:lvl6pPr>
            <a:lvl7pPr marL="1946275" indent="-344488">
              <a:defRPr sz="1800"/>
            </a:lvl7pPr>
            <a:lvl8pPr marL="1946275" indent="-344488">
              <a:defRPr sz="1800"/>
            </a:lvl8pPr>
            <a:lvl9pPr marL="1946275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779463" y="6453188"/>
            <a:ext cx="41751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NSSL Lab Review Feb 25–27, 2015</a:t>
            </a:r>
            <a:endParaRPr lang="en-US" dirty="0"/>
          </a:p>
        </p:txBody>
      </p:sp>
      <p:sp>
        <p:nvSpPr>
          <p:cNvPr id="10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6835775" y="64531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2F82DDC-3394-8D4B-99BE-4BDC57A5CC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84678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(No Bann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408738"/>
            <a:ext cx="9144000" cy="4540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6" descr="universal_gold_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6067425"/>
            <a:ext cx="681038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779461" y="1981201"/>
            <a:ext cx="3657600" cy="39751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705351" y="1981201"/>
            <a:ext cx="3657600" cy="39751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344488">
              <a:defRPr sz="1800"/>
            </a:lvl6pPr>
            <a:lvl7pPr marL="1946275" indent="-344488">
              <a:defRPr sz="1800"/>
            </a:lvl7pPr>
            <a:lvl8pPr marL="1946275" indent="-344488">
              <a:defRPr sz="1800"/>
            </a:lvl8pPr>
            <a:lvl9pPr marL="1946275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779463" y="6453188"/>
            <a:ext cx="41751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NSSL Lab Review Feb 25–27, 2015</a:t>
            </a:r>
            <a:endParaRPr lang="en-US" dirty="0"/>
          </a:p>
        </p:txBody>
      </p:sp>
      <p:sp>
        <p:nvSpPr>
          <p:cNvPr id="8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6835775" y="64531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5293880-5E3E-8444-83CA-B56F106058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05264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14313" y="344488"/>
            <a:ext cx="4097337" cy="2906712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2"/>
                </a:solidFill>
              </a:rPr>
              <a:t>Click to edit Master title style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14313" y="344488"/>
            <a:ext cx="4097337" cy="2906712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2"/>
                </a:solidFill>
              </a:rPr>
              <a:t>Click to edit Master title style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214313" y="344488"/>
            <a:ext cx="4097337" cy="2906712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2"/>
                </a:solidFill>
              </a:rPr>
              <a:t>Click to edit Master title style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6408738"/>
            <a:ext cx="9144000" cy="4540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9" descr="universal_gold_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6067425"/>
            <a:ext cx="681038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652" y="3723445"/>
            <a:ext cx="4105241" cy="2279161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4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4543490" y="0"/>
            <a:ext cx="4600509" cy="6408385"/>
          </a:xfrm>
          <a:prstGeom prst="rect">
            <a:avLst/>
          </a:prstGeom>
          <a:effectLst/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noProof="0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3"/>
          </p:nvPr>
        </p:nvSpPr>
        <p:spPr>
          <a:xfrm>
            <a:off x="779463" y="6453188"/>
            <a:ext cx="41751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NSSL Lab Review Feb 25–27, 2015</a:t>
            </a:r>
            <a:endParaRPr lang="en-US" dirty="0"/>
          </a:p>
        </p:txBody>
      </p:sp>
      <p:sp>
        <p:nvSpPr>
          <p:cNvPr id="10" name="Slide Number Placeholder 10"/>
          <p:cNvSpPr>
            <a:spLocks noGrp="1"/>
          </p:cNvSpPr>
          <p:nvPr>
            <p:ph type="sldNum" sz="quarter" idx="14"/>
          </p:nvPr>
        </p:nvSpPr>
        <p:spPr>
          <a:xfrm>
            <a:off x="6835775" y="64531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FB3931D-CF02-3447-87E7-2390E9F8A2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07603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pan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pan1a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 userDrawn="1"/>
        </p:nvSpPr>
        <p:spPr>
          <a:xfrm>
            <a:off x="0" y="6408738"/>
            <a:ext cx="9144000" cy="4540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8" descr="universal_gold_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6067425"/>
            <a:ext cx="681038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907945"/>
            <a:ext cx="7583488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2208730"/>
            <a:ext cx="3657600" cy="86836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3099504"/>
            <a:ext cx="3657600" cy="313151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1" y="2208730"/>
            <a:ext cx="3657600" cy="86836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1" y="3099504"/>
            <a:ext cx="3657600" cy="313151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779463" y="6453188"/>
            <a:ext cx="41751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NSSL Lab Review Feb 25–27, 2015</a:t>
            </a:r>
            <a:endParaRPr lang="en-US" dirty="0"/>
          </a:p>
        </p:txBody>
      </p:sp>
      <p:sp>
        <p:nvSpPr>
          <p:cNvPr id="12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6835775" y="64531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4535D7E-97DD-2649-9655-DDCDE93BF75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39348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(No Bann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408738"/>
            <a:ext cx="9144000" cy="4540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6" descr="universal_gold_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6067425"/>
            <a:ext cx="681038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52426"/>
            <a:ext cx="3657600" cy="86836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743200"/>
            <a:ext cx="3657600" cy="32131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1" y="1852426"/>
            <a:ext cx="3657600" cy="86836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1" y="2743200"/>
            <a:ext cx="3657600" cy="32131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779463" y="6453188"/>
            <a:ext cx="41751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NSSL Lab Review Feb 25–27, 2015</a:t>
            </a:r>
            <a:endParaRPr lang="en-US" dirty="0"/>
          </a:p>
        </p:txBody>
      </p:sp>
      <p:sp>
        <p:nvSpPr>
          <p:cNvPr id="10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6835775" y="64531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F8B6F64-5D80-E840-9946-8FC3B9F589A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923978"/>
      </p:ext>
    </p:extLst>
  </p:cSld>
  <p:clrMapOvr>
    <a:masterClrMapping/>
  </p:clrMapOvr>
  <p:transition xmlns:p14="http://schemas.microsoft.com/office/powerpoint/2010/main"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779463" y="295275"/>
            <a:ext cx="75834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79463" y="1949450"/>
            <a:ext cx="7583487" cy="400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39" r:id="rId1"/>
    <p:sldLayoutId id="2147485140" r:id="rId2"/>
    <p:sldLayoutId id="2147485141" r:id="rId3"/>
    <p:sldLayoutId id="2147485142" r:id="rId4"/>
    <p:sldLayoutId id="2147485143" r:id="rId5"/>
    <p:sldLayoutId id="2147485144" r:id="rId6"/>
    <p:sldLayoutId id="2147485145" r:id="rId7"/>
    <p:sldLayoutId id="2147485146" r:id="rId8"/>
    <p:sldLayoutId id="2147485147" r:id="rId9"/>
    <p:sldLayoutId id="2147485148" r:id="rId10"/>
    <p:sldLayoutId id="2147485149" r:id="rId11"/>
    <p:sldLayoutId id="2147485150" r:id="rId12"/>
    <p:sldLayoutId id="2147485151" r:id="rId13"/>
    <p:sldLayoutId id="2147485152" r:id="rId14"/>
    <p:sldLayoutId id="2147485153" r:id="rId15"/>
    <p:sldLayoutId id="2147485154" r:id="rId16"/>
    <p:sldLayoutId id="2147485155" r:id="rId17"/>
    <p:sldLayoutId id="2147485156" r:id="rId18"/>
    <p:sldLayoutId id="2147485157" r:id="rId19"/>
    <p:sldLayoutId id="2147485158" r:id="rId20"/>
    <p:sldLayoutId id="2147485159" r:id="rId21"/>
  </p:sldLayoutIdLst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kern="1200">
          <a:solidFill>
            <a:schemeClr val="bg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bg2"/>
          </a:solidFill>
          <a:latin typeface="Century Gothic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bg2"/>
          </a:solidFill>
          <a:latin typeface="Century Gothic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bg2"/>
          </a:solidFill>
          <a:latin typeface="Century Gothic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bg2"/>
          </a:solidFill>
          <a:latin typeface="Century Gothic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bg2"/>
          </a:solidFill>
          <a:latin typeface="Century Gothic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bg2"/>
          </a:solidFill>
          <a:latin typeface="Century Gothic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bg2"/>
          </a:solidFill>
          <a:latin typeface="Century Gothic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bg2"/>
          </a:solidFill>
          <a:latin typeface="Century Gothic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ts val="2000"/>
        </a:spcBef>
        <a:spcAft>
          <a:spcPct val="0"/>
        </a:spcAft>
        <a:buClr>
          <a:schemeClr val="tx1"/>
        </a:buClr>
        <a:buSzPct val="90000"/>
        <a:buFont typeface="Arial" charset="0"/>
        <a:buChar char="•"/>
        <a:defRPr sz="2200" kern="1200">
          <a:solidFill>
            <a:srgbClr val="191919"/>
          </a:solidFill>
          <a:latin typeface="+mn-lt"/>
          <a:ea typeface="ＭＳ Ｐゴシック" charset="0"/>
          <a:cs typeface="ＭＳ Ｐゴシック" charset="0"/>
        </a:defRPr>
      </a:lvl1pPr>
      <a:lvl2pPr marL="685800" indent="-336550" algn="l" rtl="0" eaLnBrk="0" fontAlgn="base" hangingPunct="0">
        <a:spcBef>
          <a:spcPts val="600"/>
        </a:spcBef>
        <a:spcAft>
          <a:spcPct val="0"/>
        </a:spcAft>
        <a:buClr>
          <a:schemeClr val="tx1"/>
        </a:buClr>
        <a:buSzPct val="90000"/>
        <a:buFont typeface="Arial" charset="0"/>
        <a:buChar char="•"/>
        <a:defRPr sz="2000" kern="1200">
          <a:solidFill>
            <a:srgbClr val="191919"/>
          </a:solidFill>
          <a:latin typeface="+mn-lt"/>
          <a:ea typeface="ＭＳ Ｐゴシック" charset="0"/>
          <a:cs typeface="+mn-cs"/>
        </a:defRPr>
      </a:lvl2pPr>
      <a:lvl3pPr marL="1035050" indent="-349250" algn="l" rtl="0" eaLnBrk="0" fontAlgn="base" hangingPunct="0">
        <a:spcBef>
          <a:spcPts val="600"/>
        </a:spcBef>
        <a:spcAft>
          <a:spcPct val="0"/>
        </a:spcAft>
        <a:buClr>
          <a:schemeClr val="tx1"/>
        </a:buClr>
        <a:buSzPct val="90000"/>
        <a:buFont typeface="Arial" charset="0"/>
        <a:buChar char="•"/>
        <a:defRPr kern="1200">
          <a:solidFill>
            <a:srgbClr val="191919"/>
          </a:solidFill>
          <a:latin typeface="+mn-lt"/>
          <a:ea typeface="ＭＳ Ｐゴシック" charset="0"/>
          <a:cs typeface="+mn-cs"/>
        </a:defRPr>
      </a:lvl3pPr>
      <a:lvl4pPr marL="1371600" indent="-336550" algn="l" rtl="0" eaLnBrk="0" fontAlgn="base" hangingPunct="0">
        <a:spcBef>
          <a:spcPts val="600"/>
        </a:spcBef>
        <a:spcAft>
          <a:spcPct val="0"/>
        </a:spcAft>
        <a:buClr>
          <a:schemeClr val="tx1"/>
        </a:buClr>
        <a:buSzPct val="90000"/>
        <a:buFont typeface="Arial" charset="0"/>
        <a:buChar char="•"/>
        <a:defRPr kern="1200">
          <a:solidFill>
            <a:srgbClr val="191919"/>
          </a:solidFill>
          <a:latin typeface="+mn-lt"/>
          <a:ea typeface="ＭＳ Ｐゴシック" charset="0"/>
          <a:cs typeface="+mn-cs"/>
        </a:defRPr>
      </a:lvl4pPr>
      <a:lvl5pPr marL="1720850" indent="-349250" algn="l" rtl="0" eaLnBrk="0" fontAlgn="base" hangingPunct="0">
        <a:spcBef>
          <a:spcPts val="600"/>
        </a:spcBef>
        <a:spcAft>
          <a:spcPct val="0"/>
        </a:spcAft>
        <a:buClr>
          <a:schemeClr val="tx1"/>
        </a:buClr>
        <a:buSzPct val="90000"/>
        <a:buFont typeface="Arial" charset="0"/>
        <a:buChar char="•"/>
        <a:defRPr kern="1200">
          <a:solidFill>
            <a:srgbClr val="191919"/>
          </a:solidFill>
          <a:latin typeface="+mn-lt"/>
          <a:ea typeface="ＭＳ Ｐゴシック" charset="0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4" Type="http://schemas.openxmlformats.org/officeDocument/2006/relationships/tags" Target="../tags/tag4.xml"/><Relationship Id="rId5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7" Type="http://schemas.openxmlformats.org/officeDocument/2006/relationships/image" Target="../media/image11.jpeg"/><Relationship Id="rId8" Type="http://schemas.openxmlformats.org/officeDocument/2006/relationships/image" Target="../media/image12.png"/><Relationship Id="rId9" Type="http://schemas.openxmlformats.org/officeDocument/2006/relationships/image" Target="../media/image13.jpeg"/><Relationship Id="rId10" Type="http://schemas.openxmlformats.org/officeDocument/2006/relationships/image" Target="../media/image14.png"/><Relationship Id="rId1" Type="http://schemas.openxmlformats.org/officeDocument/2006/relationships/tags" Target="../tags/tag1.xml"/><Relationship Id="rId2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7" Type="http://schemas.openxmlformats.org/officeDocument/2006/relationships/image" Target="../media/image19.jpe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6"/>
          <p:cNvSpPr>
            <a:spLocks noGrp="1"/>
          </p:cNvSpPr>
          <p:nvPr>
            <p:ph type="ctrTitle"/>
          </p:nvPr>
        </p:nvSpPr>
        <p:spPr>
          <a:xfrm>
            <a:off x="0" y="4275138"/>
            <a:ext cx="9144000" cy="1320800"/>
          </a:xfrm>
        </p:spPr>
        <p:txBody>
          <a:bodyPr/>
          <a:lstStyle/>
          <a:p>
            <a:pPr eaLnBrk="1" hangingPunct="1"/>
            <a:r>
              <a:rPr lang="en-US">
                <a:latin typeface="Century Gothic" charset="0"/>
              </a:rPr>
              <a:t>Multi-Radar / Multi-Sensor Applications</a:t>
            </a:r>
            <a:br>
              <a:rPr lang="en-US">
                <a:latin typeface="Century Gothic" charset="0"/>
              </a:rPr>
            </a:br>
            <a:r>
              <a:rPr lang="en-US">
                <a:latin typeface="Century Gothic" charset="0"/>
              </a:rPr>
              <a:t>for Severe Weather Warning Operations </a:t>
            </a:r>
          </a:p>
        </p:txBody>
      </p:sp>
      <p:sp>
        <p:nvSpPr>
          <p:cNvPr id="25602" name="Subtitle 7"/>
          <p:cNvSpPr>
            <a:spLocks noGrp="1"/>
          </p:cNvSpPr>
          <p:nvPr>
            <p:ph type="subTitle" idx="1"/>
          </p:nvPr>
        </p:nvSpPr>
        <p:spPr>
          <a:xfrm>
            <a:off x="4598988" y="5387975"/>
            <a:ext cx="4545012" cy="1419225"/>
          </a:xfrm>
        </p:spPr>
        <p:txBody>
          <a:bodyPr/>
          <a:lstStyle/>
          <a:p>
            <a:pPr eaLnBrk="1" hangingPunct="1"/>
            <a:r>
              <a:rPr lang="en-US" dirty="0">
                <a:latin typeface="Century Gothic" charset="0"/>
              </a:rPr>
              <a:t>Travis </a:t>
            </a:r>
            <a:r>
              <a:rPr lang="en-US" dirty="0" smtClean="0">
                <a:latin typeface="Century Gothic" charset="0"/>
              </a:rPr>
              <a:t>Smith (OU/CIMMS)</a:t>
            </a:r>
            <a:endParaRPr lang="en-US" dirty="0">
              <a:latin typeface="Century Gothic" charset="0"/>
            </a:endParaRPr>
          </a:p>
          <a:p>
            <a:pPr eaLnBrk="1" hangingPunct="1">
              <a:lnSpc>
                <a:spcPct val="200000"/>
              </a:lnSpc>
            </a:pPr>
            <a:r>
              <a:rPr lang="en-US" sz="1600" dirty="0">
                <a:latin typeface="Century Gothic" charset="0"/>
              </a:rPr>
              <a:t>February 25–27, 2015 </a:t>
            </a:r>
          </a:p>
          <a:p>
            <a:pPr eaLnBrk="1" hangingPunct="1">
              <a:lnSpc>
                <a:spcPct val="110000"/>
              </a:lnSpc>
            </a:pPr>
            <a:r>
              <a:rPr lang="en-US" sz="1600" dirty="0">
                <a:latin typeface="Century Gothic" charset="0"/>
              </a:rPr>
              <a:t>National Weather Center</a:t>
            </a:r>
          </a:p>
          <a:p>
            <a:pPr eaLnBrk="1" hangingPunct="1">
              <a:lnSpc>
                <a:spcPct val="110000"/>
              </a:lnSpc>
            </a:pPr>
            <a:r>
              <a:rPr lang="en-US" sz="1600" dirty="0">
                <a:latin typeface="Century Gothic" charset="0"/>
              </a:rPr>
              <a:t>Norman, Oklahoma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174" y="694483"/>
            <a:ext cx="7583488" cy="693485"/>
          </a:xfrm>
        </p:spPr>
        <p:txBody>
          <a:bodyPr/>
          <a:lstStyle/>
          <a:p>
            <a:r>
              <a:rPr lang="en-US" dirty="0" smtClean="0"/>
              <a:t>MRMS-Severe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4779322"/>
            <a:ext cx="7583488" cy="1406008"/>
          </a:xfr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2B92FE-8051-D243-A80C-1220D228E7E6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3810136" y="820195"/>
            <a:ext cx="5237797" cy="2211222"/>
            <a:chOff x="3731578" y="964229"/>
            <a:chExt cx="5237797" cy="2211222"/>
          </a:xfrm>
        </p:grpSpPr>
        <p:sp>
          <p:nvSpPr>
            <p:cNvPr id="7" name="TextBox 6"/>
            <p:cNvSpPr txBox="1"/>
            <p:nvPr/>
          </p:nvSpPr>
          <p:spPr>
            <a:xfrm>
              <a:off x="3731578" y="968958"/>
              <a:ext cx="1505724" cy="830997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MRMS-Severe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494449" y="968958"/>
              <a:ext cx="1680655" cy="830997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MRMS-Aviation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406065" y="964229"/>
              <a:ext cx="1505724" cy="830997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MRMS-Hydro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463651" y="2344454"/>
              <a:ext cx="1505724" cy="830997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</a:rPr>
                <a:t>Flash Flood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669380" y="2344454"/>
              <a:ext cx="1505724" cy="461665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</a:rPr>
                <a:t>QPE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>
              <a:off x="8157096" y="1799955"/>
              <a:ext cx="13094" cy="54449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397881" y="2055763"/>
              <a:ext cx="1" cy="28869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6371696" y="2055763"/>
              <a:ext cx="1772308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109538" y="1689100"/>
            <a:ext cx="53467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20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/>
              <a:buChar char="•"/>
              <a:defRPr sz="2200" kern="1200">
                <a:solidFill>
                  <a:srgbClr val="191919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85800" indent="-3365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/>
              <a:buChar char="•"/>
              <a:defRPr sz="2000" kern="1200">
                <a:solidFill>
                  <a:srgbClr val="191919"/>
                </a:solidFill>
                <a:latin typeface="+mn-lt"/>
                <a:ea typeface="ＭＳ Ｐゴシック" charset="0"/>
                <a:cs typeface="+mn-cs"/>
              </a:defRPr>
            </a:lvl2pPr>
            <a:lvl3pPr marL="1035050" indent="-3492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/>
              <a:buChar char="•"/>
              <a:defRPr kern="1200">
                <a:solidFill>
                  <a:srgbClr val="191919"/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-3365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/>
              <a:buChar char="•"/>
              <a:defRPr kern="1200">
                <a:solidFill>
                  <a:srgbClr val="191919"/>
                </a:solidFill>
                <a:latin typeface="+mn-lt"/>
                <a:ea typeface="ＭＳ Ｐゴシック" charset="0"/>
                <a:cs typeface="+mn-cs"/>
              </a:defRPr>
            </a:lvl4pPr>
            <a:lvl5pPr marL="1720850" indent="-3492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/>
              <a:buChar char="•"/>
              <a:defRPr kern="1200">
                <a:solidFill>
                  <a:srgbClr val="191919"/>
                </a:solidFill>
                <a:latin typeface="+mn-lt"/>
                <a:ea typeface="ＭＳ Ｐゴシック" charset="0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charset="0"/>
              <a:buChar char="•"/>
            </a:pPr>
            <a:r>
              <a:rPr lang="en-US" sz="2000" dirty="0" smtClean="0">
                <a:latin typeface="Arial" charset="0"/>
              </a:rPr>
              <a:t>Radars in network supplement each other:</a:t>
            </a:r>
            <a:endParaRPr lang="en-US" sz="2000" dirty="0" smtClean="0">
              <a:solidFill>
                <a:srgbClr val="7F7F7F"/>
              </a:solidFill>
              <a:latin typeface="Arial" charset="0"/>
            </a:endParaRPr>
          </a:p>
          <a:p>
            <a:pPr lvl="1" eaLnBrk="1" hangingPunct="1">
              <a:buFont typeface="Arial" charset="0"/>
              <a:buChar char="•"/>
            </a:pPr>
            <a:r>
              <a:rPr lang="en-US" dirty="0" smtClean="0">
                <a:latin typeface="Arial" charset="0"/>
              </a:rPr>
              <a:t>Overlapping coverage</a:t>
            </a:r>
            <a:endParaRPr lang="en-US" dirty="0" smtClean="0">
              <a:solidFill>
                <a:srgbClr val="7F7F7F"/>
              </a:solidFill>
              <a:latin typeface="Arial" charset="0"/>
            </a:endParaRPr>
          </a:p>
          <a:p>
            <a:pPr lvl="1" eaLnBrk="1" hangingPunct="1">
              <a:buFont typeface="Arial" charset="0"/>
              <a:buChar char="•"/>
            </a:pPr>
            <a:r>
              <a:rPr lang="en-US" dirty="0" smtClean="0">
                <a:latin typeface="Arial" charset="0"/>
              </a:rPr>
              <a:t>Fills in gaps from cones-of-silence and terrain blockage </a:t>
            </a:r>
            <a:endParaRPr lang="en-US" dirty="0" smtClean="0">
              <a:solidFill>
                <a:srgbClr val="7F7F7F"/>
              </a:solidFill>
              <a:latin typeface="Arial" charset="0"/>
            </a:endParaRPr>
          </a:p>
          <a:p>
            <a:pPr lvl="1" eaLnBrk="1" hangingPunct="1">
              <a:buFont typeface="Arial" charset="0"/>
              <a:buChar char="•"/>
            </a:pPr>
            <a:r>
              <a:rPr lang="en-US" dirty="0" smtClean="0">
                <a:latin typeface="Arial" charset="0"/>
              </a:rPr>
              <a:t>Increased sampling frequency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dirty="0" smtClean="0">
                <a:latin typeface="Arial" charset="0"/>
              </a:rPr>
              <a:t>Seamless, consistent</a:t>
            </a:r>
            <a:endParaRPr lang="en-US" dirty="0">
              <a:latin typeface="Arial" charset="0"/>
            </a:endParaRPr>
          </a:p>
        </p:txBody>
      </p:sp>
      <p:grpSp>
        <p:nvGrpSpPr>
          <p:cNvPr id="23" name="Group 5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428625" y="4171950"/>
            <a:ext cx="8229600" cy="2057400"/>
            <a:chOff x="270" y="2628"/>
            <a:chExt cx="5184" cy="1296"/>
          </a:xfrm>
        </p:grpSpPr>
        <p:pic>
          <p:nvPicPr>
            <p:cNvPr id="24" name="Picture 6" descr="w2image-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4" t="7922" r="8736" b="45824"/>
            <a:stretch>
              <a:fillRect/>
            </a:stretch>
          </p:blipFill>
          <p:spPr bwMode="auto">
            <a:xfrm>
              <a:off x="270" y="2628"/>
              <a:ext cx="5184" cy="1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" descr="w2image-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4" t="7922" r="8736" b="81477"/>
            <a:stretch>
              <a:fillRect/>
            </a:stretch>
          </p:blipFill>
          <p:spPr bwMode="auto">
            <a:xfrm>
              <a:off x="270" y="2677"/>
              <a:ext cx="5184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" name="TextBox 31"/>
          <p:cNvSpPr txBox="1"/>
          <p:nvPr/>
        </p:nvSpPr>
        <p:spPr>
          <a:xfrm>
            <a:off x="534987" y="4249738"/>
            <a:ext cx="2083663" cy="707886"/>
          </a:xfrm>
          <a:prstGeom prst="rect">
            <a:avLst/>
          </a:prstGeom>
          <a:solidFill>
            <a:schemeClr val="tx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Single-radar cross-section</a:t>
            </a:r>
            <a:endParaRPr lang="en-US" sz="2000" b="1" dirty="0">
              <a:solidFill>
                <a:srgbClr val="FFFFFF"/>
              </a:solidFill>
            </a:endParaRPr>
          </a:p>
        </p:txBody>
      </p:sp>
      <p:pic>
        <p:nvPicPr>
          <p:cNvPr id="26" name="Picture 8" descr="Cell ID Single-Radar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255963"/>
            <a:ext cx="3757613" cy="307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9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428625" y="3255963"/>
            <a:ext cx="8434388" cy="3074987"/>
            <a:chOff x="270" y="2051"/>
            <a:chExt cx="5313" cy="1937"/>
          </a:xfrm>
        </p:grpSpPr>
        <p:pic>
          <p:nvPicPr>
            <p:cNvPr id="28" name="Picture 10" descr="w2image-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7" t="7922" r="9219" b="45824"/>
            <a:stretch>
              <a:fillRect/>
            </a:stretch>
          </p:blipFill>
          <p:spPr bwMode="auto">
            <a:xfrm>
              <a:off x="270" y="2628"/>
              <a:ext cx="5184" cy="1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1" descr="Cell ID Multi-Radar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2051"/>
              <a:ext cx="2367" cy="1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" name="Picture 13" descr="w2image-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4" t="13306" r="24323" b="22740"/>
          <a:stretch>
            <a:fillRect/>
          </a:stretch>
        </p:blipFill>
        <p:spPr bwMode="auto">
          <a:xfrm>
            <a:off x="3489325" y="3575050"/>
            <a:ext cx="1616075" cy="9255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Group 35"/>
          <p:cNvGrpSpPr/>
          <p:nvPr/>
        </p:nvGrpSpPr>
        <p:grpSpPr>
          <a:xfrm>
            <a:off x="5131194" y="3255963"/>
            <a:ext cx="3631806" cy="3221553"/>
            <a:chOff x="5131194" y="3255963"/>
            <a:chExt cx="3631806" cy="3221553"/>
          </a:xfrm>
        </p:grpSpPr>
        <p:sp>
          <p:nvSpPr>
            <p:cNvPr id="33" name="TextBox 32"/>
            <p:cNvSpPr txBox="1"/>
            <p:nvPr/>
          </p:nvSpPr>
          <p:spPr>
            <a:xfrm>
              <a:off x="5456238" y="3255963"/>
              <a:ext cx="330676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Vertically Integrated Liquid</a:t>
              </a:r>
              <a:endParaRPr lang="en-US" b="1" dirty="0"/>
            </a:p>
          </p:txBody>
        </p:sp>
        <p:sp>
          <p:nvSpPr>
            <p:cNvPr id="34" name="TextBox 33"/>
            <p:cNvSpPr txBox="1"/>
            <p:nvPr/>
          </p:nvSpPr>
          <p:spPr>
            <a:xfrm rot="16200000">
              <a:off x="5015029" y="4536560"/>
              <a:ext cx="601662" cy="369332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VIL</a:t>
              </a:r>
              <a:endParaRPr lang="en-US" b="1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343384" y="6108184"/>
              <a:ext cx="1366478" cy="369332"/>
            </a:xfrm>
            <a:prstGeom prst="rect">
              <a:avLst/>
            </a:prstGeom>
            <a:solidFill>
              <a:schemeClr val="bg1">
                <a:alpha val="34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Time (UTC)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08628040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764681"/>
            <a:ext cx="7583488" cy="594219"/>
          </a:xfrm>
        </p:spPr>
        <p:txBody>
          <a:bodyPr/>
          <a:lstStyle/>
          <a:p>
            <a:r>
              <a:rPr lang="en-US" dirty="0" smtClean="0"/>
              <a:t>MRMS-Severe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00" y="1327150"/>
            <a:ext cx="4827587" cy="4705350"/>
          </a:xfrm>
          <a:solidFill>
            <a:schemeClr val="bg1"/>
          </a:solidFill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800" dirty="0" smtClean="0">
                <a:latin typeface="Arial"/>
                <a:cs typeface="Arial"/>
              </a:rPr>
              <a:t>2001 – present: </a:t>
            </a:r>
            <a:r>
              <a:rPr lang="en-US" sz="1800" dirty="0" smtClean="0">
                <a:latin typeface="Arial"/>
                <a:cs typeface="Arial"/>
              </a:rPr>
              <a:t>WDSS-II available </a:t>
            </a:r>
            <a:r>
              <a:rPr lang="en-US" sz="1800" dirty="0" smtClean="0">
                <a:latin typeface="Arial"/>
                <a:cs typeface="Arial"/>
              </a:rPr>
              <a:t>at select NWSFOs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>
                <a:latin typeface="Arial"/>
                <a:cs typeface="Arial"/>
              </a:rPr>
              <a:t>Visiting NSSL scientists 2002-2004</a:t>
            </a:r>
          </a:p>
          <a:p>
            <a:pPr>
              <a:lnSpc>
                <a:spcPct val="90000"/>
              </a:lnSpc>
            </a:pPr>
            <a:r>
              <a:rPr lang="en-US" sz="1800" dirty="0" smtClean="0">
                <a:latin typeface="Arial"/>
                <a:cs typeface="Arial"/>
              </a:rPr>
              <a:t>2005 – present: CONUS real-time </a:t>
            </a:r>
            <a:r>
              <a:rPr lang="en-US" sz="1800" dirty="0" smtClean="0">
                <a:latin typeface="Arial"/>
                <a:cs typeface="Arial"/>
              </a:rPr>
              <a:t>WDSS-II system </a:t>
            </a:r>
            <a:r>
              <a:rPr lang="en-US" sz="1800" dirty="0" smtClean="0">
                <a:latin typeface="Arial"/>
                <a:cs typeface="Arial"/>
              </a:rPr>
              <a:t>(w/ SPC)</a:t>
            </a:r>
          </a:p>
          <a:p>
            <a:pPr>
              <a:lnSpc>
                <a:spcPct val="90000"/>
              </a:lnSpc>
            </a:pPr>
            <a:r>
              <a:rPr lang="en-US" sz="1800" dirty="0" smtClean="0">
                <a:latin typeface="Arial"/>
                <a:cs typeface="Arial"/>
              </a:rPr>
              <a:t>2006 – present: Severe Hazards Analysis and Verification Experiment</a:t>
            </a:r>
          </a:p>
          <a:p>
            <a:pPr>
              <a:lnSpc>
                <a:spcPct val="90000"/>
              </a:lnSpc>
            </a:pPr>
            <a:r>
              <a:rPr lang="en-US" sz="1800" dirty="0" smtClean="0">
                <a:latin typeface="Arial"/>
                <a:cs typeface="Arial"/>
              </a:rPr>
              <a:t>2008 – present: Hazardous Weather Testbed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>
                <a:latin typeface="Arial"/>
                <a:cs typeface="Arial"/>
              </a:rPr>
              <a:t>Focus in 2009/10/13/14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>
                <a:latin typeface="Arial"/>
                <a:cs typeface="Arial"/>
              </a:rPr>
              <a:t>AWIPS2 integration</a:t>
            </a:r>
          </a:p>
          <a:p>
            <a:pPr>
              <a:lnSpc>
                <a:spcPct val="90000"/>
              </a:lnSpc>
            </a:pPr>
            <a:r>
              <a:rPr lang="en-US" sz="1800" dirty="0" smtClean="0">
                <a:latin typeface="Arial"/>
                <a:cs typeface="Arial"/>
              </a:rPr>
              <a:t>2008 – present: licensing to private sector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>
                <a:latin typeface="Arial"/>
                <a:cs typeface="Arial"/>
              </a:rPr>
              <a:t>e.g. 50% of US TV market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NSSL Lab Review Feb 25–27,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2B92FE-8051-D243-A80C-1220D228E7E6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5121275" y="833200"/>
            <a:ext cx="3884613" cy="5419469"/>
            <a:chOff x="4954587" y="894019"/>
            <a:chExt cx="3884613" cy="5419469"/>
          </a:xfrm>
        </p:grpSpPr>
        <p:sp>
          <p:nvSpPr>
            <p:cNvPr id="10" name="Content Placeholder 2"/>
            <p:cNvSpPr txBox="1">
              <a:spLocks/>
            </p:cNvSpPr>
            <p:nvPr/>
          </p:nvSpPr>
          <p:spPr bwMode="auto">
            <a:xfrm>
              <a:off x="4954587" y="4991100"/>
              <a:ext cx="3884613" cy="13223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ts val="2000"/>
                </a:spcBef>
                <a:spcAft>
                  <a:spcPct val="0"/>
                </a:spcAft>
                <a:buClr>
                  <a:schemeClr val="tx1"/>
                </a:buClr>
                <a:buSzPct val="90000"/>
                <a:buFont typeface="Arial"/>
                <a:buChar char="•"/>
                <a:defRPr sz="2200" kern="1200">
                  <a:solidFill>
                    <a:srgbClr val="191919"/>
                  </a:solidFill>
                  <a:latin typeface="+mn-lt"/>
                  <a:ea typeface="ＭＳ Ｐゴシック" charset="0"/>
                  <a:cs typeface="ＭＳ Ｐゴシック" charset="0"/>
                </a:defRPr>
              </a:lvl1pPr>
              <a:lvl2pPr marL="685800" indent="-336550" algn="l" rtl="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tx1"/>
                </a:buClr>
                <a:buSzPct val="90000"/>
                <a:buFont typeface="Arial"/>
                <a:buChar char="•"/>
                <a:defRPr sz="2000" kern="1200">
                  <a:solidFill>
                    <a:srgbClr val="191919"/>
                  </a:solidFill>
                  <a:latin typeface="+mn-lt"/>
                  <a:ea typeface="ＭＳ Ｐゴシック" charset="0"/>
                  <a:cs typeface="+mn-cs"/>
                </a:defRPr>
              </a:lvl2pPr>
              <a:lvl3pPr marL="1035050" indent="-349250" algn="l" rtl="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tx1"/>
                </a:buClr>
                <a:buSzPct val="90000"/>
                <a:buFont typeface="Arial"/>
                <a:buChar char="•"/>
                <a:defRPr kern="1200">
                  <a:solidFill>
                    <a:srgbClr val="191919"/>
                  </a:solidFill>
                  <a:latin typeface="+mn-lt"/>
                  <a:ea typeface="ＭＳ Ｐゴシック" charset="0"/>
                  <a:cs typeface="+mn-cs"/>
                </a:defRPr>
              </a:lvl3pPr>
              <a:lvl4pPr marL="1371600" indent="-336550" algn="l" rtl="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tx1"/>
                </a:buClr>
                <a:buSzPct val="90000"/>
                <a:buFont typeface="Arial"/>
                <a:buChar char="•"/>
                <a:defRPr kern="1200">
                  <a:solidFill>
                    <a:srgbClr val="191919"/>
                  </a:solidFill>
                  <a:latin typeface="+mn-lt"/>
                  <a:ea typeface="ＭＳ Ｐゴシック" charset="0"/>
                  <a:cs typeface="+mn-cs"/>
                </a:defRPr>
              </a:lvl4pPr>
              <a:lvl5pPr marL="1720850" indent="-349250" algn="l" rtl="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tx1"/>
                </a:buClr>
                <a:buSzPct val="90000"/>
                <a:buFont typeface="Arial"/>
                <a:buChar char="•"/>
                <a:defRPr kern="1200">
                  <a:solidFill>
                    <a:srgbClr val="191919"/>
                  </a:solidFill>
                  <a:latin typeface="+mn-lt"/>
                  <a:ea typeface="ＭＳ Ｐゴシック" charset="0"/>
                  <a:cs typeface="+mn-cs"/>
                </a:defRPr>
              </a:lvl5pPr>
              <a:lvl6pPr marL="2055813" indent="-344488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90000"/>
                <a:buFont typeface="Wingdings 2" pitchFamily="18" charset="2"/>
                <a:buChar char=""/>
                <a:defRPr lang="en-US" sz="1800" kern="1200" dirty="0" smtClean="0">
                  <a:solidFill>
                    <a:schemeClr val="tx1">
                      <a:lumMod val="90000"/>
                      <a:lumOff val="10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398713" indent="-344488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90000"/>
                <a:buFont typeface="Wingdings 2" pitchFamily="18" charset="2"/>
                <a:buChar char=""/>
                <a:defRPr lang="en-US" sz="1800" kern="1200" dirty="0" smtClean="0">
                  <a:solidFill>
                    <a:schemeClr val="tx1">
                      <a:lumMod val="90000"/>
                      <a:lumOff val="10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2743200" indent="-344488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90000"/>
                <a:buFont typeface="Wingdings 2" pitchFamily="18" charset="2"/>
                <a:buChar char=""/>
                <a:defRPr lang="en-US" sz="1800" kern="1200" dirty="0" smtClean="0">
                  <a:solidFill>
                    <a:schemeClr val="tx1">
                      <a:lumMod val="90000"/>
                      <a:lumOff val="10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087688" indent="-344488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90000"/>
                <a:buFont typeface="Wingdings 2" pitchFamily="18" charset="2"/>
                <a:buChar char=""/>
                <a:defRPr lang="en-US" sz="1800" kern="120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800" dirty="0" smtClean="0"/>
                <a:t>RECOMMENDATION: These capabilities </a:t>
              </a:r>
              <a:r>
                <a:rPr lang="en-US" sz="1800" dirty="0"/>
                <a:t>should be prioritized for inclusion in future AWIPS and future Open Radar Product Generator (ORPG) builds. 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16316" y="894019"/>
              <a:ext cx="3246635" cy="4097081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9375" y="2301038"/>
            <a:ext cx="3810000" cy="2921000"/>
          </a:xfrm>
          <a:prstGeom prst="rect">
            <a:avLst/>
          </a:prstGeom>
        </p:spPr>
      </p:pic>
      <p:pic>
        <p:nvPicPr>
          <p:cNvPr id="15" name="Picture 4" descr="LacquiPari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7" r="16924"/>
          <a:stretch/>
        </p:blipFill>
        <p:spPr bwMode="auto">
          <a:xfrm>
            <a:off x="5460999" y="1092200"/>
            <a:ext cx="3406272" cy="3838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5108379" y="5222038"/>
            <a:ext cx="3860996" cy="117841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20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/>
              <a:buChar char="•"/>
              <a:defRPr sz="2200" kern="1200">
                <a:solidFill>
                  <a:srgbClr val="191919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85800" indent="-3365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/>
              <a:buChar char="•"/>
              <a:defRPr sz="2000" kern="1200">
                <a:solidFill>
                  <a:srgbClr val="191919"/>
                </a:solidFill>
                <a:latin typeface="+mn-lt"/>
                <a:ea typeface="ＭＳ Ｐゴシック" charset="0"/>
                <a:cs typeface="+mn-cs"/>
              </a:defRPr>
            </a:lvl2pPr>
            <a:lvl3pPr marL="1035050" indent="-3492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/>
              <a:buChar char="•"/>
              <a:defRPr kern="1200">
                <a:solidFill>
                  <a:srgbClr val="191919"/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-3365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/>
              <a:buChar char="•"/>
              <a:defRPr kern="1200">
                <a:solidFill>
                  <a:srgbClr val="191919"/>
                </a:solidFill>
                <a:latin typeface="+mn-lt"/>
                <a:ea typeface="ＭＳ Ｐゴシック" charset="0"/>
                <a:cs typeface="+mn-cs"/>
              </a:defRPr>
            </a:lvl4pPr>
            <a:lvl5pPr marL="1720850" indent="-3492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/>
              <a:buChar char="•"/>
              <a:defRPr kern="1200">
                <a:solidFill>
                  <a:srgbClr val="191919"/>
                </a:solidFill>
                <a:latin typeface="+mn-lt"/>
                <a:ea typeface="ＭＳ Ｐゴシック" charset="0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Targeted high resolution phone calls by OU students</a:t>
            </a:r>
          </a:p>
          <a:p>
            <a:r>
              <a:rPr lang="en-US" sz="1800" dirty="0" smtClean="0"/>
              <a:t>100,000 since 2006</a:t>
            </a:r>
          </a:p>
        </p:txBody>
      </p:sp>
      <p:pic>
        <p:nvPicPr>
          <p:cNvPr id="17" name="Picture 19" descr="dsc_0127"/>
          <p:cNvPicPr>
            <a:picLocks noChangeAspect="1" noChangeArrowheads="1"/>
          </p:cNvPicPr>
          <p:nvPr/>
        </p:nvPicPr>
        <p:blipFill>
          <a:blip r:embed="rId6" cstate="print"/>
          <a:srcRect r="30797"/>
          <a:stretch>
            <a:fillRect/>
          </a:stretch>
        </p:blipFill>
        <p:spPr bwMode="auto">
          <a:xfrm>
            <a:off x="5863549" y="833200"/>
            <a:ext cx="3105826" cy="301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5" descr="dsc_013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83004" y="4073561"/>
            <a:ext cx="3246635" cy="2179108"/>
          </a:xfrm>
          <a:prstGeom prst="rect">
            <a:avLst/>
          </a:prstGeom>
          <a:noFill/>
        </p:spPr>
      </p:pic>
      <p:grpSp>
        <p:nvGrpSpPr>
          <p:cNvPr id="9" name="Group 8"/>
          <p:cNvGrpSpPr/>
          <p:nvPr/>
        </p:nvGrpSpPr>
        <p:grpSpPr>
          <a:xfrm>
            <a:off x="5283004" y="965200"/>
            <a:ext cx="3857623" cy="4935300"/>
            <a:chOff x="4970464" y="1490900"/>
            <a:chExt cx="3857623" cy="49353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8"/>
            <a:srcRect l="3712" t="7754" r="44115" b="26099"/>
            <a:stretch/>
          </p:blipFill>
          <p:spPr>
            <a:xfrm>
              <a:off x="4970464" y="1490900"/>
              <a:ext cx="3392487" cy="396508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8"/>
            <a:srcRect l="72461" t="74788"/>
            <a:stretch/>
          </p:blipFill>
          <p:spPr>
            <a:xfrm>
              <a:off x="7037387" y="4914900"/>
              <a:ext cx="1790700" cy="1511300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63492" y="2195931"/>
            <a:ext cx="3642396" cy="180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15308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  <p:bldP spid="16" grpId="0" build="p" autoUpdateAnimBg="0"/>
      <p:bldP spid="16" grpId="1" uiExpand="1" build="allAtOnce" autoUpdateAnimBg="0"/>
      <p:bldP spid="16" grpId="3" build="allAtOnce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Footer Placeholder 3"/>
          <p:cNvSpPr>
            <a:spLocks noGrp="1"/>
          </p:cNvSpPr>
          <p:nvPr>
            <p:ph type="ftr" sz="quarter" idx="10"/>
          </p:nvPr>
        </p:nvSpPr>
        <p:spPr bwMode="auto">
          <a:xfrm>
            <a:off x="779463" y="6019800"/>
            <a:ext cx="41751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chemeClr val="bg1"/>
                </a:solidFill>
              </a:rPr>
              <a:t>NSSL Lab Review Feb 25–27, 2015</a:t>
            </a:r>
          </a:p>
        </p:txBody>
      </p:sp>
      <p:sp>
        <p:nvSpPr>
          <p:cNvPr id="28674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7FA8CBF-189D-3D4B-90A8-3FDE1389A5AF}" type="slidenum">
              <a:rPr lang="en-US" sz="1400">
                <a:solidFill>
                  <a:schemeClr val="bg1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28675" name="Rectangle 3"/>
          <p:cNvSpPr txBox="1">
            <a:spLocks noChangeArrowheads="1"/>
          </p:cNvSpPr>
          <p:nvPr/>
        </p:nvSpPr>
        <p:spPr bwMode="auto">
          <a:xfrm>
            <a:off x="5943600" y="1866900"/>
            <a:ext cx="3200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514350" indent="-4000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lvl="1" defTabSz="914400" eaLnBrk="1" hangingPunct="1">
              <a:spcBef>
                <a:spcPts val="600"/>
              </a:spcBef>
              <a:buClr>
                <a:schemeClr val="tx1"/>
              </a:buClr>
              <a:buSzPct val="90000"/>
              <a:buFont typeface="Arial" charset="0"/>
              <a:buChar char="•"/>
            </a:pPr>
            <a:r>
              <a:rPr lang="en-US" sz="2600">
                <a:solidFill>
                  <a:srgbClr val="191919"/>
                </a:solidFill>
                <a:latin typeface="TradeGothic" charset="0"/>
              </a:rPr>
              <a:t>Show physical relationships between data fields from multiple sensors</a:t>
            </a:r>
          </a:p>
          <a:p>
            <a:pPr lvl="1" defTabSz="914400" eaLnBrk="1" hangingPunct="1">
              <a:spcBef>
                <a:spcPts val="600"/>
              </a:spcBef>
              <a:buClr>
                <a:schemeClr val="tx1"/>
              </a:buClr>
              <a:buSzPct val="90000"/>
              <a:buFont typeface="Arial" charset="0"/>
              <a:buChar char="•"/>
            </a:pPr>
            <a:endParaRPr lang="en-US" sz="2600">
              <a:solidFill>
                <a:srgbClr val="191919"/>
              </a:solidFill>
              <a:latin typeface="TradeGothic" charset="0"/>
            </a:endParaRPr>
          </a:p>
          <a:p>
            <a:pPr lvl="1" defTabSz="914400" eaLnBrk="1" hangingPunct="1">
              <a:spcBef>
                <a:spcPts val="600"/>
              </a:spcBef>
              <a:buClr>
                <a:schemeClr val="tx1"/>
              </a:buClr>
              <a:buSzPct val="90000"/>
              <a:buFont typeface="Arial" charset="0"/>
              <a:buChar char="•"/>
            </a:pPr>
            <a:r>
              <a:rPr lang="en-US" sz="2600">
                <a:solidFill>
                  <a:srgbClr val="191919"/>
                </a:solidFill>
                <a:latin typeface="TradeGothic" charset="0"/>
              </a:rPr>
              <a:t>Storm tracks and trends can be generated at any spatial scale, for any data fields</a:t>
            </a:r>
          </a:p>
        </p:txBody>
      </p:sp>
      <p:grpSp>
        <p:nvGrpSpPr>
          <p:cNvPr id="28676" name="Group 11"/>
          <p:cNvGrpSpPr>
            <a:grpSpLocks/>
          </p:cNvGrpSpPr>
          <p:nvPr/>
        </p:nvGrpSpPr>
        <p:grpSpPr bwMode="auto">
          <a:xfrm>
            <a:off x="152400" y="862013"/>
            <a:ext cx="2590800" cy="2487612"/>
            <a:chOff x="96" y="816"/>
            <a:chExt cx="1632" cy="1567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99" t="13333" r="24001" b="22667"/>
            <a:stretch>
              <a:fillRect/>
            </a:stretch>
          </p:blipFill>
          <p:spPr bwMode="auto">
            <a:xfrm>
              <a:off x="96" y="816"/>
              <a:ext cx="1632" cy="15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96" y="912"/>
              <a:ext cx="1392" cy="518"/>
            </a:xfrm>
            <a:prstGeom prst="rect">
              <a:avLst/>
            </a:prstGeom>
            <a:solidFill>
              <a:srgbClr val="000000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240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Near-surface reflectivity</a:t>
              </a:r>
            </a:p>
          </p:txBody>
        </p:sp>
      </p:grpSp>
      <p:grpSp>
        <p:nvGrpSpPr>
          <p:cNvPr id="10" name="Group 26"/>
          <p:cNvGrpSpPr>
            <a:grpSpLocks/>
          </p:cNvGrpSpPr>
          <p:nvPr/>
        </p:nvGrpSpPr>
        <p:grpSpPr bwMode="auto">
          <a:xfrm>
            <a:off x="152400" y="3529013"/>
            <a:ext cx="2590800" cy="2479675"/>
            <a:chOff x="96" y="2496"/>
            <a:chExt cx="1632" cy="1562"/>
          </a:xfrm>
        </p:grpSpPr>
        <p:grpSp>
          <p:nvGrpSpPr>
            <p:cNvPr id="28689" name="Group 18"/>
            <p:cNvGrpSpPr>
              <a:grpSpLocks/>
            </p:cNvGrpSpPr>
            <p:nvPr/>
          </p:nvGrpSpPr>
          <p:grpSpPr bwMode="auto">
            <a:xfrm>
              <a:off x="96" y="2496"/>
              <a:ext cx="1632" cy="1562"/>
              <a:chOff x="96" y="2496"/>
              <a:chExt cx="1632" cy="1562"/>
            </a:xfrm>
          </p:grpSpPr>
          <p:pic>
            <p:nvPicPr>
              <p:cNvPr id="13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507" t="13333" r="24341" b="22667"/>
              <a:stretch>
                <a:fillRect/>
              </a:stretch>
            </p:blipFill>
            <p:spPr bwMode="auto">
              <a:xfrm>
                <a:off x="96" y="2496"/>
                <a:ext cx="1632" cy="15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14" name="Text Box 10"/>
              <p:cNvSpPr txBox="1">
                <a:spLocks noChangeArrowheads="1"/>
              </p:cNvSpPr>
              <p:nvPr/>
            </p:nvSpPr>
            <p:spPr bwMode="auto">
              <a:xfrm>
                <a:off x="96" y="2544"/>
                <a:ext cx="1632" cy="518"/>
              </a:xfrm>
              <a:prstGeom prst="rect">
                <a:avLst/>
              </a:prstGeom>
              <a:solidFill>
                <a:srgbClr val="000000">
                  <a:alpha val="3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n-US" sz="24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rPr>
                  <a:t>Reflectivity </a:t>
                </a:r>
                <a:br>
                  <a:rPr lang="en-US" sz="24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rPr>
                </a:br>
                <a:r>
                  <a:rPr lang="en-US" sz="24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rPr>
                  <a:t>               @ -20 C</a:t>
                </a:r>
              </a:p>
            </p:txBody>
          </p:sp>
        </p:grpSp>
        <p:sp>
          <p:nvSpPr>
            <p:cNvPr id="12" name="Text Box 21"/>
            <p:cNvSpPr txBox="1">
              <a:spLocks noChangeArrowheads="1"/>
            </p:cNvSpPr>
            <p:nvPr/>
          </p:nvSpPr>
          <p:spPr bwMode="auto">
            <a:xfrm>
              <a:off x="480" y="3792"/>
              <a:ext cx="1248" cy="250"/>
            </a:xfrm>
            <a:prstGeom prst="rect">
              <a:avLst/>
            </a:prstGeom>
            <a:solidFill>
              <a:srgbClr val="000000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200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(~6.5 km AGL)</a:t>
              </a:r>
            </a:p>
          </p:txBody>
        </p:sp>
      </p:grpSp>
      <p:grpSp>
        <p:nvGrpSpPr>
          <p:cNvPr id="15" name="Group 25"/>
          <p:cNvGrpSpPr>
            <a:grpSpLocks/>
          </p:cNvGrpSpPr>
          <p:nvPr/>
        </p:nvGrpSpPr>
        <p:grpSpPr bwMode="auto">
          <a:xfrm>
            <a:off x="2514600" y="862013"/>
            <a:ext cx="2971800" cy="2895600"/>
            <a:chOff x="1584" y="816"/>
            <a:chExt cx="1872" cy="1824"/>
          </a:xfrm>
        </p:grpSpPr>
        <p:grpSp>
          <p:nvGrpSpPr>
            <p:cNvPr id="28685" name="Group 19"/>
            <p:cNvGrpSpPr>
              <a:grpSpLocks/>
            </p:cNvGrpSpPr>
            <p:nvPr/>
          </p:nvGrpSpPr>
          <p:grpSpPr bwMode="auto">
            <a:xfrm>
              <a:off x="1824" y="816"/>
              <a:ext cx="1632" cy="1550"/>
              <a:chOff x="1824" y="2496"/>
              <a:chExt cx="1632" cy="1550"/>
            </a:xfrm>
          </p:grpSpPr>
          <p:pic>
            <p:nvPicPr>
              <p:cNvPr id="18" name="Picture 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500" t="14000" r="23500" b="22667"/>
              <a:stretch>
                <a:fillRect/>
              </a:stretch>
            </p:blipFill>
            <p:spPr bwMode="auto">
              <a:xfrm>
                <a:off x="1824" y="2496"/>
                <a:ext cx="1632" cy="15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19" name="Text Box 16"/>
              <p:cNvSpPr txBox="1">
                <a:spLocks noChangeArrowheads="1"/>
              </p:cNvSpPr>
              <p:nvPr/>
            </p:nvSpPr>
            <p:spPr bwMode="auto">
              <a:xfrm>
                <a:off x="1824" y="2592"/>
                <a:ext cx="1632" cy="518"/>
              </a:xfrm>
              <a:prstGeom prst="rect">
                <a:avLst/>
              </a:prstGeom>
              <a:solidFill>
                <a:srgbClr val="000000">
                  <a:alpha val="3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n-US" sz="24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rPr>
                  <a:t>Total Lightning       </a:t>
                </a:r>
                <a:br>
                  <a:rPr lang="en-US" sz="24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rPr>
                </a:br>
                <a:r>
                  <a:rPr lang="en-US" sz="24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rPr>
                  <a:t>                Density</a:t>
                </a:r>
              </a:p>
            </p:txBody>
          </p:sp>
        </p:grpSp>
        <p:sp>
          <p:nvSpPr>
            <p:cNvPr id="17" name="Line 22"/>
            <p:cNvSpPr>
              <a:spLocks noChangeShapeType="1"/>
            </p:cNvSpPr>
            <p:nvPr/>
          </p:nvSpPr>
          <p:spPr bwMode="auto">
            <a:xfrm flipV="1">
              <a:off x="1584" y="1920"/>
              <a:ext cx="624" cy="720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20" name="Group 24"/>
          <p:cNvGrpSpPr>
            <a:grpSpLocks/>
          </p:cNvGrpSpPr>
          <p:nvPr/>
        </p:nvGrpSpPr>
        <p:grpSpPr bwMode="auto">
          <a:xfrm>
            <a:off x="2362200" y="3529013"/>
            <a:ext cx="3733800" cy="2454275"/>
            <a:chOff x="1488" y="2496"/>
            <a:chExt cx="2352" cy="1546"/>
          </a:xfrm>
        </p:grpSpPr>
        <p:grpSp>
          <p:nvGrpSpPr>
            <p:cNvPr id="28681" name="Group 20"/>
            <p:cNvGrpSpPr>
              <a:grpSpLocks/>
            </p:cNvGrpSpPr>
            <p:nvPr/>
          </p:nvGrpSpPr>
          <p:grpSpPr bwMode="auto">
            <a:xfrm>
              <a:off x="1824" y="2496"/>
              <a:ext cx="2016" cy="1546"/>
              <a:chOff x="3552" y="2496"/>
              <a:chExt cx="2016" cy="1546"/>
            </a:xfrm>
          </p:grpSpPr>
          <p:pic>
            <p:nvPicPr>
              <p:cNvPr id="23" name="Picture 8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77" t="12000" r="34496" b="30000"/>
              <a:stretch>
                <a:fillRect/>
              </a:stretch>
            </p:blipFill>
            <p:spPr bwMode="auto">
              <a:xfrm>
                <a:off x="3552" y="2496"/>
                <a:ext cx="2016" cy="15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24" name="Text Box 17"/>
              <p:cNvSpPr txBox="1">
                <a:spLocks noChangeArrowheads="1"/>
              </p:cNvSpPr>
              <p:nvPr/>
            </p:nvSpPr>
            <p:spPr bwMode="auto">
              <a:xfrm>
                <a:off x="3648" y="2688"/>
                <a:ext cx="1872" cy="518"/>
              </a:xfrm>
              <a:prstGeom prst="rect">
                <a:avLst/>
              </a:prstGeom>
              <a:solidFill>
                <a:srgbClr val="000000">
                  <a:alpha val="3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n-US" sz="24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rPr>
                  <a:t>Max Expected Size </a:t>
                </a:r>
                <a:br>
                  <a:rPr lang="en-US" sz="24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rPr>
                </a:br>
                <a:r>
                  <a:rPr lang="en-US" sz="24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rPr>
                  <a:t>                     of Hail</a:t>
                </a:r>
              </a:p>
            </p:txBody>
          </p:sp>
        </p:grpSp>
        <p:sp>
          <p:nvSpPr>
            <p:cNvPr id="22" name="Line 23"/>
            <p:cNvSpPr>
              <a:spLocks noChangeShapeType="1"/>
            </p:cNvSpPr>
            <p:nvPr/>
          </p:nvSpPr>
          <p:spPr bwMode="auto">
            <a:xfrm>
              <a:off x="1488" y="3168"/>
              <a:ext cx="576" cy="144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5" name="Rectangle 2"/>
          <p:cNvSpPr>
            <a:spLocks noGrp="1" noChangeArrowheads="1"/>
          </p:cNvSpPr>
          <p:nvPr>
            <p:ph type="title"/>
          </p:nvPr>
        </p:nvSpPr>
        <p:spPr>
          <a:xfrm>
            <a:off x="5486400" y="528638"/>
            <a:ext cx="3771900" cy="12954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latin typeface="TradeGothicBold" charset="0"/>
                <a:ea typeface="+mj-ea"/>
                <a:cs typeface="+mj-cs"/>
              </a:rPr>
              <a:t>Examples: Multi-sensor data fields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>
          <a:xfrm>
            <a:off x="5178425" y="1081881"/>
            <a:ext cx="3648075" cy="604837"/>
          </a:xfrm>
        </p:spPr>
        <p:txBody>
          <a:bodyPr/>
          <a:lstStyle/>
          <a:p>
            <a:r>
              <a:rPr lang="en-US" sz="2800" dirty="0">
                <a:latin typeface="Arial"/>
                <a:cs typeface="Arial"/>
              </a:rPr>
              <a:t>Initial Operating Capability at NCEP</a:t>
            </a:r>
          </a:p>
        </p:txBody>
      </p:sp>
      <p:pic>
        <p:nvPicPr>
          <p:cNvPr id="53262" name="Picture 2" descr="rottrackML12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4"/>
          <a:stretch/>
        </p:blipFill>
        <p:spPr bwMode="auto">
          <a:xfrm>
            <a:off x="425450" y="830263"/>
            <a:ext cx="3575049" cy="3652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0" name="Picture 4" descr="mesh_meteor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7"/>
          <a:stretch/>
        </p:blipFill>
        <p:spPr bwMode="auto">
          <a:xfrm>
            <a:off x="1981200" y="3514821"/>
            <a:ext cx="2819400" cy="2860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953000" y="1905000"/>
            <a:ext cx="392429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Rotation Tracks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Maximum </a:t>
            </a:r>
            <a:r>
              <a:rPr lang="en-US" sz="2000" dirty="0">
                <a:latin typeface="Arial"/>
                <a:cs typeface="Arial"/>
              </a:rPr>
              <a:t>Estimated Size of Hail (MESH</a:t>
            </a:r>
            <a:r>
              <a:rPr lang="en-US" sz="2000" dirty="0" smtClean="0">
                <a:latin typeface="Arial"/>
                <a:cs typeface="Arial"/>
              </a:rPr>
              <a:t>) and MESH Swath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Vertically </a:t>
            </a:r>
            <a:r>
              <a:rPr lang="en-US" sz="2000" dirty="0">
                <a:latin typeface="Arial"/>
                <a:cs typeface="Arial"/>
              </a:rPr>
              <a:t>Integrated </a:t>
            </a:r>
            <a:r>
              <a:rPr lang="en-US" sz="2000" dirty="0" smtClean="0">
                <a:latin typeface="Arial"/>
                <a:cs typeface="Arial"/>
              </a:rPr>
              <a:t>Ice/Liquid (VII &amp; VIL)</a:t>
            </a:r>
            <a:endParaRPr lang="en-US" sz="2000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Thickness of Reflectivity Core </a:t>
            </a:r>
          </a:p>
          <a:p>
            <a:pPr marL="342900" indent="-342900">
              <a:buFont typeface="Arial"/>
              <a:buChar char="•"/>
            </a:pPr>
            <a:r>
              <a:rPr lang="es-ES_tradnl" sz="2000" dirty="0" smtClean="0">
                <a:latin typeface="Arial"/>
                <a:cs typeface="Arial"/>
              </a:rPr>
              <a:t>Echo </a:t>
            </a:r>
            <a:r>
              <a:rPr lang="es-ES_tradnl" sz="2000" dirty="0">
                <a:latin typeface="Arial"/>
                <a:cs typeface="Arial"/>
              </a:rPr>
              <a:t>Top - </a:t>
            </a:r>
            <a:r>
              <a:rPr lang="es-ES_tradnl" sz="2000" dirty="0" smtClean="0">
                <a:latin typeface="Arial"/>
                <a:cs typeface="Arial"/>
              </a:rPr>
              <a:t>18, 30, 50, 60 </a:t>
            </a:r>
            <a:r>
              <a:rPr lang="es-ES_tradnl" sz="2000" dirty="0" err="1" smtClean="0">
                <a:latin typeface="Arial"/>
                <a:cs typeface="Arial"/>
              </a:rPr>
              <a:t>dBZ</a:t>
            </a:r>
            <a:endParaRPr lang="es-ES_tradnl" sz="2000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s-ES_tradnl" sz="2000" dirty="0" err="1" smtClean="0">
                <a:latin typeface="Arial"/>
                <a:cs typeface="Arial"/>
              </a:rPr>
              <a:t>Isothermal</a:t>
            </a:r>
            <a:r>
              <a:rPr lang="es-ES_tradnl" sz="2000" dirty="0" smtClean="0">
                <a:latin typeface="Arial"/>
                <a:cs typeface="Arial"/>
              </a:rPr>
              <a:t> </a:t>
            </a:r>
            <a:r>
              <a:rPr lang="es-ES_tradnl" sz="2000" dirty="0" err="1" smtClean="0">
                <a:latin typeface="Arial"/>
                <a:cs typeface="Arial"/>
              </a:rPr>
              <a:t>Reflectivity</a:t>
            </a:r>
            <a:endParaRPr lang="es-ES_tradnl" sz="2000" dirty="0" smtClean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s-ES_tradnl" sz="2000" dirty="0" err="1" smtClean="0">
                <a:latin typeface="Arial"/>
                <a:cs typeface="Arial"/>
              </a:rPr>
              <a:t>Composite</a:t>
            </a:r>
            <a:r>
              <a:rPr lang="es-ES_tradnl" sz="2000" dirty="0" smtClean="0">
                <a:latin typeface="Arial"/>
                <a:cs typeface="Arial"/>
              </a:rPr>
              <a:t> </a:t>
            </a:r>
            <a:r>
              <a:rPr lang="es-ES_tradnl" sz="2000" dirty="0" err="1">
                <a:latin typeface="Arial"/>
                <a:cs typeface="Arial"/>
              </a:rPr>
              <a:t>Reflectivity</a:t>
            </a:r>
            <a:endParaRPr lang="es-ES_tradnl" sz="2000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s-ES_tradnl" sz="2000" dirty="0" err="1" smtClean="0">
                <a:latin typeface="Arial"/>
                <a:cs typeface="Arial"/>
              </a:rPr>
              <a:t>Reflectivity</a:t>
            </a:r>
            <a:r>
              <a:rPr lang="es-ES_tradnl" sz="2000" dirty="0" smtClean="0">
                <a:latin typeface="Arial"/>
                <a:cs typeface="Arial"/>
              </a:rPr>
              <a:t> </a:t>
            </a:r>
            <a:r>
              <a:rPr lang="es-ES_tradnl" sz="2000" dirty="0">
                <a:latin typeface="Arial"/>
                <a:cs typeface="Arial"/>
              </a:rPr>
              <a:t>At </a:t>
            </a:r>
            <a:r>
              <a:rPr lang="es-ES_tradnl" sz="2000" dirty="0" err="1">
                <a:latin typeface="Arial"/>
                <a:cs typeface="Arial"/>
              </a:rPr>
              <a:t>Lowest</a:t>
            </a:r>
            <a:r>
              <a:rPr lang="es-ES_tradnl" sz="2000" dirty="0">
                <a:latin typeface="Arial"/>
                <a:cs typeface="Arial"/>
              </a:rPr>
              <a:t> </a:t>
            </a:r>
            <a:r>
              <a:rPr lang="es-ES_tradnl" sz="2000" dirty="0" err="1">
                <a:latin typeface="Arial"/>
                <a:cs typeface="Arial"/>
              </a:rPr>
              <a:t>Altitude</a:t>
            </a:r>
            <a:r>
              <a:rPr lang="es-ES_tradnl" sz="2000" dirty="0">
                <a:latin typeface="Arial"/>
                <a:cs typeface="Arial"/>
              </a:rPr>
              <a:t> (RALA</a:t>
            </a:r>
            <a:r>
              <a:rPr lang="es-ES_tradnl" sz="2000" dirty="0" smtClean="0">
                <a:latin typeface="Arial"/>
                <a:cs typeface="Arial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s-ES_tradnl" sz="2000" dirty="0" smtClean="0">
                <a:latin typeface="Arial"/>
                <a:cs typeface="Arial"/>
              </a:rPr>
              <a:t>CG </a:t>
            </a:r>
            <a:r>
              <a:rPr lang="es-ES_tradnl" sz="2000" dirty="0" err="1">
                <a:latin typeface="Arial"/>
                <a:cs typeface="Arial"/>
              </a:rPr>
              <a:t>Lightning</a:t>
            </a:r>
            <a:r>
              <a:rPr lang="es-ES_tradnl" sz="2000" dirty="0">
                <a:latin typeface="Arial"/>
                <a:cs typeface="Arial"/>
              </a:rPr>
              <a:t> </a:t>
            </a:r>
            <a:r>
              <a:rPr lang="es-ES_tradnl" sz="2000" dirty="0" err="1" smtClean="0">
                <a:latin typeface="Arial"/>
                <a:cs typeface="Arial"/>
              </a:rPr>
              <a:t>Density</a:t>
            </a:r>
            <a:endParaRPr lang="es-ES_tradnl" sz="2000" dirty="0" smtClean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s-ES_tradnl" sz="2000" dirty="0" err="1" smtClean="0">
                <a:latin typeface="Arial"/>
                <a:cs typeface="Arial"/>
              </a:rPr>
              <a:t>Lightning</a:t>
            </a:r>
            <a:r>
              <a:rPr lang="es-ES_tradnl" sz="2000" dirty="0" smtClean="0">
                <a:latin typeface="Arial"/>
                <a:cs typeface="Arial"/>
              </a:rPr>
              <a:t> </a:t>
            </a:r>
            <a:r>
              <a:rPr lang="es-ES_tradnl" sz="2000" dirty="0" err="1" smtClean="0">
                <a:latin typeface="Arial"/>
                <a:cs typeface="Arial"/>
              </a:rPr>
              <a:t>Probability</a:t>
            </a:r>
            <a:endParaRPr lang="en-US" altLang="en-US" sz="2000" dirty="0"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78100" y="1612900"/>
            <a:ext cx="1422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2-hour Rotation Track (max Azimuthal Shear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19500" y="3943403"/>
            <a:ext cx="1054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2-hour MESH Swath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835775" y="6453188"/>
            <a:ext cx="2133600" cy="365125"/>
          </a:xfrm>
        </p:spPr>
        <p:txBody>
          <a:bodyPr/>
          <a:lstStyle/>
          <a:p>
            <a:pPr>
              <a:defRPr/>
            </a:pPr>
            <a:fld id="{158928A3-9BA3-FF48-8539-0AA8F2DD106E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8900" y="4866733"/>
            <a:ext cx="171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Widely used in NWSFOs since 2002.</a:t>
            </a:r>
            <a:endParaRPr lang="en-US" sz="2000" dirty="0">
              <a:latin typeface="Arial"/>
              <a:cs typeface="Arial"/>
            </a:endParaRPr>
          </a:p>
        </p:txBody>
      </p:sp>
      <p:cxnSp>
        <p:nvCxnSpPr>
          <p:cNvPr id="6" name="Straight Arrow Connector 5"/>
          <p:cNvCxnSpPr>
            <a:stCxn id="4" idx="0"/>
          </p:cNvCxnSpPr>
          <p:nvPr/>
        </p:nvCxnSpPr>
        <p:spPr>
          <a:xfrm flipV="1">
            <a:off x="946150" y="4483249"/>
            <a:ext cx="171450" cy="383484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562100" y="5417950"/>
            <a:ext cx="304800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>
          <a:xfrm>
            <a:off x="400050" y="295275"/>
            <a:ext cx="8377238" cy="600075"/>
          </a:xfrm>
        </p:spPr>
        <p:txBody>
          <a:bodyPr/>
          <a:lstStyle/>
          <a:p>
            <a:pPr eaLnBrk="1" hangingPunct="1"/>
            <a:r>
              <a:rPr lang="en-US" sz="3200">
                <a:latin typeface="Arial" charset="0"/>
                <a:cs typeface="Arial" charset="0"/>
              </a:rPr>
              <a:t>MRMS-Severe Best Practices Experiment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6238" y="1052513"/>
            <a:ext cx="3914775" cy="5175250"/>
          </a:xfrm>
        </p:spPr>
        <p:txBody>
          <a:bodyPr>
            <a:normAutofit fontScale="92500"/>
          </a:bodyPr>
          <a:lstStyle/>
          <a:p>
            <a:pPr eaLnBrk="1" hangingPunct="1">
              <a:defRPr/>
            </a:pPr>
            <a:r>
              <a:rPr lang="en-US" dirty="0" smtClean="0">
                <a:latin typeface="Arial"/>
                <a:cs typeface="Arial"/>
              </a:rPr>
              <a:t>Collaboration w/ NWS Warning Decision Training Branch</a:t>
            </a:r>
          </a:p>
          <a:p>
            <a:pPr eaLnBrk="1" hangingPunct="1">
              <a:defRPr/>
            </a:pPr>
            <a:r>
              <a:rPr lang="en-US" dirty="0" smtClean="0">
                <a:latin typeface="Arial"/>
                <a:cs typeface="Arial"/>
              </a:rPr>
              <a:t>Forecasters issued warnings with and without MRMS data in controlled setting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US" dirty="0" smtClean="0">
                <a:latin typeface="Arial"/>
                <a:cs typeface="Arial"/>
              </a:rPr>
              <a:t>Results:</a:t>
            </a:r>
          </a:p>
          <a:p>
            <a:pPr eaLnBrk="1" hangingPunct="1">
              <a:defRPr/>
            </a:pPr>
            <a:r>
              <a:rPr lang="en-US" dirty="0" smtClean="0">
                <a:latin typeface="Arial"/>
                <a:cs typeface="Arial"/>
              </a:rPr>
              <a:t>Improved warning polygon alignment and precision</a:t>
            </a:r>
          </a:p>
          <a:p>
            <a:pPr eaLnBrk="1" hangingPunct="1">
              <a:defRPr/>
            </a:pPr>
            <a:r>
              <a:rPr lang="en-US" dirty="0" smtClean="0">
                <a:latin typeface="Arial"/>
                <a:cs typeface="Arial"/>
              </a:rPr>
              <a:t>Faster storm diagnosis</a:t>
            </a:r>
          </a:p>
          <a:p>
            <a:pPr eaLnBrk="1" hangingPunct="1">
              <a:defRPr/>
            </a:pPr>
            <a:r>
              <a:rPr lang="en-US" dirty="0" smtClean="0">
                <a:latin typeface="Arial"/>
                <a:cs typeface="Arial"/>
              </a:rPr>
              <a:t>Improved lead time to first severe report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58928A3-9BA3-FF48-8539-0AA8F2DD106E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grpSp>
        <p:nvGrpSpPr>
          <p:cNvPr id="54277" name="Group 4"/>
          <p:cNvGrpSpPr>
            <a:grpSpLocks/>
          </p:cNvGrpSpPr>
          <p:nvPr/>
        </p:nvGrpSpPr>
        <p:grpSpPr bwMode="auto">
          <a:xfrm>
            <a:off x="4725057" y="3552531"/>
            <a:ext cx="2790825" cy="2147887"/>
            <a:chOff x="4799" y="1624"/>
            <a:chExt cx="815" cy="646"/>
          </a:xfrm>
        </p:grpSpPr>
        <p:pic>
          <p:nvPicPr>
            <p:cNvPr id="54285" name="Picture 5" descr="20090428_ewp_warning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9" y="1624"/>
              <a:ext cx="815" cy="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286" name="Text Box 6"/>
            <p:cNvSpPr txBox="1">
              <a:spLocks noChangeAspect="1" noChangeArrowheads="1"/>
            </p:cNvSpPr>
            <p:nvPr/>
          </p:nvSpPr>
          <p:spPr bwMode="auto">
            <a:xfrm>
              <a:off x="4904" y="1678"/>
              <a:ext cx="604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900">
                  <a:solidFill>
                    <a:srgbClr val="FFFF99"/>
                  </a:solidFill>
                </a:rPr>
                <a:t>HWT Warnings</a:t>
              </a:r>
            </a:p>
          </p:txBody>
        </p:sp>
        <p:sp>
          <p:nvSpPr>
            <p:cNvPr id="54287" name="Freeform 7"/>
            <p:cNvSpPr>
              <a:spLocks noChangeAspect="1"/>
            </p:cNvSpPr>
            <p:nvPr/>
          </p:nvSpPr>
          <p:spPr bwMode="auto">
            <a:xfrm>
              <a:off x="5096" y="1884"/>
              <a:ext cx="406" cy="384"/>
            </a:xfrm>
            <a:custGeom>
              <a:avLst/>
              <a:gdLst>
                <a:gd name="T0" fmla="*/ 0 w 671"/>
                <a:gd name="T1" fmla="*/ 189 h 633"/>
                <a:gd name="T2" fmla="*/ 81 w 671"/>
                <a:gd name="T3" fmla="*/ 0 h 633"/>
                <a:gd name="T4" fmla="*/ 406 w 671"/>
                <a:gd name="T5" fmla="*/ 42 h 633"/>
                <a:gd name="T6" fmla="*/ 342 w 671"/>
                <a:gd name="T7" fmla="*/ 190 h 633"/>
                <a:gd name="T8" fmla="*/ 321 w 671"/>
                <a:gd name="T9" fmla="*/ 190 h 633"/>
                <a:gd name="T10" fmla="*/ 327 w 671"/>
                <a:gd name="T11" fmla="*/ 231 h 633"/>
                <a:gd name="T12" fmla="*/ 254 w 671"/>
                <a:gd name="T13" fmla="*/ 384 h 633"/>
                <a:gd name="T14" fmla="*/ 235 w 671"/>
                <a:gd name="T15" fmla="*/ 383 h 633"/>
                <a:gd name="T16" fmla="*/ 0 w 671"/>
                <a:gd name="T17" fmla="*/ 189 h 63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71"/>
                <a:gd name="T28" fmla="*/ 0 h 633"/>
                <a:gd name="T29" fmla="*/ 671 w 671"/>
                <a:gd name="T30" fmla="*/ 633 h 63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71" h="633">
                  <a:moveTo>
                    <a:pt x="0" y="312"/>
                  </a:moveTo>
                  <a:lnTo>
                    <a:pt x="134" y="0"/>
                  </a:lnTo>
                  <a:lnTo>
                    <a:pt x="671" y="69"/>
                  </a:lnTo>
                  <a:lnTo>
                    <a:pt x="566" y="313"/>
                  </a:lnTo>
                  <a:lnTo>
                    <a:pt x="530" y="313"/>
                  </a:lnTo>
                  <a:lnTo>
                    <a:pt x="540" y="381"/>
                  </a:lnTo>
                  <a:lnTo>
                    <a:pt x="420" y="633"/>
                  </a:lnTo>
                  <a:lnTo>
                    <a:pt x="389" y="631"/>
                  </a:lnTo>
                  <a:lnTo>
                    <a:pt x="0" y="312"/>
                  </a:lnTo>
                  <a:close/>
                </a:path>
              </a:pathLst>
            </a:custGeom>
            <a:noFill/>
            <a:ln w="19050" cmpd="sng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288" name="Freeform 8"/>
            <p:cNvSpPr>
              <a:spLocks noChangeAspect="1"/>
            </p:cNvSpPr>
            <p:nvPr/>
          </p:nvSpPr>
          <p:spPr bwMode="auto">
            <a:xfrm>
              <a:off x="5235" y="1962"/>
              <a:ext cx="275" cy="231"/>
            </a:xfrm>
            <a:custGeom>
              <a:avLst/>
              <a:gdLst>
                <a:gd name="T0" fmla="*/ 0 w 453"/>
                <a:gd name="T1" fmla="*/ 93 h 381"/>
                <a:gd name="T2" fmla="*/ 15 w 453"/>
                <a:gd name="T3" fmla="*/ 0 h 381"/>
                <a:gd name="T4" fmla="*/ 275 w 453"/>
                <a:gd name="T5" fmla="*/ 33 h 381"/>
                <a:gd name="T6" fmla="*/ 197 w 453"/>
                <a:gd name="T7" fmla="*/ 231 h 381"/>
                <a:gd name="T8" fmla="*/ 0 w 453"/>
                <a:gd name="T9" fmla="*/ 93 h 3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3"/>
                <a:gd name="T16" fmla="*/ 0 h 381"/>
                <a:gd name="T17" fmla="*/ 453 w 453"/>
                <a:gd name="T18" fmla="*/ 381 h 3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3" h="381">
                  <a:moveTo>
                    <a:pt x="0" y="154"/>
                  </a:moveTo>
                  <a:lnTo>
                    <a:pt x="24" y="0"/>
                  </a:lnTo>
                  <a:lnTo>
                    <a:pt x="453" y="55"/>
                  </a:lnTo>
                  <a:lnTo>
                    <a:pt x="324" y="381"/>
                  </a:lnTo>
                  <a:lnTo>
                    <a:pt x="0" y="154"/>
                  </a:lnTo>
                  <a:close/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4278" name="Group 9"/>
          <p:cNvGrpSpPr>
            <a:grpSpLocks/>
          </p:cNvGrpSpPr>
          <p:nvPr/>
        </p:nvGrpSpPr>
        <p:grpSpPr bwMode="auto">
          <a:xfrm>
            <a:off x="4707595" y="1052513"/>
            <a:ext cx="2808287" cy="2046287"/>
            <a:chOff x="4790" y="935"/>
            <a:chExt cx="815" cy="646"/>
          </a:xfrm>
        </p:grpSpPr>
        <p:pic>
          <p:nvPicPr>
            <p:cNvPr id="54281" name="Picture 10" descr="20090428_maf_warning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0" y="935"/>
              <a:ext cx="815" cy="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282" name="Text Box 11"/>
            <p:cNvSpPr txBox="1">
              <a:spLocks noChangeAspect="1" noChangeArrowheads="1"/>
            </p:cNvSpPr>
            <p:nvPr/>
          </p:nvSpPr>
          <p:spPr bwMode="auto">
            <a:xfrm>
              <a:off x="4898" y="985"/>
              <a:ext cx="707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900" dirty="0">
                  <a:solidFill>
                    <a:srgbClr val="FFFF99"/>
                  </a:solidFill>
                </a:rPr>
                <a:t>NWS </a:t>
              </a:r>
              <a:r>
                <a:rPr lang="en-US" sz="900" dirty="0" smtClean="0">
                  <a:solidFill>
                    <a:srgbClr val="FFFF99"/>
                  </a:solidFill>
                </a:rPr>
                <a:t>Warnings – polygon alignment</a:t>
              </a:r>
              <a:endParaRPr lang="en-US" sz="900" dirty="0">
                <a:solidFill>
                  <a:srgbClr val="FFFF99"/>
                </a:solidFill>
              </a:endParaRPr>
            </a:p>
          </p:txBody>
        </p:sp>
        <p:sp>
          <p:nvSpPr>
            <p:cNvPr id="54283" name="Freeform 12"/>
            <p:cNvSpPr>
              <a:spLocks noChangeAspect="1"/>
            </p:cNvSpPr>
            <p:nvPr/>
          </p:nvSpPr>
          <p:spPr bwMode="auto">
            <a:xfrm>
              <a:off x="5130" y="1202"/>
              <a:ext cx="158" cy="132"/>
            </a:xfrm>
            <a:custGeom>
              <a:avLst/>
              <a:gdLst>
                <a:gd name="T0" fmla="*/ 0 w 261"/>
                <a:gd name="T1" fmla="*/ 54 h 216"/>
                <a:gd name="T2" fmla="*/ 7 w 261"/>
                <a:gd name="T3" fmla="*/ 132 h 216"/>
                <a:gd name="T4" fmla="*/ 158 w 261"/>
                <a:gd name="T5" fmla="*/ 112 h 216"/>
                <a:gd name="T6" fmla="*/ 125 w 261"/>
                <a:gd name="T7" fmla="*/ 0 h 216"/>
                <a:gd name="T8" fmla="*/ 0 w 261"/>
                <a:gd name="T9" fmla="*/ 54 h 2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1"/>
                <a:gd name="T16" fmla="*/ 0 h 216"/>
                <a:gd name="T17" fmla="*/ 261 w 261"/>
                <a:gd name="T18" fmla="*/ 216 h 2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1" h="216">
                  <a:moveTo>
                    <a:pt x="0" y="88"/>
                  </a:moveTo>
                  <a:lnTo>
                    <a:pt x="12" y="216"/>
                  </a:lnTo>
                  <a:lnTo>
                    <a:pt x="261" y="184"/>
                  </a:lnTo>
                  <a:lnTo>
                    <a:pt x="206" y="0"/>
                  </a:lnTo>
                  <a:lnTo>
                    <a:pt x="0" y="88"/>
                  </a:lnTo>
                  <a:close/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284" name="Freeform 13"/>
            <p:cNvSpPr>
              <a:spLocks noChangeAspect="1"/>
            </p:cNvSpPr>
            <p:nvPr/>
          </p:nvSpPr>
          <p:spPr bwMode="auto">
            <a:xfrm>
              <a:off x="5008" y="1039"/>
              <a:ext cx="391" cy="310"/>
            </a:xfrm>
            <a:custGeom>
              <a:avLst/>
              <a:gdLst>
                <a:gd name="T0" fmla="*/ 0 w 645"/>
                <a:gd name="T1" fmla="*/ 182 h 510"/>
                <a:gd name="T2" fmla="*/ 205 w 645"/>
                <a:gd name="T3" fmla="*/ 0 h 510"/>
                <a:gd name="T4" fmla="*/ 391 w 645"/>
                <a:gd name="T5" fmla="*/ 309 h 510"/>
                <a:gd name="T6" fmla="*/ 36 w 645"/>
                <a:gd name="T7" fmla="*/ 310 h 510"/>
                <a:gd name="T8" fmla="*/ 0 w 645"/>
                <a:gd name="T9" fmla="*/ 182 h 5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45"/>
                <a:gd name="T16" fmla="*/ 0 h 510"/>
                <a:gd name="T17" fmla="*/ 645 w 645"/>
                <a:gd name="T18" fmla="*/ 510 h 5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45" h="510">
                  <a:moveTo>
                    <a:pt x="0" y="299"/>
                  </a:moveTo>
                  <a:lnTo>
                    <a:pt x="338" y="0"/>
                  </a:lnTo>
                  <a:lnTo>
                    <a:pt x="645" y="509"/>
                  </a:lnTo>
                  <a:lnTo>
                    <a:pt x="59" y="510"/>
                  </a:lnTo>
                  <a:lnTo>
                    <a:pt x="0" y="299"/>
                  </a:lnTo>
                  <a:close/>
                </a:path>
              </a:pathLst>
            </a:custGeom>
            <a:noFill/>
            <a:ln w="19050" cmpd="sng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9" name="Picture 18" descr="2014-07-29_22-54-47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9"/>
          <a:stretch/>
        </p:blipFill>
        <p:spPr>
          <a:xfrm>
            <a:off x="4177396" y="2602278"/>
            <a:ext cx="4987067" cy="1489841"/>
          </a:xfrm>
          <a:prstGeom prst="rect">
            <a:avLst/>
          </a:prstGeom>
        </p:spPr>
      </p:pic>
      <p:sp>
        <p:nvSpPr>
          <p:cNvPr id="17" name="Text Box 11"/>
          <p:cNvSpPr txBox="1">
            <a:spLocks noChangeAspect="1" noChangeArrowheads="1"/>
          </p:cNvSpPr>
          <p:nvPr/>
        </p:nvSpPr>
        <p:spPr bwMode="auto">
          <a:xfrm>
            <a:off x="4954588" y="4109213"/>
            <a:ext cx="2436146" cy="23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 dirty="0" smtClean="0">
                <a:solidFill>
                  <a:srgbClr val="FFFF99"/>
                </a:solidFill>
              </a:rPr>
              <a:t>EWP</a:t>
            </a:r>
            <a:r>
              <a:rPr lang="en-US" sz="900" dirty="0" smtClean="0">
                <a:solidFill>
                  <a:srgbClr val="FFFF99"/>
                </a:solidFill>
              </a:rPr>
              <a:t> Warnings – polygon alignment</a:t>
            </a:r>
            <a:endParaRPr lang="en-US" sz="900" dirty="0">
              <a:solidFill>
                <a:srgbClr val="FFFF99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299" y="907062"/>
            <a:ext cx="4311651" cy="407388"/>
          </a:xfrm>
        </p:spPr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What’s Next?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2B92FE-8051-D243-A80C-1220D228E7E6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5543551" y="907063"/>
            <a:ext cx="3600450" cy="52832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cs typeface="Arial" charset="0"/>
              </a:rPr>
              <a:t>Multi-Year Reanalysis of Remotely Sensed Storms (MYRORSS)</a:t>
            </a:r>
          </a:p>
          <a:p>
            <a:pPr lvl="1" eaLnBrk="1" hangingPunct="1"/>
            <a:r>
              <a:rPr lang="en-US" dirty="0" smtClean="0">
                <a:latin typeface="Arial" charset="0"/>
                <a:cs typeface="Arial" charset="0"/>
              </a:rPr>
              <a:t>15+ years of storm statistics</a:t>
            </a:r>
          </a:p>
          <a:p>
            <a:pPr lvl="1" eaLnBrk="1" hangingPunct="1"/>
            <a:r>
              <a:rPr lang="en-US" dirty="0" smtClean="0">
                <a:latin typeface="Arial" charset="0"/>
                <a:cs typeface="Arial" charset="0"/>
              </a:rPr>
              <a:t>FACETs / Probabilistic Hazard Information</a:t>
            </a:r>
          </a:p>
          <a:p>
            <a:pPr lvl="1" eaLnBrk="1" hangingPunct="1"/>
            <a:r>
              <a:rPr lang="en-US" dirty="0" smtClean="0">
                <a:latin typeface="Arial" charset="0"/>
                <a:cs typeface="Arial" charset="0"/>
              </a:rPr>
              <a:t>Data Mining</a:t>
            </a:r>
          </a:p>
          <a:p>
            <a:pPr eaLnBrk="1" hangingPunct="1"/>
            <a:r>
              <a:rPr lang="en-US" dirty="0" smtClean="0">
                <a:latin typeface="Arial" charset="0"/>
                <a:cs typeface="Arial" charset="0"/>
              </a:rPr>
              <a:t>Improvements:</a:t>
            </a:r>
          </a:p>
          <a:p>
            <a:pPr lvl="1" eaLnBrk="1" hangingPunct="1"/>
            <a:r>
              <a:rPr lang="en-US" dirty="0" smtClean="0">
                <a:latin typeface="Arial" charset="0"/>
                <a:cs typeface="Arial" charset="0"/>
              </a:rPr>
              <a:t>Rotation Tracks</a:t>
            </a:r>
          </a:p>
          <a:p>
            <a:pPr lvl="1" eaLnBrk="1" hangingPunct="1"/>
            <a:r>
              <a:rPr lang="en-US" dirty="0" smtClean="0">
                <a:latin typeface="Arial" charset="0"/>
                <a:cs typeface="Arial" charset="0"/>
              </a:rPr>
              <a:t>Lightning Jump</a:t>
            </a:r>
          </a:p>
          <a:p>
            <a:pPr lvl="1" eaLnBrk="1" hangingPunct="1"/>
            <a:r>
              <a:rPr lang="en-US" dirty="0" smtClean="0">
                <a:latin typeface="Arial" charset="0"/>
                <a:cs typeface="Arial" charset="0"/>
              </a:rPr>
              <a:t>Tornado Debris Signature</a:t>
            </a:r>
          </a:p>
          <a:p>
            <a:pPr lvl="1" eaLnBrk="1" hangingPunct="1"/>
            <a:r>
              <a:rPr lang="en-US" dirty="0" smtClean="0">
                <a:latin typeface="Arial" charset="0"/>
                <a:cs typeface="Arial" charset="0"/>
              </a:rPr>
              <a:t>Hail size estimates</a:t>
            </a:r>
            <a:endParaRPr lang="en-US" dirty="0">
              <a:latin typeface="Arial" charset="0"/>
              <a:cs typeface="Arial" charset="0"/>
            </a:endParaRPr>
          </a:p>
        </p:txBody>
      </p:sp>
      <p:pic>
        <p:nvPicPr>
          <p:cNvPr id="11" name="Content Placeholder 5" descr="2007_Year_Count_21mm.png"/>
          <p:cNvPicPr>
            <a:picLocks noChangeAspect="1"/>
          </p:cNvPicPr>
          <p:nvPr/>
        </p:nvPicPr>
        <p:blipFill>
          <a:blip r:embed="rId2"/>
          <a:srcRect l="-9393" r="-9393"/>
          <a:stretch>
            <a:fillRect/>
          </a:stretch>
        </p:blipFill>
        <p:spPr bwMode="auto">
          <a:xfrm>
            <a:off x="-314175" y="1390672"/>
            <a:ext cx="6597299" cy="376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241299" y="4697411"/>
            <a:ext cx="5175251" cy="534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20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/>
              <a:buChar char="•"/>
              <a:defRPr sz="2200" kern="1200">
                <a:solidFill>
                  <a:srgbClr val="191919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85800" indent="-3365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/>
              <a:buChar char="•"/>
              <a:defRPr sz="2000" kern="1200">
                <a:solidFill>
                  <a:srgbClr val="191919"/>
                </a:solidFill>
                <a:latin typeface="+mn-lt"/>
                <a:ea typeface="ＭＳ Ｐゴシック" charset="0"/>
                <a:cs typeface="+mn-cs"/>
              </a:defRPr>
            </a:lvl2pPr>
            <a:lvl3pPr marL="1035050" indent="-3492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/>
              <a:buChar char="•"/>
              <a:defRPr kern="1200">
                <a:solidFill>
                  <a:srgbClr val="191919"/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-3365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/>
              <a:buChar char="•"/>
              <a:defRPr kern="1200">
                <a:solidFill>
                  <a:srgbClr val="191919"/>
                </a:solidFill>
                <a:latin typeface="+mn-lt"/>
                <a:ea typeface="ＭＳ Ｐゴシック" charset="0"/>
                <a:cs typeface="+mn-cs"/>
              </a:defRPr>
            </a:lvl4pPr>
            <a:lvl5pPr marL="1720850" indent="-3492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/>
              <a:buChar char="•"/>
              <a:defRPr kern="1200">
                <a:solidFill>
                  <a:srgbClr val="191919"/>
                </a:solidFill>
                <a:latin typeface="+mn-lt"/>
                <a:ea typeface="ＭＳ Ｐゴシック" charset="0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en-US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Number of Hail Days in 2007</a:t>
            </a:r>
            <a:endParaRPr lang="en-US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520700" y="5188743"/>
            <a:ext cx="5175251" cy="674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20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/>
              <a:buChar char="•"/>
              <a:defRPr sz="2200" kern="1200">
                <a:solidFill>
                  <a:srgbClr val="191919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85800" indent="-3365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/>
              <a:buChar char="•"/>
              <a:defRPr sz="2000" kern="1200">
                <a:solidFill>
                  <a:srgbClr val="191919"/>
                </a:solidFill>
                <a:latin typeface="+mn-lt"/>
                <a:ea typeface="ＭＳ Ｐゴシック" charset="0"/>
                <a:cs typeface="+mn-cs"/>
              </a:defRPr>
            </a:lvl2pPr>
            <a:lvl3pPr marL="1035050" indent="-3492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/>
              <a:buChar char="•"/>
              <a:defRPr kern="1200">
                <a:solidFill>
                  <a:srgbClr val="191919"/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-3365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/>
              <a:buChar char="•"/>
              <a:defRPr kern="1200">
                <a:solidFill>
                  <a:srgbClr val="191919"/>
                </a:solidFill>
                <a:latin typeface="+mn-lt"/>
                <a:ea typeface="ＭＳ Ｐゴシック" charset="0"/>
                <a:cs typeface="+mn-cs"/>
              </a:defRPr>
            </a:lvl4pPr>
            <a:lvl5pPr marL="1720850" indent="-3492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/>
              <a:buChar char="•"/>
              <a:defRPr kern="1200">
                <a:solidFill>
                  <a:srgbClr val="191919"/>
                </a:solidFill>
                <a:latin typeface="+mn-lt"/>
                <a:ea typeface="ＭＳ Ｐゴシック" charset="0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en-US" dirty="0" smtClean="0">
                <a:latin typeface="Arial" charset="0"/>
                <a:cs typeface="Arial" charset="0"/>
              </a:rPr>
              <a:t>MRMS &amp; MYRORSS are foundational to the effort to improve NWS warning services</a:t>
            </a:r>
            <a:endParaRPr lang="en-U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24474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299" y="907062"/>
            <a:ext cx="4311651" cy="737588"/>
          </a:xfrm>
        </p:spPr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What’s Next?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2B92FE-8051-D243-A80C-1220D228E7E6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9" name="Picture 8" descr="Risk_Map-NOAAHail_NIR_R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89" y="1797627"/>
            <a:ext cx="5521512" cy="4266622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5543551" y="907063"/>
            <a:ext cx="3600450" cy="52832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cs typeface="Arial" charset="0"/>
              </a:rPr>
              <a:t>Extensive collaboration with the NWS and private sector since 2001.</a:t>
            </a:r>
          </a:p>
          <a:p>
            <a:pPr eaLnBrk="1" hangingPunct="1"/>
            <a:r>
              <a:rPr lang="en-US" dirty="0" smtClean="0">
                <a:latin typeface="Arial" charset="0"/>
                <a:cs typeface="Arial" charset="0"/>
              </a:rPr>
              <a:t>Additional user base:</a:t>
            </a:r>
          </a:p>
          <a:p>
            <a:pPr lvl="1" eaLnBrk="1" hangingPunct="1"/>
            <a:r>
              <a:rPr lang="en-US" dirty="0" smtClean="0">
                <a:latin typeface="Arial" charset="0"/>
                <a:cs typeface="Arial" charset="0"/>
              </a:rPr>
              <a:t>Emergency management – FEMA, Red Cross</a:t>
            </a:r>
          </a:p>
          <a:p>
            <a:pPr lvl="1" eaLnBrk="1" hangingPunct="1"/>
            <a:r>
              <a:rPr lang="en-US" dirty="0" smtClean="0">
                <a:latin typeface="Arial" charset="0"/>
                <a:cs typeface="Arial" charset="0"/>
              </a:rPr>
              <a:t>Academia</a:t>
            </a:r>
          </a:p>
          <a:p>
            <a:pPr lvl="1" eaLnBrk="1" hangingPunct="1"/>
            <a:r>
              <a:rPr lang="en-US" dirty="0" smtClean="0">
                <a:latin typeface="Arial" charset="0"/>
                <a:cs typeface="Arial" charset="0"/>
              </a:rPr>
              <a:t>Agriculture</a:t>
            </a:r>
          </a:p>
          <a:p>
            <a:pPr lvl="1" eaLnBrk="1" hangingPunct="1"/>
            <a:r>
              <a:rPr lang="en-US" dirty="0" smtClean="0">
                <a:latin typeface="Arial" charset="0"/>
                <a:cs typeface="Arial" charset="0"/>
              </a:rPr>
              <a:t>Ornithology (bird migration)</a:t>
            </a:r>
          </a:p>
          <a:p>
            <a:pPr lvl="1" eaLnBrk="1" hangingPunct="1"/>
            <a:r>
              <a:rPr lang="en-US" dirty="0" smtClean="0">
                <a:latin typeface="Arial" charset="0"/>
                <a:cs typeface="Arial" charset="0"/>
              </a:rPr>
              <a:t>Insurance / Reinsurance</a:t>
            </a:r>
          </a:p>
          <a:p>
            <a:pPr lvl="1" eaLnBrk="1" hangingPunct="1"/>
            <a:endParaRPr lang="en-US" dirty="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76048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director\AppData\Local\Temp\articulate\presenter\imgtemp\KsmXLMyK_files\slide0001_image001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MPORT" val="C:\Users\director\Desktop\MRMS EWP2013 Stumpf\Audacity Files\slide09.wav"/>
  <p:tag name="AUDIO_ID" val="756"/>
  <p:tag name="ELAPSEDTIME" val="36.546"/>
  <p:tag name="ARTICULATE_SLIDE_GUID" val="69086de8-af83-4d42-8278-8c215b04dd8a"/>
  <p:tag name="TIMELINE" val="1.1"/>
  <p:tag name="ARTICULATE_SLIDE_NAV" val="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ULLET_1" val="8226"/>
  <p:tag name="MARGIN_1" val="0"/>
  <p:tag name="MARGIN_2" val="36"/>
  <p:tag name="MARGIN_3" val="72"/>
  <p:tag name="MARGIN_4" val="108"/>
  <p:tag name="MARGIN_5" val="144"/>
  <p:tag name="FONT_SIZE" val="1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015-review-template">
  <a:themeElements>
    <a:clrScheme name="NSSL Review 2015">
      <a:dk1>
        <a:srgbClr val="000000"/>
      </a:dk1>
      <a:lt1>
        <a:srgbClr val="FFFFFF"/>
      </a:lt1>
      <a:dk2>
        <a:srgbClr val="001526"/>
      </a:dk2>
      <a:lt2>
        <a:srgbClr val="0A4595"/>
      </a:lt2>
      <a:accent1>
        <a:srgbClr val="0099D8"/>
      </a:accent1>
      <a:accent2>
        <a:srgbClr val="FF8100"/>
      </a:accent2>
      <a:accent3>
        <a:srgbClr val="A3001B"/>
      </a:accent3>
      <a:accent4>
        <a:srgbClr val="004C0D"/>
      </a:accent4>
      <a:accent5>
        <a:srgbClr val="CCCCCC"/>
      </a:accent5>
      <a:accent6>
        <a:srgbClr val="E50026"/>
      </a:accent6>
      <a:hlink>
        <a:srgbClr val="0099D8"/>
      </a:hlink>
      <a:folHlink>
        <a:srgbClr val="002D4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Pixel">
      <a:fillStyleLst>
        <a:solidFill>
          <a:schemeClr val="phClr"/>
        </a:solidFill>
        <a:solidFill>
          <a:schemeClr val="phClr">
            <a:satMod val="150000"/>
          </a:schemeClr>
        </a:solidFill>
        <a:solidFill>
          <a:schemeClr val="phClr">
            <a:shade val="80000"/>
            <a:lumMod val="9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63500" dir="2700000" sx="102000" sy="102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/>
          </a:scene3d>
          <a:sp3d>
            <a:bevelT w="0" h="0"/>
          </a:sp3d>
        </a:effectStyle>
        <a:effectStyle>
          <a:effectLst>
            <a:outerShdw blurRad="63500" dist="38100" dir="3600000" sx="103000" sy="103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5400000"/>
            </a:lightRig>
          </a:scene3d>
          <a:sp3d prstMaterial="softmetal">
            <a:bevelT w="635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5000"/>
                <a:satMod val="350000"/>
              </a:schemeClr>
            </a:gs>
            <a:gs pos="100000">
              <a:schemeClr val="phClr">
                <a:shade val="20000"/>
                <a:satMod val="15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000"/>
                <a:satMod val="400000"/>
              </a:schemeClr>
              <a:schemeClr val="phClr">
                <a:tint val="50000"/>
                <a:satMod val="4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NSSL Review 2015">
    <a:dk1>
      <a:srgbClr val="000000"/>
    </a:dk1>
    <a:lt1>
      <a:srgbClr val="FFFFFF"/>
    </a:lt1>
    <a:dk2>
      <a:srgbClr val="001526"/>
    </a:dk2>
    <a:lt2>
      <a:srgbClr val="0A4595"/>
    </a:lt2>
    <a:accent1>
      <a:srgbClr val="0099D8"/>
    </a:accent1>
    <a:accent2>
      <a:srgbClr val="FF8100"/>
    </a:accent2>
    <a:accent3>
      <a:srgbClr val="A3001B"/>
    </a:accent3>
    <a:accent4>
      <a:srgbClr val="004C0D"/>
    </a:accent4>
    <a:accent5>
      <a:srgbClr val="CCCCCC"/>
    </a:accent5>
    <a:accent6>
      <a:srgbClr val="E50026"/>
    </a:accent6>
    <a:hlink>
      <a:srgbClr val="0099D8"/>
    </a:hlink>
    <a:folHlink>
      <a:srgbClr val="002D40"/>
    </a:folHlink>
  </a:clrScheme>
</a:themeOverride>
</file>

<file path=ppt/theme/themeOverride2.xml><?xml version="1.0" encoding="utf-8"?>
<a:themeOverride xmlns:a="http://schemas.openxmlformats.org/drawingml/2006/main">
  <a:clrScheme name="NSSL Review 2015">
    <a:dk1>
      <a:srgbClr val="000000"/>
    </a:dk1>
    <a:lt1>
      <a:srgbClr val="FFFFFF"/>
    </a:lt1>
    <a:dk2>
      <a:srgbClr val="001526"/>
    </a:dk2>
    <a:lt2>
      <a:srgbClr val="0A4595"/>
    </a:lt2>
    <a:accent1>
      <a:srgbClr val="0099D8"/>
    </a:accent1>
    <a:accent2>
      <a:srgbClr val="FF8100"/>
    </a:accent2>
    <a:accent3>
      <a:srgbClr val="A3001B"/>
    </a:accent3>
    <a:accent4>
      <a:srgbClr val="004C0D"/>
    </a:accent4>
    <a:accent5>
      <a:srgbClr val="CCCCCC"/>
    </a:accent5>
    <a:accent6>
      <a:srgbClr val="E50026"/>
    </a:accent6>
    <a:hlink>
      <a:srgbClr val="0099D8"/>
    </a:hlink>
    <a:folHlink>
      <a:srgbClr val="002D4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5634</TotalTime>
  <Words>536</Words>
  <Application>Microsoft Macintosh PowerPoint</Application>
  <PresentationFormat>On-screen Show (4:3)</PresentationFormat>
  <Paragraphs>100</Paragraphs>
  <Slides>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2015-review-template</vt:lpstr>
      <vt:lpstr>Multi-Radar / Multi-Sensor Applications for Severe Weather Warning Operations </vt:lpstr>
      <vt:lpstr>MRMS-Severe</vt:lpstr>
      <vt:lpstr>MRMS-Severe</vt:lpstr>
      <vt:lpstr>Examples: Multi-sensor data fields</vt:lpstr>
      <vt:lpstr>Initial Operating Capability at NCEP</vt:lpstr>
      <vt:lpstr>MRMS-Severe Best Practices Experiment</vt:lpstr>
      <vt:lpstr>What’s Next?</vt:lpstr>
      <vt:lpstr>What’s Next?</vt:lpstr>
    </vt:vector>
  </TitlesOfParts>
  <Company>National Severe Storms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Vicki Farmer</dc:creator>
  <cp:lastModifiedBy>Travis Smith</cp:lastModifiedBy>
  <cp:revision>98</cp:revision>
  <dcterms:created xsi:type="dcterms:W3CDTF">2014-10-24T15:10:25Z</dcterms:created>
  <dcterms:modified xsi:type="dcterms:W3CDTF">2015-02-12T19:18:36Z</dcterms:modified>
</cp:coreProperties>
</file>