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77" r:id="rId4"/>
    <p:sldId id="270" r:id="rId5"/>
    <p:sldId id="264" r:id="rId6"/>
    <p:sldId id="280" r:id="rId7"/>
    <p:sldId id="265" r:id="rId8"/>
    <p:sldId id="288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D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9" autoAdjust="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96" y="-480"/>
      </p:cViewPr>
      <p:guideLst>
        <p:guide orient="horz" pos="26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0" y="-9339"/>
            <a:ext cx="2234144" cy="4281714"/>
          </a:xfrm>
          <a:prstGeom prst="rect">
            <a:avLst/>
          </a:prstGeom>
        </p:spPr>
      </p:pic>
      <p:pic>
        <p:nvPicPr>
          <p:cNvPr id="13" name="Picture Placeholder 11" descr="090605_Wyoming6_Conigli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2319004" y="-9339"/>
            <a:ext cx="4505991" cy="4281714"/>
          </a:xfrm>
          <a:prstGeom prst="rect">
            <a:avLst/>
          </a:prstGeom>
        </p:spPr>
      </p:pic>
      <p:pic>
        <p:nvPicPr>
          <p:cNvPr id="14" name="Picture Placeholder 13" descr="15764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55" y="2924"/>
            <a:ext cx="2234144" cy="427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457226"/>
            <a:ext cx="5591516" cy="1399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652" y="6032501"/>
            <a:ext cx="2476501" cy="698500"/>
            <a:chOff x="1823332" y="6023429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204" y="6023429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332" y="6032501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76" y="6032501"/>
              <a:ext cx="680357" cy="68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0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2572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922774"/>
            <a:ext cx="3657600" cy="5271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841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0A4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5965870"/>
          </a:xfrm>
          <a:prstGeom prst="snip2DiagRect">
            <a:avLst>
              <a:gd name="adj1" fmla="val 0"/>
              <a:gd name="adj2" fmla="val 0"/>
            </a:avLst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0A4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0"/>
            </a:avLst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6276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2329772"/>
            <a:ext cx="7583488" cy="3764315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4" name="Picture 13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2572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2192732"/>
            <a:ext cx="7583488" cy="3764315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33750" y="6014357"/>
            <a:ext cx="2476501" cy="698500"/>
            <a:chOff x="3409962" y="6014357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34" y="6014357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62" y="6023429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106" y="6023429"/>
              <a:ext cx="680357" cy="680357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887" y="838201"/>
            <a:ext cx="1219200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878" y="838201"/>
            <a:ext cx="6191160" cy="5105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8" name="Picture 7" descr="pan1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53807" y="3058673"/>
            <a:ext cx="686714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53807" y="3058673"/>
            <a:ext cx="6867140" cy="7315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-3202040" y="3202040"/>
            <a:ext cx="6858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 rot="5400000">
            <a:off x="-1704005" y="2586174"/>
            <a:ext cx="38610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pic>
        <p:nvPicPr>
          <p:cNvPr id="17" name="Picture 16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94" y="90135"/>
            <a:ext cx="680357" cy="680357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 rot="5400000">
            <a:off x="-367356" y="5913699"/>
            <a:ext cx="1187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3202040" y="3202040"/>
            <a:ext cx="6858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 rot="5400000">
            <a:off x="-1704005" y="2586174"/>
            <a:ext cx="38610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 rot="5400000">
            <a:off x="-367356" y="5913699"/>
            <a:ext cx="1187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94" y="90135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/>
            </a:lvl1pPr>
            <a:lvl2pPr marL="685800" indent="-336550">
              <a:buClr>
                <a:schemeClr val="tx1"/>
              </a:buClr>
              <a:buFont typeface="Arial"/>
              <a:buChar char="•"/>
              <a:defRPr/>
            </a:lvl2pPr>
            <a:lvl3pPr marL="1035050" indent="-349250">
              <a:buClr>
                <a:schemeClr val="tx1"/>
              </a:buClr>
              <a:buFont typeface="Arial"/>
              <a:buChar char="•"/>
              <a:defRPr/>
            </a:lvl3pPr>
            <a:lvl4pPr marL="1371600" indent="-336550">
              <a:buClr>
                <a:schemeClr val="tx1"/>
              </a:buClr>
              <a:buFont typeface="Arial"/>
              <a:buChar char="•"/>
              <a:defRPr/>
            </a:lvl4pPr>
            <a:lvl5pPr marL="1720850" indent="-349250">
              <a:buClr>
                <a:schemeClr val="tx1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2" name="Picture 11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/>
            </a:lvl1pPr>
            <a:lvl2pPr marL="685800" indent="-336550">
              <a:buClr>
                <a:schemeClr val="tx1"/>
              </a:buClr>
              <a:buFont typeface="Arial"/>
              <a:buChar char="•"/>
              <a:defRPr/>
            </a:lvl2pPr>
            <a:lvl3pPr marL="1035050" indent="-349250">
              <a:buClr>
                <a:schemeClr val="tx1"/>
              </a:buClr>
              <a:buFont typeface="Arial"/>
              <a:buChar char="•"/>
              <a:defRPr/>
            </a:lvl3pPr>
            <a:lvl4pPr marL="1371600" indent="-336550">
              <a:buClr>
                <a:schemeClr val="tx1"/>
              </a:buClr>
              <a:buFont typeface="Arial"/>
              <a:buChar char="•"/>
              <a:defRPr/>
            </a:lvl4pPr>
            <a:lvl5pPr marL="1720850" indent="-349250">
              <a:buClr>
                <a:schemeClr val="tx1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52" y="3723445"/>
            <a:ext cx="4105241" cy="227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43490" y="0"/>
            <a:ext cx="4600509" cy="64083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4653" y="344354"/>
            <a:ext cx="4096297" cy="2906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4653" y="344354"/>
            <a:ext cx="4096297" cy="2906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14653" y="344354"/>
            <a:ext cx="4096297" cy="2906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2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54" r:id="rId2"/>
    <p:sldLayoutId id="2147485055" r:id="rId3"/>
    <p:sldLayoutId id="2147485056" r:id="rId4"/>
    <p:sldLayoutId id="2147485058" r:id="rId5"/>
    <p:sldLayoutId id="2147485059" r:id="rId6"/>
    <p:sldLayoutId id="2147485057" r:id="rId7"/>
    <p:sldLayoutId id="2147485060" r:id="rId8"/>
    <p:sldLayoutId id="2147485061" r:id="rId9"/>
    <p:sldLayoutId id="2147485062" r:id="rId10"/>
    <p:sldLayoutId id="2147485063" r:id="rId11"/>
    <p:sldLayoutId id="2147485064" r:id="rId12"/>
    <p:sldLayoutId id="2147485065" r:id="rId13"/>
    <p:sldLayoutId id="2147485066" r:id="rId14"/>
    <p:sldLayoutId id="2147485067" r:id="rId15"/>
    <p:sldLayoutId id="2147485068" r:id="rId16"/>
    <p:sldLayoutId id="2147485069" r:id="rId17"/>
    <p:sldLayoutId id="2147485070" r:id="rId18"/>
    <p:sldLayoutId id="2147485071" r:id="rId19"/>
    <p:sldLayoutId id="2147485072" r:id="rId20"/>
    <p:sldLayoutId id="214748507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Arial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0" y="4275299"/>
            <a:ext cx="9143999" cy="1320073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Hydrometeor Classification Algorithm 2 (HCA2)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10" name="Subtitle 7"/>
          <p:cNvSpPr>
            <a:spLocks noGrp="1"/>
          </p:cNvSpPr>
          <p:nvPr>
            <p:ph type="subTitle" idx="1"/>
          </p:nvPr>
        </p:nvSpPr>
        <p:spPr>
          <a:xfrm>
            <a:off x="4599214" y="5530787"/>
            <a:ext cx="4544786" cy="1275971"/>
          </a:xfrm>
        </p:spPr>
        <p:txBody>
          <a:bodyPr/>
          <a:lstStyle/>
          <a:p>
            <a:r>
              <a:rPr lang="en-US" sz="1800" dirty="0" smtClean="0">
                <a:latin typeface="Abadi MT Condensed Light"/>
                <a:cs typeface="Abadi MT Condensed Light"/>
              </a:rPr>
              <a:t> Terry </a:t>
            </a:r>
            <a:r>
              <a:rPr lang="en-US" sz="1800" dirty="0" err="1" smtClean="0">
                <a:latin typeface="Abadi MT Condensed Light"/>
                <a:cs typeface="Abadi MT Condensed Light"/>
              </a:rPr>
              <a:t>Schuur</a:t>
            </a:r>
            <a:r>
              <a:rPr lang="en-US" sz="1800" dirty="0" smtClean="0">
                <a:latin typeface="Abadi MT Condensed Light"/>
                <a:cs typeface="Abadi MT Condensed Light"/>
              </a:rPr>
              <a:t> </a:t>
            </a:r>
            <a:r>
              <a:rPr lang="en-US" dirty="0" smtClean="0">
                <a:latin typeface="Abadi MT Condensed Light"/>
                <a:cs typeface="Abadi MT Condensed Light"/>
              </a:rPr>
              <a:t>(CIMMS)</a:t>
            </a:r>
          </a:p>
          <a:p>
            <a:r>
              <a:rPr lang="en-US" sz="1600" dirty="0" smtClean="0">
                <a:latin typeface="Abadi MT Condensed Light"/>
                <a:cs typeface="Abadi MT Condensed Light"/>
              </a:rPr>
              <a:t>February 25–27, 2015 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National Weather Center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Norman, Oklahoma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3" y="1369143"/>
            <a:ext cx="5392798" cy="42603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NSSL Lab Review Feb 25–27,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hc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1" y="1361827"/>
            <a:ext cx="5392799" cy="4260311"/>
          </a:xfrm>
          <a:prstGeom prst="rect">
            <a:avLst/>
          </a:prstGeom>
        </p:spPr>
      </p:pic>
      <p:pic>
        <p:nvPicPr>
          <p:cNvPr id="11" name="Picture 10" descr="hc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1" y="1361828"/>
            <a:ext cx="5392799" cy="4260312"/>
          </a:xfrm>
          <a:prstGeom prst="rect">
            <a:avLst/>
          </a:prstGeom>
        </p:spPr>
      </p:pic>
      <p:pic>
        <p:nvPicPr>
          <p:cNvPr id="12" name="Picture 11" descr="hc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3" y="1358437"/>
            <a:ext cx="5392798" cy="4260310"/>
          </a:xfrm>
          <a:prstGeom prst="rect">
            <a:avLst/>
          </a:prstGeom>
        </p:spPr>
      </p:pic>
      <p:pic>
        <p:nvPicPr>
          <p:cNvPr id="13" name="Picture 12" descr="hca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3" y="1361827"/>
            <a:ext cx="5392797" cy="4260310"/>
          </a:xfrm>
          <a:prstGeom prst="rect">
            <a:avLst/>
          </a:prstGeom>
        </p:spPr>
      </p:pic>
      <p:pic>
        <p:nvPicPr>
          <p:cNvPr id="14" name="Picture 13" descr="hca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89" y="1361827"/>
            <a:ext cx="5392797" cy="4260310"/>
          </a:xfrm>
          <a:prstGeom prst="rect">
            <a:avLst/>
          </a:prstGeom>
        </p:spPr>
      </p:pic>
      <p:pic>
        <p:nvPicPr>
          <p:cNvPr id="15" name="Picture 14" descr="hca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98" y="1369141"/>
            <a:ext cx="5392802" cy="4260313"/>
          </a:xfrm>
          <a:prstGeom prst="rect">
            <a:avLst/>
          </a:prstGeom>
        </p:spPr>
      </p:pic>
      <p:pic>
        <p:nvPicPr>
          <p:cNvPr id="16" name="Picture 15" descr="hca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4" y="1368348"/>
            <a:ext cx="5393803" cy="4261104"/>
          </a:xfrm>
          <a:prstGeom prst="rect">
            <a:avLst/>
          </a:prstGeom>
        </p:spPr>
      </p:pic>
      <p:pic>
        <p:nvPicPr>
          <p:cNvPr id="17" name="Picture 16" descr="hca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82" y="1368348"/>
            <a:ext cx="5393803" cy="4261104"/>
          </a:xfrm>
          <a:prstGeom prst="rect">
            <a:avLst/>
          </a:prstGeom>
        </p:spPr>
      </p:pic>
      <p:pic>
        <p:nvPicPr>
          <p:cNvPr id="18" name="Picture 17" descr="hca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82" y="1375663"/>
            <a:ext cx="5393803" cy="4261104"/>
          </a:xfrm>
          <a:prstGeom prst="rect">
            <a:avLst/>
          </a:prstGeom>
        </p:spPr>
      </p:pic>
      <p:pic>
        <p:nvPicPr>
          <p:cNvPr id="19" name="Picture 18" descr="hca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82" y="1368348"/>
            <a:ext cx="5393803" cy="4261104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8251" y="1361033"/>
            <a:ext cx="340156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12763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u="sng" dirty="0" smtClean="0">
              <a:solidFill>
                <a:schemeClr val="accent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u="sng" dirty="0">
              <a:solidFill>
                <a:schemeClr val="accent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u="sng" dirty="0">
              <a:solidFill>
                <a:schemeClr val="accent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 primarily for warm season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Provides classification on conical surfaces.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always representative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 type observed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ground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Does not include precipitation categories such as freezing rain and ice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pellets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Radar by radar product.  Significant “no data” gap frequently exists between radars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73699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Hydrometeor Classification Algorithm (HCA)</a:t>
            </a:r>
            <a:endParaRPr lang="en-US" alt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831635" y="5659951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concept: Model-based background precipitation type classification that is modified, when necessary, by radar observations.  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NSSL Lab Review Feb 25–27,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391460" y="2637217"/>
            <a:ext cx="6705600" cy="952847"/>
            <a:chOff x="2354885" y="3354087"/>
            <a:chExt cx="6705600" cy="952847"/>
          </a:xfrm>
        </p:grpSpPr>
        <p:grpSp>
          <p:nvGrpSpPr>
            <p:cNvPr id="17" name="Group 16"/>
            <p:cNvGrpSpPr/>
            <p:nvPr/>
          </p:nvGrpSpPr>
          <p:grpSpPr>
            <a:xfrm>
              <a:off x="2354885" y="3354087"/>
              <a:ext cx="6705600" cy="952847"/>
              <a:chOff x="2369515" y="3463154"/>
              <a:chExt cx="6705600" cy="952847"/>
            </a:xfrm>
          </p:grpSpPr>
          <p:sp>
            <p:nvSpPr>
              <p:cNvPr id="96" name="Freeform 59"/>
              <p:cNvSpPr>
                <a:spLocks/>
              </p:cNvSpPr>
              <p:nvPr/>
            </p:nvSpPr>
            <p:spPr bwMode="auto">
              <a:xfrm>
                <a:off x="2369515" y="3463154"/>
                <a:ext cx="6565900" cy="950053"/>
              </a:xfrm>
              <a:custGeom>
                <a:avLst/>
                <a:gdLst>
                  <a:gd name="T0" fmla="*/ 0 w 4136"/>
                  <a:gd name="T1" fmla="*/ 656 h 680"/>
                  <a:gd name="T2" fmla="*/ 48 w 4136"/>
                  <a:gd name="T3" fmla="*/ 512 h 680"/>
                  <a:gd name="T4" fmla="*/ 240 w 4136"/>
                  <a:gd name="T5" fmla="*/ 368 h 680"/>
                  <a:gd name="T6" fmla="*/ 576 w 4136"/>
                  <a:gd name="T7" fmla="*/ 272 h 680"/>
                  <a:gd name="T8" fmla="*/ 960 w 4136"/>
                  <a:gd name="T9" fmla="*/ 224 h 680"/>
                  <a:gd name="T10" fmla="*/ 1632 w 4136"/>
                  <a:gd name="T11" fmla="*/ 176 h 680"/>
                  <a:gd name="T12" fmla="*/ 3072 w 4136"/>
                  <a:gd name="T13" fmla="*/ 80 h 680"/>
                  <a:gd name="T14" fmla="*/ 3744 w 4136"/>
                  <a:gd name="T15" fmla="*/ 32 h 680"/>
                  <a:gd name="T16" fmla="*/ 4080 w 4136"/>
                  <a:gd name="T17" fmla="*/ 32 h 680"/>
                  <a:gd name="T18" fmla="*/ 4080 w 4136"/>
                  <a:gd name="T19" fmla="*/ 224 h 680"/>
                  <a:gd name="T20" fmla="*/ 4080 w 4136"/>
                  <a:gd name="T21" fmla="*/ 416 h 680"/>
                  <a:gd name="T22" fmla="*/ 4080 w 4136"/>
                  <a:gd name="T23" fmla="*/ 464 h 680"/>
                  <a:gd name="T24" fmla="*/ 4080 w 4136"/>
                  <a:gd name="T25" fmla="*/ 560 h 680"/>
                  <a:gd name="T26" fmla="*/ 4080 w 4136"/>
                  <a:gd name="T27" fmla="*/ 656 h 680"/>
                  <a:gd name="T28" fmla="*/ 3936 w 4136"/>
                  <a:gd name="T29" fmla="*/ 656 h 680"/>
                  <a:gd name="T30" fmla="*/ 3648 w 4136"/>
                  <a:gd name="T31" fmla="*/ 656 h 680"/>
                  <a:gd name="T32" fmla="*/ 3504 w 4136"/>
                  <a:gd name="T33" fmla="*/ 656 h 680"/>
                  <a:gd name="T34" fmla="*/ 3168 w 4136"/>
                  <a:gd name="T35" fmla="*/ 656 h 680"/>
                  <a:gd name="T36" fmla="*/ 2880 w 4136"/>
                  <a:gd name="T37" fmla="*/ 656 h 680"/>
                  <a:gd name="T38" fmla="*/ 2496 w 4136"/>
                  <a:gd name="T39" fmla="*/ 656 h 680"/>
                  <a:gd name="T40" fmla="*/ 2208 w 4136"/>
                  <a:gd name="T41" fmla="*/ 656 h 680"/>
                  <a:gd name="T42" fmla="*/ 1968 w 4136"/>
                  <a:gd name="T43" fmla="*/ 656 h 680"/>
                  <a:gd name="T44" fmla="*/ 1632 w 4136"/>
                  <a:gd name="T45" fmla="*/ 656 h 680"/>
                  <a:gd name="T46" fmla="*/ 1296 w 4136"/>
                  <a:gd name="T47" fmla="*/ 656 h 680"/>
                  <a:gd name="T48" fmla="*/ 864 w 4136"/>
                  <a:gd name="T49" fmla="*/ 656 h 680"/>
                  <a:gd name="T50" fmla="*/ 528 w 4136"/>
                  <a:gd name="T51" fmla="*/ 656 h 680"/>
                  <a:gd name="T52" fmla="*/ 384 w 4136"/>
                  <a:gd name="T53" fmla="*/ 656 h 680"/>
                  <a:gd name="T54" fmla="*/ 240 w 4136"/>
                  <a:gd name="T55" fmla="*/ 656 h 680"/>
                  <a:gd name="T56" fmla="*/ 192 w 4136"/>
                  <a:gd name="T57" fmla="*/ 656 h 680"/>
                  <a:gd name="T58" fmla="*/ 96 w 4136"/>
                  <a:gd name="T59" fmla="*/ 656 h 680"/>
                  <a:gd name="T60" fmla="*/ 48 w 4136"/>
                  <a:gd name="T61" fmla="*/ 656 h 680"/>
                  <a:gd name="T62" fmla="*/ 0 w 4136"/>
                  <a:gd name="T63" fmla="*/ 656 h 6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36" h="680">
                    <a:moveTo>
                      <a:pt x="0" y="656"/>
                    </a:moveTo>
                    <a:cubicBezTo>
                      <a:pt x="0" y="632"/>
                      <a:pt x="8" y="560"/>
                      <a:pt x="48" y="512"/>
                    </a:cubicBezTo>
                    <a:cubicBezTo>
                      <a:pt x="88" y="464"/>
                      <a:pt x="152" y="408"/>
                      <a:pt x="240" y="368"/>
                    </a:cubicBezTo>
                    <a:cubicBezTo>
                      <a:pt x="328" y="328"/>
                      <a:pt x="456" y="296"/>
                      <a:pt x="576" y="272"/>
                    </a:cubicBezTo>
                    <a:cubicBezTo>
                      <a:pt x="696" y="248"/>
                      <a:pt x="784" y="240"/>
                      <a:pt x="960" y="224"/>
                    </a:cubicBezTo>
                    <a:cubicBezTo>
                      <a:pt x="1136" y="208"/>
                      <a:pt x="1280" y="200"/>
                      <a:pt x="1632" y="176"/>
                    </a:cubicBezTo>
                    <a:cubicBezTo>
                      <a:pt x="1984" y="152"/>
                      <a:pt x="2720" y="104"/>
                      <a:pt x="3072" y="80"/>
                    </a:cubicBezTo>
                    <a:cubicBezTo>
                      <a:pt x="3424" y="56"/>
                      <a:pt x="3576" y="40"/>
                      <a:pt x="3744" y="32"/>
                    </a:cubicBezTo>
                    <a:cubicBezTo>
                      <a:pt x="3912" y="24"/>
                      <a:pt x="4024" y="0"/>
                      <a:pt x="4080" y="32"/>
                    </a:cubicBezTo>
                    <a:cubicBezTo>
                      <a:pt x="4136" y="64"/>
                      <a:pt x="4080" y="160"/>
                      <a:pt x="4080" y="224"/>
                    </a:cubicBezTo>
                    <a:cubicBezTo>
                      <a:pt x="4080" y="288"/>
                      <a:pt x="4080" y="376"/>
                      <a:pt x="4080" y="416"/>
                    </a:cubicBezTo>
                    <a:cubicBezTo>
                      <a:pt x="4080" y="456"/>
                      <a:pt x="4080" y="440"/>
                      <a:pt x="4080" y="464"/>
                    </a:cubicBezTo>
                    <a:cubicBezTo>
                      <a:pt x="4080" y="488"/>
                      <a:pt x="4080" y="528"/>
                      <a:pt x="4080" y="560"/>
                    </a:cubicBezTo>
                    <a:cubicBezTo>
                      <a:pt x="4080" y="592"/>
                      <a:pt x="4104" y="640"/>
                      <a:pt x="4080" y="656"/>
                    </a:cubicBezTo>
                    <a:cubicBezTo>
                      <a:pt x="4056" y="672"/>
                      <a:pt x="4008" y="656"/>
                      <a:pt x="3936" y="656"/>
                    </a:cubicBezTo>
                    <a:cubicBezTo>
                      <a:pt x="3864" y="656"/>
                      <a:pt x="3720" y="656"/>
                      <a:pt x="3648" y="656"/>
                    </a:cubicBezTo>
                    <a:cubicBezTo>
                      <a:pt x="3576" y="656"/>
                      <a:pt x="3584" y="656"/>
                      <a:pt x="3504" y="656"/>
                    </a:cubicBezTo>
                    <a:cubicBezTo>
                      <a:pt x="3424" y="656"/>
                      <a:pt x="3272" y="656"/>
                      <a:pt x="3168" y="656"/>
                    </a:cubicBezTo>
                    <a:cubicBezTo>
                      <a:pt x="3064" y="656"/>
                      <a:pt x="2992" y="656"/>
                      <a:pt x="2880" y="656"/>
                    </a:cubicBezTo>
                    <a:cubicBezTo>
                      <a:pt x="2768" y="656"/>
                      <a:pt x="2608" y="656"/>
                      <a:pt x="2496" y="656"/>
                    </a:cubicBezTo>
                    <a:cubicBezTo>
                      <a:pt x="2384" y="656"/>
                      <a:pt x="2296" y="656"/>
                      <a:pt x="2208" y="656"/>
                    </a:cubicBezTo>
                    <a:cubicBezTo>
                      <a:pt x="2120" y="656"/>
                      <a:pt x="2064" y="656"/>
                      <a:pt x="1968" y="656"/>
                    </a:cubicBezTo>
                    <a:cubicBezTo>
                      <a:pt x="1872" y="656"/>
                      <a:pt x="1744" y="656"/>
                      <a:pt x="1632" y="656"/>
                    </a:cubicBezTo>
                    <a:cubicBezTo>
                      <a:pt x="1520" y="656"/>
                      <a:pt x="1424" y="656"/>
                      <a:pt x="1296" y="656"/>
                    </a:cubicBezTo>
                    <a:cubicBezTo>
                      <a:pt x="1168" y="656"/>
                      <a:pt x="992" y="656"/>
                      <a:pt x="864" y="656"/>
                    </a:cubicBezTo>
                    <a:cubicBezTo>
                      <a:pt x="736" y="656"/>
                      <a:pt x="608" y="656"/>
                      <a:pt x="528" y="656"/>
                    </a:cubicBezTo>
                    <a:cubicBezTo>
                      <a:pt x="448" y="656"/>
                      <a:pt x="432" y="656"/>
                      <a:pt x="384" y="656"/>
                    </a:cubicBezTo>
                    <a:cubicBezTo>
                      <a:pt x="336" y="656"/>
                      <a:pt x="272" y="656"/>
                      <a:pt x="240" y="656"/>
                    </a:cubicBezTo>
                    <a:cubicBezTo>
                      <a:pt x="208" y="656"/>
                      <a:pt x="216" y="656"/>
                      <a:pt x="192" y="656"/>
                    </a:cubicBezTo>
                    <a:cubicBezTo>
                      <a:pt x="168" y="656"/>
                      <a:pt x="120" y="656"/>
                      <a:pt x="96" y="656"/>
                    </a:cubicBezTo>
                    <a:cubicBezTo>
                      <a:pt x="72" y="656"/>
                      <a:pt x="64" y="656"/>
                      <a:pt x="48" y="656"/>
                    </a:cubicBezTo>
                    <a:cubicBezTo>
                      <a:pt x="32" y="656"/>
                      <a:pt x="0" y="680"/>
                      <a:pt x="0" y="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58"/>
              <p:cNvSpPr>
                <a:spLocks/>
              </p:cNvSpPr>
              <p:nvPr/>
            </p:nvSpPr>
            <p:spPr bwMode="auto">
              <a:xfrm>
                <a:off x="2369515" y="3465948"/>
                <a:ext cx="6565900" cy="950053"/>
              </a:xfrm>
              <a:custGeom>
                <a:avLst/>
                <a:gdLst>
                  <a:gd name="T0" fmla="*/ 0 w 4136"/>
                  <a:gd name="T1" fmla="*/ 656 h 680"/>
                  <a:gd name="T2" fmla="*/ 48 w 4136"/>
                  <a:gd name="T3" fmla="*/ 512 h 680"/>
                  <a:gd name="T4" fmla="*/ 240 w 4136"/>
                  <a:gd name="T5" fmla="*/ 368 h 680"/>
                  <a:gd name="T6" fmla="*/ 576 w 4136"/>
                  <a:gd name="T7" fmla="*/ 272 h 680"/>
                  <a:gd name="T8" fmla="*/ 960 w 4136"/>
                  <a:gd name="T9" fmla="*/ 224 h 680"/>
                  <a:gd name="T10" fmla="*/ 1632 w 4136"/>
                  <a:gd name="T11" fmla="*/ 176 h 680"/>
                  <a:gd name="T12" fmla="*/ 3072 w 4136"/>
                  <a:gd name="T13" fmla="*/ 80 h 680"/>
                  <a:gd name="T14" fmla="*/ 3744 w 4136"/>
                  <a:gd name="T15" fmla="*/ 32 h 680"/>
                  <a:gd name="T16" fmla="*/ 4080 w 4136"/>
                  <a:gd name="T17" fmla="*/ 32 h 680"/>
                  <a:gd name="T18" fmla="*/ 4080 w 4136"/>
                  <a:gd name="T19" fmla="*/ 224 h 680"/>
                  <a:gd name="T20" fmla="*/ 4080 w 4136"/>
                  <a:gd name="T21" fmla="*/ 416 h 680"/>
                  <a:gd name="T22" fmla="*/ 4080 w 4136"/>
                  <a:gd name="T23" fmla="*/ 464 h 680"/>
                  <a:gd name="T24" fmla="*/ 4080 w 4136"/>
                  <a:gd name="T25" fmla="*/ 560 h 680"/>
                  <a:gd name="T26" fmla="*/ 4080 w 4136"/>
                  <a:gd name="T27" fmla="*/ 656 h 680"/>
                  <a:gd name="T28" fmla="*/ 3936 w 4136"/>
                  <a:gd name="T29" fmla="*/ 656 h 680"/>
                  <a:gd name="T30" fmla="*/ 3648 w 4136"/>
                  <a:gd name="T31" fmla="*/ 656 h 680"/>
                  <a:gd name="T32" fmla="*/ 3504 w 4136"/>
                  <a:gd name="T33" fmla="*/ 656 h 680"/>
                  <a:gd name="T34" fmla="*/ 3168 w 4136"/>
                  <a:gd name="T35" fmla="*/ 656 h 680"/>
                  <a:gd name="T36" fmla="*/ 2880 w 4136"/>
                  <a:gd name="T37" fmla="*/ 656 h 680"/>
                  <a:gd name="T38" fmla="*/ 2496 w 4136"/>
                  <a:gd name="T39" fmla="*/ 656 h 680"/>
                  <a:gd name="T40" fmla="*/ 2208 w 4136"/>
                  <a:gd name="T41" fmla="*/ 656 h 680"/>
                  <a:gd name="T42" fmla="*/ 1968 w 4136"/>
                  <a:gd name="T43" fmla="*/ 656 h 680"/>
                  <a:gd name="T44" fmla="*/ 1632 w 4136"/>
                  <a:gd name="T45" fmla="*/ 656 h 680"/>
                  <a:gd name="T46" fmla="*/ 1296 w 4136"/>
                  <a:gd name="T47" fmla="*/ 656 h 680"/>
                  <a:gd name="T48" fmla="*/ 864 w 4136"/>
                  <a:gd name="T49" fmla="*/ 656 h 680"/>
                  <a:gd name="T50" fmla="*/ 528 w 4136"/>
                  <a:gd name="T51" fmla="*/ 656 h 680"/>
                  <a:gd name="T52" fmla="*/ 384 w 4136"/>
                  <a:gd name="T53" fmla="*/ 656 h 680"/>
                  <a:gd name="T54" fmla="*/ 240 w 4136"/>
                  <a:gd name="T55" fmla="*/ 656 h 680"/>
                  <a:gd name="T56" fmla="*/ 192 w 4136"/>
                  <a:gd name="T57" fmla="*/ 656 h 680"/>
                  <a:gd name="T58" fmla="*/ 96 w 4136"/>
                  <a:gd name="T59" fmla="*/ 656 h 680"/>
                  <a:gd name="T60" fmla="*/ 48 w 4136"/>
                  <a:gd name="T61" fmla="*/ 656 h 680"/>
                  <a:gd name="T62" fmla="*/ 0 w 4136"/>
                  <a:gd name="T63" fmla="*/ 656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6" h="680">
                    <a:moveTo>
                      <a:pt x="0" y="656"/>
                    </a:moveTo>
                    <a:cubicBezTo>
                      <a:pt x="0" y="632"/>
                      <a:pt x="8" y="560"/>
                      <a:pt x="48" y="512"/>
                    </a:cubicBezTo>
                    <a:cubicBezTo>
                      <a:pt x="88" y="464"/>
                      <a:pt x="152" y="408"/>
                      <a:pt x="240" y="368"/>
                    </a:cubicBezTo>
                    <a:cubicBezTo>
                      <a:pt x="328" y="328"/>
                      <a:pt x="456" y="296"/>
                      <a:pt x="576" y="272"/>
                    </a:cubicBezTo>
                    <a:cubicBezTo>
                      <a:pt x="696" y="248"/>
                      <a:pt x="784" y="240"/>
                      <a:pt x="960" y="224"/>
                    </a:cubicBezTo>
                    <a:cubicBezTo>
                      <a:pt x="1136" y="208"/>
                      <a:pt x="1280" y="200"/>
                      <a:pt x="1632" y="176"/>
                    </a:cubicBezTo>
                    <a:cubicBezTo>
                      <a:pt x="1984" y="152"/>
                      <a:pt x="2720" y="104"/>
                      <a:pt x="3072" y="80"/>
                    </a:cubicBezTo>
                    <a:cubicBezTo>
                      <a:pt x="3424" y="56"/>
                      <a:pt x="3576" y="40"/>
                      <a:pt x="3744" y="32"/>
                    </a:cubicBezTo>
                    <a:cubicBezTo>
                      <a:pt x="3912" y="24"/>
                      <a:pt x="4024" y="0"/>
                      <a:pt x="4080" y="32"/>
                    </a:cubicBezTo>
                    <a:cubicBezTo>
                      <a:pt x="4136" y="64"/>
                      <a:pt x="4080" y="160"/>
                      <a:pt x="4080" y="224"/>
                    </a:cubicBezTo>
                    <a:cubicBezTo>
                      <a:pt x="4080" y="288"/>
                      <a:pt x="4080" y="376"/>
                      <a:pt x="4080" y="416"/>
                    </a:cubicBezTo>
                    <a:cubicBezTo>
                      <a:pt x="4080" y="456"/>
                      <a:pt x="4080" y="440"/>
                      <a:pt x="4080" y="464"/>
                    </a:cubicBezTo>
                    <a:cubicBezTo>
                      <a:pt x="4080" y="488"/>
                      <a:pt x="4080" y="528"/>
                      <a:pt x="4080" y="560"/>
                    </a:cubicBezTo>
                    <a:cubicBezTo>
                      <a:pt x="4080" y="592"/>
                      <a:pt x="4104" y="640"/>
                      <a:pt x="4080" y="656"/>
                    </a:cubicBezTo>
                    <a:cubicBezTo>
                      <a:pt x="4056" y="672"/>
                      <a:pt x="4008" y="656"/>
                      <a:pt x="3936" y="656"/>
                    </a:cubicBezTo>
                    <a:cubicBezTo>
                      <a:pt x="3864" y="656"/>
                      <a:pt x="3720" y="656"/>
                      <a:pt x="3648" y="656"/>
                    </a:cubicBezTo>
                    <a:cubicBezTo>
                      <a:pt x="3576" y="656"/>
                      <a:pt x="3584" y="656"/>
                      <a:pt x="3504" y="656"/>
                    </a:cubicBezTo>
                    <a:cubicBezTo>
                      <a:pt x="3424" y="656"/>
                      <a:pt x="3272" y="656"/>
                      <a:pt x="3168" y="656"/>
                    </a:cubicBezTo>
                    <a:cubicBezTo>
                      <a:pt x="3064" y="656"/>
                      <a:pt x="2992" y="656"/>
                      <a:pt x="2880" y="656"/>
                    </a:cubicBezTo>
                    <a:cubicBezTo>
                      <a:pt x="2768" y="656"/>
                      <a:pt x="2608" y="656"/>
                      <a:pt x="2496" y="656"/>
                    </a:cubicBezTo>
                    <a:cubicBezTo>
                      <a:pt x="2384" y="656"/>
                      <a:pt x="2296" y="656"/>
                      <a:pt x="2208" y="656"/>
                    </a:cubicBezTo>
                    <a:cubicBezTo>
                      <a:pt x="2120" y="656"/>
                      <a:pt x="2064" y="656"/>
                      <a:pt x="1968" y="656"/>
                    </a:cubicBezTo>
                    <a:cubicBezTo>
                      <a:pt x="1872" y="656"/>
                      <a:pt x="1744" y="656"/>
                      <a:pt x="1632" y="656"/>
                    </a:cubicBezTo>
                    <a:cubicBezTo>
                      <a:pt x="1520" y="656"/>
                      <a:pt x="1424" y="656"/>
                      <a:pt x="1296" y="656"/>
                    </a:cubicBezTo>
                    <a:cubicBezTo>
                      <a:pt x="1168" y="656"/>
                      <a:pt x="992" y="656"/>
                      <a:pt x="864" y="656"/>
                    </a:cubicBezTo>
                    <a:cubicBezTo>
                      <a:pt x="736" y="656"/>
                      <a:pt x="608" y="656"/>
                      <a:pt x="528" y="656"/>
                    </a:cubicBezTo>
                    <a:cubicBezTo>
                      <a:pt x="448" y="656"/>
                      <a:pt x="432" y="656"/>
                      <a:pt x="384" y="656"/>
                    </a:cubicBezTo>
                    <a:cubicBezTo>
                      <a:pt x="336" y="656"/>
                      <a:pt x="272" y="656"/>
                      <a:pt x="240" y="656"/>
                    </a:cubicBezTo>
                    <a:cubicBezTo>
                      <a:pt x="208" y="656"/>
                      <a:pt x="216" y="656"/>
                      <a:pt x="192" y="656"/>
                    </a:cubicBezTo>
                    <a:cubicBezTo>
                      <a:pt x="168" y="656"/>
                      <a:pt x="120" y="656"/>
                      <a:pt x="96" y="656"/>
                    </a:cubicBezTo>
                    <a:cubicBezTo>
                      <a:pt x="72" y="656"/>
                      <a:pt x="64" y="656"/>
                      <a:pt x="48" y="656"/>
                    </a:cubicBezTo>
                    <a:cubicBezTo>
                      <a:pt x="32" y="656"/>
                      <a:pt x="0" y="680"/>
                      <a:pt x="0" y="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0001"/>
                    </a:srgbClr>
                  </a:gs>
                  <a:gs pos="50000">
                    <a:srgbClr val="FF0000"/>
                  </a:gs>
                  <a:gs pos="100000">
                    <a:srgbClr val="FF0000">
                      <a:alpha val="10001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61"/>
              <p:cNvSpPr>
                <a:spLocks noChangeArrowheads="1"/>
              </p:cNvSpPr>
              <p:nvPr/>
            </p:nvSpPr>
            <p:spPr bwMode="auto">
              <a:xfrm>
                <a:off x="8770315" y="3473263"/>
                <a:ext cx="304800" cy="9315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0" name="Rectangle 65"/>
              <p:cNvSpPr>
                <a:spLocks noChangeArrowheads="1"/>
              </p:cNvSpPr>
              <p:nvPr/>
            </p:nvSpPr>
            <p:spPr bwMode="auto">
              <a:xfrm>
                <a:off x="5950915" y="3978039"/>
                <a:ext cx="2819400" cy="4023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5" name="Text Box 70"/>
              <p:cNvSpPr txBox="1">
                <a:spLocks noChangeArrowheads="1"/>
              </p:cNvSpPr>
              <p:nvPr/>
            </p:nvSpPr>
            <p:spPr bwMode="auto">
              <a:xfrm rot="21396895">
                <a:off x="3492832" y="3603540"/>
                <a:ext cx="476853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FFFF00"/>
                    </a:solidFill>
                  </a:rPr>
                  <a:t>M    E    L    T    I    N    G            L    A    Y    E    R</a:t>
                </a:r>
              </a:p>
            </p:txBody>
          </p:sp>
          <p:sp>
            <p:nvSpPr>
              <p:cNvPr id="116" name="Freeform 72"/>
              <p:cNvSpPr>
                <a:spLocks/>
              </p:cNvSpPr>
              <p:nvPr/>
            </p:nvSpPr>
            <p:spPr bwMode="auto">
              <a:xfrm>
                <a:off x="2819400" y="3702474"/>
                <a:ext cx="5943600" cy="670626"/>
              </a:xfrm>
              <a:custGeom>
                <a:avLst/>
                <a:gdLst>
                  <a:gd name="T0" fmla="*/ 0 w 3744"/>
                  <a:gd name="T1" fmla="*/ 480 h 480"/>
                  <a:gd name="T2" fmla="*/ 48 w 3744"/>
                  <a:gd name="T3" fmla="*/ 384 h 480"/>
                  <a:gd name="T4" fmla="*/ 144 w 3744"/>
                  <a:gd name="T5" fmla="*/ 336 h 480"/>
                  <a:gd name="T6" fmla="*/ 288 w 3744"/>
                  <a:gd name="T7" fmla="*/ 288 h 480"/>
                  <a:gd name="T8" fmla="*/ 576 w 3744"/>
                  <a:gd name="T9" fmla="*/ 240 h 480"/>
                  <a:gd name="T10" fmla="*/ 960 w 3744"/>
                  <a:gd name="T11" fmla="*/ 192 h 480"/>
                  <a:gd name="T12" fmla="*/ 3744 w 3744"/>
                  <a:gd name="T13" fmla="*/ 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44" h="480">
                    <a:moveTo>
                      <a:pt x="0" y="480"/>
                    </a:moveTo>
                    <a:cubicBezTo>
                      <a:pt x="12" y="444"/>
                      <a:pt x="24" y="408"/>
                      <a:pt x="48" y="384"/>
                    </a:cubicBezTo>
                    <a:cubicBezTo>
                      <a:pt x="72" y="360"/>
                      <a:pt x="104" y="352"/>
                      <a:pt x="144" y="336"/>
                    </a:cubicBezTo>
                    <a:cubicBezTo>
                      <a:pt x="184" y="320"/>
                      <a:pt x="216" y="304"/>
                      <a:pt x="288" y="288"/>
                    </a:cubicBezTo>
                    <a:cubicBezTo>
                      <a:pt x="360" y="272"/>
                      <a:pt x="464" y="256"/>
                      <a:pt x="576" y="240"/>
                    </a:cubicBezTo>
                    <a:cubicBezTo>
                      <a:pt x="688" y="224"/>
                      <a:pt x="432" y="232"/>
                      <a:pt x="960" y="192"/>
                    </a:cubicBezTo>
                    <a:cubicBezTo>
                      <a:pt x="1488" y="152"/>
                      <a:pt x="3280" y="32"/>
                      <a:pt x="3744" y="0"/>
                    </a:cubicBez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8763000" y="3364196"/>
              <a:ext cx="0" cy="907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88975" y="1332781"/>
            <a:ext cx="8758238" cy="2223503"/>
            <a:chOff x="152400" y="1113331"/>
            <a:chExt cx="8758238" cy="2223503"/>
          </a:xfrm>
        </p:grpSpPr>
        <p:sp>
          <p:nvSpPr>
            <p:cNvPr id="82" name="Rectangle 48"/>
            <p:cNvSpPr>
              <a:spLocks noChangeArrowheads="1"/>
            </p:cNvSpPr>
            <p:nvPr/>
          </p:nvSpPr>
          <p:spPr bwMode="auto">
            <a:xfrm>
              <a:off x="304800" y="1113331"/>
              <a:ext cx="8458200" cy="2213064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alpha val="2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1181633" y="1829324"/>
              <a:ext cx="4892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/>
                <a:t>1.5</a:t>
              </a:r>
              <a:r>
                <a:rPr lang="en-US" altLang="en-US" sz="1400" dirty="0" smtClean="0">
                  <a:latin typeface="Times New Roman" pitchFamily="18" charset="0"/>
                  <a:cs typeface="Times New Roman" pitchFamily="18" charset="0"/>
                </a:rPr>
                <a:t>º</a:t>
              </a:r>
              <a:endParaRPr lang="en-US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21"/>
            <p:cNvSpPr txBox="1">
              <a:spLocks noChangeArrowheads="1"/>
            </p:cNvSpPr>
            <p:nvPr/>
          </p:nvSpPr>
          <p:spPr bwMode="auto">
            <a:xfrm>
              <a:off x="4127500" y="111399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4276103" y="3331575"/>
              <a:ext cx="4549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8084515" y="3327054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3"/>
            <p:cNvSpPr>
              <a:spLocks noChangeShapeType="1"/>
            </p:cNvSpPr>
            <p:nvPr/>
          </p:nvSpPr>
          <p:spPr bwMode="auto">
            <a:xfrm flipH="1">
              <a:off x="228600" y="3327054"/>
              <a:ext cx="4549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64"/>
            <p:cNvSpPr>
              <a:spLocks noChangeArrowheads="1"/>
            </p:cNvSpPr>
            <p:nvPr/>
          </p:nvSpPr>
          <p:spPr bwMode="auto">
            <a:xfrm>
              <a:off x="304800" y="1113990"/>
              <a:ext cx="8458200" cy="2213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4" name="Line 62"/>
            <p:cNvSpPr>
              <a:spLocks noChangeShapeType="1"/>
            </p:cNvSpPr>
            <p:nvPr/>
          </p:nvSpPr>
          <p:spPr bwMode="auto">
            <a:xfrm>
              <a:off x="2205038" y="3327054"/>
              <a:ext cx="6705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456330" y="1470260"/>
              <a:ext cx="54380" cy="1860985"/>
              <a:chOff x="4514850" y="1470260"/>
              <a:chExt cx="54380" cy="1860985"/>
            </a:xfrm>
          </p:grpSpPr>
          <p:sp>
            <p:nvSpPr>
              <p:cNvPr id="99" name="Line 20"/>
              <p:cNvSpPr>
                <a:spLocks noChangeShapeType="1"/>
              </p:cNvSpPr>
              <p:nvPr/>
            </p:nvSpPr>
            <p:spPr bwMode="auto">
              <a:xfrm flipV="1">
                <a:off x="4566055" y="1470260"/>
                <a:ext cx="0" cy="62312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514850" y="1548499"/>
                <a:ext cx="54380" cy="1782746"/>
                <a:chOff x="4514850" y="1548499"/>
                <a:chExt cx="54380" cy="1782746"/>
              </a:xfrm>
            </p:grpSpPr>
            <p:sp>
              <p:nvSpPr>
                <p:cNvPr id="84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4518025" y="168262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518025" y="275143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9"/>
                <p:cNvSpPr>
                  <a:spLocks noChangeShapeType="1"/>
                </p:cNvSpPr>
                <p:nvPr/>
              </p:nvSpPr>
              <p:spPr bwMode="auto">
                <a:xfrm>
                  <a:off x="4514850" y="168402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0"/>
                <p:cNvSpPr>
                  <a:spLocks noChangeShapeType="1"/>
                </p:cNvSpPr>
                <p:nvPr/>
              </p:nvSpPr>
              <p:spPr bwMode="auto">
                <a:xfrm>
                  <a:off x="4514850" y="275283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4569230" y="1548499"/>
                  <a:ext cx="0" cy="178274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4514850" y="1773438"/>
              <a:ext cx="2581275" cy="1559204"/>
            </a:xfrm>
            <a:custGeom>
              <a:avLst/>
              <a:gdLst>
                <a:gd name="T0" fmla="*/ 0 w 2016"/>
                <a:gd name="T1" fmla="*/ 327 h 1680"/>
                <a:gd name="T2" fmla="*/ 244 w 2016"/>
                <a:gd name="T3" fmla="*/ 252 h 1680"/>
                <a:gd name="T4" fmla="*/ 406 w 2016"/>
                <a:gd name="T5" fmla="*/ 197 h 1680"/>
                <a:gd name="T6" fmla="*/ 630 w 2016"/>
                <a:gd name="T7" fmla="*/ 103 h 1680"/>
                <a:gd name="T8" fmla="*/ 792 w 2016"/>
                <a:gd name="T9" fmla="*/ 29 h 1680"/>
                <a:gd name="T10" fmla="*/ 853 w 2016"/>
                <a:gd name="T11" fmla="*/ 0 h 1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6" h="1680">
                  <a:moveTo>
                    <a:pt x="0" y="1680"/>
                  </a:moveTo>
                  <a:cubicBezTo>
                    <a:pt x="208" y="1544"/>
                    <a:pt x="416" y="1408"/>
                    <a:pt x="576" y="1296"/>
                  </a:cubicBezTo>
                  <a:cubicBezTo>
                    <a:pt x="736" y="1184"/>
                    <a:pt x="808" y="1136"/>
                    <a:pt x="960" y="1008"/>
                  </a:cubicBezTo>
                  <a:cubicBezTo>
                    <a:pt x="1112" y="880"/>
                    <a:pt x="1336" y="672"/>
                    <a:pt x="1488" y="528"/>
                  </a:cubicBezTo>
                  <a:cubicBezTo>
                    <a:pt x="1640" y="384"/>
                    <a:pt x="1784" y="232"/>
                    <a:pt x="1872" y="144"/>
                  </a:cubicBezTo>
                  <a:cubicBezTo>
                    <a:pt x="1960" y="56"/>
                    <a:pt x="1988" y="28"/>
                    <a:pt x="2016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4498975" y="1963449"/>
              <a:ext cx="2960688" cy="1373385"/>
            </a:xfrm>
            <a:custGeom>
              <a:avLst/>
              <a:gdLst>
                <a:gd name="T0" fmla="*/ 0 w 2312"/>
                <a:gd name="T1" fmla="*/ 288 h 1480"/>
                <a:gd name="T2" fmla="*/ 163 w 2312"/>
                <a:gd name="T3" fmla="*/ 260 h 1480"/>
                <a:gd name="T4" fmla="*/ 365 w 2312"/>
                <a:gd name="T5" fmla="*/ 213 h 1480"/>
                <a:gd name="T6" fmla="*/ 508 w 2312"/>
                <a:gd name="T7" fmla="*/ 176 h 1480"/>
                <a:gd name="T8" fmla="*/ 691 w 2312"/>
                <a:gd name="T9" fmla="*/ 110 h 1480"/>
                <a:gd name="T10" fmla="*/ 935 w 2312"/>
                <a:gd name="T11" fmla="*/ 17 h 1480"/>
                <a:gd name="T12" fmla="*/ 955 w 2312"/>
                <a:gd name="T13" fmla="*/ 8 h 1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2" h="1480">
                  <a:moveTo>
                    <a:pt x="0" y="1480"/>
                  </a:moveTo>
                  <a:cubicBezTo>
                    <a:pt x="120" y="1440"/>
                    <a:pt x="240" y="1400"/>
                    <a:pt x="384" y="1336"/>
                  </a:cubicBezTo>
                  <a:cubicBezTo>
                    <a:pt x="528" y="1272"/>
                    <a:pt x="728" y="1168"/>
                    <a:pt x="864" y="1096"/>
                  </a:cubicBezTo>
                  <a:cubicBezTo>
                    <a:pt x="1000" y="1024"/>
                    <a:pt x="1072" y="992"/>
                    <a:pt x="1200" y="904"/>
                  </a:cubicBezTo>
                  <a:cubicBezTo>
                    <a:pt x="1328" y="816"/>
                    <a:pt x="1464" y="704"/>
                    <a:pt x="1632" y="568"/>
                  </a:cubicBezTo>
                  <a:cubicBezTo>
                    <a:pt x="1800" y="432"/>
                    <a:pt x="2104" y="176"/>
                    <a:pt x="2208" y="88"/>
                  </a:cubicBezTo>
                  <a:cubicBezTo>
                    <a:pt x="2312" y="0"/>
                    <a:pt x="2248" y="48"/>
                    <a:pt x="2256" y="4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4514850" y="2307145"/>
              <a:ext cx="3381375" cy="1025498"/>
            </a:xfrm>
            <a:custGeom>
              <a:avLst/>
              <a:gdLst>
                <a:gd name="T0" fmla="*/ 0 w 2640"/>
                <a:gd name="T1" fmla="*/ 215 h 1104"/>
                <a:gd name="T2" fmla="*/ 224 w 2640"/>
                <a:gd name="T3" fmla="*/ 187 h 1104"/>
                <a:gd name="T4" fmla="*/ 447 w 2640"/>
                <a:gd name="T5" fmla="*/ 150 h 1104"/>
                <a:gd name="T6" fmla="*/ 733 w 2640"/>
                <a:gd name="T7" fmla="*/ 94 h 1104"/>
                <a:gd name="T8" fmla="*/ 935 w 2640"/>
                <a:gd name="T9" fmla="*/ 47 h 1104"/>
                <a:gd name="T10" fmla="*/ 1119 w 2640"/>
                <a:gd name="T11" fmla="*/ 0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40" h="1104">
                  <a:moveTo>
                    <a:pt x="0" y="1104"/>
                  </a:moveTo>
                  <a:cubicBezTo>
                    <a:pt x="176" y="1060"/>
                    <a:pt x="352" y="1016"/>
                    <a:pt x="528" y="960"/>
                  </a:cubicBezTo>
                  <a:cubicBezTo>
                    <a:pt x="704" y="904"/>
                    <a:pt x="856" y="848"/>
                    <a:pt x="1056" y="768"/>
                  </a:cubicBezTo>
                  <a:cubicBezTo>
                    <a:pt x="1256" y="688"/>
                    <a:pt x="1536" y="568"/>
                    <a:pt x="1728" y="480"/>
                  </a:cubicBezTo>
                  <a:cubicBezTo>
                    <a:pt x="1920" y="392"/>
                    <a:pt x="2056" y="320"/>
                    <a:pt x="2208" y="240"/>
                  </a:cubicBezTo>
                  <a:cubicBezTo>
                    <a:pt x="2360" y="160"/>
                    <a:pt x="2568" y="40"/>
                    <a:pt x="264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6"/>
            <p:cNvSpPr>
              <a:spLocks/>
            </p:cNvSpPr>
            <p:nvPr/>
          </p:nvSpPr>
          <p:spPr bwMode="auto">
            <a:xfrm flipH="1">
              <a:off x="1917700" y="1767850"/>
              <a:ext cx="2581275" cy="1559204"/>
            </a:xfrm>
            <a:custGeom>
              <a:avLst/>
              <a:gdLst>
                <a:gd name="T0" fmla="*/ 0 w 2016"/>
                <a:gd name="T1" fmla="*/ 327 h 1680"/>
                <a:gd name="T2" fmla="*/ 244 w 2016"/>
                <a:gd name="T3" fmla="*/ 252 h 1680"/>
                <a:gd name="T4" fmla="*/ 406 w 2016"/>
                <a:gd name="T5" fmla="*/ 197 h 1680"/>
                <a:gd name="T6" fmla="*/ 630 w 2016"/>
                <a:gd name="T7" fmla="*/ 103 h 1680"/>
                <a:gd name="T8" fmla="*/ 792 w 2016"/>
                <a:gd name="T9" fmla="*/ 29 h 1680"/>
                <a:gd name="T10" fmla="*/ 853 w 2016"/>
                <a:gd name="T11" fmla="*/ 0 h 1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6" h="1680">
                  <a:moveTo>
                    <a:pt x="0" y="1680"/>
                  </a:moveTo>
                  <a:cubicBezTo>
                    <a:pt x="208" y="1544"/>
                    <a:pt x="416" y="1408"/>
                    <a:pt x="576" y="1296"/>
                  </a:cubicBezTo>
                  <a:cubicBezTo>
                    <a:pt x="736" y="1184"/>
                    <a:pt x="808" y="1136"/>
                    <a:pt x="960" y="1008"/>
                  </a:cubicBezTo>
                  <a:cubicBezTo>
                    <a:pt x="1112" y="880"/>
                    <a:pt x="1336" y="672"/>
                    <a:pt x="1488" y="528"/>
                  </a:cubicBezTo>
                  <a:cubicBezTo>
                    <a:pt x="1640" y="384"/>
                    <a:pt x="1784" y="232"/>
                    <a:pt x="1872" y="144"/>
                  </a:cubicBezTo>
                  <a:cubicBezTo>
                    <a:pt x="1960" y="56"/>
                    <a:pt x="1988" y="28"/>
                    <a:pt x="2016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 flipH="1">
              <a:off x="1557338" y="1957860"/>
              <a:ext cx="2960688" cy="1373385"/>
            </a:xfrm>
            <a:custGeom>
              <a:avLst/>
              <a:gdLst>
                <a:gd name="T0" fmla="*/ 0 w 2312"/>
                <a:gd name="T1" fmla="*/ 288 h 1480"/>
                <a:gd name="T2" fmla="*/ 163 w 2312"/>
                <a:gd name="T3" fmla="*/ 260 h 1480"/>
                <a:gd name="T4" fmla="*/ 365 w 2312"/>
                <a:gd name="T5" fmla="*/ 213 h 1480"/>
                <a:gd name="T6" fmla="*/ 508 w 2312"/>
                <a:gd name="T7" fmla="*/ 176 h 1480"/>
                <a:gd name="T8" fmla="*/ 691 w 2312"/>
                <a:gd name="T9" fmla="*/ 110 h 1480"/>
                <a:gd name="T10" fmla="*/ 935 w 2312"/>
                <a:gd name="T11" fmla="*/ 17 h 1480"/>
                <a:gd name="T12" fmla="*/ 955 w 2312"/>
                <a:gd name="T13" fmla="*/ 8 h 1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2" h="1480">
                  <a:moveTo>
                    <a:pt x="0" y="1480"/>
                  </a:moveTo>
                  <a:cubicBezTo>
                    <a:pt x="120" y="1440"/>
                    <a:pt x="240" y="1400"/>
                    <a:pt x="384" y="1336"/>
                  </a:cubicBezTo>
                  <a:cubicBezTo>
                    <a:pt x="528" y="1272"/>
                    <a:pt x="728" y="1168"/>
                    <a:pt x="864" y="1096"/>
                  </a:cubicBezTo>
                  <a:cubicBezTo>
                    <a:pt x="1000" y="1024"/>
                    <a:pt x="1072" y="992"/>
                    <a:pt x="1200" y="904"/>
                  </a:cubicBezTo>
                  <a:cubicBezTo>
                    <a:pt x="1328" y="816"/>
                    <a:pt x="1464" y="704"/>
                    <a:pt x="1632" y="568"/>
                  </a:cubicBezTo>
                  <a:cubicBezTo>
                    <a:pt x="1800" y="432"/>
                    <a:pt x="2104" y="176"/>
                    <a:pt x="2208" y="88"/>
                  </a:cubicBezTo>
                  <a:cubicBezTo>
                    <a:pt x="2312" y="0"/>
                    <a:pt x="2248" y="48"/>
                    <a:pt x="2256" y="4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4"/>
            <p:cNvSpPr>
              <a:spLocks/>
            </p:cNvSpPr>
            <p:nvPr/>
          </p:nvSpPr>
          <p:spPr bwMode="auto">
            <a:xfrm flipH="1">
              <a:off x="1136650" y="2305747"/>
              <a:ext cx="3381375" cy="1025498"/>
            </a:xfrm>
            <a:custGeom>
              <a:avLst/>
              <a:gdLst>
                <a:gd name="T0" fmla="*/ 0 w 2640"/>
                <a:gd name="T1" fmla="*/ 215 h 1104"/>
                <a:gd name="T2" fmla="*/ 224 w 2640"/>
                <a:gd name="T3" fmla="*/ 187 h 1104"/>
                <a:gd name="T4" fmla="*/ 447 w 2640"/>
                <a:gd name="T5" fmla="*/ 150 h 1104"/>
                <a:gd name="T6" fmla="*/ 733 w 2640"/>
                <a:gd name="T7" fmla="*/ 94 h 1104"/>
                <a:gd name="T8" fmla="*/ 935 w 2640"/>
                <a:gd name="T9" fmla="*/ 47 h 1104"/>
                <a:gd name="T10" fmla="*/ 1119 w 2640"/>
                <a:gd name="T11" fmla="*/ 0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40" h="1104">
                  <a:moveTo>
                    <a:pt x="0" y="1104"/>
                  </a:moveTo>
                  <a:cubicBezTo>
                    <a:pt x="176" y="1060"/>
                    <a:pt x="352" y="1016"/>
                    <a:pt x="528" y="960"/>
                  </a:cubicBezTo>
                  <a:cubicBezTo>
                    <a:pt x="704" y="904"/>
                    <a:pt x="856" y="848"/>
                    <a:pt x="1056" y="768"/>
                  </a:cubicBezTo>
                  <a:cubicBezTo>
                    <a:pt x="1256" y="688"/>
                    <a:pt x="1536" y="568"/>
                    <a:pt x="1728" y="480"/>
                  </a:cubicBezTo>
                  <a:cubicBezTo>
                    <a:pt x="1920" y="392"/>
                    <a:pt x="2056" y="320"/>
                    <a:pt x="2208" y="240"/>
                  </a:cubicBezTo>
                  <a:cubicBezTo>
                    <a:pt x="2360" y="160"/>
                    <a:pt x="2568" y="40"/>
                    <a:pt x="264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Text Box 74"/>
            <p:cNvSpPr txBox="1">
              <a:spLocks noChangeArrowheads="1"/>
            </p:cNvSpPr>
            <p:nvPr/>
          </p:nvSpPr>
          <p:spPr bwMode="auto">
            <a:xfrm>
              <a:off x="685800" y="2119928"/>
              <a:ext cx="485775" cy="26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0.5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º</a:t>
              </a:r>
            </a:p>
          </p:txBody>
        </p:sp>
        <p:sp>
          <p:nvSpPr>
            <p:cNvPr id="83" name="Line 3"/>
            <p:cNvSpPr>
              <a:spLocks noChangeShapeType="1"/>
            </p:cNvSpPr>
            <p:nvPr/>
          </p:nvSpPr>
          <p:spPr bwMode="auto">
            <a:xfrm flipH="1">
              <a:off x="152400" y="3331246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7891275" y="2118713"/>
              <a:ext cx="485775" cy="26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0.5</a:t>
              </a:r>
              <a:r>
                <a:rPr lang="en-US" altLang="en-US" sz="1400" dirty="0">
                  <a:latin typeface="Times New Roman" pitchFamily="18" charset="0"/>
                  <a:cs typeface="Times New Roman" pitchFamily="18" charset="0"/>
                </a:rPr>
                <a:t>º</a:t>
              </a: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7407270" y="1810268"/>
              <a:ext cx="4892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/>
                <a:t>1.5</a:t>
              </a:r>
              <a:r>
                <a:rPr lang="en-US" altLang="en-US" sz="1400" dirty="0" smtClean="0">
                  <a:latin typeface="Times New Roman" pitchFamily="18" charset="0"/>
                  <a:cs typeface="Times New Roman" pitchFamily="18" charset="0"/>
                </a:rPr>
                <a:t>º</a:t>
              </a:r>
              <a:endParaRPr lang="en-US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18"/>
            <p:cNvSpPr txBox="1">
              <a:spLocks noChangeArrowheads="1"/>
            </p:cNvSpPr>
            <p:nvPr/>
          </p:nvSpPr>
          <p:spPr bwMode="auto">
            <a:xfrm>
              <a:off x="7054935" y="1582288"/>
              <a:ext cx="4892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2</a:t>
              </a:r>
              <a:r>
                <a:rPr lang="en-US" altLang="en-US" sz="1400" dirty="0" smtClean="0"/>
                <a:t>.5</a:t>
              </a:r>
              <a:r>
                <a:rPr lang="en-US" altLang="en-US" sz="1400" dirty="0" smtClean="0">
                  <a:latin typeface="Times New Roman" pitchFamily="18" charset="0"/>
                  <a:cs typeface="Times New Roman" pitchFamily="18" charset="0"/>
                </a:rPr>
                <a:t>º</a:t>
              </a:r>
              <a:endParaRPr lang="en-US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 Box 18"/>
            <p:cNvSpPr txBox="1">
              <a:spLocks noChangeArrowheads="1"/>
            </p:cNvSpPr>
            <p:nvPr/>
          </p:nvSpPr>
          <p:spPr bwMode="auto">
            <a:xfrm>
              <a:off x="1526462" y="1584428"/>
              <a:ext cx="4892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2</a:t>
              </a:r>
              <a:r>
                <a:rPr lang="en-US" altLang="en-US" sz="1400" dirty="0" smtClean="0"/>
                <a:t>.5</a:t>
              </a:r>
              <a:r>
                <a:rPr lang="en-US" altLang="en-US" sz="1400" dirty="0" smtClean="0">
                  <a:latin typeface="Times New Roman" pitchFamily="18" charset="0"/>
                  <a:cs typeface="Times New Roman" pitchFamily="18" charset="0"/>
                </a:rPr>
                <a:t>º</a:t>
              </a:r>
              <a:endParaRPr lang="en-US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76295" y="3348526"/>
            <a:ext cx="4097734" cy="293938"/>
            <a:chOff x="2076295" y="3348526"/>
            <a:chExt cx="4097734" cy="293938"/>
          </a:xfrm>
        </p:grpSpPr>
        <p:grpSp>
          <p:nvGrpSpPr>
            <p:cNvPr id="61" name="Group 60"/>
            <p:cNvGrpSpPr/>
            <p:nvPr/>
          </p:nvGrpSpPr>
          <p:grpSpPr>
            <a:xfrm>
              <a:off x="2076295" y="3348526"/>
              <a:ext cx="4097734" cy="245896"/>
              <a:chOff x="2076295" y="3353289"/>
              <a:chExt cx="4097734" cy="245896"/>
            </a:xfrm>
          </p:grpSpPr>
          <p:sp>
            <p:nvSpPr>
              <p:cNvPr id="130" name="Freeform 37"/>
              <p:cNvSpPr>
                <a:spLocks/>
              </p:cNvSpPr>
              <p:nvPr/>
            </p:nvSpPr>
            <p:spPr bwMode="auto">
              <a:xfrm>
                <a:off x="2076295" y="3353289"/>
                <a:ext cx="4097734" cy="245896"/>
              </a:xfrm>
              <a:custGeom>
                <a:avLst/>
                <a:gdLst>
                  <a:gd name="T0" fmla="*/ 240 w 1832"/>
                  <a:gd name="T1" fmla="*/ 402 h 128"/>
                  <a:gd name="T2" fmla="*/ 346 w 1832"/>
                  <a:gd name="T3" fmla="*/ 56 h 128"/>
                  <a:gd name="T4" fmla="*/ 559 w 1832"/>
                  <a:gd name="T5" fmla="*/ 56 h 128"/>
                  <a:gd name="T6" fmla="*/ 878 w 1832"/>
                  <a:gd name="T7" fmla="*/ 228 h 128"/>
                  <a:gd name="T8" fmla="*/ 1091 w 1832"/>
                  <a:gd name="T9" fmla="*/ 228 h 128"/>
                  <a:gd name="T10" fmla="*/ 1730 w 1832"/>
                  <a:gd name="T11" fmla="*/ 228 h 128"/>
                  <a:gd name="T12" fmla="*/ 1783 w 1832"/>
                  <a:gd name="T13" fmla="*/ 402 h 128"/>
                  <a:gd name="T14" fmla="*/ 240 w 1832"/>
                  <a:gd name="T15" fmla="*/ 402 h 1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32" h="128">
                    <a:moveTo>
                      <a:pt x="216" y="112"/>
                    </a:moveTo>
                    <a:cubicBezTo>
                      <a:pt x="0" y="96"/>
                      <a:pt x="264" y="32"/>
                      <a:pt x="312" y="16"/>
                    </a:cubicBezTo>
                    <a:cubicBezTo>
                      <a:pt x="360" y="0"/>
                      <a:pt x="424" y="8"/>
                      <a:pt x="504" y="16"/>
                    </a:cubicBezTo>
                    <a:cubicBezTo>
                      <a:pt x="584" y="24"/>
                      <a:pt x="712" y="56"/>
                      <a:pt x="792" y="64"/>
                    </a:cubicBezTo>
                    <a:cubicBezTo>
                      <a:pt x="872" y="72"/>
                      <a:pt x="856" y="64"/>
                      <a:pt x="984" y="64"/>
                    </a:cubicBezTo>
                    <a:cubicBezTo>
                      <a:pt x="1112" y="64"/>
                      <a:pt x="1456" y="56"/>
                      <a:pt x="1560" y="64"/>
                    </a:cubicBezTo>
                    <a:cubicBezTo>
                      <a:pt x="1664" y="72"/>
                      <a:pt x="1832" y="104"/>
                      <a:pt x="1608" y="112"/>
                    </a:cubicBezTo>
                    <a:cubicBezTo>
                      <a:pt x="1384" y="120"/>
                      <a:pt x="432" y="128"/>
                      <a:pt x="216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99FF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2241613" y="3547877"/>
                <a:ext cx="3701987" cy="73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>
              <a:off x="2139860" y="3576734"/>
              <a:ext cx="3876034" cy="6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Box 187"/>
          <p:cNvSpPr txBox="1">
            <a:spLocks noChangeArrowheads="1"/>
          </p:cNvSpPr>
          <p:nvPr/>
        </p:nvSpPr>
        <p:spPr bwMode="auto">
          <a:xfrm>
            <a:off x="352330" y="1340443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Cold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Season</a:t>
            </a:r>
          </a:p>
        </p:txBody>
      </p:sp>
      <p:sp>
        <p:nvSpPr>
          <p:cNvPr id="20" name="Text Box 188"/>
          <p:cNvSpPr txBox="1">
            <a:spLocks noChangeArrowheads="1"/>
          </p:cNvSpPr>
          <p:nvPr/>
        </p:nvSpPr>
        <p:spPr bwMode="auto">
          <a:xfrm>
            <a:off x="3812895" y="132310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Transitional</a:t>
            </a:r>
          </a:p>
        </p:txBody>
      </p:sp>
      <p:sp>
        <p:nvSpPr>
          <p:cNvPr id="21" name="Text Box 189"/>
          <p:cNvSpPr txBox="1">
            <a:spLocks noChangeArrowheads="1"/>
          </p:cNvSpPr>
          <p:nvPr/>
        </p:nvSpPr>
        <p:spPr bwMode="auto">
          <a:xfrm>
            <a:off x="7798335" y="1341065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Warm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Season</a:t>
            </a:r>
          </a:p>
        </p:txBody>
      </p:sp>
      <p:sp>
        <p:nvSpPr>
          <p:cNvPr id="131" name="TextBox 11"/>
          <p:cNvSpPr txBox="1">
            <a:spLocks noChangeArrowheads="1"/>
          </p:cNvSpPr>
          <p:nvPr/>
        </p:nvSpPr>
        <p:spPr bwMode="auto">
          <a:xfrm>
            <a:off x="-10084" y="72969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 Develop </a:t>
            </a: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“all-season” surface-based HCA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37700" y="3631879"/>
            <a:ext cx="8439930" cy="276999"/>
            <a:chOff x="352330" y="3661139"/>
            <a:chExt cx="8439930" cy="276999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52330" y="3807439"/>
              <a:ext cx="843993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217498" y="3661139"/>
              <a:ext cx="5790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2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08440" y="3572821"/>
            <a:ext cx="8524753" cy="461665"/>
            <a:chOff x="308440" y="3565506"/>
            <a:chExt cx="8524753" cy="461665"/>
          </a:xfrm>
        </p:grpSpPr>
        <p:grpSp>
          <p:nvGrpSpPr>
            <p:cNvPr id="72" name="Group 71"/>
            <p:cNvGrpSpPr/>
            <p:nvPr/>
          </p:nvGrpSpPr>
          <p:grpSpPr>
            <a:xfrm>
              <a:off x="308440" y="3650287"/>
              <a:ext cx="2039130" cy="276999"/>
              <a:chOff x="352330" y="3599082"/>
              <a:chExt cx="2039130" cy="276999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352330" y="3730752"/>
                <a:ext cx="203913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009500" y="3599082"/>
                <a:ext cx="57900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2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</a:t>
                </a:r>
                <a:endParaRPr 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315405" y="3565506"/>
              <a:ext cx="613612" cy="461665"/>
              <a:chOff x="2351980" y="3565506"/>
              <a:chExt cx="613612" cy="46166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351980" y="3565506"/>
                <a:ext cx="6136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</a:t>
                </a:r>
                <a:r>
                  <a:rPr lang="en-US" sz="10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</a:t>
                </a:r>
                <a:endPara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>
                <a:off x="2747005" y="3785494"/>
                <a:ext cx="164428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H="1">
                <a:off x="2365410" y="3784279"/>
                <a:ext cx="164428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2870386" y="3628386"/>
              <a:ext cx="5962807" cy="276999"/>
              <a:chOff x="2877701" y="3635701"/>
              <a:chExt cx="5962807" cy="276999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 flipV="1">
                <a:off x="2877701" y="3758767"/>
                <a:ext cx="5962807" cy="214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5653997" y="3635701"/>
                <a:ext cx="46679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ain</a:t>
                </a:r>
                <a:endPara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345015" y="3657651"/>
            <a:ext cx="1628871" cy="276999"/>
            <a:chOff x="352330" y="3679596"/>
            <a:chExt cx="1628871" cy="276999"/>
          </a:xfrm>
        </p:grpSpPr>
        <p:cxnSp>
          <p:nvCxnSpPr>
            <p:cNvPr id="145" name="Straight Arrow Connector 144"/>
            <p:cNvCxnSpPr>
              <a:endCxn id="95" idx="1"/>
            </p:cNvCxnSpPr>
            <p:nvPr/>
          </p:nvCxnSpPr>
          <p:spPr>
            <a:xfrm>
              <a:off x="352330" y="3807439"/>
              <a:ext cx="162887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918255" y="3679596"/>
              <a:ext cx="5790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snow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243516" y="3643020"/>
            <a:ext cx="2589677" cy="276999"/>
            <a:chOff x="6243516" y="3686910"/>
            <a:chExt cx="2589677" cy="276999"/>
          </a:xfrm>
        </p:grpSpPr>
        <p:cxnSp>
          <p:nvCxnSpPr>
            <p:cNvPr id="149" name="Straight Arrow Connector 148"/>
            <p:cNvCxnSpPr>
              <a:stCxn id="114" idx="1"/>
            </p:cNvCxnSpPr>
            <p:nvPr/>
          </p:nvCxnSpPr>
          <p:spPr>
            <a:xfrm>
              <a:off x="6243516" y="3822069"/>
              <a:ext cx="258967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7295311" y="3686910"/>
              <a:ext cx="6048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ain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2431085"/>
            <a:ext cx="2362200" cy="1066800"/>
            <a:chOff x="0" y="4413450"/>
            <a:chExt cx="2362200" cy="1066800"/>
          </a:xfrm>
        </p:grpSpPr>
        <p:sp>
          <p:nvSpPr>
            <p:cNvPr id="78" name="AutoShape 38"/>
            <p:cNvSpPr>
              <a:spLocks noChangeArrowheads="1"/>
            </p:cNvSpPr>
            <p:nvPr/>
          </p:nvSpPr>
          <p:spPr bwMode="auto">
            <a:xfrm>
              <a:off x="0" y="4413450"/>
              <a:ext cx="2362200" cy="1066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9" name="Text Box 91"/>
            <p:cNvSpPr txBox="1">
              <a:spLocks noChangeArrowheads="1"/>
            </p:cNvSpPr>
            <p:nvPr/>
          </p:nvSpPr>
          <p:spPr bwMode="auto">
            <a:xfrm>
              <a:off x="457200" y="4467705"/>
              <a:ext cx="13716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/>
                <a:t>Project 0.5</a:t>
              </a:r>
              <a:r>
                <a:rPr lang="en-US" altLang="en-US" sz="1000" b="1" dirty="0">
                  <a:latin typeface="Times New Roman" pitchFamily="18" charset="0"/>
                  <a:cs typeface="Times New Roman" pitchFamily="18" charset="0"/>
                </a:rPr>
                <a:t>º </a:t>
              </a:r>
              <a:r>
                <a:rPr lang="en-US" altLang="en-US" sz="1000" b="1" dirty="0"/>
                <a:t>elev. categories to surface as cold-season precipitation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14235" y="2431085"/>
            <a:ext cx="2362200" cy="1066800"/>
            <a:chOff x="6248400" y="2438400"/>
            <a:chExt cx="2362200" cy="1066800"/>
          </a:xfrm>
        </p:grpSpPr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7229475" y="3322863"/>
              <a:ext cx="798513" cy="88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7035800" y="3322863"/>
              <a:ext cx="798513" cy="4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0" name="AutoShape 92"/>
            <p:cNvSpPr>
              <a:spLocks noChangeArrowheads="1"/>
            </p:cNvSpPr>
            <p:nvPr/>
          </p:nvSpPr>
          <p:spPr bwMode="auto">
            <a:xfrm>
              <a:off x="6248400" y="2438400"/>
              <a:ext cx="2362200" cy="1066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Text Box 93"/>
            <p:cNvSpPr txBox="1">
              <a:spLocks noChangeArrowheads="1"/>
            </p:cNvSpPr>
            <p:nvPr/>
          </p:nvSpPr>
          <p:spPr bwMode="auto">
            <a:xfrm>
              <a:off x="6721475" y="2514600"/>
              <a:ext cx="13716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/>
                <a:t>Project 0.5</a:t>
              </a:r>
              <a:r>
                <a:rPr lang="en-US" altLang="en-US" sz="1000" b="1" dirty="0">
                  <a:latin typeface="Times New Roman" pitchFamily="18" charset="0"/>
                  <a:cs typeface="Times New Roman" pitchFamily="18" charset="0"/>
                </a:rPr>
                <a:t>º </a:t>
              </a:r>
              <a:r>
                <a:rPr lang="en-US" altLang="en-US" sz="1000" b="1" dirty="0"/>
                <a:t>elev. categories to surface as warm-season precipitation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3935" y="3597204"/>
            <a:ext cx="2625833" cy="534010"/>
            <a:chOff x="6280510" y="4525670"/>
            <a:chExt cx="2446523" cy="534010"/>
          </a:xfrm>
        </p:grpSpPr>
        <p:sp>
          <p:nvSpPr>
            <p:cNvPr id="110" name="Rectangle 109"/>
            <p:cNvSpPr/>
            <p:nvPr/>
          </p:nvSpPr>
          <p:spPr>
            <a:xfrm>
              <a:off x="6280511" y="4525670"/>
              <a:ext cx="2446522" cy="53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280510" y="4615591"/>
              <a:ext cx="2446523" cy="241705"/>
              <a:chOff x="6280510" y="3971871"/>
              <a:chExt cx="2446523" cy="241705"/>
            </a:xfrm>
          </p:grpSpPr>
          <p:sp>
            <p:nvSpPr>
              <p:cNvPr id="118" name="Line 76"/>
              <p:cNvSpPr>
                <a:spLocks noChangeShapeType="1"/>
              </p:cNvSpPr>
              <p:nvPr/>
            </p:nvSpPr>
            <p:spPr bwMode="auto">
              <a:xfrm>
                <a:off x="6280510" y="4085448"/>
                <a:ext cx="24465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Text Box 75"/>
              <p:cNvSpPr txBox="1">
                <a:spLocks noChangeArrowheads="1"/>
              </p:cNvSpPr>
              <p:nvPr/>
            </p:nvSpPr>
            <p:spPr bwMode="auto">
              <a:xfrm>
                <a:off x="6751201" y="3971871"/>
                <a:ext cx="1155700" cy="241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err="1"/>
                  <a:t>T</a:t>
                </a:r>
                <a:r>
                  <a:rPr lang="en-US" altLang="en-US" sz="1200" b="1" baseline="-25000" dirty="0" err="1"/>
                  <a:t>W</a:t>
                </a:r>
                <a:r>
                  <a:rPr lang="en-US" altLang="en-US" sz="1200" b="1" baseline="-36000" dirty="0" err="1"/>
                  <a:t>surface</a:t>
                </a:r>
                <a:r>
                  <a:rPr lang="en-US" altLang="en-US" sz="1200" b="1" dirty="0"/>
                  <a:t> &gt; 5</a:t>
                </a:r>
                <a:r>
                  <a:rPr lang="en-US" altLang="en-US" sz="1200" b="1" dirty="0">
                    <a:latin typeface="Times New Roman" pitchFamily="18" charset="0"/>
                    <a:cs typeface="Times New Roman" pitchFamily="18" charset="0"/>
                  </a:rPr>
                  <a:t>º</a:t>
                </a:r>
                <a:r>
                  <a:rPr lang="en-US" altLang="en-US" sz="1200" b="1" dirty="0"/>
                  <a:t>C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4806" y="3610831"/>
            <a:ext cx="1878788" cy="534010"/>
            <a:chOff x="102413" y="4535413"/>
            <a:chExt cx="1878788" cy="534010"/>
          </a:xfrm>
        </p:grpSpPr>
        <p:sp>
          <p:nvSpPr>
            <p:cNvPr id="2" name="Rectangle 1"/>
            <p:cNvSpPr/>
            <p:nvPr/>
          </p:nvSpPr>
          <p:spPr>
            <a:xfrm>
              <a:off x="102413" y="4535413"/>
              <a:ext cx="1878788" cy="53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1000" y="4615961"/>
              <a:ext cx="1600200" cy="241705"/>
              <a:chOff x="381000" y="3482136"/>
              <a:chExt cx="1600200" cy="241705"/>
            </a:xfrm>
          </p:grpSpPr>
          <p:sp>
            <p:nvSpPr>
              <p:cNvPr id="120" name="Line 82"/>
              <p:cNvSpPr>
                <a:spLocks noChangeShapeType="1"/>
              </p:cNvSpPr>
              <p:nvPr/>
            </p:nvSpPr>
            <p:spPr bwMode="auto">
              <a:xfrm>
                <a:off x="381000" y="3595304"/>
                <a:ext cx="1600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Text Box 84"/>
              <p:cNvSpPr txBox="1">
                <a:spLocks noChangeArrowheads="1"/>
              </p:cNvSpPr>
              <p:nvPr/>
            </p:nvSpPr>
            <p:spPr bwMode="auto">
              <a:xfrm>
                <a:off x="592138" y="3482136"/>
                <a:ext cx="1204913" cy="241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err="1"/>
                  <a:t>T</a:t>
                </a:r>
                <a:r>
                  <a:rPr lang="en-US" altLang="en-US" sz="1200" b="1" baseline="-25000" dirty="0" err="1"/>
                  <a:t>W</a:t>
                </a:r>
                <a:r>
                  <a:rPr lang="en-US" altLang="en-US" sz="1200" b="1" baseline="-36000" dirty="0" err="1"/>
                  <a:t>column</a:t>
                </a:r>
                <a:r>
                  <a:rPr lang="en-US" altLang="en-US" sz="1200" b="1" dirty="0"/>
                  <a:t> &lt; -5</a:t>
                </a:r>
                <a:r>
                  <a:rPr lang="en-US" altLang="en-US" sz="1200" b="1" dirty="0">
                    <a:latin typeface="Times New Roman" pitchFamily="18" charset="0"/>
                    <a:cs typeface="Times New Roman" pitchFamily="18" charset="0"/>
                  </a:rPr>
                  <a:t>º</a:t>
                </a:r>
                <a:r>
                  <a:rPr lang="en-US" altLang="en-US" sz="1200" b="1" dirty="0"/>
                  <a:t>C</a:t>
                </a:r>
              </a:p>
            </p:txBody>
          </p:sp>
        </p:grpSp>
      </p:grpSp>
      <p:sp>
        <p:nvSpPr>
          <p:cNvPr id="95" name="Line 35"/>
          <p:cNvSpPr>
            <a:spLocks noChangeShapeType="1"/>
          </p:cNvSpPr>
          <p:nvPr/>
        </p:nvSpPr>
        <p:spPr bwMode="auto">
          <a:xfrm>
            <a:off x="1981200" y="1326125"/>
            <a:ext cx="0" cy="2481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2017776" y="3646634"/>
            <a:ext cx="4192828" cy="261610"/>
            <a:chOff x="2017776" y="3675894"/>
            <a:chExt cx="4192828" cy="261610"/>
          </a:xfrm>
        </p:grpSpPr>
        <p:cxnSp>
          <p:nvCxnSpPr>
            <p:cNvPr id="157" name="Straight Arrow Connector 156"/>
            <p:cNvCxnSpPr/>
            <p:nvPr/>
          </p:nvCxnSpPr>
          <p:spPr>
            <a:xfrm>
              <a:off x="2017776" y="3807439"/>
              <a:ext cx="419282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2430871" y="3675894"/>
              <a:ext cx="33377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(?)</a:t>
              </a:r>
              <a:r>
                <a:rPr lang="en-US" sz="11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snow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wet snow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sleet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freezing rain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rain </a:t>
              </a: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(?)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94222" y="3618585"/>
            <a:ext cx="4249287" cy="534010"/>
            <a:chOff x="2016168" y="4540275"/>
            <a:chExt cx="4227348" cy="534010"/>
          </a:xfrm>
        </p:grpSpPr>
        <p:sp>
          <p:nvSpPr>
            <p:cNvPr id="106" name="Rectangle 105"/>
            <p:cNvSpPr/>
            <p:nvPr/>
          </p:nvSpPr>
          <p:spPr>
            <a:xfrm>
              <a:off x="2017775" y="4540275"/>
              <a:ext cx="4225741" cy="534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2016168" y="4587689"/>
              <a:ext cx="4217601" cy="261610"/>
              <a:chOff x="2016168" y="4046379"/>
              <a:chExt cx="4217601" cy="261610"/>
            </a:xfrm>
          </p:grpSpPr>
          <p:sp>
            <p:nvSpPr>
              <p:cNvPr id="122" name="Line 86"/>
              <p:cNvSpPr>
                <a:spLocks noChangeShapeType="1"/>
              </p:cNvSpPr>
              <p:nvPr/>
            </p:nvSpPr>
            <p:spPr bwMode="auto">
              <a:xfrm>
                <a:off x="2016168" y="4180871"/>
                <a:ext cx="4217601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Text Box 88"/>
              <p:cNvSpPr txBox="1">
                <a:spLocks noChangeArrowheads="1"/>
              </p:cNvSpPr>
              <p:nvPr/>
            </p:nvSpPr>
            <p:spPr bwMode="auto">
              <a:xfrm>
                <a:off x="2190149" y="4046379"/>
                <a:ext cx="3849611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 dirty="0" smtClean="0"/>
                  <a:t>Model-based background, radar modified classification</a:t>
                </a:r>
                <a:endParaRPr lang="en-US" altLang="en-US" sz="1100" b="1" dirty="0"/>
              </a:p>
            </p:txBody>
          </p:sp>
        </p:grpSp>
      </p:grpSp>
      <p:sp>
        <p:nvSpPr>
          <p:cNvPr id="114" name="Line 69"/>
          <p:cNvSpPr>
            <a:spLocks noChangeShapeType="1"/>
          </p:cNvSpPr>
          <p:nvPr/>
        </p:nvSpPr>
        <p:spPr bwMode="auto">
          <a:xfrm>
            <a:off x="6243515" y="1340755"/>
            <a:ext cx="0" cy="24813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343516" y="3612448"/>
            <a:ext cx="899942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b="1" dirty="0" smtClean="0">
              <a:solidFill>
                <a:schemeClr val="accent2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Run fuzzy-logic based HCA algorithm. Project the classification results to the surface.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</a:t>
            </a:r>
            <a:r>
              <a:rPr lang="en-US" altLang="en-US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-5ºC for entire column, ice categories projected from the </a:t>
            </a:r>
            <a:r>
              <a:rPr lang="en-US" alt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lang="en-US" altLang="en-US" sz="1400" dirty="0" smtClean="0">
                <a:solidFill>
                  <a:schemeClr val="bg2"/>
                </a:solidFill>
                <a:latin typeface="Calibri"/>
                <a:cs typeface="Arial" panose="020B0604020202020204" pitchFamily="34" charset="0"/>
              </a:rPr>
              <a:t>⁰</a:t>
            </a:r>
            <a:r>
              <a:rPr lang="en-US" alt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elevation 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surface as ice crystals or snow</a:t>
            </a:r>
            <a:r>
              <a:rPr lang="en-US" alt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eaLnBrk="1" hangingPunct="1">
              <a:defRPr/>
            </a:pPr>
            <a:endParaRPr lang="en-US" altLang="en-US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1400" baseline="-50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5ºC, ice categories are projected from the 0.5</a:t>
            </a:r>
            <a:r>
              <a:rPr lang="en-US" altLang="en-US" sz="14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⁰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elevation to the surface as rain, big </a:t>
            </a:r>
          </a:p>
          <a:p>
            <a:pPr marL="457200" lvl="1" indent="0" eaLnBrk="1" hangingPunct="1">
              <a:defRPr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drops, or hail. 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intermediate “transitional winter weather” conditions, the background classification is determined from the HRRR model. 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Polarimetric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radar observations are then used to either modify or provide value-added information to the model-based background classification.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95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NSSL Lab Review Feb 25–27,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0" y="71505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Model-based </a:t>
            </a: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ackground </a:t>
            </a: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lassification</a:t>
            </a:r>
            <a:endParaRPr lang="en-US" alt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11808" y="6576883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Ice Pellets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ight Arrow 109"/>
          <p:cNvSpPr/>
          <p:nvPr/>
        </p:nvSpPr>
        <p:spPr>
          <a:xfrm rot="5400000">
            <a:off x="6747795" y="3346745"/>
            <a:ext cx="355721" cy="64700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91513" y="1298277"/>
            <a:ext cx="7795387" cy="5066154"/>
            <a:chOff x="1391513" y="1298277"/>
            <a:chExt cx="7795387" cy="5066154"/>
          </a:xfrm>
        </p:grpSpPr>
        <p:sp>
          <p:nvSpPr>
            <p:cNvPr id="2" name="Rectangle 1"/>
            <p:cNvSpPr/>
            <p:nvPr/>
          </p:nvSpPr>
          <p:spPr>
            <a:xfrm>
              <a:off x="1391513" y="1474266"/>
              <a:ext cx="1943707" cy="4487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945" y="1586372"/>
              <a:ext cx="2139981" cy="189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 bwMode="auto">
            <a:xfrm>
              <a:off x="5837436" y="1595792"/>
              <a:ext cx="2139981" cy="1876725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6" name="Rectangle 28"/>
            <p:cNvSpPr>
              <a:spLocks/>
            </p:cNvSpPr>
            <p:nvPr/>
          </p:nvSpPr>
          <p:spPr bwMode="auto">
            <a:xfrm>
              <a:off x="5837436" y="1306323"/>
              <a:ext cx="2142778" cy="39278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Rectangle 29"/>
            <p:cNvSpPr>
              <a:spLocks/>
            </p:cNvSpPr>
            <p:nvPr/>
          </p:nvSpPr>
          <p:spPr bwMode="auto">
            <a:xfrm>
              <a:off x="5896908" y="1318187"/>
              <a:ext cx="2114763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Step </a:t>
              </a:r>
              <a:r>
                <a:rPr lang="en-US" alt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2: Use radar to filter non-precipitating areas</a:t>
              </a:r>
              <a:endPara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Helvetica" charset="0"/>
              </a:endParaRPr>
            </a:p>
          </p:txBody>
        </p:sp>
        <p:pic>
          <p:nvPicPr>
            <p:cNvPr id="68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337" y="1575966"/>
              <a:ext cx="2139981" cy="189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ectangle 69"/>
            <p:cNvSpPr/>
            <p:nvPr/>
          </p:nvSpPr>
          <p:spPr bwMode="auto">
            <a:xfrm>
              <a:off x="3328628" y="1588133"/>
              <a:ext cx="2139981" cy="1876725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4" name="Rectangle 28"/>
            <p:cNvSpPr>
              <a:spLocks/>
            </p:cNvSpPr>
            <p:nvPr/>
          </p:nvSpPr>
          <p:spPr bwMode="auto">
            <a:xfrm>
              <a:off x="3330571" y="1298277"/>
              <a:ext cx="2138036" cy="290707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6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"/>
            <a:stretch>
              <a:fillRect/>
            </a:stretch>
          </p:blipFill>
          <p:spPr bwMode="auto">
            <a:xfrm>
              <a:off x="3019613" y="3924540"/>
              <a:ext cx="3115888" cy="243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26"/>
            <p:cNvSpPr>
              <a:spLocks/>
            </p:cNvSpPr>
            <p:nvPr/>
          </p:nvSpPr>
          <p:spPr bwMode="auto">
            <a:xfrm>
              <a:off x="2576896" y="3894965"/>
              <a:ext cx="3778470" cy="18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1400" b="1" dirty="0">
                <a:solidFill>
                  <a:srgbClr val="008000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019613" y="3708089"/>
              <a:ext cx="3115888" cy="39389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954743" y="6035110"/>
              <a:ext cx="3180758" cy="32932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954221" y="3960583"/>
              <a:ext cx="311168" cy="207452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475988" y="4045619"/>
              <a:ext cx="659513" cy="21293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70100" y="4101986"/>
              <a:ext cx="2200403" cy="193065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6" name="Rectangle 28"/>
            <p:cNvSpPr>
              <a:spLocks/>
            </p:cNvSpPr>
            <p:nvPr/>
          </p:nvSpPr>
          <p:spPr bwMode="auto">
            <a:xfrm>
              <a:off x="3269932" y="3857782"/>
              <a:ext cx="2203280" cy="29906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907" y="4106781"/>
              <a:ext cx="2139980" cy="189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 bwMode="auto">
            <a:xfrm>
              <a:off x="5849807" y="4135729"/>
              <a:ext cx="2139980" cy="1876725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5" name="Rectangle 28"/>
            <p:cNvSpPr>
              <a:spLocks/>
            </p:cNvSpPr>
            <p:nvPr/>
          </p:nvSpPr>
          <p:spPr bwMode="auto">
            <a:xfrm>
              <a:off x="5851911" y="3852466"/>
              <a:ext cx="2135077" cy="290707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Rectangle 87"/>
            <p:cNvSpPr/>
            <p:nvPr/>
          </p:nvSpPr>
          <p:spPr bwMode="auto">
            <a:xfrm rot="5400000">
              <a:off x="7908634" y="2721269"/>
              <a:ext cx="570670" cy="191003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rot="5400000">
              <a:off x="7909594" y="3294441"/>
              <a:ext cx="570670" cy="189532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rot="5400000">
              <a:off x="7908634" y="3861972"/>
              <a:ext cx="570670" cy="191003"/>
            </a:xfrm>
            <a:prstGeom prst="rect">
              <a:avLst/>
            </a:prstGeom>
            <a:solidFill>
              <a:srgbClr val="FF99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 rot="5400000">
              <a:off x="7909078" y="4435297"/>
              <a:ext cx="570670" cy="18850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7909077" y="5007714"/>
              <a:ext cx="570670" cy="188503"/>
            </a:xfrm>
            <a:prstGeom prst="rect">
              <a:avLst/>
            </a:prstGeom>
            <a:solidFill>
              <a:srgbClr val="00FF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 rot="5400000">
              <a:off x="7908859" y="1581516"/>
              <a:ext cx="570670" cy="191003"/>
            </a:xfrm>
            <a:prstGeom prst="rect">
              <a:avLst/>
            </a:prstGeom>
            <a:solidFill>
              <a:srgbClr val="9933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rot="5400000">
              <a:off x="7909819" y="2149161"/>
              <a:ext cx="570670" cy="189083"/>
            </a:xfrm>
            <a:prstGeom prst="rect">
              <a:avLst/>
            </a:prstGeom>
            <a:solidFill>
              <a:srgbClr val="66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rot="5400000">
              <a:off x="7909508" y="5581541"/>
              <a:ext cx="570670" cy="191003"/>
            </a:xfrm>
            <a:prstGeom prst="rect">
              <a:avLst/>
            </a:prstGeom>
            <a:solidFill>
              <a:srgbClr val="33993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36862" y="2126310"/>
              <a:ext cx="482148" cy="22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Snow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43284" y="3266506"/>
              <a:ext cx="726423" cy="22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Ice Pellets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53264" y="3729035"/>
              <a:ext cx="933636" cy="48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Ice Pellets</a:t>
              </a:r>
            </a:p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Freezing Rain </a:t>
              </a:r>
            </a:p>
            <a:p>
              <a:pPr algn="ctr"/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Mix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47151" y="4408940"/>
              <a:ext cx="903312" cy="22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Freezing Rain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343011" y="5556434"/>
              <a:ext cx="778647" cy="22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Heavy Rain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48407" y="2696162"/>
              <a:ext cx="709576" cy="22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Wet Snow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287377" y="1548862"/>
              <a:ext cx="803917" cy="22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Ice Crystals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476362" y="4966018"/>
              <a:ext cx="428240" cy="22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Rain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28"/>
            <p:cNvSpPr>
              <a:spLocks/>
            </p:cNvSpPr>
            <p:nvPr/>
          </p:nvSpPr>
          <p:spPr bwMode="auto">
            <a:xfrm>
              <a:off x="3328628" y="1306323"/>
              <a:ext cx="2142778" cy="39278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Rectangle 29"/>
            <p:cNvSpPr>
              <a:spLocks/>
            </p:cNvSpPr>
            <p:nvPr/>
          </p:nvSpPr>
          <p:spPr bwMode="auto">
            <a:xfrm>
              <a:off x="3399417" y="1337958"/>
              <a:ext cx="2114762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Step 1: create </a:t>
              </a:r>
              <a:r>
                <a:rPr lang="en-US" alt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background </a:t>
              </a:r>
              <a:r>
                <a:rPr lang="en-US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class </a:t>
              </a:r>
              <a:r>
                <a:rPr lang="en-US" alt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over </a:t>
              </a:r>
              <a:r>
                <a:rPr lang="en-US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CONUS</a:t>
              </a:r>
            </a:p>
          </p:txBody>
        </p:sp>
        <p:sp>
          <p:nvSpPr>
            <p:cNvPr id="69" name="Rectangle 28"/>
            <p:cNvSpPr>
              <a:spLocks/>
            </p:cNvSpPr>
            <p:nvPr/>
          </p:nvSpPr>
          <p:spPr bwMode="auto">
            <a:xfrm>
              <a:off x="5848590" y="3852471"/>
              <a:ext cx="2142778" cy="39278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Rectangle 28"/>
            <p:cNvSpPr>
              <a:spLocks/>
            </p:cNvSpPr>
            <p:nvPr/>
          </p:nvSpPr>
          <p:spPr bwMode="auto">
            <a:xfrm>
              <a:off x="3272822" y="3855643"/>
              <a:ext cx="2203219" cy="39278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Rectangle 29"/>
            <p:cNvSpPr>
              <a:spLocks/>
            </p:cNvSpPr>
            <p:nvPr/>
          </p:nvSpPr>
          <p:spPr bwMode="auto">
            <a:xfrm>
              <a:off x="3335287" y="3876311"/>
              <a:ext cx="2174473" cy="53860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Step 4: </a:t>
              </a:r>
              <a:r>
                <a:rPr lang="ja-JP" altLang="en-US" sz="1100" b="1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“</a:t>
              </a:r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 charset="0"/>
                </a:rPr>
                <a:t>stitch</a:t>
              </a:r>
              <a:r>
                <a:rPr lang="ja-JP" altLang="en-US" sz="1100" b="1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”</a:t>
              </a:r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 charset="0"/>
                </a:rPr>
                <a:t> final HCA </a:t>
              </a:r>
            </a:p>
            <a:p>
              <a:pPr eaLnBrk="1" hangingPunct="1"/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 charset="0"/>
                </a:rPr>
                <a:t>output </a:t>
              </a:r>
              <a:r>
                <a:rPr lang="en-US" altLang="ja-JP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 charset="0"/>
                </a:rPr>
                <a:t> </a:t>
              </a:r>
              <a:r>
                <a:rPr lang="en-US" altLang="ja-JP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 charset="0"/>
                </a:rPr>
                <a:t>tiles together</a:t>
              </a:r>
              <a:endPara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endParaRPr>
            </a:p>
            <a:p>
              <a:pPr eaLnBrk="1" hangingPunct="1"/>
              <a:endParaRPr lang="en-US" altLang="en-US" sz="1300" b="1" dirty="0">
                <a:solidFill>
                  <a:srgbClr val="008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Helvetica" charset="0"/>
              </a:endParaRPr>
            </a:p>
          </p:txBody>
        </p:sp>
        <p:sp>
          <p:nvSpPr>
            <p:cNvPr id="51" name="Rectangle 29"/>
            <p:cNvSpPr>
              <a:spLocks/>
            </p:cNvSpPr>
            <p:nvPr/>
          </p:nvSpPr>
          <p:spPr bwMode="auto">
            <a:xfrm>
              <a:off x="5909398" y="3879200"/>
              <a:ext cx="2114762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Step </a:t>
              </a:r>
              <a:r>
                <a:rPr lang="en-US" alt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3: Refine using </a:t>
              </a:r>
            </a:p>
            <a:p>
              <a:pPr eaLnBrk="1" hangingPunct="1"/>
              <a:r>
                <a:rPr lang="en-US" altLang="en-US" sz="11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polarimetric</a:t>
              </a:r>
              <a:r>
                <a:rPr lang="en-US" alt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Helvetica" charset="0"/>
                </a:rPr>
                <a:t> radar</a:t>
              </a:r>
              <a:endPara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0612" y="1391682"/>
              <a:ext cx="189733" cy="45699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53979" y="6058242"/>
            <a:ext cx="7608731" cy="35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“Bakeoff” continues to determine the optimal background classification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ight Arrow 110"/>
          <p:cNvSpPr/>
          <p:nvPr/>
        </p:nvSpPr>
        <p:spPr>
          <a:xfrm flipH="1">
            <a:off x="5490909" y="4595434"/>
            <a:ext cx="335651" cy="64700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1810" y="1296758"/>
            <a:ext cx="3296338" cy="304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Model-based background classification produced from the High Resolution Rapid Refresh (HRRR) model.  Three techniques have been explored: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determination of surface precipitation type from HRRR wet-bulb temperature profiles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“random forest” technique that uses attributes derived from the HRRR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bin model where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  <a:sym typeface="Gill Sans"/>
              </a:rPr>
              <a:t>processes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  <a:sym typeface="Gill Sans"/>
              </a:rPr>
              <a:t>of melting, ice nucleation, and refreezing are treated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  <a:sym typeface="Gill Sans"/>
              </a:rPr>
              <a:t>explicitly</a:t>
            </a: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ea typeface="ヒラギノ角ゴ ProN W3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09" name="Right Arrow 108"/>
          <p:cNvSpPr/>
          <p:nvPr/>
        </p:nvSpPr>
        <p:spPr>
          <a:xfrm>
            <a:off x="5494351" y="2028688"/>
            <a:ext cx="335651" cy="64700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3" grpId="0"/>
      <p:bldP spid="111" grpId="0" animBg="1"/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NSSL Lab Review Feb 25–27,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4294967295"/>
          </p:nvPr>
        </p:nvSpPr>
        <p:spPr>
          <a:xfrm>
            <a:off x="28665" y="1539758"/>
            <a:ext cx="3730754" cy="39195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radar-based modification of the background classification is accomplished in a variety of ways:</a:t>
            </a:r>
          </a:p>
          <a:p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radar-based detection of the melting layer (ML) to determine whether or not the underlying background classification is consistent with observations</a:t>
            </a: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Identifying regions of wet snow where the ML reaches the ground</a:t>
            </a:r>
          </a:p>
          <a:p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Utilizing the newly-discovered “refreezing signature” to identify regions of sleet</a:t>
            </a:r>
          </a:p>
          <a:p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Z-Z</a:t>
            </a:r>
            <a:r>
              <a:rPr lang="en-US" sz="5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scatterplots to discriminate between sleet and freezing rain</a:t>
            </a:r>
          </a:p>
          <a:p>
            <a:endParaRPr lang="en-US" dirty="0" smtClean="0"/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-17399" y="70774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Radar-based Modification</a:t>
            </a:r>
            <a:endParaRPr lang="en-US" alt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238" y="5766591"/>
            <a:ext cx="794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results are validated using precipitation type observations collected by the 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Meteorological Phenomena Identification Near the 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(</a:t>
            </a:r>
            <a:r>
              <a:rPr lang="en-US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mPING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13369" y="1283136"/>
            <a:ext cx="5547256" cy="4537907"/>
            <a:chOff x="3613369" y="1283136"/>
            <a:chExt cx="5547256" cy="4537907"/>
          </a:xfrm>
        </p:grpSpPr>
        <p:grpSp>
          <p:nvGrpSpPr>
            <p:cNvPr id="6" name="Group 5"/>
            <p:cNvGrpSpPr/>
            <p:nvPr/>
          </p:nvGrpSpPr>
          <p:grpSpPr>
            <a:xfrm>
              <a:off x="3613369" y="1283136"/>
              <a:ext cx="4562860" cy="4479443"/>
              <a:chOff x="3628237" y="1141890"/>
              <a:chExt cx="4562860" cy="447944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628237" y="1233366"/>
                <a:ext cx="4562860" cy="4387967"/>
                <a:chOff x="3723336" y="1193117"/>
                <a:chExt cx="5363881" cy="5166663"/>
              </a:xfrm>
            </p:grpSpPr>
            <p:pic>
              <p:nvPicPr>
                <p:cNvPr id="52" name="Picture 3" descr="KOKX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3336" y="1210623"/>
                  <a:ext cx="5363881" cy="514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4166214" y="2889884"/>
                  <a:ext cx="383956" cy="492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>
                      <a:solidFill>
                        <a:schemeClr val="bg1"/>
                      </a:solidFill>
                    </a:rPr>
                    <a:t>Z</a:t>
                  </a: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6791975" y="2889883"/>
                  <a:ext cx="639926" cy="492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>
                      <a:solidFill>
                        <a:schemeClr val="bg1"/>
                      </a:solidFill>
                    </a:rPr>
                    <a:t>Z</a:t>
                  </a:r>
                  <a:r>
                    <a:rPr lang="en-US" altLang="en-US" b="1" baseline="-25000">
                      <a:solidFill>
                        <a:schemeClr val="bg1"/>
                      </a:solidFill>
                    </a:rPr>
                    <a:t>DR</a:t>
                  </a:r>
                  <a:endParaRPr lang="en-US" altLang="en-US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4166214" y="5508381"/>
                  <a:ext cx="652311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6693834" y="5720801"/>
                  <a:ext cx="204776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 dirty="0">
                      <a:solidFill>
                        <a:schemeClr val="bg1"/>
                      </a:solidFill>
                    </a:rPr>
                    <a:t>New </a:t>
                  </a:r>
                  <a:r>
                    <a:rPr lang="en-US" altLang="en-US" sz="1200" b="1" dirty="0" smtClean="0">
                      <a:solidFill>
                        <a:schemeClr val="bg1"/>
                      </a:solidFill>
                    </a:rPr>
                    <a:t>Classification</a:t>
                  </a:r>
                  <a:endParaRPr lang="en-US" altLang="en-US" sz="1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6282" y="3849659"/>
                  <a:ext cx="2496307" cy="2438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131119" y="5707762"/>
                  <a:ext cx="196725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 dirty="0" smtClean="0">
                      <a:solidFill>
                        <a:schemeClr val="bg1"/>
                      </a:solidFill>
                    </a:rPr>
                    <a:t>Old Classification</a:t>
                  </a:r>
                  <a:endParaRPr lang="en-US" alt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6314496" y="3774340"/>
                  <a:ext cx="2471571" cy="1810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pic>
              <p:nvPicPr>
                <p:cNvPr id="60" name="Picture 23" descr="WsHCA_08UTC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8340" y="1193117"/>
                  <a:ext cx="2542246" cy="2414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60" descr="HCA_08UTC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6282" y="1193117"/>
                  <a:ext cx="2548957" cy="2414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 bwMode="auto">
                <a:xfrm>
                  <a:off x="6419705" y="1193117"/>
                  <a:ext cx="2343586" cy="1810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4024583" y="3800420"/>
                  <a:ext cx="2471571" cy="1810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4030008" y="1196082"/>
                  <a:ext cx="2343586" cy="1810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 rot="16200000">
                  <a:off x="7836190" y="2451915"/>
                  <a:ext cx="2348032" cy="903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998178" y="3683786"/>
                  <a:ext cx="40999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Example 2: New York, NY (KOKX) on February 8, 2014</a:t>
                  </a:r>
                  <a:endParaRPr lang="en-US" sz="12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8058948" y="1222021"/>
                <a:ext cx="43559" cy="1843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842995" y="1141890"/>
                <a:ext cx="3539291" cy="235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 1: Pittsburgh, PA (KPBZ) on January 21, 2012</a:t>
                </a:r>
                <a:endParaRPr lang="en-US" sz="1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709425" y="1533255"/>
              <a:ext cx="262682" cy="1740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698277" y="3752307"/>
              <a:ext cx="247532" cy="1740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883873" y="1514673"/>
              <a:ext cx="262682" cy="1740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924763" y="3726291"/>
              <a:ext cx="262682" cy="1740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7601" y="2161364"/>
              <a:ext cx="153142" cy="436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24151" y="4454756"/>
              <a:ext cx="153142" cy="436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54243" y="3419272"/>
              <a:ext cx="115390" cy="308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4746685" y="3311482"/>
              <a:ext cx="115390" cy="308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5400000">
              <a:off x="6950869" y="3315202"/>
              <a:ext cx="115390" cy="308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5400000">
              <a:off x="4757839" y="5545402"/>
              <a:ext cx="115390" cy="308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5400000">
              <a:off x="6939721" y="5534254"/>
              <a:ext cx="115390" cy="308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43" y="1533255"/>
              <a:ext cx="2066544" cy="186838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089" y="1536110"/>
              <a:ext cx="2083431" cy="18836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657244" y="1514673"/>
              <a:ext cx="187276" cy="1733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61428" y="1540695"/>
              <a:ext cx="187276" cy="1733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84741" y="1508008"/>
              <a:ext cx="46835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939510" y="1442179"/>
              <a:ext cx="1221115" cy="4378864"/>
              <a:chOff x="8218138" y="1360405"/>
              <a:chExt cx="1221115" cy="437886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218138" y="1360405"/>
                <a:ext cx="1148980" cy="4378864"/>
                <a:chOff x="8121496" y="1360405"/>
                <a:chExt cx="1148980" cy="4378864"/>
              </a:xfrm>
            </p:grpSpPr>
            <p:pic>
              <p:nvPicPr>
                <p:cNvPr id="71" name="Picture 4" descr="color_bar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21496" y="1360405"/>
                  <a:ext cx="384697" cy="43788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8244467" y="1427415"/>
                  <a:ext cx="261725" cy="4209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178510" y="2803626"/>
                  <a:ext cx="918841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Big </a:t>
                  </a:r>
                  <a:r>
                    <a:rPr lang="en-US" altLang="en-US" sz="800" b="1" dirty="0" smtClean="0"/>
                    <a:t>Drops (BD)</a:t>
                  </a:r>
                  <a:endParaRPr lang="en-US" altLang="en-US" sz="800" b="1" dirty="0"/>
                </a:p>
              </p:txBody>
            </p:sp>
            <p:sp>
              <p:nvSpPr>
                <p:cNvPr id="7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178510" y="3073159"/>
                  <a:ext cx="1091966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Freezing </a:t>
                  </a:r>
                  <a:r>
                    <a:rPr lang="en-US" altLang="en-US" sz="800" b="1" dirty="0" smtClean="0"/>
                    <a:t>Rain (FR)</a:t>
                  </a:r>
                  <a:endParaRPr lang="en-US" altLang="en-US" sz="800" b="1" dirty="0"/>
                </a:p>
              </p:txBody>
            </p:sp>
            <p:sp>
              <p:nvSpPr>
                <p:cNvPr id="7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178510" y="3352366"/>
                  <a:ext cx="447558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 smtClean="0"/>
                    <a:t>FR/IP</a:t>
                  </a:r>
                  <a:endParaRPr lang="en-US" altLang="en-US" sz="800" b="1" dirty="0"/>
                </a:p>
              </p:txBody>
            </p:sp>
            <p:sp>
              <p:nvSpPr>
                <p:cNvPr id="7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178510" y="3617752"/>
                  <a:ext cx="885179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Ice </a:t>
                  </a:r>
                  <a:r>
                    <a:rPr lang="en-US" altLang="en-US" sz="800" b="1" dirty="0" smtClean="0"/>
                    <a:t>Pellets (IP)</a:t>
                  </a:r>
                  <a:endParaRPr lang="en-US" altLang="en-US" sz="800" b="1" dirty="0"/>
                </a:p>
              </p:txBody>
            </p:sp>
            <p:sp>
              <p:nvSpPr>
                <p:cNvPr id="7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178510" y="3878991"/>
                  <a:ext cx="824265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 err="1" smtClean="0"/>
                    <a:t>Graupel</a:t>
                  </a:r>
                  <a:r>
                    <a:rPr lang="en-US" altLang="en-US" sz="800" b="1" dirty="0" smtClean="0"/>
                    <a:t> (GR)</a:t>
                  </a:r>
                  <a:endParaRPr lang="en-US" altLang="en-US" sz="800" b="1" dirty="0"/>
                </a:p>
              </p:txBody>
            </p:sp>
            <p:sp>
              <p:nvSpPr>
                <p:cNvPr id="7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178510" y="4155435"/>
                  <a:ext cx="936475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Wet </a:t>
                  </a:r>
                  <a:r>
                    <a:rPr lang="en-US" altLang="en-US" sz="800" b="1" dirty="0" smtClean="0"/>
                    <a:t>Snow (WS)</a:t>
                  </a:r>
                  <a:endParaRPr lang="en-US" altLang="en-US" sz="800" b="1" dirty="0"/>
                </a:p>
              </p:txBody>
            </p:sp>
            <p:sp>
              <p:nvSpPr>
                <p:cNvPr id="7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178510" y="4427731"/>
                  <a:ext cx="898003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Dry </a:t>
                  </a:r>
                  <a:r>
                    <a:rPr lang="en-US" altLang="en-US" sz="800" b="1" dirty="0" smtClean="0"/>
                    <a:t>Snow (DS)</a:t>
                  </a:r>
                  <a:endParaRPr lang="en-US" altLang="en-US" sz="800" b="1" dirty="0"/>
                </a:p>
              </p:txBody>
            </p:sp>
            <p:sp>
              <p:nvSpPr>
                <p:cNvPr id="8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178510" y="4693117"/>
                  <a:ext cx="835485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 smtClean="0"/>
                    <a:t>Crystals (CR)</a:t>
                  </a:r>
                  <a:endParaRPr lang="en-US" altLang="en-US" sz="800" b="1" dirty="0"/>
                </a:p>
              </p:txBody>
            </p:sp>
            <p:sp>
              <p:nvSpPr>
                <p:cNvPr id="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178510" y="4944681"/>
                  <a:ext cx="1031051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 smtClean="0"/>
                    <a:t>Birds/Insects (BI)</a:t>
                  </a:r>
                  <a:endParaRPr lang="en-US" altLang="en-US" sz="800" b="1" dirty="0"/>
                </a:p>
              </p:txBody>
            </p:sp>
            <p:sp>
              <p:nvSpPr>
                <p:cNvPr id="8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176090" y="5443661"/>
                  <a:ext cx="840295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No </a:t>
                  </a:r>
                  <a:r>
                    <a:rPr lang="en-US" altLang="en-US" sz="800" b="1" dirty="0" smtClean="0"/>
                    <a:t>Echo (NE)</a:t>
                  </a:r>
                  <a:endParaRPr lang="en-US" altLang="en-US" sz="800" b="1" dirty="0"/>
                </a:p>
              </p:txBody>
            </p:sp>
            <p:sp>
              <p:nvSpPr>
                <p:cNvPr id="8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178510" y="1714439"/>
                  <a:ext cx="915635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Large </a:t>
                  </a:r>
                  <a:r>
                    <a:rPr lang="en-US" altLang="en-US" sz="800" b="1" dirty="0" smtClean="0"/>
                    <a:t>Hail (LH)</a:t>
                  </a:r>
                  <a:endParaRPr lang="en-US" altLang="en-US" sz="800" b="1" dirty="0"/>
                </a:p>
              </p:txBody>
            </p:sp>
            <p:sp>
              <p:nvSpPr>
                <p:cNvPr id="8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178510" y="1986736"/>
                  <a:ext cx="617477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 smtClean="0"/>
                    <a:t>Hail (HA)</a:t>
                  </a:r>
                  <a:endParaRPr lang="en-US" altLang="en-US" sz="800" b="1" dirty="0"/>
                </a:p>
              </p:txBody>
            </p:sp>
            <p:sp>
              <p:nvSpPr>
                <p:cNvPr id="8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178510" y="2275619"/>
                  <a:ext cx="984565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Heavy </a:t>
                  </a:r>
                  <a:r>
                    <a:rPr lang="en-US" altLang="en-US" sz="800" b="1" dirty="0" smtClean="0"/>
                    <a:t>Rain (HR)</a:t>
                  </a:r>
                  <a:endParaRPr lang="en-US" altLang="en-US" sz="800" b="1" dirty="0"/>
                </a:p>
              </p:txBody>
            </p:sp>
            <p:sp>
              <p:nvSpPr>
                <p:cNvPr id="8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178510" y="2531329"/>
                  <a:ext cx="651140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 smtClean="0"/>
                    <a:t>Rain (RA)</a:t>
                  </a:r>
                  <a:endParaRPr lang="en-US" altLang="en-US" sz="800" b="1" dirty="0"/>
                </a:p>
              </p:txBody>
            </p:sp>
            <p:sp>
              <p:nvSpPr>
                <p:cNvPr id="7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177300" y="1462876"/>
                  <a:ext cx="915635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b="1" dirty="0"/>
                    <a:t>Giant </a:t>
                  </a:r>
                  <a:r>
                    <a:rPr lang="en-US" altLang="en-US" sz="800" b="1" dirty="0" smtClean="0"/>
                    <a:t>Hail (GH)</a:t>
                  </a:r>
                  <a:endParaRPr lang="en-US" altLang="en-US" sz="800" b="1" dirty="0"/>
                </a:p>
              </p:txBody>
            </p:sp>
          </p:grpSp>
          <p:sp>
            <p:nvSpPr>
              <p:cNvPr id="82" name="Text Box 15"/>
              <p:cNvSpPr txBox="1">
                <a:spLocks noChangeArrowheads="1"/>
              </p:cNvSpPr>
              <p:nvPr/>
            </p:nvSpPr>
            <p:spPr bwMode="auto">
              <a:xfrm>
                <a:off x="8275152" y="5212831"/>
                <a:ext cx="116410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/>
                  <a:t>Ground </a:t>
                </a:r>
                <a:r>
                  <a:rPr lang="en-US" altLang="en-US" sz="800" b="1" dirty="0" smtClean="0"/>
                  <a:t>Clutter (GC)</a:t>
                </a:r>
                <a:endParaRPr lang="en-US" altLang="en-US" sz="8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74244" y="3009732"/>
              <a:ext cx="1759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Old Classification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36254" y="2998584"/>
              <a:ext cx="1710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Classification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rot="-1380000">
            <a:off x="5954748" y="4121916"/>
            <a:ext cx="1625383" cy="645367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NSSL Lab Review Feb 25–27,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1537" y="1623958"/>
            <a:ext cx="8398650" cy="4770534"/>
            <a:chOff x="403186" y="1081283"/>
            <a:chExt cx="8588414" cy="5441670"/>
          </a:xfrm>
        </p:grpSpPr>
        <p:grpSp>
          <p:nvGrpSpPr>
            <p:cNvPr id="11" name="Group 10"/>
            <p:cNvGrpSpPr/>
            <p:nvPr/>
          </p:nvGrpSpPr>
          <p:grpSpPr>
            <a:xfrm>
              <a:off x="403186" y="1156378"/>
              <a:ext cx="4055239" cy="2313114"/>
              <a:chOff x="303400" y="4051978"/>
              <a:chExt cx="4055239" cy="231311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403" y="4051978"/>
                <a:ext cx="4055236" cy="231311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03400" y="4103146"/>
                <a:ext cx="685800" cy="386183"/>
              </a:xfrm>
              <a:prstGeom prst="rect">
                <a:avLst/>
              </a:prstGeom>
              <a:solidFill>
                <a:schemeClr val="tx1">
                  <a:alpha val="62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62200" y="4103144"/>
                <a:ext cx="990600" cy="386183"/>
              </a:xfrm>
              <a:prstGeom prst="rect">
                <a:avLst/>
              </a:prstGeom>
              <a:solidFill>
                <a:schemeClr val="tx1">
                  <a:alpha val="62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Original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724400" y="1081283"/>
              <a:ext cx="4267200" cy="54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indent="-169863" algn="just">
                <a:buFont typeface="Arial" panose="020B0604020202020204" pitchFamily="34" charset="0"/>
                <a:buChar char="•"/>
              </a:pPr>
              <a:endParaRPr lang="en-US" sz="1600" dirty="0" smtClean="0"/>
            </a:p>
            <a:p>
              <a:pPr marL="169863" indent="-169863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Reports collected by Severe Hazards Analysis and Validation Experiment (SHAVE, team of students “cold calling” the public to obtain high-resolution data)</a:t>
              </a:r>
            </a:p>
            <a:p>
              <a:pPr algn="just"/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69863" indent="-169863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3,257 hail reports compared to dual-pol variables and HSDA output</a:t>
              </a:r>
            </a:p>
            <a:p>
              <a:pPr marL="350838" lvl="1" indent="-169863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1,115 ‘no hail’ and 1,150 non-severe reports</a:t>
              </a:r>
            </a:p>
            <a:p>
              <a:pPr marL="180975" lvl="1" algn="just"/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69863" lvl="1" indent="-169863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Through evaluation, the HSDA has been modified to reduce large areas of giant hail detection</a:t>
              </a:r>
            </a:p>
            <a:p>
              <a:pPr marL="0" lvl="1" algn="just"/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69863" lvl="1" indent="-169863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Modifications have greatly reduced False Alarm Rate while maintaining a similar overall skill</a:t>
              </a:r>
            </a:p>
            <a:p>
              <a:pPr marL="0" lvl="1" algn="just"/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480" y="3619629"/>
              <a:ext cx="2638819" cy="272633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-17399" y="72969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 Size Detection Algorithm (HSDA)</a:t>
            </a:r>
            <a:endParaRPr lang="en-US" alt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808" y="1421456"/>
            <a:ext cx="379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Fort Worth, TX (KFWS) on May 15, 2013</a:t>
            </a:r>
            <a:endParaRPr lang="en-US" sz="1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NSSL Lab Review Feb 25–27,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277052" y="1290710"/>
            <a:ext cx="8442666" cy="2219254"/>
          </a:xfrm>
        </p:spPr>
        <p:txBody>
          <a:bodyPr>
            <a:normAutofit/>
          </a:bodyPr>
          <a:lstStyle/>
          <a:p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olarimetric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radar provide a distinct signature associated with debris lofted by tornadoes</a:t>
            </a:r>
          </a:p>
          <a:p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fuzzy-logic classification scheme of the HCA has been modified to use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polarimetric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variables and azimuthal shear to provide a new TDS category  </a:t>
            </a:r>
          </a:p>
          <a:p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 TDS category can be added to the final HCA product to help operational forecasters verify and track tornadoes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5" y="3584393"/>
            <a:ext cx="5173305" cy="2687633"/>
          </a:xfrm>
          <a:prstGeom prst="rect">
            <a:avLst/>
          </a:prstGeom>
        </p:spPr>
      </p:pic>
      <p:sp>
        <p:nvSpPr>
          <p:cNvPr id="84" name="TextBox 11"/>
          <p:cNvSpPr txBox="1">
            <a:spLocks noChangeArrowheads="1"/>
          </p:cNvSpPr>
          <p:nvPr/>
        </p:nvSpPr>
        <p:spPr bwMode="auto">
          <a:xfrm>
            <a:off x="-17399" y="72969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Tornadic</a:t>
            </a: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Debris Signature (TDS)</a:t>
            </a:r>
            <a:endParaRPr lang="en-US" alt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490" y="3338002"/>
            <a:ext cx="4055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Oklahoma City, OK (KTLX) on May 20, 2013</a:t>
            </a:r>
            <a:endParaRPr lang="en-US" sz="1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54572" y="3531912"/>
            <a:ext cx="3147007" cy="2519412"/>
            <a:chOff x="5881422" y="3531912"/>
            <a:chExt cx="3147007" cy="2519412"/>
          </a:xfrm>
        </p:grpSpPr>
        <p:grpSp>
          <p:nvGrpSpPr>
            <p:cNvPr id="3" name="Group 2"/>
            <p:cNvGrpSpPr/>
            <p:nvPr/>
          </p:nvGrpSpPr>
          <p:grpSpPr>
            <a:xfrm>
              <a:off x="6208239" y="3531912"/>
              <a:ext cx="2820190" cy="2519412"/>
              <a:chOff x="3760012" y="1095572"/>
              <a:chExt cx="3262579" cy="235720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760012" y="1095572"/>
                <a:ext cx="3262579" cy="2357202"/>
                <a:chOff x="14788254" y="19390970"/>
                <a:chExt cx="6471651" cy="406268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4788254" y="19390970"/>
                  <a:ext cx="6471651" cy="4062680"/>
                  <a:chOff x="24251091" y="23441467"/>
                  <a:chExt cx="6471651" cy="4062680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88001" y="24096684"/>
                    <a:ext cx="4956306" cy="3407463"/>
                  </a:xfrm>
                  <a:prstGeom prst="rect">
                    <a:avLst/>
                  </a:prstGeom>
                </p:spPr>
              </p:pic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4251091" y="23441467"/>
                    <a:ext cx="6471651" cy="7304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2154" dirty="0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19449057" y="21954224"/>
                  <a:ext cx="138617" cy="119633"/>
                </a:xfrm>
                <a:prstGeom prst="star5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195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4232341" y="1475734"/>
                <a:ext cx="2498642" cy="19770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ight Arrow 11"/>
            <p:cNvSpPr/>
            <p:nvPr/>
          </p:nvSpPr>
          <p:spPr>
            <a:xfrm>
              <a:off x="5881422" y="4718304"/>
              <a:ext cx="683896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25067" y="3125243"/>
            <a:ext cx="214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– Damage path from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polarimetric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TDS detections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– Verification of damage path from 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torm survey</a:t>
            </a:r>
          </a:p>
        </p:txBody>
      </p:sp>
    </p:spTree>
    <p:extLst>
      <p:ext uri="{BB962C8B-B14F-4D97-AF65-F5344CB8AC3E}">
        <p14:creationId xmlns:p14="http://schemas.microsoft.com/office/powerpoint/2010/main" val="12683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NSSL Lab Review Feb 25–27,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11"/>
          <p:cNvSpPr txBox="1">
            <a:spLocks noChangeArrowheads="1"/>
          </p:cNvSpPr>
          <p:nvPr/>
        </p:nvSpPr>
        <p:spPr bwMode="auto">
          <a:xfrm>
            <a:off x="-17399" y="72969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291" y="1748333"/>
            <a:ext cx="7608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fuzzy-logic Hydrometeor Classification Algorithm (HCA) that is currently deployed on the WSR-88Ds provides precipitation type designations on a conical surface.  In transitional winter weather, these designations are not always in agreement with the precipitation type observed at ground level.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new surface-based HCA (referred to as HCA2) is being developed.  With HCA2,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polarimetric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radar data are used to modify and provide value-added information to a model-based background classification.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algorithms under development will help operational forecasters gauge maximum hail size, as well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as verify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occurrence and real-time damage path of ongoing tornadoes.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</Template>
  <TotalTime>47078</TotalTime>
  <Words>1053</Words>
  <Application>Microsoft Macintosh PowerPoint</Application>
  <PresentationFormat>On-screen Show (4:3)</PresentationFormat>
  <Paragraphs>147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2015-review-template</vt:lpstr>
      <vt:lpstr>Hydrometeor Classification Algorithm 2 (HCA2)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Severe Storms Laboratory Review</dc:title>
  <dc:creator>Terry Schuur</dc:creator>
  <cp:lastModifiedBy>Vicki Farmer</cp:lastModifiedBy>
  <cp:revision>136</cp:revision>
  <cp:lastPrinted>2015-02-03T21:30:05Z</cp:lastPrinted>
  <dcterms:created xsi:type="dcterms:W3CDTF">2015-01-09T21:35:05Z</dcterms:created>
  <dcterms:modified xsi:type="dcterms:W3CDTF">2015-02-18T20:23:07Z</dcterms:modified>
</cp:coreProperties>
</file>