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57" r:id="rId4"/>
    <p:sldId id="261" r:id="rId5"/>
    <p:sldId id="263" r:id="rId6"/>
    <p:sldId id="262" r:id="rId7"/>
    <p:sldId id="264" r:id="rId8"/>
    <p:sldId id="267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3376" y="-1600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717218"/>
            <a:ext cx="5591516" cy="1139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8" r:id="rId4"/>
    <p:sldLayoutId id="2147485060" r:id="rId5"/>
    <p:sldLayoutId id="2147485062" r:id="rId6"/>
    <p:sldLayoutId id="21474850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9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pPr algn="ctr"/>
            <a:r>
              <a:rPr lang="en-US" dirty="0" smtClean="0">
                <a:latin typeface="Abadi MT Condensed Light"/>
                <a:cs typeface="Abadi MT Condensed Light"/>
              </a:rPr>
              <a:t>New Concepts in Utilization of </a:t>
            </a:r>
            <a:r>
              <a:rPr lang="en-US" dirty="0" err="1" smtClean="0">
                <a:latin typeface="Abadi MT Condensed Light"/>
                <a:cs typeface="Abadi MT Condensed Light"/>
              </a:rPr>
              <a:t>Polarimetric</a:t>
            </a:r>
            <a:r>
              <a:rPr lang="en-US" dirty="0" smtClean="0">
                <a:latin typeface="Abadi MT Condensed Light"/>
                <a:cs typeface="Abadi MT Condensed Light"/>
              </a:rPr>
              <a:t> Weather Radars 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99214" y="5530787"/>
            <a:ext cx="4544786" cy="1275971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Alexander </a:t>
            </a:r>
            <a:r>
              <a:rPr lang="en-US" dirty="0" err="1" smtClean="0">
                <a:latin typeface="Abadi MT Condensed Light"/>
                <a:cs typeface="Abadi MT Condensed Light"/>
              </a:rPr>
              <a:t>Ryzhkov</a:t>
            </a:r>
            <a:r>
              <a:rPr lang="en-US" dirty="0" smtClean="0">
                <a:latin typeface="Abadi MT Condensed Light"/>
                <a:cs typeface="Abadi MT Condensed Light"/>
              </a:rPr>
              <a:t> (CIMMS)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33954"/>
            <a:ext cx="7583488" cy="448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Dual-polarization basics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128" y="4280414"/>
            <a:ext cx="373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Polarimetric</a:t>
            </a:r>
            <a:r>
              <a:rPr lang="en-US" sz="1600" b="1" dirty="0" smtClean="0"/>
              <a:t> radar variables are sensitive to hydrometeor (1) size, (2) shape, (3) orientation, (4) density, and (5) water content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5211" y="1423841"/>
            <a:ext cx="378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Differential reflectivity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v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974" y="1834138"/>
            <a:ext cx="13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3432" y="3378828"/>
            <a:ext cx="17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Orientation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4494" y="4955415"/>
            <a:ext cx="36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composition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63906" y="2769552"/>
            <a:ext cx="654629" cy="33547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52332" y="2959550"/>
            <a:ext cx="6271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591220" y="2395126"/>
            <a:ext cx="0" cy="275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9225" y="2323508"/>
            <a:ext cx="4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241" y="2524557"/>
            <a:ext cx="4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87430"/>
              </p:ext>
            </p:extLst>
          </p:nvPr>
        </p:nvGraphicFramePr>
        <p:xfrm>
          <a:off x="7380845" y="2611853"/>
          <a:ext cx="6350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845" y="2611853"/>
                        <a:ext cx="635000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 rot="19096564">
            <a:off x="5675219" y="3927227"/>
            <a:ext cx="688769" cy="268327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2630768">
            <a:off x="6266687" y="4138917"/>
            <a:ext cx="688769" cy="268327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21368932">
            <a:off x="5830784" y="4472862"/>
            <a:ext cx="688769" cy="268327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3663417">
            <a:off x="5203590" y="4168860"/>
            <a:ext cx="688769" cy="268327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51928"/>
              </p:ext>
            </p:extLst>
          </p:nvPr>
        </p:nvGraphicFramePr>
        <p:xfrm>
          <a:off x="7382434" y="4061390"/>
          <a:ext cx="6334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434" y="4061390"/>
                        <a:ext cx="6334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6166814" y="5669462"/>
            <a:ext cx="654629" cy="335479"/>
          </a:xfrm>
          <a:prstGeom prst="ellipse">
            <a:avLst/>
          </a:prstGeom>
          <a:pattFill prst="pct5">
            <a:fgClr>
              <a:schemeClr val="accent1">
                <a:shade val="80000"/>
                <a:lumMod val="90000"/>
              </a:schemeClr>
            </a:fgClr>
            <a:bgClr>
              <a:schemeClr val="bg1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5962" y="5669461"/>
            <a:ext cx="654629" cy="335479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12132" y="5305598"/>
            <a:ext cx="56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05641" y="5305598"/>
            <a:ext cx="7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56022"/>
              </p:ext>
            </p:extLst>
          </p:nvPr>
        </p:nvGraphicFramePr>
        <p:xfrm>
          <a:off x="7239930" y="5502417"/>
          <a:ext cx="1358647" cy="3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930" y="5502417"/>
                        <a:ext cx="1358647" cy="3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8" y="1685179"/>
            <a:ext cx="3535388" cy="20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161208" y="1414174"/>
            <a:ext cx="4675239" cy="3083073"/>
            <a:chOff x="4263351" y="285855"/>
            <a:chExt cx="4868497" cy="380626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5855"/>
              <a:ext cx="4608576" cy="345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63351" y="3750145"/>
              <a:ext cx="4868497" cy="34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160 research-quality dual-polarization operational radars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66800" y="4497247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Role of NSSL in the NEXRAD </a:t>
            </a:r>
            <a:r>
              <a:rPr lang="en-US" sz="2000" b="1" dirty="0" err="1" smtClean="0">
                <a:solidFill>
                  <a:srgbClr val="FF0000"/>
                </a:solidFill>
              </a:rPr>
              <a:t>polarimetric</a:t>
            </a:r>
            <a:r>
              <a:rPr lang="en-US" sz="2000" b="1" dirty="0" smtClean="0">
                <a:solidFill>
                  <a:srgbClr val="FF0000"/>
                </a:solidFill>
              </a:rPr>
              <a:t> upgrade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86941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Basic system design and participation in validation of radar variables and products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5402241"/>
            <a:ext cx="693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Providing initial set of operational algorithms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74489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Developing necessary modifications of </a:t>
            </a:r>
            <a:r>
              <a:rPr lang="en-US" b="1" dirty="0" err="1" smtClean="0"/>
              <a:t>polarimetric</a:t>
            </a:r>
            <a:r>
              <a:rPr lang="en-US" b="1" dirty="0" smtClean="0"/>
              <a:t> radar algorithms and creating the new ones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9463" y="775470"/>
            <a:ext cx="75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Polarimetric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upgrade of NEXRAD radars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00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Classification of different types of radar echo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Hydrometeor Classification Algorithm (HCA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659080" y="1700381"/>
            <a:ext cx="3521034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Existing classes</a:t>
            </a:r>
            <a:endParaRPr lang="en-US" sz="18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GC/AP – ground clutter / AP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BS – biological </a:t>
            </a:r>
            <a:r>
              <a:rPr lang="en-US" sz="1600" b="1" dirty="0" err="1">
                <a:solidFill>
                  <a:srgbClr val="CC0000"/>
                </a:solidFill>
              </a:rPr>
              <a:t>scatterers</a:t>
            </a:r>
            <a:endParaRPr lang="en-US" sz="16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DS – dry aggregated snow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WS – wet snow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CR - crystals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GR – </a:t>
            </a:r>
            <a:r>
              <a:rPr lang="en-US" sz="1600" b="1" dirty="0" err="1">
                <a:solidFill>
                  <a:srgbClr val="CC0000"/>
                </a:solidFill>
              </a:rPr>
              <a:t>graupel</a:t>
            </a:r>
            <a:endParaRPr lang="en-US" sz="16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BD – “big drops”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RA – light and moderate rain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HR – heavy rain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600" b="1" dirty="0">
                <a:solidFill>
                  <a:srgbClr val="CC0000"/>
                </a:solidFill>
              </a:rPr>
              <a:t> HA – hail (possibly mixed with rain)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1710276"/>
            <a:ext cx="4363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New classes  to be added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FRZ – freezing rain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IP – ice pellets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  - small hail  (D &lt; 2.5 cm)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LH – large hail	(2.5 &lt; D &lt; 5.0 cm)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GH – giant hail	(D &gt; 5.0 cm)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TDS – tornado debris signature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5765" y="4464876"/>
            <a:ext cx="269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Novel approaches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745" y="4889649"/>
            <a:ext cx="447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Combining radar and NWP models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4745" y="5302550"/>
            <a:ext cx="447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Using new crowd-sourcing techniques (SHAVE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for HCA validation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05219" y="2999672"/>
            <a:ext cx="6621264" cy="2992889"/>
            <a:chOff x="1643235" y="2776453"/>
            <a:chExt cx="6621264" cy="2992889"/>
          </a:xfrm>
        </p:grpSpPr>
        <p:grpSp>
          <p:nvGrpSpPr>
            <p:cNvPr id="13" name="Group 12"/>
            <p:cNvGrpSpPr/>
            <p:nvPr/>
          </p:nvGrpSpPr>
          <p:grpSpPr>
            <a:xfrm>
              <a:off x="1643235" y="2776453"/>
              <a:ext cx="6621264" cy="2992889"/>
              <a:chOff x="4131478" y="2939792"/>
              <a:chExt cx="6621264" cy="299288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1478" y="2939792"/>
                <a:ext cx="5132408" cy="299288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493957" y="4143848"/>
                <a:ext cx="1258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Gauge rain totals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6696956" y="4338211"/>
              <a:ext cx="617516" cy="2270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394568"/>
            <a:ext cx="82771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Novel </a:t>
            </a:r>
            <a:r>
              <a:rPr lang="en-US" sz="3100" dirty="0" err="1" smtClean="0"/>
              <a:t>polarimetric</a:t>
            </a:r>
            <a:r>
              <a:rPr lang="en-US" sz="3100" dirty="0" smtClean="0"/>
              <a:t> techniques for rainfall estimation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Advantages of using specific attenuation A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8" y="1607311"/>
            <a:ext cx="730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Lower sensitivity to the variability of drop size distributions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18" y="1976643"/>
            <a:ext cx="710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Immunity to radar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miscalibration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partial beam blockage, attenuation and impact of wet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radome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018" y="2510201"/>
            <a:ext cx="739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Ideal for networking and compositing of rainfall maps from different radars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3153" y="5992561"/>
            <a:ext cx="749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bias due to beam blockage is eliminated in the R(A) rain total map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20084837">
            <a:off x="1718383" y="4774895"/>
            <a:ext cx="1579419" cy="370392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85" y="227446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Networking </a:t>
            </a:r>
            <a:r>
              <a:rPr lang="en-US" sz="3200" dirty="0" err="1" smtClean="0"/>
              <a:t>polarimetric</a:t>
            </a:r>
            <a:r>
              <a:rPr lang="en-US" sz="3200" dirty="0" smtClean="0"/>
              <a:t> radars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87" b="50000"/>
          <a:stretch/>
        </p:blipFill>
        <p:spPr>
          <a:xfrm>
            <a:off x="130629" y="1395203"/>
            <a:ext cx="2652764" cy="1940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2" r="33429"/>
          <a:stretch/>
        </p:blipFill>
        <p:spPr>
          <a:xfrm>
            <a:off x="4193360" y="3032650"/>
            <a:ext cx="2443576" cy="3281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4"/>
          <a:stretch/>
        </p:blipFill>
        <p:spPr>
          <a:xfrm>
            <a:off x="6675529" y="3032648"/>
            <a:ext cx="2383419" cy="32818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55645" y="3032650"/>
            <a:ext cx="3537715" cy="3281815"/>
            <a:chOff x="492359" y="2842706"/>
            <a:chExt cx="3537715" cy="32818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69"/>
            <a:stretch/>
          </p:blipFill>
          <p:spPr>
            <a:xfrm>
              <a:off x="1586373" y="2842706"/>
              <a:ext cx="2443701" cy="328181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92359" y="3571732"/>
              <a:ext cx="1094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hr</a:t>
              </a:r>
              <a:r>
                <a:rPr lang="en-US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rain total</a:t>
              </a:r>
              <a:endPara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34832" y="1488579"/>
            <a:ext cx="530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Mosaic rainfall map exhibits discontinuity</a:t>
            </a: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if the R(Z) relation is used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09191" y="2203150"/>
            <a:ext cx="556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use of R(A) produces seamless mosaic rainfall map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629" y="5157878"/>
            <a:ext cx="2517570" cy="617517"/>
            <a:chOff x="-1" y="4928260"/>
            <a:chExt cx="2517570" cy="61751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86888" y="5011387"/>
              <a:ext cx="2030681" cy="534390"/>
            </a:xfrm>
            <a:prstGeom prst="straightConnector1">
              <a:avLst/>
            </a:prstGeom>
            <a:ln w="50800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1" y="4928260"/>
              <a:ext cx="1586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Discontinuity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5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Identification of the </a:t>
            </a:r>
            <a:r>
              <a:rPr lang="en-US" sz="2800" dirty="0" err="1" smtClean="0"/>
              <a:t>polarimetric</a:t>
            </a:r>
            <a:r>
              <a:rPr lang="en-US" sz="2800" dirty="0" smtClean="0"/>
              <a:t> “fingerprints” of various microphysical processes using cloud models and radar observations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7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390" y="2445164"/>
            <a:ext cx="3442215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Microphysical processes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 sorting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Coalescence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Freezing / refreezing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Depositional growth of 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Aggregation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Riming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869" y="2445164"/>
            <a:ext cx="457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catalog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polarimetric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fingerprints of individual microphysical processes has been created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3869" y="3372205"/>
            <a:ext cx="442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fingerprints help forecasters to interpret radar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868" y="4035732"/>
            <a:ext cx="442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Cloud modelers can use fingerprints to improve microphysical parameterization and assimilation of radar data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869" y="5236061"/>
            <a:ext cx="409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Polarimetric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radar observation operator for cloud models has been developed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9463" y="219119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Example of </a:t>
            </a:r>
            <a:r>
              <a:rPr lang="en-US" sz="3200" dirty="0" err="1" smtClean="0"/>
              <a:t>polarimetric</a:t>
            </a:r>
            <a:r>
              <a:rPr lang="en-US" sz="3200" dirty="0" smtClean="0"/>
              <a:t> fingerprints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8327" y="1580556"/>
            <a:ext cx="8801720" cy="2743414"/>
            <a:chOff x="168327" y="1547441"/>
            <a:chExt cx="8801720" cy="2743414"/>
          </a:xfrm>
        </p:grpSpPr>
        <p:grpSp>
          <p:nvGrpSpPr>
            <p:cNvPr id="11" name="Group 10"/>
            <p:cNvGrpSpPr/>
            <p:nvPr/>
          </p:nvGrpSpPr>
          <p:grpSpPr>
            <a:xfrm>
              <a:off x="168327" y="1547441"/>
              <a:ext cx="8801720" cy="2743414"/>
              <a:chOff x="70147" y="1504623"/>
              <a:chExt cx="8801720" cy="2743414"/>
            </a:xfrm>
          </p:grpSpPr>
          <p:pic>
            <p:nvPicPr>
              <p:cNvPr id="15" name="Picture 2" descr="200506042151_24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 t="22093" b="45835"/>
              <a:stretch/>
            </p:blipFill>
            <p:spPr bwMode="auto">
              <a:xfrm>
                <a:off x="70147" y="1504623"/>
                <a:ext cx="5867511" cy="2743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200506042151_24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59" t="54165" b="13763"/>
              <a:stretch/>
            </p:blipFill>
            <p:spPr bwMode="auto">
              <a:xfrm>
                <a:off x="5937658" y="1504623"/>
                <a:ext cx="2934209" cy="2743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018805" y="2721759"/>
              <a:ext cx="475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Z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31277" y="2688315"/>
              <a:ext cx="619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Z</a:t>
              </a:r>
              <a:r>
                <a:rPr lang="en-US" sz="2400" b="1" baseline="-25000" dirty="0" smtClean="0"/>
                <a:t>DR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6581" y="2688314"/>
              <a:ext cx="619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Calibri"/>
                </a:rPr>
                <a:t>ρ</a:t>
              </a:r>
              <a:r>
                <a:rPr lang="en-US" sz="2400" b="1" baseline="-25000" dirty="0" err="1" smtClean="0"/>
                <a:t>hv</a:t>
              </a:r>
              <a:endParaRPr lang="en-US" sz="2400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94410" y="3538847"/>
            <a:ext cx="2196935" cy="1263410"/>
            <a:chOff x="1294410" y="3538847"/>
            <a:chExt cx="2196935" cy="126341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493818" y="3538847"/>
              <a:ext cx="997527" cy="9368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94410" y="4432925"/>
              <a:ext cx="119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melting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28853" y="3347587"/>
            <a:ext cx="985652" cy="1496233"/>
            <a:chOff x="3728853" y="3347587"/>
            <a:chExt cx="985652" cy="1496233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3918858" y="3347587"/>
              <a:ext cx="190004" cy="11281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28853" y="4474488"/>
              <a:ext cx="985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riming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07626" y="3580410"/>
            <a:ext cx="2734498" cy="1263410"/>
            <a:chOff x="4607626" y="3580410"/>
            <a:chExt cx="2734498" cy="1263410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4607626" y="3580410"/>
              <a:ext cx="1235034" cy="8537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40835" y="4474488"/>
              <a:ext cx="1401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ize sorting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79463" y="4854382"/>
            <a:ext cx="1900078" cy="1244257"/>
            <a:chOff x="779463" y="4854382"/>
            <a:chExt cx="1900078" cy="1244257"/>
          </a:xfrm>
        </p:grpSpPr>
        <p:sp>
          <p:nvSpPr>
            <p:cNvPr id="23" name="TextBox 22"/>
            <p:cNvSpPr txBox="1"/>
            <p:nvPr/>
          </p:nvSpPr>
          <p:spPr>
            <a:xfrm>
              <a:off x="779463" y="4854382"/>
              <a:ext cx="190007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</a:rPr>
                <a:t>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DR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ρ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hv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" name="Right Arrow 23"/>
            <p:cNvSpPr>
              <a:spLocks noChangeAspect="1"/>
            </p:cNvSpPr>
            <p:nvPr/>
          </p:nvSpPr>
          <p:spPr>
            <a:xfrm rot="16200000">
              <a:off x="635138" y="5584160"/>
              <a:ext cx="633074" cy="344424"/>
            </a:xfrm>
            <a:prstGeom prst="rightArrow">
              <a:avLst/>
            </a:prstGeom>
            <a:gradFill>
              <a:gsLst>
                <a:gs pos="0">
                  <a:srgbClr val="E6B998"/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>
              <a:spLocks noChangeAspect="1"/>
            </p:cNvSpPr>
            <p:nvPr/>
          </p:nvSpPr>
          <p:spPr>
            <a:xfrm rot="16200000">
              <a:off x="1372296" y="5584160"/>
              <a:ext cx="633074" cy="344424"/>
            </a:xfrm>
            <a:prstGeom prst="rightArrow">
              <a:avLst/>
            </a:prstGeom>
            <a:gradFill>
              <a:gsLst>
                <a:gs pos="0">
                  <a:srgbClr val="E6B998"/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>
              <a:spLocks noChangeAspect="1"/>
            </p:cNvSpPr>
            <p:nvPr/>
          </p:nvSpPr>
          <p:spPr>
            <a:xfrm rot="5400000">
              <a:off x="2106246" y="5633819"/>
              <a:ext cx="585216" cy="344424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70C0"/>
                </a:gs>
                <a:gs pos="100000">
                  <a:srgbClr val="1D12FA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70303" y="4859370"/>
            <a:ext cx="1900078" cy="1258650"/>
            <a:chOff x="3370303" y="4859370"/>
            <a:chExt cx="1900078" cy="1258650"/>
          </a:xfrm>
        </p:grpSpPr>
        <p:sp>
          <p:nvSpPr>
            <p:cNvPr id="27" name="TextBox 26"/>
            <p:cNvSpPr txBox="1"/>
            <p:nvPr/>
          </p:nvSpPr>
          <p:spPr>
            <a:xfrm>
              <a:off x="3370303" y="4859370"/>
              <a:ext cx="190007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</a:rPr>
                <a:t>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DR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ρ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hv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8" name="Right Arrow 27"/>
            <p:cNvSpPr>
              <a:spLocks noChangeAspect="1"/>
            </p:cNvSpPr>
            <p:nvPr/>
          </p:nvSpPr>
          <p:spPr>
            <a:xfrm rot="16200000">
              <a:off x="3347020" y="5598604"/>
              <a:ext cx="633074" cy="344424"/>
            </a:xfrm>
            <a:prstGeom prst="rightArrow">
              <a:avLst/>
            </a:prstGeom>
            <a:gradFill>
              <a:gsLst>
                <a:gs pos="0">
                  <a:srgbClr val="E6B998"/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>
              <a:spLocks noChangeAspect="1"/>
            </p:cNvSpPr>
            <p:nvPr/>
          </p:nvSpPr>
          <p:spPr>
            <a:xfrm rot="5400000">
              <a:off x="4027734" y="5653200"/>
              <a:ext cx="585216" cy="344424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70C0"/>
                </a:gs>
                <a:gs pos="100000">
                  <a:srgbClr val="1D12FA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>
              <a:spLocks noChangeAspect="1"/>
            </p:cNvSpPr>
            <p:nvPr/>
          </p:nvSpPr>
          <p:spPr>
            <a:xfrm rot="16200000">
              <a:off x="4658933" y="5598606"/>
              <a:ext cx="633074" cy="344424"/>
            </a:xfrm>
            <a:prstGeom prst="rightArrow">
              <a:avLst/>
            </a:prstGeom>
            <a:gradFill>
              <a:gsLst>
                <a:gs pos="0">
                  <a:srgbClr val="E6B998"/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26503" y="4854382"/>
            <a:ext cx="1900078" cy="1244257"/>
            <a:chOff x="5926503" y="4854382"/>
            <a:chExt cx="1900078" cy="1244257"/>
          </a:xfrm>
        </p:grpSpPr>
        <p:sp>
          <p:nvSpPr>
            <p:cNvPr id="32" name="TextBox 31"/>
            <p:cNvSpPr txBox="1"/>
            <p:nvPr/>
          </p:nvSpPr>
          <p:spPr>
            <a:xfrm>
              <a:off x="5926503" y="4854382"/>
              <a:ext cx="190007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solidFill>
                    <a:schemeClr val="bg1"/>
                  </a:solidFill>
                </a:rPr>
                <a:t>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H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Z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DR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  </a:t>
              </a:r>
              <a:r>
                <a:rPr lang="el-GR" sz="2400" b="1" dirty="0" smtClean="0">
                  <a:solidFill>
                    <a:schemeClr val="bg1"/>
                  </a:solidFill>
                </a:rPr>
                <a:t>ρ</a:t>
              </a:r>
              <a:r>
                <a:rPr lang="en-US" sz="2400" b="1" baseline="-25000" dirty="0" err="1" smtClean="0">
                  <a:solidFill>
                    <a:schemeClr val="bg1"/>
                  </a:solidFill>
                </a:rPr>
                <a:t>hv</a:t>
              </a:r>
              <a:endParaRPr lang="en-US" sz="24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" name="Right Arrow 32"/>
            <p:cNvSpPr>
              <a:spLocks noChangeAspect="1"/>
            </p:cNvSpPr>
            <p:nvPr/>
          </p:nvSpPr>
          <p:spPr>
            <a:xfrm rot="5400000">
              <a:off x="5915442" y="5622535"/>
              <a:ext cx="585216" cy="344424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70C0"/>
                </a:gs>
                <a:gs pos="100000">
                  <a:srgbClr val="1D12FA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>
              <a:spLocks noChangeAspect="1"/>
            </p:cNvSpPr>
            <p:nvPr/>
          </p:nvSpPr>
          <p:spPr>
            <a:xfrm rot="16200000">
              <a:off x="6532779" y="5598605"/>
              <a:ext cx="633074" cy="344424"/>
            </a:xfrm>
            <a:prstGeom prst="rightArrow">
              <a:avLst/>
            </a:prstGeom>
            <a:gradFill>
              <a:gsLst>
                <a:gs pos="0">
                  <a:srgbClr val="E6B998"/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>
              <a:spLocks noChangeAspect="1"/>
            </p:cNvSpPr>
            <p:nvPr/>
          </p:nvSpPr>
          <p:spPr>
            <a:xfrm rot="5400000">
              <a:off x="7210334" y="5633819"/>
              <a:ext cx="585216" cy="344424"/>
            </a:xfrm>
            <a:prstGeom prst="right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70C0"/>
                </a:gs>
                <a:gs pos="100000">
                  <a:srgbClr val="1D12FA"/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11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Successes</a:t>
            </a:r>
          </a:p>
          <a:p>
            <a:pPr lvl="1"/>
            <a:r>
              <a:rPr lang="en-US" dirty="0" err="1" smtClean="0"/>
              <a:t>Polarimetric</a:t>
            </a:r>
            <a:r>
              <a:rPr lang="en-US" dirty="0" smtClean="0"/>
              <a:t> weather radar technology was brought to operations</a:t>
            </a:r>
          </a:p>
          <a:p>
            <a:pPr lvl="1"/>
            <a:r>
              <a:rPr lang="en-US" dirty="0" smtClean="0"/>
              <a:t>The algorithms for hydrometeor classification and rainfall estimation have been further refined using novel concepts</a:t>
            </a:r>
          </a:p>
          <a:p>
            <a:pPr lvl="1"/>
            <a:r>
              <a:rPr lang="en-US" dirty="0" smtClean="0"/>
              <a:t>The concept of “</a:t>
            </a:r>
            <a:r>
              <a:rPr lang="en-US" dirty="0" err="1" smtClean="0"/>
              <a:t>polarimetric</a:t>
            </a:r>
            <a:r>
              <a:rPr lang="en-US" dirty="0" smtClean="0"/>
              <a:t> fingerprints” has been introduced</a:t>
            </a:r>
          </a:p>
          <a:p>
            <a:pPr marL="0" indent="0">
              <a:buNone/>
            </a:pPr>
            <a:r>
              <a:rPr lang="en-US" dirty="0" smtClean="0"/>
              <a:t>Remaining challenges</a:t>
            </a:r>
          </a:p>
          <a:p>
            <a:pPr lvl="1"/>
            <a:r>
              <a:rPr lang="en-US" dirty="0" smtClean="0"/>
              <a:t>Utilization of dual-polarization radars for improvement of the performance of the NWP models is a next frontier of research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9092</TotalTime>
  <Words>570</Words>
  <Application>Microsoft Macintosh PowerPoint</Application>
  <PresentationFormat>On-screen Show (4:3)</PresentationFormat>
  <Paragraphs>103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2015-review-template</vt:lpstr>
      <vt:lpstr>Equation</vt:lpstr>
      <vt:lpstr>New Concepts in Utilization of Polarimetric Weather Radars </vt:lpstr>
      <vt:lpstr>Dual-polarization basics</vt:lpstr>
      <vt:lpstr>PowerPoint Presentation</vt:lpstr>
      <vt:lpstr>Classification of different types of radar echo Hydrometeor Classification Algorithm (HCA)</vt:lpstr>
      <vt:lpstr>Novel polarimetric techniques for rainfall estimation Advantages of using specific attenuation A</vt:lpstr>
      <vt:lpstr>Networking polarimetric radars</vt:lpstr>
      <vt:lpstr>Identification of the polarimetric “fingerprints” of various microphysical processes using cloud models and radar observations</vt:lpstr>
      <vt:lpstr>Example of polarimetric fingerprints</vt:lpstr>
      <vt:lpstr>Summary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134</cp:revision>
  <dcterms:created xsi:type="dcterms:W3CDTF">2014-10-24T15:10:25Z</dcterms:created>
  <dcterms:modified xsi:type="dcterms:W3CDTF">2015-02-18T20:22:29Z</dcterms:modified>
</cp:coreProperties>
</file>