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5051" r:id="rId1"/>
  </p:sldMasterIdLst>
  <p:notesMasterIdLst>
    <p:notesMasterId r:id="rId9"/>
  </p:notesMasterIdLst>
  <p:handoutMasterIdLst>
    <p:handoutMasterId r:id="rId10"/>
  </p:handoutMasterIdLst>
  <p:sldIdLst>
    <p:sldId id="256" r:id="rId2"/>
    <p:sldId id="259" r:id="rId3"/>
    <p:sldId id="258" r:id="rId4"/>
    <p:sldId id="262" r:id="rId5"/>
    <p:sldId id="264" r:id="rId6"/>
    <p:sldId id="265" r:id="rId7"/>
    <p:sldId id="269" r:id="rId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492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74C1A8A3-306A-4EB7-A6B1-4F7E0EB9C5D6}" styleName="Medium Style 3 - Accent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5202B0CA-FC54-4496-8BCA-5EF66A818D29}" styleName="Dark Style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125E5076-3810-47DD-B79F-674D7AD40C01}" styleName="Dark Style 1 - Accent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8FD4443E-F989-4FC4-A0C8-D5A2AF1F390B}" styleName="Dark Style 1 - Accent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C4B1156A-380E-4F78-BDF5-A606A8083BF9}" styleName="Medium Style 4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302" autoAdjust="0"/>
    <p:restoredTop sz="55920" autoAdjust="0"/>
  </p:normalViewPr>
  <p:slideViewPr>
    <p:cSldViewPr snapToGrid="0" snapToObjects="1">
      <p:cViewPr>
        <p:scale>
          <a:sx n="155" d="100"/>
          <a:sy n="155" d="100"/>
        </p:scale>
        <p:origin x="-1144" y="-136"/>
      </p:cViewPr>
      <p:guideLst>
        <p:guide orient="horz" pos="269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Grid="0" snapToObjects="1">
      <p:cViewPr>
        <p:scale>
          <a:sx n="200" d="100"/>
          <a:sy n="200" d="100"/>
        </p:scale>
        <p:origin x="-888" y="439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printerSettings" Target="printerSettings/printerSettings1.bin"/><Relationship Id="rId12" Type="http://schemas.openxmlformats.org/officeDocument/2006/relationships/presProps" Target="presProps.xml"/><Relationship Id="rId13" Type="http://schemas.openxmlformats.org/officeDocument/2006/relationships/viewProps" Target="viewProps.xml"/><Relationship Id="rId14" Type="http://schemas.openxmlformats.org/officeDocument/2006/relationships/theme" Target="theme/theme1.xml"/><Relationship Id="rId15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notesMaster" Target="notesMasters/notesMaster1.xml"/><Relationship Id="rId10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C1DB7F8-5096-C24D-A554-7000DED36531}" type="datetimeFigureOut">
              <a:rPr lang="en-US" smtClean="0"/>
              <a:pPr/>
              <a:t>2/18/15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EA5527C-FF65-7E45-8C08-C143030C512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76546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EAFE238-AD58-F64E-85D7-52F93FA94EB0}" type="datetimeFigureOut">
              <a:rPr lang="en-US" smtClean="0"/>
              <a:pPr/>
              <a:t>2/18/15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F8C3057-D8C7-3446-9A91-8A752B78748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273460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8C3057-D8C7-3446-9A91-8A752B787481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8C3057-D8C7-3446-9A91-8A752B787481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194985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More details</a:t>
            </a:r>
            <a:r>
              <a:rPr lang="en-US" baseline="0" dirty="0" smtClean="0"/>
              <a:t> on fingerprinting can be found at</a:t>
            </a:r>
          </a:p>
          <a:p>
            <a:pPr marL="0" marR="0" indent="-4572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baseline="0" dirty="0" err="1" smtClean="0"/>
              <a:t>Ryzhkov</a:t>
            </a:r>
            <a:r>
              <a:rPr lang="en-US" b="1" baseline="0" dirty="0" smtClean="0"/>
              <a:t>, A.V., P. Zhang, H.D. Reeves</a:t>
            </a:r>
            <a:r>
              <a:rPr lang="en-US" baseline="0" dirty="0" smtClean="0"/>
              <a:t>, M. </a:t>
            </a:r>
            <a:r>
              <a:rPr lang="en-US" baseline="0" dirty="0" err="1" smtClean="0"/>
              <a:t>Kumjian</a:t>
            </a:r>
            <a:r>
              <a:rPr lang="en-US" baseline="0" dirty="0" smtClean="0"/>
              <a:t>, S. </a:t>
            </a:r>
            <a:r>
              <a:rPr lang="en-US" baseline="0" dirty="0" err="1" smtClean="0"/>
              <a:t>Troemel</a:t>
            </a:r>
            <a:r>
              <a:rPr lang="en-US" baseline="0" dirty="0" smtClean="0"/>
              <a:t>, and C. Simmer, 2015: Quasi-vertical profiles – a new way to look at </a:t>
            </a:r>
            <a:r>
              <a:rPr lang="en-US" baseline="0" dirty="0" err="1" smtClean="0"/>
              <a:t>polarimetric</a:t>
            </a:r>
            <a:r>
              <a:rPr lang="en-US" baseline="0" dirty="0" smtClean="0"/>
              <a:t> data</a:t>
            </a:r>
            <a:r>
              <a:rPr lang="en-US" i="1" baseline="0" dirty="0" smtClean="0"/>
              <a:t>.  J. Atmos. Oceanic. Tech</a:t>
            </a:r>
            <a:r>
              <a:rPr lang="en-US" baseline="0" dirty="0" smtClean="0"/>
              <a:t>., in review.</a:t>
            </a:r>
          </a:p>
          <a:p>
            <a:pPr indent="-457200">
              <a:defRPr/>
            </a:pPr>
            <a:r>
              <a:rPr lang="en-US" b="1" dirty="0" smtClean="0"/>
              <a:t>Elmore, K.L., Z.L. </a:t>
            </a:r>
            <a:r>
              <a:rPr lang="en-US" b="1" dirty="0" err="1" smtClean="0"/>
              <a:t>Flamig</a:t>
            </a:r>
            <a:r>
              <a:rPr lang="en-US" b="1" dirty="0" smtClean="0"/>
              <a:t>, V. </a:t>
            </a:r>
            <a:r>
              <a:rPr lang="en-US" b="1" dirty="0" err="1" smtClean="0"/>
              <a:t>Lakshmanan</a:t>
            </a:r>
            <a:r>
              <a:rPr lang="en-US" b="1" dirty="0" smtClean="0"/>
              <a:t>, B.T. </a:t>
            </a:r>
            <a:r>
              <a:rPr lang="en-US" b="1" dirty="0" err="1" smtClean="0"/>
              <a:t>Kaney</a:t>
            </a:r>
            <a:r>
              <a:rPr lang="en-US" b="1" dirty="0" smtClean="0"/>
              <a:t>, V. Farmer, H.D. Reeves, L.P. </a:t>
            </a:r>
            <a:r>
              <a:rPr lang="en-US" b="1" dirty="0" err="1" smtClean="0"/>
              <a:t>Rothfusz</a:t>
            </a:r>
            <a:r>
              <a:rPr lang="en-US" dirty="0" smtClean="0"/>
              <a:t>, 2014: </a:t>
            </a:r>
            <a:r>
              <a:rPr lang="en-US" dirty="0" err="1" smtClean="0"/>
              <a:t>mPING</a:t>
            </a:r>
            <a:r>
              <a:rPr lang="en-US" dirty="0" smtClean="0"/>
              <a:t>: Crowd-souring weather reports for research.  </a:t>
            </a:r>
            <a:r>
              <a:rPr lang="en-US" i="1" dirty="0" smtClean="0"/>
              <a:t>Bull. Amer. Meteor. Soc</a:t>
            </a:r>
            <a:r>
              <a:rPr lang="en-US" dirty="0" smtClean="0"/>
              <a:t>., </a:t>
            </a:r>
            <a:r>
              <a:rPr lang="en-US" b="1" dirty="0" smtClean="0"/>
              <a:t>95</a:t>
            </a:r>
            <a:r>
              <a:rPr lang="en-US" dirty="0" smtClean="0"/>
              <a:t>, 1335-1342.</a:t>
            </a:r>
            <a:endParaRPr lang="en-US" baseline="0" dirty="0" smtClean="0"/>
          </a:p>
          <a:p>
            <a:pPr marL="0" marR="0" indent="-4572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baseline="0" dirty="0" smtClean="0"/>
              <a:t>Griffin, E.M., T.J. </a:t>
            </a:r>
            <a:r>
              <a:rPr lang="en-US" b="1" baseline="0" dirty="0" err="1" smtClean="0"/>
              <a:t>Schuur</a:t>
            </a:r>
            <a:r>
              <a:rPr lang="en-US" b="1" baseline="0" dirty="0" smtClean="0"/>
              <a:t>, A.V. </a:t>
            </a:r>
            <a:r>
              <a:rPr lang="en-US" b="1" baseline="0" dirty="0" err="1" smtClean="0"/>
              <a:t>Ryzhkov</a:t>
            </a:r>
            <a:r>
              <a:rPr lang="en-US" b="1" baseline="0" dirty="0" smtClean="0"/>
              <a:t>, H.D. Reeves</a:t>
            </a:r>
            <a:r>
              <a:rPr lang="en-US" baseline="0" dirty="0" smtClean="0"/>
              <a:t>, and J.C. </a:t>
            </a:r>
            <a:r>
              <a:rPr lang="en-US" baseline="0" dirty="0" err="1" smtClean="0"/>
              <a:t>Picca</a:t>
            </a:r>
            <a:r>
              <a:rPr lang="en-US" baseline="0" dirty="0" smtClean="0"/>
              <a:t>, 2014: A </a:t>
            </a:r>
            <a:r>
              <a:rPr lang="en-US" baseline="0" dirty="0" err="1" smtClean="0"/>
              <a:t>polarimetric</a:t>
            </a:r>
            <a:r>
              <a:rPr lang="en-US" baseline="0" dirty="0" smtClean="0"/>
              <a:t> and microphysical investigation of the northeast blizzard of 8-9 February 2013.  </a:t>
            </a:r>
            <a:r>
              <a:rPr lang="en-US" i="1" baseline="0" dirty="0" err="1" smtClean="0"/>
              <a:t>Wea</a:t>
            </a:r>
            <a:r>
              <a:rPr lang="en-US" i="1" baseline="0" dirty="0" smtClean="0"/>
              <a:t>. Forecasting.</a:t>
            </a:r>
            <a:r>
              <a:rPr lang="en-US" baseline="0" dirty="0" smtClean="0"/>
              <a:t>  </a:t>
            </a:r>
            <a:r>
              <a:rPr lang="en-US" b="1" baseline="0" dirty="0" smtClean="0"/>
              <a:t>29</a:t>
            </a:r>
            <a:r>
              <a:rPr lang="en-US" baseline="0" dirty="0" smtClean="0"/>
              <a:t>, 1271-1294.</a:t>
            </a:r>
          </a:p>
          <a:p>
            <a:pPr marL="0" marR="0" indent="-4572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err="1" smtClean="0"/>
              <a:t>Troemel</a:t>
            </a:r>
            <a:r>
              <a:rPr lang="en-US" baseline="0" dirty="0" smtClean="0"/>
              <a:t>, S. </a:t>
            </a:r>
            <a:r>
              <a:rPr lang="en-US" b="1" baseline="0" dirty="0" smtClean="0"/>
              <a:t>A. </a:t>
            </a:r>
            <a:r>
              <a:rPr lang="en-US" b="1" baseline="0" dirty="0" err="1" smtClean="0"/>
              <a:t>Ryzhkov</a:t>
            </a:r>
            <a:r>
              <a:rPr lang="en-US" b="1" baseline="0" dirty="0" smtClean="0"/>
              <a:t>, P. Zhang</a:t>
            </a:r>
            <a:r>
              <a:rPr lang="en-US" baseline="0" dirty="0" smtClean="0"/>
              <a:t>, and C. Simmer, 2014: Investigations of backscatter differential phase in the melting layer.  </a:t>
            </a:r>
            <a:r>
              <a:rPr lang="en-US" i="1" baseline="0" dirty="0" smtClean="0"/>
              <a:t>J. Appl. Meteor. Climatology</a:t>
            </a:r>
            <a:r>
              <a:rPr lang="en-US" baseline="0" dirty="0" smtClean="0"/>
              <a:t>, </a:t>
            </a:r>
            <a:r>
              <a:rPr lang="en-US" b="1" baseline="0" dirty="0" smtClean="0"/>
              <a:t>53</a:t>
            </a:r>
            <a:r>
              <a:rPr lang="en-US" baseline="0" dirty="0" smtClean="0"/>
              <a:t>, 2344-2359.</a:t>
            </a:r>
          </a:p>
          <a:p>
            <a:pPr marL="0" marR="0" indent="-4572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err="1" smtClean="0"/>
              <a:t>Kumjian</a:t>
            </a:r>
            <a:r>
              <a:rPr lang="en-US" baseline="0" dirty="0" smtClean="0"/>
              <a:t>, M.R., A.P. </a:t>
            </a:r>
            <a:r>
              <a:rPr lang="en-US" baseline="0" dirty="0" err="1" smtClean="0"/>
              <a:t>Khain</a:t>
            </a:r>
            <a:r>
              <a:rPr lang="en-US" baseline="0" dirty="0" smtClean="0"/>
              <a:t>, N. </a:t>
            </a:r>
            <a:r>
              <a:rPr lang="en-US" baseline="0" dirty="0" err="1" smtClean="0"/>
              <a:t>Benmoshe</a:t>
            </a:r>
            <a:r>
              <a:rPr lang="en-US" baseline="0" dirty="0" smtClean="0"/>
              <a:t>, E. </a:t>
            </a:r>
            <a:r>
              <a:rPr lang="en-US" baseline="0" dirty="0" err="1" smtClean="0"/>
              <a:t>Ilotoviz</a:t>
            </a:r>
            <a:r>
              <a:rPr lang="en-US" baseline="0" dirty="0" smtClean="0"/>
              <a:t>, </a:t>
            </a:r>
            <a:r>
              <a:rPr lang="en-US" b="1" baseline="0" dirty="0" smtClean="0"/>
              <a:t>A.V. </a:t>
            </a:r>
            <a:r>
              <a:rPr lang="en-US" b="1" baseline="0" dirty="0" err="1" smtClean="0"/>
              <a:t>Ryzhkov</a:t>
            </a:r>
            <a:r>
              <a:rPr lang="en-US" baseline="0" dirty="0" smtClean="0"/>
              <a:t>, V.T.J. Philips, 2014: The anatomy and physics of Z</a:t>
            </a:r>
            <a:r>
              <a:rPr lang="en-US" baseline="-25000" dirty="0" smtClean="0"/>
              <a:t>DR</a:t>
            </a:r>
            <a:r>
              <a:rPr lang="en-US" baseline="0" dirty="0" smtClean="0"/>
              <a:t> columns: Investigating </a:t>
            </a:r>
            <a:r>
              <a:rPr lang="en-US" baseline="0" dirty="0" err="1" smtClean="0"/>
              <a:t>polarimetric</a:t>
            </a:r>
            <a:r>
              <a:rPr lang="en-US" baseline="0" dirty="0" smtClean="0"/>
              <a:t> radar signature with a spectral bin microphysical model.  </a:t>
            </a:r>
            <a:r>
              <a:rPr lang="en-US" i="1" baseline="0" dirty="0" smtClean="0"/>
              <a:t>J. Appl. Meteor. Climatology</a:t>
            </a:r>
            <a:r>
              <a:rPr lang="en-US" baseline="0" dirty="0" smtClean="0"/>
              <a:t>, </a:t>
            </a:r>
            <a:r>
              <a:rPr lang="en-US" b="1" baseline="0" dirty="0" smtClean="0"/>
              <a:t>53</a:t>
            </a:r>
            <a:r>
              <a:rPr lang="en-US" baseline="0" dirty="0" smtClean="0"/>
              <a:t>, 1820-1843.</a:t>
            </a:r>
          </a:p>
          <a:p>
            <a:pPr marL="0" marR="0" indent="-4572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baseline="0" dirty="0" err="1" smtClean="0"/>
              <a:t>Kumjian</a:t>
            </a:r>
            <a:r>
              <a:rPr lang="en-US" b="1" baseline="0" dirty="0" smtClean="0"/>
              <a:t>, M.R., A.V. </a:t>
            </a:r>
            <a:r>
              <a:rPr lang="en-US" b="1" baseline="0" dirty="0" err="1" smtClean="0"/>
              <a:t>Ryzhkov</a:t>
            </a:r>
            <a:r>
              <a:rPr lang="en-US" b="1" baseline="0" dirty="0" smtClean="0"/>
              <a:t>, H.D. Reeves, T.J. </a:t>
            </a:r>
            <a:r>
              <a:rPr lang="en-US" b="1" baseline="0" dirty="0" err="1" smtClean="0"/>
              <a:t>Schuur</a:t>
            </a:r>
            <a:r>
              <a:rPr lang="en-US" b="1" baseline="0" dirty="0" smtClean="0"/>
              <a:t>,</a:t>
            </a:r>
            <a:r>
              <a:rPr lang="en-US" baseline="0" dirty="0" smtClean="0"/>
              <a:t> 2013: A dual-polarization radar signature of hydrometeor refreezing in winter storms.  </a:t>
            </a:r>
            <a:r>
              <a:rPr lang="en-US" i="1" baseline="0" dirty="0" smtClean="0"/>
              <a:t>J. Appl. Meteor. Climatology</a:t>
            </a:r>
            <a:r>
              <a:rPr lang="en-US" baseline="0" dirty="0" smtClean="0"/>
              <a:t>, </a:t>
            </a:r>
            <a:r>
              <a:rPr lang="en-US" b="1" baseline="0" dirty="0" smtClean="0"/>
              <a:t>52</a:t>
            </a:r>
            <a:r>
              <a:rPr lang="en-US" baseline="0" dirty="0" smtClean="0"/>
              <a:t>, 2549-2566.</a:t>
            </a:r>
          </a:p>
          <a:p>
            <a:pPr marL="0" marR="0" indent="-4572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0" baseline="0" dirty="0" smtClean="0"/>
              <a:t>Andric, J., M. </a:t>
            </a:r>
            <a:r>
              <a:rPr lang="en-US" b="0" baseline="0" dirty="0" err="1" smtClean="0"/>
              <a:t>Kumjian</a:t>
            </a:r>
            <a:r>
              <a:rPr lang="en-US" b="0" baseline="0" dirty="0" smtClean="0"/>
              <a:t>, D. </a:t>
            </a:r>
            <a:r>
              <a:rPr lang="en-US" b="0" baseline="0" dirty="0" err="1" smtClean="0"/>
              <a:t>Zrnic</a:t>
            </a:r>
            <a:r>
              <a:rPr lang="en-US" baseline="0" dirty="0" smtClean="0"/>
              <a:t>, J. </a:t>
            </a:r>
            <a:r>
              <a:rPr lang="en-US" baseline="0" dirty="0" err="1" smtClean="0"/>
              <a:t>Straka</a:t>
            </a:r>
            <a:r>
              <a:rPr lang="en-US" baseline="0" dirty="0" smtClean="0"/>
              <a:t>, and </a:t>
            </a:r>
            <a:r>
              <a:rPr lang="en-US" b="1" baseline="0" dirty="0" smtClean="0"/>
              <a:t>V. </a:t>
            </a:r>
            <a:r>
              <a:rPr lang="en-US" b="1" baseline="0" dirty="0" err="1" smtClean="0"/>
              <a:t>Melnikov</a:t>
            </a:r>
            <a:r>
              <a:rPr lang="en-US" baseline="0" dirty="0" smtClean="0"/>
              <a:t>, 2013: </a:t>
            </a:r>
            <a:r>
              <a:rPr lang="en-US" baseline="0" dirty="0" err="1" smtClean="0"/>
              <a:t>Polarimetric</a:t>
            </a:r>
            <a:r>
              <a:rPr lang="en-US" baseline="0" dirty="0" smtClean="0"/>
              <a:t> signatures above the melting layer in winter storms: An observational and modeling study.  </a:t>
            </a:r>
            <a:r>
              <a:rPr lang="en-US" i="1" baseline="0" dirty="0" smtClean="0"/>
              <a:t>J. Appl. Meteor. Climatology</a:t>
            </a:r>
            <a:r>
              <a:rPr lang="en-US" baseline="0" dirty="0" smtClean="0"/>
              <a:t>, </a:t>
            </a:r>
            <a:r>
              <a:rPr lang="en-US" b="1" baseline="0" dirty="0" smtClean="0"/>
              <a:t>52</a:t>
            </a:r>
            <a:r>
              <a:rPr lang="en-US" baseline="0" dirty="0" smtClean="0"/>
              <a:t>, 682-700.</a:t>
            </a:r>
          </a:p>
          <a:p>
            <a:pPr marL="0" marR="0" indent="-4572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baseline="0" dirty="0" err="1" smtClean="0"/>
              <a:t>Ryzhkov</a:t>
            </a:r>
            <a:r>
              <a:rPr lang="en-US" b="1" baseline="0" dirty="0" smtClean="0"/>
              <a:t>, A</a:t>
            </a:r>
            <a:r>
              <a:rPr lang="en-US" baseline="0" dirty="0" smtClean="0"/>
              <a:t>., M. </a:t>
            </a:r>
            <a:r>
              <a:rPr lang="en-US" baseline="0" dirty="0" err="1" smtClean="0"/>
              <a:t>Kumjian</a:t>
            </a:r>
            <a:r>
              <a:rPr lang="en-US" baseline="0" dirty="0" smtClean="0"/>
              <a:t>, S. </a:t>
            </a:r>
            <a:r>
              <a:rPr lang="en-US" baseline="0" dirty="0" err="1" smtClean="0"/>
              <a:t>Ganson</a:t>
            </a:r>
            <a:r>
              <a:rPr lang="en-US" baseline="0" dirty="0" smtClean="0"/>
              <a:t>, and A. </a:t>
            </a:r>
            <a:r>
              <a:rPr lang="en-US" baseline="0" dirty="0" err="1" smtClean="0"/>
              <a:t>Khain</a:t>
            </a:r>
            <a:r>
              <a:rPr lang="en-US" baseline="0" dirty="0" smtClean="0"/>
              <a:t>, 2013: </a:t>
            </a:r>
            <a:r>
              <a:rPr lang="en-US" baseline="0" dirty="0" err="1" smtClean="0"/>
              <a:t>Polarimetric</a:t>
            </a:r>
            <a:r>
              <a:rPr lang="en-US" baseline="0" dirty="0" smtClean="0"/>
              <a:t> radar characteristics of melting hail: Part I: Theoretical </a:t>
            </a:r>
            <a:r>
              <a:rPr lang="en-US" baseline="0" dirty="0" err="1" smtClean="0"/>
              <a:t>simulationsusing</a:t>
            </a:r>
            <a:r>
              <a:rPr lang="en-US" baseline="0" dirty="0" smtClean="0"/>
              <a:t> spectral microphysical modeling.  </a:t>
            </a:r>
            <a:r>
              <a:rPr lang="en-US" i="1" baseline="0" dirty="0" smtClean="0"/>
              <a:t>J. Appl. Meteor. Climatology</a:t>
            </a:r>
            <a:r>
              <a:rPr lang="en-US" baseline="0" dirty="0" smtClean="0"/>
              <a:t>., </a:t>
            </a:r>
            <a:r>
              <a:rPr lang="en-US" b="1" baseline="0" dirty="0" smtClean="0"/>
              <a:t>52</a:t>
            </a:r>
            <a:r>
              <a:rPr lang="en-US" baseline="0" dirty="0" smtClean="0"/>
              <a:t>, 2849-2870.</a:t>
            </a:r>
          </a:p>
          <a:p>
            <a:pPr marL="0" marR="0" indent="-4572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i="0" baseline="0" dirty="0" err="1" smtClean="0"/>
              <a:t>Ryzhkov</a:t>
            </a:r>
            <a:r>
              <a:rPr lang="en-US" b="1" i="0" baseline="0" dirty="0" smtClean="0"/>
              <a:t>, A</a:t>
            </a:r>
            <a:r>
              <a:rPr lang="en-US" baseline="0" dirty="0" smtClean="0"/>
              <a:t>., M. </a:t>
            </a:r>
            <a:r>
              <a:rPr lang="en-US" baseline="0" dirty="0" err="1" smtClean="0"/>
              <a:t>Kumjian</a:t>
            </a:r>
            <a:r>
              <a:rPr lang="en-US" baseline="0" dirty="0" smtClean="0"/>
              <a:t>, S. </a:t>
            </a:r>
            <a:r>
              <a:rPr lang="en-US" baseline="0" dirty="0" err="1" smtClean="0"/>
              <a:t>Ganson</a:t>
            </a:r>
            <a:r>
              <a:rPr lang="en-US" baseline="0" dirty="0" smtClean="0"/>
              <a:t>, and </a:t>
            </a:r>
            <a:r>
              <a:rPr lang="en-US" b="1" baseline="0" dirty="0" smtClean="0"/>
              <a:t>P. Zhang</a:t>
            </a:r>
            <a:r>
              <a:rPr lang="en-US" baseline="0" dirty="0" smtClean="0"/>
              <a:t>, 2013: </a:t>
            </a:r>
            <a:r>
              <a:rPr lang="en-US" baseline="0" dirty="0" err="1" smtClean="0"/>
              <a:t>Polarimetric</a:t>
            </a:r>
            <a:r>
              <a:rPr lang="en-US" baseline="0" dirty="0" smtClean="0"/>
              <a:t> radar characteristics of melting hail: Part II: Practical implications.  </a:t>
            </a:r>
            <a:r>
              <a:rPr lang="en-US" i="1" baseline="0" dirty="0" smtClean="0"/>
              <a:t>J. Appl. Meteor. Climatolog</a:t>
            </a:r>
            <a:r>
              <a:rPr lang="en-US" baseline="0" dirty="0" smtClean="0"/>
              <a:t>y, </a:t>
            </a:r>
            <a:r>
              <a:rPr lang="en-US" b="1" baseline="0" dirty="0" smtClean="0"/>
              <a:t>52</a:t>
            </a:r>
            <a:r>
              <a:rPr lang="en-US" baseline="0" dirty="0" smtClean="0"/>
              <a:t>, 2871-2886.</a:t>
            </a:r>
          </a:p>
          <a:p>
            <a:pPr marL="0" marR="0" indent="-4572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baseline="0" dirty="0" err="1" smtClean="0"/>
              <a:t>Kumjian</a:t>
            </a:r>
            <a:r>
              <a:rPr lang="en-US" b="1" baseline="0" dirty="0" smtClean="0"/>
              <a:t>, M.R., and A.V. </a:t>
            </a:r>
            <a:r>
              <a:rPr lang="en-US" b="1" baseline="0" dirty="0" err="1" smtClean="0"/>
              <a:t>Ryzhkov</a:t>
            </a:r>
            <a:r>
              <a:rPr lang="en-US" baseline="0" dirty="0" smtClean="0"/>
              <a:t>, 2012: The impact of size sorting on the </a:t>
            </a:r>
            <a:r>
              <a:rPr lang="en-US" baseline="0" dirty="0" err="1" smtClean="0"/>
              <a:t>polarimetric</a:t>
            </a:r>
            <a:r>
              <a:rPr lang="en-US" baseline="0" dirty="0" smtClean="0"/>
              <a:t> radar variables</a:t>
            </a:r>
            <a:r>
              <a:rPr lang="en-US" i="1" baseline="0" dirty="0" smtClean="0"/>
              <a:t>.  J. Atmos. Sci.</a:t>
            </a:r>
            <a:r>
              <a:rPr lang="en-US" baseline="0" dirty="0" smtClean="0"/>
              <a:t>, </a:t>
            </a:r>
            <a:r>
              <a:rPr lang="en-US" b="1" baseline="0" dirty="0" smtClean="0"/>
              <a:t>69</a:t>
            </a:r>
            <a:r>
              <a:rPr lang="en-US" baseline="0" dirty="0" smtClean="0"/>
              <a:t>, 2042-2060.</a:t>
            </a:r>
          </a:p>
          <a:p>
            <a:pPr marL="0" marR="0" indent="-4572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Zhang, G. S. </a:t>
            </a:r>
            <a:r>
              <a:rPr lang="en-US" baseline="0" dirty="0" err="1" smtClean="0"/>
              <a:t>Luchs</a:t>
            </a:r>
            <a:r>
              <a:rPr lang="en-US" baseline="0" dirty="0" smtClean="0"/>
              <a:t>, </a:t>
            </a:r>
            <a:r>
              <a:rPr lang="en-US" b="1" baseline="0" dirty="0" smtClean="0"/>
              <a:t>A. </a:t>
            </a:r>
            <a:r>
              <a:rPr lang="en-US" b="1" baseline="0" dirty="0" err="1" smtClean="0"/>
              <a:t>Ryzhkov</a:t>
            </a:r>
            <a:r>
              <a:rPr lang="en-US" baseline="0" dirty="0" smtClean="0"/>
              <a:t>, M. </a:t>
            </a:r>
            <a:r>
              <a:rPr lang="en-US" baseline="0" dirty="0" err="1" smtClean="0"/>
              <a:t>Xue</a:t>
            </a:r>
            <a:r>
              <a:rPr lang="en-US" baseline="0" dirty="0" smtClean="0"/>
              <a:t>, L. </a:t>
            </a:r>
            <a:r>
              <a:rPr lang="en-US" baseline="0" dirty="0" err="1" smtClean="0"/>
              <a:t>Ryzhkova</a:t>
            </a:r>
            <a:r>
              <a:rPr lang="en-US" baseline="0" dirty="0" smtClean="0"/>
              <a:t>, and Q. Cao, 2011: Winter precipitation microphysics characterized by </a:t>
            </a:r>
            <a:r>
              <a:rPr lang="en-US" baseline="0" dirty="0" err="1" smtClean="0"/>
              <a:t>polarimetric</a:t>
            </a:r>
            <a:r>
              <a:rPr lang="en-US" baseline="0" dirty="0" smtClean="0"/>
              <a:t> radar and video </a:t>
            </a:r>
            <a:r>
              <a:rPr lang="en-US" baseline="0" dirty="0" err="1" smtClean="0"/>
              <a:t>disdrometer</a:t>
            </a:r>
            <a:r>
              <a:rPr lang="en-US" baseline="0" dirty="0" smtClean="0"/>
              <a:t> observations in central Oklahoma.  </a:t>
            </a:r>
            <a:r>
              <a:rPr lang="en-US" i="1" baseline="0" dirty="0" smtClean="0"/>
              <a:t>J. Appl. Meteor. Climatology, </a:t>
            </a:r>
            <a:r>
              <a:rPr lang="en-US" b="1" baseline="0" dirty="0" smtClean="0"/>
              <a:t>50</a:t>
            </a:r>
            <a:r>
              <a:rPr lang="en-US" baseline="0" dirty="0" smtClean="0"/>
              <a:t>, 1558-1570.</a:t>
            </a:r>
          </a:p>
          <a:p>
            <a:pPr marL="0" marR="0" indent="-4572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Isaac, G.A. and </a:t>
            </a:r>
            <a:r>
              <a:rPr lang="en-US" b="1" baseline="0" dirty="0" smtClean="0"/>
              <a:t>coauthors</a:t>
            </a:r>
            <a:r>
              <a:rPr lang="en-US" baseline="0" dirty="0" smtClean="0"/>
              <a:t>, 2012: Science of </a:t>
            </a:r>
            <a:r>
              <a:rPr lang="en-US" baseline="0" dirty="0" err="1" smtClean="0"/>
              <a:t>nowcasting</a:t>
            </a:r>
            <a:r>
              <a:rPr lang="en-US" baseline="0" dirty="0" smtClean="0"/>
              <a:t> Olympic weather for Vancouver 2010 (SNOW-V10): A world weather research </a:t>
            </a:r>
            <a:r>
              <a:rPr lang="en-US" baseline="0" dirty="0" err="1" smtClean="0"/>
              <a:t>programme</a:t>
            </a:r>
            <a:r>
              <a:rPr lang="en-US" baseline="0" dirty="0" smtClean="0"/>
              <a:t> project.  </a:t>
            </a:r>
            <a:r>
              <a:rPr lang="en-US" i="1" baseline="0" dirty="0" smtClean="0"/>
              <a:t>Pure and Applied Geophysics</a:t>
            </a:r>
            <a:r>
              <a:rPr lang="en-US" baseline="0" dirty="0" smtClean="0"/>
              <a:t>,  doi:10.1007/s00024-012-0579-0.</a:t>
            </a:r>
          </a:p>
          <a:p>
            <a:pPr marL="0" marR="0" indent="-4572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baseline="0" dirty="0" err="1" smtClean="0"/>
              <a:t>Schuur</a:t>
            </a:r>
            <a:r>
              <a:rPr lang="en-US" b="1" baseline="0" dirty="0" smtClean="0"/>
              <a:t>, T.J., A.V. </a:t>
            </a:r>
            <a:r>
              <a:rPr lang="en-US" b="1" baseline="0" dirty="0" err="1" smtClean="0"/>
              <a:t>Ryzhkov</a:t>
            </a:r>
            <a:r>
              <a:rPr lang="en-US" b="1" baseline="0" dirty="0" smtClean="0"/>
              <a:t>, D.E. Forsyth, P. Zhang, and H.D. Reeves</a:t>
            </a:r>
            <a:r>
              <a:rPr lang="en-US" baseline="0" dirty="0" smtClean="0"/>
              <a:t>, 2012: Cloud observations with NSSL’s X-band </a:t>
            </a:r>
            <a:r>
              <a:rPr lang="en-US" baseline="0" dirty="0" err="1" smtClean="0"/>
              <a:t>polarimetric</a:t>
            </a:r>
            <a:r>
              <a:rPr lang="en-US" baseline="0" dirty="0" smtClean="0"/>
              <a:t> radar during the SNOW-V10 campaign.  </a:t>
            </a:r>
            <a:r>
              <a:rPr lang="en-US" i="1" baseline="0" dirty="0" smtClean="0"/>
              <a:t>Pure and Applied </a:t>
            </a:r>
            <a:r>
              <a:rPr lang="en-US" i="1" baseline="0" dirty="0" err="1" smtClean="0"/>
              <a:t>Geophys</a:t>
            </a:r>
            <a:r>
              <a:rPr lang="en-US" baseline="0" dirty="0" smtClean="0"/>
              <a:t>., doi:10.1007/s00024-012-0569-2.</a:t>
            </a:r>
          </a:p>
          <a:p>
            <a:pPr marL="0" marR="0" indent="-4572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Isaac, G.A. and </a:t>
            </a:r>
            <a:r>
              <a:rPr lang="en-US" b="1" baseline="0" dirty="0" smtClean="0"/>
              <a:t>co-authors</a:t>
            </a:r>
            <a:r>
              <a:rPr lang="en-US" baseline="0" dirty="0" smtClean="0"/>
              <a:t>, 2012: Science and </a:t>
            </a:r>
            <a:r>
              <a:rPr lang="en-US" baseline="0" dirty="0" err="1" smtClean="0"/>
              <a:t>nowcasting</a:t>
            </a:r>
            <a:r>
              <a:rPr lang="en-US" baseline="0" dirty="0" smtClean="0"/>
              <a:t> of Olympic weather for Vancouver 2010 (SNOW-V10): A world weather research </a:t>
            </a:r>
            <a:r>
              <a:rPr lang="en-US" baseline="0" dirty="0" err="1" smtClean="0"/>
              <a:t>programme</a:t>
            </a:r>
            <a:r>
              <a:rPr lang="en-US" baseline="0" dirty="0" smtClean="0"/>
              <a:t> project</a:t>
            </a:r>
            <a:r>
              <a:rPr lang="en-US" i="1" baseline="0" dirty="0" smtClean="0"/>
              <a:t>.  3rd WMO/WWRP International Symposium on </a:t>
            </a:r>
            <a:r>
              <a:rPr lang="en-US" i="1" baseline="0" dirty="0" err="1" smtClean="0"/>
              <a:t>Nowcasting</a:t>
            </a:r>
            <a:r>
              <a:rPr lang="en-US" i="1" baseline="0" dirty="0" smtClean="0"/>
              <a:t> and Very Short Range Forecasting</a:t>
            </a:r>
            <a:r>
              <a:rPr lang="en-US" baseline="0" dirty="0" smtClean="0"/>
              <a:t>.  Rio de Janeiro, Brazil.</a:t>
            </a:r>
          </a:p>
          <a:p>
            <a:pPr marL="0" marR="0" indent="-4572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baseline="0" dirty="0" err="1" smtClean="0"/>
              <a:t>Kumjian</a:t>
            </a:r>
            <a:r>
              <a:rPr lang="en-US" b="1" baseline="0" dirty="0" smtClean="0"/>
              <a:t>, M</a:t>
            </a:r>
            <a:r>
              <a:rPr lang="en-US" baseline="0" dirty="0" smtClean="0"/>
              <a:t>., S. </a:t>
            </a:r>
            <a:r>
              <a:rPr lang="en-US" baseline="0" dirty="0" err="1" smtClean="0"/>
              <a:t>Ganson</a:t>
            </a:r>
            <a:r>
              <a:rPr lang="en-US" baseline="0" dirty="0" smtClean="0"/>
              <a:t>, and </a:t>
            </a:r>
            <a:r>
              <a:rPr lang="en-US" b="1" baseline="0" dirty="0" smtClean="0"/>
              <a:t>A. </a:t>
            </a:r>
            <a:r>
              <a:rPr lang="en-US" b="1" baseline="0" dirty="0" err="1" smtClean="0"/>
              <a:t>Ryzhkov</a:t>
            </a:r>
            <a:r>
              <a:rPr lang="en-US" baseline="0" dirty="0" smtClean="0"/>
              <a:t>, 2012: Freezing of raindrops in deep convective storms: A microphysical and </a:t>
            </a:r>
            <a:r>
              <a:rPr lang="en-US" baseline="0" dirty="0" err="1" smtClean="0"/>
              <a:t>polarimetric</a:t>
            </a:r>
            <a:r>
              <a:rPr lang="en-US" baseline="0" dirty="0" smtClean="0"/>
              <a:t> model</a:t>
            </a:r>
            <a:r>
              <a:rPr lang="en-US" i="1" baseline="0" dirty="0" smtClean="0"/>
              <a:t>.  J. Atmos. Sci.</a:t>
            </a:r>
            <a:r>
              <a:rPr lang="en-US" baseline="0" dirty="0" smtClean="0"/>
              <a:t>, </a:t>
            </a:r>
            <a:r>
              <a:rPr lang="en-US" b="1" baseline="0" dirty="0" smtClean="0"/>
              <a:t>69</a:t>
            </a:r>
            <a:r>
              <a:rPr lang="en-US" baseline="0" dirty="0" smtClean="0"/>
              <a:t>, 3471-3490.</a:t>
            </a:r>
          </a:p>
          <a:p>
            <a:pPr marL="0" marR="0" indent="-4572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baseline="0" dirty="0" err="1" smtClean="0"/>
              <a:t>Kumjian</a:t>
            </a:r>
            <a:r>
              <a:rPr lang="en-US" b="1" baseline="0" dirty="0" smtClean="0"/>
              <a:t>, M.R., and A.V. </a:t>
            </a:r>
            <a:r>
              <a:rPr lang="en-US" b="1" baseline="0" dirty="0" err="1" smtClean="0"/>
              <a:t>Ryzhkov</a:t>
            </a:r>
            <a:r>
              <a:rPr lang="en-US" baseline="0" dirty="0" smtClean="0"/>
              <a:t>, 2010: The impact of evaporation on </a:t>
            </a:r>
            <a:r>
              <a:rPr lang="en-US" baseline="0" dirty="0" err="1" smtClean="0"/>
              <a:t>polarimetric</a:t>
            </a:r>
            <a:r>
              <a:rPr lang="en-US" baseline="0" dirty="0" smtClean="0"/>
              <a:t> characteristics of rain: Theoretical model and practical implications.  </a:t>
            </a:r>
            <a:r>
              <a:rPr lang="en-US" i="1" baseline="0" dirty="0" smtClean="0"/>
              <a:t>J. Appl. Meteor. Climatology</a:t>
            </a:r>
            <a:r>
              <a:rPr lang="en-US" baseline="0" dirty="0" smtClean="0"/>
              <a:t>, </a:t>
            </a:r>
            <a:r>
              <a:rPr lang="en-US" b="1" baseline="0" dirty="0" smtClean="0"/>
              <a:t>49</a:t>
            </a:r>
            <a:r>
              <a:rPr lang="en-US" baseline="0" dirty="0" smtClean="0"/>
              <a:t>, 1247-1267.</a:t>
            </a:r>
          </a:p>
          <a:p>
            <a:pPr marL="0" marR="0" indent="-4572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baseline="0" dirty="0" err="1" smtClean="0"/>
              <a:t>Kumjian</a:t>
            </a:r>
            <a:r>
              <a:rPr lang="en-US" b="1" baseline="0" dirty="0" smtClean="0"/>
              <a:t>, M.R. and A. </a:t>
            </a:r>
            <a:r>
              <a:rPr lang="en-US" b="1" baseline="0" dirty="0" err="1" smtClean="0"/>
              <a:t>Ryzhkov</a:t>
            </a:r>
            <a:r>
              <a:rPr lang="en-US" baseline="0" dirty="0" smtClean="0"/>
              <a:t>, 2009: Storm-relative </a:t>
            </a:r>
            <a:r>
              <a:rPr lang="en-US" baseline="0" dirty="0" err="1" smtClean="0"/>
              <a:t>helicity</a:t>
            </a:r>
            <a:r>
              <a:rPr lang="en-US" baseline="0" dirty="0" smtClean="0"/>
              <a:t> revealed from </a:t>
            </a:r>
            <a:r>
              <a:rPr lang="en-US" baseline="0" dirty="0" err="1" smtClean="0"/>
              <a:t>polarimetric</a:t>
            </a:r>
            <a:r>
              <a:rPr lang="en-US" baseline="0" dirty="0" smtClean="0"/>
              <a:t> radar measurements.  </a:t>
            </a:r>
            <a:r>
              <a:rPr lang="en-US" i="1" baseline="0" dirty="0" smtClean="0"/>
              <a:t>J. Atmos. Sci.</a:t>
            </a:r>
            <a:r>
              <a:rPr lang="en-US" baseline="0" dirty="0" smtClean="0"/>
              <a:t>, </a:t>
            </a:r>
            <a:r>
              <a:rPr lang="en-US" b="1" baseline="0" dirty="0" smtClean="0"/>
              <a:t>66</a:t>
            </a:r>
            <a:r>
              <a:rPr lang="en-US" baseline="0" dirty="0" smtClean="0"/>
              <a:t>, 667-685</a:t>
            </a:r>
          </a:p>
          <a:p>
            <a:r>
              <a:rPr lang="en-US" b="1" dirty="0" smtClean="0"/>
              <a:t>Elmore, K.L. and H.D. Reeves</a:t>
            </a:r>
            <a:r>
              <a:rPr lang="en-US" dirty="0" smtClean="0"/>
              <a:t>, 2014: Using crowd-sourced precipitation observations to build a winter surface hydrometeor classification algorithm.  </a:t>
            </a:r>
            <a:r>
              <a:rPr lang="en-US" i="1" dirty="0" smtClean="0"/>
              <a:t>12th Conf. on </a:t>
            </a:r>
            <a:r>
              <a:rPr lang="en-US" i="1" dirty="0" err="1" smtClean="0"/>
              <a:t>Artifical</a:t>
            </a:r>
            <a:r>
              <a:rPr lang="en-US" i="1" dirty="0" smtClean="0"/>
              <a:t> and Computational Intelligence and its Applications to the Environmental Sciences</a:t>
            </a:r>
            <a:r>
              <a:rPr lang="en-US" dirty="0" smtClean="0"/>
              <a:t>.  Atlanta, GA.</a:t>
            </a:r>
          </a:p>
          <a:p>
            <a:r>
              <a:rPr lang="en-US" b="1" dirty="0" smtClean="0"/>
              <a:t>Elmore, K.L., Z.L. </a:t>
            </a:r>
            <a:r>
              <a:rPr lang="en-US" b="1" dirty="0" err="1" smtClean="0"/>
              <a:t>Flamig</a:t>
            </a:r>
            <a:r>
              <a:rPr lang="en-US" b="1" dirty="0" smtClean="0"/>
              <a:t>, V. </a:t>
            </a:r>
            <a:r>
              <a:rPr lang="en-US" b="1" dirty="0" err="1" smtClean="0"/>
              <a:t>Lakshmanan</a:t>
            </a:r>
            <a:r>
              <a:rPr lang="en-US" b="1" dirty="0" smtClean="0"/>
              <a:t>, B. </a:t>
            </a:r>
            <a:r>
              <a:rPr lang="en-US" b="1" dirty="0" err="1" smtClean="0"/>
              <a:t>Kanay</a:t>
            </a:r>
            <a:r>
              <a:rPr lang="en-US" b="1" dirty="0" smtClean="0"/>
              <a:t>, V. Farmer, H.D. Reeves, and L. </a:t>
            </a:r>
            <a:r>
              <a:rPr lang="en-US" b="1" dirty="0" err="1" smtClean="0"/>
              <a:t>Rothfus</a:t>
            </a:r>
            <a:r>
              <a:rPr lang="en-US" dirty="0" err="1" smtClean="0"/>
              <a:t>z</a:t>
            </a:r>
            <a:r>
              <a:rPr lang="en-US" dirty="0" smtClean="0"/>
              <a:t>, 2014: </a:t>
            </a:r>
            <a:r>
              <a:rPr lang="en-US" dirty="0" err="1" smtClean="0"/>
              <a:t>mPING</a:t>
            </a:r>
            <a:r>
              <a:rPr lang="en-US" dirty="0" smtClean="0"/>
              <a:t>: crowd-sourcing weather reports for research.  </a:t>
            </a:r>
            <a:r>
              <a:rPr lang="en-US" i="1" dirty="0" smtClean="0"/>
              <a:t>9th Symposium on Policy and Socio-Economic Research</a:t>
            </a:r>
            <a:r>
              <a:rPr lang="en-US" dirty="0" smtClean="0"/>
              <a:t>, Atlanta, GA.</a:t>
            </a:r>
            <a:endParaRPr lang="en-US" baseline="0" dirty="0" smtClean="0"/>
          </a:p>
          <a:p>
            <a:pPr marL="0" marR="0" indent="-4572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baseline="0" dirty="0" smtClean="0"/>
              <a:t>Griffin, E.M. A.V. </a:t>
            </a:r>
            <a:r>
              <a:rPr lang="en-US" b="1" baseline="0" dirty="0" err="1" smtClean="0"/>
              <a:t>Ryzhkov</a:t>
            </a:r>
            <a:r>
              <a:rPr lang="en-US" b="1" baseline="0" dirty="0" smtClean="0"/>
              <a:t>, T.J. </a:t>
            </a:r>
            <a:r>
              <a:rPr lang="en-US" b="1" baseline="0" dirty="0" err="1" smtClean="0"/>
              <a:t>Schuur</a:t>
            </a:r>
            <a:r>
              <a:rPr lang="en-US" b="1" baseline="0" dirty="0" smtClean="0"/>
              <a:t>, H.D. Reeves, K.L. Elmore, M.R. </a:t>
            </a:r>
            <a:r>
              <a:rPr lang="en-US" b="1" baseline="0" dirty="0" err="1" smtClean="0"/>
              <a:t>Kumjian</a:t>
            </a:r>
            <a:r>
              <a:rPr lang="en-US" baseline="0" dirty="0" smtClean="0"/>
              <a:t>, and J.C. </a:t>
            </a:r>
            <a:r>
              <a:rPr lang="en-US" baseline="0" dirty="0" err="1" smtClean="0"/>
              <a:t>Picca</a:t>
            </a:r>
            <a:r>
              <a:rPr lang="en-US" baseline="0" dirty="0" smtClean="0"/>
              <a:t>, 2013: A </a:t>
            </a:r>
            <a:r>
              <a:rPr lang="en-US" baseline="0" dirty="0" err="1" smtClean="0"/>
              <a:t>polarimetric</a:t>
            </a:r>
            <a:r>
              <a:rPr lang="en-US" baseline="0" dirty="0" smtClean="0"/>
              <a:t> and microphysical investigation of the northeast blizzard of 8-9 February 2013.  </a:t>
            </a:r>
            <a:r>
              <a:rPr lang="en-US" i="1" baseline="0" dirty="0" smtClean="0"/>
              <a:t>36th Conf. on Radar Meteorology</a:t>
            </a:r>
            <a:r>
              <a:rPr lang="en-US" baseline="0" dirty="0" smtClean="0"/>
              <a:t>, Breckenridge, CO.</a:t>
            </a:r>
          </a:p>
          <a:p>
            <a:pPr marL="0" marR="0" indent="-4572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baseline="0" dirty="0" err="1" smtClean="0"/>
              <a:t>Ryzhkov</a:t>
            </a:r>
            <a:r>
              <a:rPr lang="en-US" b="1" baseline="0" dirty="0" smtClean="0"/>
              <a:t>, A.V., H.D. Reeves, T.J. </a:t>
            </a:r>
            <a:r>
              <a:rPr lang="en-US" b="1" baseline="0" dirty="0" err="1" smtClean="0"/>
              <a:t>Schuur</a:t>
            </a:r>
            <a:r>
              <a:rPr lang="en-US" b="1" baseline="0" dirty="0" smtClean="0"/>
              <a:t>, M.R. </a:t>
            </a:r>
            <a:r>
              <a:rPr lang="en-US" b="1" baseline="0" dirty="0" err="1" smtClean="0"/>
              <a:t>Kumjizn</a:t>
            </a:r>
            <a:r>
              <a:rPr lang="en-US" b="1" baseline="0" dirty="0" smtClean="0"/>
              <a:t>, and D.S. </a:t>
            </a:r>
            <a:r>
              <a:rPr lang="en-US" b="1" baseline="0" dirty="0" err="1" smtClean="0"/>
              <a:t>Zrnic</a:t>
            </a:r>
            <a:r>
              <a:rPr lang="en-US" baseline="0" dirty="0" smtClean="0"/>
              <a:t>, 2011: Investigations of </a:t>
            </a:r>
            <a:r>
              <a:rPr lang="en-US" baseline="0" dirty="0" err="1" smtClean="0"/>
              <a:t>polarimetric</a:t>
            </a:r>
            <a:r>
              <a:rPr lang="en-US" baseline="0" dirty="0" smtClean="0"/>
              <a:t> radar signatures in winter storms and their relation to aircraft icing and freezing rain.  </a:t>
            </a:r>
            <a:r>
              <a:rPr lang="en-US" i="1" baseline="0" dirty="0" smtClean="0"/>
              <a:t>35th Conf. on Radar Meteorology</a:t>
            </a:r>
            <a:r>
              <a:rPr lang="en-US" baseline="0" dirty="0" smtClean="0"/>
              <a:t>, Pittsburgh, PA.</a:t>
            </a:r>
          </a:p>
          <a:p>
            <a:pPr marL="0" marR="0" indent="-4572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baseline="0" dirty="0" smtClean="0"/>
              <a:t>Reeves, H.D., A.V. </a:t>
            </a:r>
            <a:r>
              <a:rPr lang="en-US" b="1" baseline="0" dirty="0" err="1" smtClean="0"/>
              <a:t>Ryzhkov</a:t>
            </a:r>
            <a:r>
              <a:rPr lang="en-US" b="1" baseline="0" dirty="0" smtClean="0"/>
              <a:t>, T.J. </a:t>
            </a:r>
            <a:r>
              <a:rPr lang="en-US" b="1" baseline="0" dirty="0" err="1" smtClean="0"/>
              <a:t>Schuur</a:t>
            </a:r>
            <a:r>
              <a:rPr lang="en-US" b="1" baseline="0" dirty="0" smtClean="0"/>
              <a:t>, D. Fors</a:t>
            </a:r>
            <a:r>
              <a:rPr lang="en-US" baseline="0" dirty="0" smtClean="0"/>
              <a:t>yth, 2011: Dual-polarized measurements of the melting layer during SNOW-V10.  </a:t>
            </a:r>
            <a:r>
              <a:rPr lang="en-US" i="1" baseline="0" dirty="0" smtClean="0"/>
              <a:t>24th Conf. on Weather and Forecasting/20th Conf. on Numerical Weather Prediction</a:t>
            </a:r>
            <a:r>
              <a:rPr lang="en-US" baseline="0" dirty="0" smtClean="0"/>
              <a:t>, Seattle, WA.</a:t>
            </a:r>
          </a:p>
          <a:p>
            <a:pPr marL="0" marR="0" indent="-4572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aseline="0" dirty="0" smtClean="0"/>
          </a:p>
          <a:p>
            <a:pPr marL="0" marR="0" indent="-4572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8C3057-D8C7-3446-9A91-8A752B787481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499707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8C3057-D8C7-3446-9A91-8A752B787481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Relevant details can be found at</a:t>
            </a:r>
          </a:p>
          <a:p>
            <a:r>
              <a:rPr lang="en-US" b="1" baseline="0" dirty="0" smtClean="0"/>
              <a:t>Elmore, K.L., H. Moser</a:t>
            </a:r>
            <a:r>
              <a:rPr lang="en-US" baseline="0" dirty="0" smtClean="0"/>
              <a:t>, D. Apps, and </a:t>
            </a:r>
            <a:r>
              <a:rPr lang="en-US" b="1" baseline="0" dirty="0" smtClean="0"/>
              <a:t>H.D. Reeves</a:t>
            </a:r>
            <a:r>
              <a:rPr lang="en-US" baseline="0" dirty="0" smtClean="0"/>
              <a:t>, 2015: Evaluation of precipitation type forecasts by three operational models.  </a:t>
            </a:r>
            <a:r>
              <a:rPr lang="en-US" i="1" baseline="0" dirty="0" err="1" smtClean="0"/>
              <a:t>Wea</a:t>
            </a:r>
            <a:r>
              <a:rPr lang="en-US" i="1" baseline="0" dirty="0" smtClean="0"/>
              <a:t>. Forecasting</a:t>
            </a:r>
            <a:r>
              <a:rPr lang="en-US" baseline="0" dirty="0" smtClean="0"/>
              <a:t>, in review.</a:t>
            </a:r>
          </a:p>
          <a:p>
            <a:r>
              <a:rPr lang="en-US" baseline="0" dirty="0" smtClean="0"/>
              <a:t>Philips, V.T.J., A. </a:t>
            </a:r>
            <a:r>
              <a:rPr lang="en-US" baseline="0" dirty="0" err="1" smtClean="0"/>
              <a:t>Khain</a:t>
            </a:r>
            <a:r>
              <a:rPr lang="en-US" baseline="0" dirty="0" smtClean="0"/>
              <a:t>, N. </a:t>
            </a:r>
            <a:r>
              <a:rPr lang="en-US" baseline="0" dirty="0" err="1" smtClean="0"/>
              <a:t>Benmoshe</a:t>
            </a:r>
            <a:r>
              <a:rPr lang="en-US" baseline="0" dirty="0" smtClean="0"/>
              <a:t>, E. </a:t>
            </a:r>
            <a:r>
              <a:rPr lang="en-US" baseline="0" dirty="0" err="1" smtClean="0"/>
              <a:t>Ilotoviz</a:t>
            </a:r>
            <a:r>
              <a:rPr lang="en-US" baseline="0" dirty="0" smtClean="0"/>
              <a:t>, and </a:t>
            </a:r>
            <a:r>
              <a:rPr lang="en-US" b="1" baseline="0" dirty="0" smtClean="0"/>
              <a:t>A. </a:t>
            </a:r>
            <a:r>
              <a:rPr lang="en-US" b="1" baseline="0" dirty="0" err="1" smtClean="0"/>
              <a:t>Ryzhkov</a:t>
            </a:r>
            <a:r>
              <a:rPr lang="en-US" baseline="0" dirty="0" smtClean="0"/>
              <a:t>, 2015: Theory of time-dependent freezing. Part II: Scheme for freezing raindrops and simulations by a cloud model with spectral bin physics.  </a:t>
            </a:r>
            <a:r>
              <a:rPr lang="en-US" i="1" baseline="0" dirty="0" smtClean="0"/>
              <a:t>J. Atmos. Sci.</a:t>
            </a:r>
            <a:r>
              <a:rPr lang="en-US" baseline="0" dirty="0" smtClean="0"/>
              <a:t>, </a:t>
            </a:r>
            <a:r>
              <a:rPr lang="en-US" b="1" baseline="0" dirty="0" smtClean="0"/>
              <a:t>72</a:t>
            </a:r>
            <a:r>
              <a:rPr lang="en-US" baseline="0" dirty="0" smtClean="0"/>
              <a:t>, 262-286.</a:t>
            </a:r>
          </a:p>
          <a:p>
            <a:r>
              <a:rPr lang="en-US" b="1" baseline="0" dirty="0" smtClean="0"/>
              <a:t>Reeves, H.D., K.L. Elmore, A. </a:t>
            </a:r>
            <a:r>
              <a:rPr lang="en-US" b="1" baseline="0" dirty="0" err="1" smtClean="0"/>
              <a:t>Ryzhkov</a:t>
            </a:r>
            <a:r>
              <a:rPr lang="en-US" b="1" baseline="0" dirty="0" smtClean="0"/>
              <a:t>, T. </a:t>
            </a:r>
            <a:r>
              <a:rPr lang="en-US" b="1" baseline="0" dirty="0" err="1" smtClean="0"/>
              <a:t>Schuur</a:t>
            </a:r>
            <a:r>
              <a:rPr lang="en-US" b="1" baseline="0" dirty="0" smtClean="0"/>
              <a:t>, and J. Krause</a:t>
            </a:r>
            <a:r>
              <a:rPr lang="en-US" baseline="0" dirty="0" smtClean="0"/>
              <a:t>, 2014: Sources of uncertainty in precipitation-type forecasting.  </a:t>
            </a:r>
            <a:r>
              <a:rPr lang="en-US" i="1" baseline="0" dirty="0" err="1" smtClean="0"/>
              <a:t>Wea</a:t>
            </a:r>
            <a:r>
              <a:rPr lang="en-US" i="1" baseline="0" dirty="0" smtClean="0"/>
              <a:t>. Forecasting</a:t>
            </a:r>
            <a:r>
              <a:rPr lang="en-US" baseline="0" dirty="0" smtClean="0"/>
              <a:t>, </a:t>
            </a:r>
            <a:r>
              <a:rPr lang="en-US" b="1" baseline="0" dirty="0" smtClean="0"/>
              <a:t>29,</a:t>
            </a:r>
            <a:r>
              <a:rPr lang="en-US" baseline="0" dirty="0" smtClean="0"/>
              <a:t> 936-953.</a:t>
            </a:r>
          </a:p>
          <a:p>
            <a:r>
              <a:rPr lang="en-US" b="1" baseline="0" dirty="0" err="1" smtClean="0"/>
              <a:t>Schuur</a:t>
            </a:r>
            <a:r>
              <a:rPr lang="en-US" b="1" baseline="0" dirty="0" smtClean="0"/>
              <a:t>, T.</a:t>
            </a:r>
            <a:r>
              <a:rPr lang="en-US" baseline="0" dirty="0" smtClean="0"/>
              <a:t>, H-S. Park, </a:t>
            </a:r>
            <a:r>
              <a:rPr lang="en-US" b="1" baseline="0" dirty="0" smtClean="0"/>
              <a:t>A.V. </a:t>
            </a:r>
            <a:r>
              <a:rPr lang="en-US" b="1" baseline="0" dirty="0" err="1" smtClean="0"/>
              <a:t>Ryzhkov</a:t>
            </a:r>
            <a:r>
              <a:rPr lang="en-US" b="1" baseline="0" dirty="0" smtClean="0"/>
              <a:t>, and H.D. Reeves</a:t>
            </a:r>
            <a:r>
              <a:rPr lang="en-US" baseline="0" dirty="0" smtClean="0"/>
              <a:t>, 2012: </a:t>
            </a:r>
            <a:r>
              <a:rPr lang="en-US" baseline="0" dirty="0" err="1" smtClean="0"/>
              <a:t>Classifiation</a:t>
            </a:r>
            <a:r>
              <a:rPr lang="en-US" baseline="0" dirty="0" smtClean="0"/>
              <a:t> of precipitation types during transitional winter weather using the RUC model and </a:t>
            </a:r>
            <a:r>
              <a:rPr lang="en-US" baseline="0" dirty="0" err="1" smtClean="0"/>
              <a:t>polarimetric</a:t>
            </a:r>
            <a:r>
              <a:rPr lang="en-US" baseline="0" dirty="0" smtClean="0"/>
              <a:t> variables</a:t>
            </a:r>
            <a:r>
              <a:rPr lang="en-US" i="1" baseline="0" dirty="0" smtClean="0"/>
              <a:t>.  J. Appl. Meteor. Climatology</a:t>
            </a:r>
            <a:r>
              <a:rPr lang="en-US" baseline="0" dirty="0" smtClean="0"/>
              <a:t>, </a:t>
            </a:r>
            <a:r>
              <a:rPr lang="en-US" b="1" baseline="0" dirty="0" smtClean="0"/>
              <a:t>51</a:t>
            </a:r>
            <a:r>
              <a:rPr lang="en-US" baseline="0" dirty="0" smtClean="0"/>
              <a:t>, 763-799.</a:t>
            </a:r>
          </a:p>
          <a:p>
            <a:r>
              <a:rPr lang="en-US" b="1" baseline="0" dirty="0" err="1" smtClean="0"/>
              <a:t>Ryzhkov</a:t>
            </a:r>
            <a:r>
              <a:rPr lang="en-US" b="1" baseline="0" dirty="0" smtClean="0"/>
              <a:t>, A.V., H.D. Reeves, J. Krause, and H. </a:t>
            </a:r>
            <a:r>
              <a:rPr lang="en-US" b="1" baseline="0" dirty="0" err="1" smtClean="0"/>
              <a:t>Burcham</a:t>
            </a:r>
            <a:r>
              <a:rPr lang="en-US" baseline="0" dirty="0" smtClean="0"/>
              <a:t>, 2014: Discrimination between winter precipitation types based on explicit microphysical modeling of melting and refreezing in the </a:t>
            </a:r>
            <a:r>
              <a:rPr lang="en-US" baseline="0" dirty="0" err="1" smtClean="0"/>
              <a:t>polarimetric</a:t>
            </a:r>
            <a:r>
              <a:rPr lang="en-US" baseline="0" dirty="0" smtClean="0"/>
              <a:t> hydrometeor classification algorithm.  </a:t>
            </a:r>
            <a:r>
              <a:rPr lang="en-US" b="0" i="1" baseline="0" dirty="0" smtClean="0"/>
              <a:t>8th European Conf. on Radar Meteorology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Garmish-Partenkirchen</a:t>
            </a:r>
            <a:r>
              <a:rPr lang="en-US" baseline="0" dirty="0" smtClean="0"/>
              <a:t>, Germany.</a:t>
            </a:r>
          </a:p>
          <a:p>
            <a:r>
              <a:rPr lang="en-US" b="1" baseline="0" dirty="0" err="1" smtClean="0"/>
              <a:t>Schuur</a:t>
            </a:r>
            <a:r>
              <a:rPr lang="en-US" b="1" baseline="0" dirty="0" smtClean="0"/>
              <a:t>, T.J., A.V. </a:t>
            </a:r>
            <a:r>
              <a:rPr lang="en-US" b="1" baseline="0" dirty="0" err="1" smtClean="0"/>
              <a:t>Ryzhkov</a:t>
            </a:r>
            <a:r>
              <a:rPr lang="en-US" b="1" baseline="0" dirty="0" smtClean="0"/>
              <a:t>, H.D. Reeves, J. Krause, K.L. Elmore, K.L. Ortega</a:t>
            </a:r>
            <a:r>
              <a:rPr lang="en-US" baseline="0" dirty="0" smtClean="0"/>
              <a:t>, 2014: Recent modifications to a new surface-based </a:t>
            </a:r>
            <a:r>
              <a:rPr lang="en-US" baseline="0" dirty="0" err="1" smtClean="0"/>
              <a:t>polarimetric</a:t>
            </a:r>
            <a:r>
              <a:rPr lang="en-US" baseline="0" dirty="0" smtClean="0"/>
              <a:t> hydrometeor </a:t>
            </a:r>
            <a:r>
              <a:rPr lang="en-US" baseline="0" dirty="0" err="1" smtClean="0"/>
              <a:t>classfication</a:t>
            </a:r>
            <a:r>
              <a:rPr lang="en-US" baseline="0" dirty="0" smtClean="0"/>
              <a:t> algorithm for the WSR-88D network. </a:t>
            </a:r>
            <a:r>
              <a:rPr lang="en-US" i="1" baseline="0" dirty="0" smtClean="0"/>
              <a:t>8th European Conf. on Radar Meteorology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Garmish-Partenkirchen</a:t>
            </a:r>
            <a:r>
              <a:rPr lang="en-US" baseline="0" dirty="0" smtClean="0"/>
              <a:t>, Germany.</a:t>
            </a:r>
          </a:p>
          <a:p>
            <a:r>
              <a:rPr lang="en-US" b="1" baseline="0" dirty="0" smtClean="0"/>
              <a:t>Reeves, H.D. K.L. Elmore, A.V. </a:t>
            </a:r>
            <a:r>
              <a:rPr lang="en-US" b="1" baseline="0" dirty="0" err="1" smtClean="0"/>
              <a:t>Ryzhkov</a:t>
            </a:r>
            <a:r>
              <a:rPr lang="en-US" b="1" baseline="0" dirty="0" smtClean="0"/>
              <a:t>, T.J. </a:t>
            </a:r>
            <a:r>
              <a:rPr lang="en-US" b="1" baseline="0" dirty="0" err="1" smtClean="0"/>
              <a:t>Schuur</a:t>
            </a:r>
            <a:r>
              <a:rPr lang="en-US" b="1" baseline="0" dirty="0" smtClean="0"/>
              <a:t>, K.L. Ortega, and J. Krause</a:t>
            </a:r>
            <a:r>
              <a:rPr lang="en-US" baseline="0" dirty="0" smtClean="0"/>
              <a:t>, 2014: Sources of uncertainty in precipitation type determination and forecasting. </a:t>
            </a:r>
            <a:r>
              <a:rPr lang="en-US" i="1" baseline="0" dirty="0" smtClean="0"/>
              <a:t>26th Conf. on Weather Analysis and Forecasting/22nd Conf. on Numerical Weather Predication</a:t>
            </a:r>
            <a:r>
              <a:rPr lang="en-US" baseline="0" dirty="0" smtClean="0"/>
              <a:t>, Atlanta, GA</a:t>
            </a:r>
          </a:p>
          <a:p>
            <a:r>
              <a:rPr lang="en-US" b="1" baseline="0" dirty="0" smtClean="0"/>
              <a:t>Reeves, H.D., T.J. </a:t>
            </a:r>
            <a:r>
              <a:rPr lang="en-US" b="1" baseline="0" dirty="0" err="1" smtClean="0"/>
              <a:t>Schuur</a:t>
            </a:r>
            <a:r>
              <a:rPr lang="en-US" b="1" baseline="0" dirty="0" smtClean="0"/>
              <a:t>, A.V. </a:t>
            </a:r>
            <a:r>
              <a:rPr lang="en-US" b="1" baseline="0" dirty="0" err="1" smtClean="0"/>
              <a:t>Ryzhkov</a:t>
            </a:r>
            <a:r>
              <a:rPr lang="en-US" b="1" baseline="0" dirty="0" smtClean="0"/>
              <a:t>, K.L. Elmore, J. Krause, and K.L. Ortega</a:t>
            </a:r>
            <a:r>
              <a:rPr lang="en-US" baseline="0" dirty="0" smtClean="0"/>
              <a:t>, 2013: Testing of a background classification algorithm for use with dual-polarized radars in determining precipitation type at the surface </a:t>
            </a:r>
            <a:r>
              <a:rPr lang="en-US" i="1" baseline="0" dirty="0" smtClean="0"/>
              <a:t>36th Conf. on Radar Meteorolo</a:t>
            </a:r>
            <a:r>
              <a:rPr lang="en-US" baseline="0" dirty="0" smtClean="0"/>
              <a:t>gy, </a:t>
            </a:r>
            <a:r>
              <a:rPr lang="en-US" baseline="0" dirty="0" err="1" smtClean="0"/>
              <a:t>Breckenrige</a:t>
            </a:r>
            <a:r>
              <a:rPr lang="en-US" baseline="0" dirty="0" smtClean="0"/>
              <a:t>, CO.</a:t>
            </a:r>
          </a:p>
          <a:p>
            <a:r>
              <a:rPr lang="en-US" b="1" baseline="0" dirty="0" err="1" smtClean="0"/>
              <a:t>Scuhhr</a:t>
            </a:r>
            <a:r>
              <a:rPr lang="en-US" b="1" baseline="0" dirty="0" smtClean="0"/>
              <a:t>, T.J., A.V. </a:t>
            </a:r>
            <a:r>
              <a:rPr lang="en-US" b="1" baseline="0" dirty="0" err="1" smtClean="0"/>
              <a:t>Ryzhkov</a:t>
            </a:r>
            <a:r>
              <a:rPr lang="en-US" b="1" baseline="0" dirty="0" smtClean="0"/>
              <a:t>, H.D. Reeves</a:t>
            </a:r>
            <a:r>
              <a:rPr lang="en-US" baseline="0" dirty="0" smtClean="0"/>
              <a:t>, M.R. </a:t>
            </a:r>
            <a:r>
              <a:rPr lang="en-US" baseline="0" dirty="0" err="1" smtClean="0"/>
              <a:t>Kumjian</a:t>
            </a:r>
            <a:r>
              <a:rPr lang="en-US" baseline="0" dirty="0" smtClean="0"/>
              <a:t>, </a:t>
            </a:r>
            <a:r>
              <a:rPr lang="en-US" b="1" baseline="0" dirty="0" smtClean="0"/>
              <a:t>K.L. Elmore, and K.L. Ortega</a:t>
            </a:r>
            <a:r>
              <a:rPr lang="en-US" baseline="0" dirty="0" smtClean="0"/>
              <a:t>, 2013: A new surface-based </a:t>
            </a:r>
            <a:r>
              <a:rPr lang="en-US" baseline="0" dirty="0" err="1" smtClean="0"/>
              <a:t>polarimetric</a:t>
            </a:r>
            <a:r>
              <a:rPr lang="en-US" baseline="0" dirty="0" smtClean="0"/>
              <a:t> hydrometeor </a:t>
            </a:r>
            <a:r>
              <a:rPr lang="en-US" baseline="0" dirty="0" err="1" smtClean="0"/>
              <a:t>classfication</a:t>
            </a:r>
            <a:r>
              <a:rPr lang="en-US" baseline="0" dirty="0" smtClean="0"/>
              <a:t> algorithm for transitional winter weather to be used on the WSR-88D network. </a:t>
            </a:r>
            <a:r>
              <a:rPr lang="en-US" i="1" baseline="0" dirty="0" smtClean="0"/>
              <a:t>36th Conf. on Radar Meteorology</a:t>
            </a:r>
            <a:r>
              <a:rPr lang="en-US" baseline="0" dirty="0" smtClean="0"/>
              <a:t>.  Breckenridge, CO.</a:t>
            </a:r>
          </a:p>
          <a:p>
            <a:r>
              <a:rPr lang="en-US" b="1" baseline="0" dirty="0" smtClean="0"/>
              <a:t>Reeves, H.D., K.L. Elmore, A.V. </a:t>
            </a:r>
            <a:r>
              <a:rPr lang="en-US" b="1" baseline="0" dirty="0" err="1" smtClean="0"/>
              <a:t>Ryzhkov</a:t>
            </a:r>
            <a:r>
              <a:rPr lang="en-US" b="1" baseline="0" dirty="0" smtClean="0"/>
              <a:t>, K.L. Ortega, T.J. </a:t>
            </a:r>
            <a:r>
              <a:rPr lang="en-US" b="1" baseline="0" dirty="0" err="1" smtClean="0"/>
              <a:t>Schuur</a:t>
            </a:r>
            <a:r>
              <a:rPr lang="en-US" b="1" baseline="0" dirty="0" smtClean="0"/>
              <a:t>, and J. Krause</a:t>
            </a:r>
            <a:r>
              <a:rPr lang="en-US" baseline="0" dirty="0" smtClean="0"/>
              <a:t>, 2013: Source of uncertainty in precipitation type determination and forecasting.  </a:t>
            </a:r>
            <a:r>
              <a:rPr lang="en-US" i="1" baseline="0" dirty="0" smtClean="0"/>
              <a:t>15th Conf. on </a:t>
            </a:r>
            <a:r>
              <a:rPr lang="en-US" i="1" baseline="0" dirty="0" err="1" smtClean="0"/>
              <a:t>Mesoscale</a:t>
            </a:r>
            <a:r>
              <a:rPr lang="en-US" i="1" baseline="0" smtClean="0"/>
              <a:t> Processes</a:t>
            </a:r>
            <a:r>
              <a:rPr lang="en-US" baseline="0" smtClean="0"/>
              <a:t>, Portland, OR.</a:t>
            </a:r>
            <a:endParaRPr lang="en-US" b="1" baseline="0" smtClean="0"/>
          </a:p>
          <a:p>
            <a:r>
              <a:rPr lang="en-US" b="1" baseline="0" dirty="0" smtClean="0"/>
              <a:t>Elmore, K.L., H.D. Reeves, A. </a:t>
            </a:r>
            <a:r>
              <a:rPr lang="en-US" b="1" baseline="0" dirty="0" err="1" smtClean="0"/>
              <a:t>Ryzhkov</a:t>
            </a:r>
            <a:r>
              <a:rPr lang="en-US" b="1" baseline="0" dirty="0" smtClean="0"/>
              <a:t>, T. </a:t>
            </a:r>
            <a:r>
              <a:rPr lang="en-US" b="1" baseline="0" dirty="0" err="1" smtClean="0"/>
              <a:t>Schuur</a:t>
            </a:r>
            <a:r>
              <a:rPr lang="en-US" b="1" baseline="0" dirty="0" smtClean="0"/>
              <a:t>, K. Ortega</a:t>
            </a:r>
            <a:r>
              <a:rPr lang="en-US" baseline="0" dirty="0" smtClean="0"/>
              <a:t>, M. </a:t>
            </a:r>
            <a:r>
              <a:rPr lang="en-US" baseline="0" dirty="0" err="1" smtClean="0"/>
              <a:t>Kumjian</a:t>
            </a:r>
            <a:r>
              <a:rPr lang="en-US" baseline="0" dirty="0" smtClean="0"/>
              <a:t>, and </a:t>
            </a:r>
            <a:r>
              <a:rPr lang="en-US" b="1" baseline="0" dirty="0" smtClean="0"/>
              <a:t>J. Krause</a:t>
            </a:r>
            <a:r>
              <a:rPr lang="en-US" baseline="0" dirty="0" smtClean="0"/>
              <a:t>, 2012: Developing a winter surface hydrometeor classification algorithm for the WSR-88D </a:t>
            </a:r>
            <a:r>
              <a:rPr lang="en-US" baseline="0" dirty="0" err="1" smtClean="0"/>
              <a:t>polarmetric</a:t>
            </a:r>
            <a:r>
              <a:rPr lang="en-US" baseline="0" dirty="0" smtClean="0"/>
              <a:t> upgrade.  37th National Weather Association Annual Meeting, Madison, WI.</a:t>
            </a:r>
          </a:p>
          <a:p>
            <a:r>
              <a:rPr lang="en-US" b="1" baseline="0" dirty="0" smtClean="0"/>
              <a:t>Reeves, H.D. and co-authors</a:t>
            </a:r>
            <a:r>
              <a:rPr lang="en-US" baseline="0" dirty="0" smtClean="0"/>
              <a:t>, 2012: Development and testing of a new winter surface precipitation type algorithm at the NOAA/National Severe Storms Laboratory.  CMOS 2012 Congress and AMS 21st NWP and 25th WAF Conferences, Montreal, Canada.</a:t>
            </a:r>
          </a:p>
          <a:p>
            <a:r>
              <a:rPr lang="en-US" b="1" baseline="0" dirty="0" err="1" smtClean="0"/>
              <a:t>Schuur</a:t>
            </a:r>
            <a:r>
              <a:rPr lang="en-US" b="1" baseline="0" dirty="0" smtClean="0"/>
              <a:t>, T.J. A.V. </a:t>
            </a:r>
            <a:r>
              <a:rPr lang="en-US" b="1" baseline="0" dirty="0" err="1" smtClean="0"/>
              <a:t>Ryzhkov</a:t>
            </a:r>
            <a:r>
              <a:rPr lang="en-US" b="1" baseline="0" dirty="0" smtClean="0"/>
              <a:t>, H.D. Reeves</a:t>
            </a:r>
            <a:r>
              <a:rPr lang="en-US" baseline="0" dirty="0" smtClean="0"/>
              <a:t>, 2011: </a:t>
            </a:r>
            <a:r>
              <a:rPr lang="en-US" baseline="0" dirty="0" err="1" smtClean="0"/>
              <a:t>Polarimetric</a:t>
            </a:r>
            <a:r>
              <a:rPr lang="en-US" baseline="0" dirty="0" smtClean="0"/>
              <a:t> classification of winter weather precipitation using thermodynamic input from numerical models.  35th Conf. on Radar Meteorology.  Pittsburgh, PA.</a:t>
            </a:r>
          </a:p>
          <a:p>
            <a:r>
              <a:rPr lang="en-US" baseline="0" dirty="0" smtClean="0"/>
              <a:t>Park, H-S., </a:t>
            </a:r>
            <a:r>
              <a:rPr lang="en-US" b="1" baseline="0" dirty="0" smtClean="0"/>
              <a:t>A. </a:t>
            </a:r>
            <a:r>
              <a:rPr lang="en-US" b="1" baseline="0" dirty="0" err="1" smtClean="0"/>
              <a:t>Ryzhkov</a:t>
            </a:r>
            <a:r>
              <a:rPr lang="en-US" baseline="0" dirty="0" smtClean="0"/>
              <a:t>, and </a:t>
            </a:r>
            <a:r>
              <a:rPr lang="en-US" b="1" baseline="0" dirty="0" smtClean="0"/>
              <a:t>H.D. Reeves</a:t>
            </a:r>
            <a:r>
              <a:rPr lang="en-US" baseline="0" dirty="0" smtClean="0"/>
              <a:t>, 2009: Classification of precipitation types during transitional winter weather using the RUC model and </a:t>
            </a:r>
            <a:r>
              <a:rPr lang="en-US" baseline="0" dirty="0" err="1" smtClean="0"/>
              <a:t>polarimetric</a:t>
            </a:r>
            <a:r>
              <a:rPr lang="en-US" baseline="0" dirty="0" smtClean="0"/>
              <a:t> radar retrievals.  34th Conf. on Radar Meteorology, Williamsburg, VA.</a:t>
            </a:r>
          </a:p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8C3057-D8C7-3446-9A91-8A752B787481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477445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Ortega, K.L., A.V. </a:t>
            </a:r>
            <a:r>
              <a:rPr lang="en-US" b="1" dirty="0" err="1" smtClean="0"/>
              <a:t>Ryzhkov</a:t>
            </a:r>
            <a:r>
              <a:rPr lang="en-US" b="1" dirty="0" smtClean="0"/>
              <a:t>, J. Krause, P. Zhang</a:t>
            </a:r>
            <a:r>
              <a:rPr lang="en-US" dirty="0" smtClean="0"/>
              <a:t>, and M.R. </a:t>
            </a:r>
            <a:r>
              <a:rPr lang="en-US" dirty="0" err="1" smtClean="0"/>
              <a:t>Kumjian</a:t>
            </a:r>
            <a:r>
              <a:rPr lang="en-US" dirty="0" smtClean="0"/>
              <a:t>, 2013: Evaluating a hail size discrimination algorithm for dual-polarized WSR-88Ds using high-resolution reports and forecaster feedback. </a:t>
            </a:r>
            <a:r>
              <a:rPr lang="en-US" i="1" dirty="0" smtClean="0"/>
              <a:t>36th Conf. on Radar Meteorology</a:t>
            </a:r>
            <a:r>
              <a:rPr lang="en-US" dirty="0" smtClean="0"/>
              <a:t>, Breckenridge, CO.</a:t>
            </a:r>
          </a:p>
          <a:p>
            <a:r>
              <a:rPr lang="en-US" b="1" dirty="0" smtClean="0"/>
              <a:t>Krause, J., V. </a:t>
            </a:r>
            <a:r>
              <a:rPr lang="en-US" b="1" dirty="0" err="1" smtClean="0"/>
              <a:t>Lakshmanan</a:t>
            </a:r>
            <a:r>
              <a:rPr lang="en-US" b="1" dirty="0" smtClean="0"/>
              <a:t>, and A. </a:t>
            </a:r>
            <a:r>
              <a:rPr lang="en-US" b="1" dirty="0" err="1" smtClean="0"/>
              <a:t>Ryzhkov</a:t>
            </a:r>
            <a:r>
              <a:rPr lang="en-US" dirty="0" smtClean="0"/>
              <a:t>, 2013: Improving detection of the melting layer in the dual-</a:t>
            </a:r>
            <a:r>
              <a:rPr lang="en-US" dirty="0" err="1" smtClean="0"/>
              <a:t>polarimetric</a:t>
            </a:r>
            <a:r>
              <a:rPr lang="en-US" dirty="0" smtClean="0"/>
              <a:t> radar volume using model data and object identification techniques.  </a:t>
            </a:r>
            <a:r>
              <a:rPr lang="en-US" i="1" dirty="0" smtClean="0"/>
              <a:t>36th Conf. on Radar Meteorology</a:t>
            </a:r>
            <a:r>
              <a:rPr lang="en-US" dirty="0" smtClean="0"/>
              <a:t>, Breckenridge, CO.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8C3057-D8C7-3446-9A91-8A752B787481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4" Type="http://schemas.openxmlformats.org/officeDocument/2006/relationships/image" Target="../media/image4.jpe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jpeg"/><Relationship Id="rId3" Type="http://schemas.openxmlformats.org/officeDocument/2006/relationships/image" Target="../media/image7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jpeg"/><Relationship Id="rId3" Type="http://schemas.openxmlformats.org/officeDocument/2006/relationships/image" Target="../media/image7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jpeg"/><Relationship Id="rId3" Type="http://schemas.openxmlformats.org/officeDocument/2006/relationships/image" Target="../media/image7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jpeg"/><Relationship Id="rId3" Type="http://schemas.openxmlformats.org/officeDocument/2006/relationships/image" Target="../media/image7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jpeg"/><Relationship Id="rId3" Type="http://schemas.openxmlformats.org/officeDocument/2006/relationships/image" Target="../media/image7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Three Pictures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Placeholder 12" descr="BlueDome_w_scud.psd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315"/>
          <a:stretch/>
        </p:blipFill>
        <p:spPr>
          <a:xfrm>
            <a:off x="0" y="-9339"/>
            <a:ext cx="2234144" cy="4281714"/>
          </a:xfrm>
          <a:prstGeom prst="rect">
            <a:avLst/>
          </a:prstGeom>
        </p:spPr>
      </p:pic>
      <p:pic>
        <p:nvPicPr>
          <p:cNvPr id="13" name="Picture Placeholder 11" descr="090605_Wyoming6_Coniglio.psd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315"/>
          <a:stretch/>
        </p:blipFill>
        <p:spPr>
          <a:xfrm>
            <a:off x="2319004" y="-9339"/>
            <a:ext cx="4505991" cy="4281714"/>
          </a:xfrm>
          <a:prstGeom prst="rect">
            <a:avLst/>
          </a:prstGeom>
        </p:spPr>
      </p:pic>
      <p:pic>
        <p:nvPicPr>
          <p:cNvPr id="14" name="Picture Placeholder 13" descr="15764.psd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909855" y="2924"/>
            <a:ext cx="2234144" cy="427237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4295141"/>
            <a:ext cx="9143999" cy="1162085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algn="r">
              <a:defRPr sz="3200" baseline="0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552484" y="5717218"/>
            <a:ext cx="5591516" cy="1139145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r">
              <a:spcBef>
                <a:spcPct val="0"/>
              </a:spcBef>
              <a:buNone/>
              <a:defRPr sz="180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grpSp>
        <p:nvGrpSpPr>
          <p:cNvPr id="7" name="Group 6"/>
          <p:cNvGrpSpPr/>
          <p:nvPr userDrawn="1"/>
        </p:nvGrpSpPr>
        <p:grpSpPr>
          <a:xfrm>
            <a:off x="214652" y="6032501"/>
            <a:ext cx="2476501" cy="698500"/>
            <a:chOff x="1823332" y="6023429"/>
            <a:chExt cx="2476501" cy="698500"/>
          </a:xfrm>
        </p:grpSpPr>
        <p:pic>
          <p:nvPicPr>
            <p:cNvPr id="4" name="Picture 3" descr="noaa_wt.png"/>
            <p:cNvPicPr>
              <a:picLocks noChangeAspect="1"/>
            </p:cNvPicPr>
            <p:nvPr userDrawn="1"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713204" y="6023429"/>
              <a:ext cx="696758" cy="698500"/>
            </a:xfrm>
            <a:prstGeom prst="rect">
              <a:avLst/>
            </a:prstGeom>
          </p:spPr>
        </p:pic>
        <p:pic>
          <p:nvPicPr>
            <p:cNvPr id="5" name="Picture 4" descr="US-DeptOfCommerce-Seal.png"/>
            <p:cNvPicPr>
              <a:picLocks noChangeAspect="1"/>
            </p:cNvPicPr>
            <p:nvPr userDrawn="1"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823332" y="6032501"/>
              <a:ext cx="680357" cy="680357"/>
            </a:xfrm>
            <a:prstGeom prst="rect">
              <a:avLst/>
            </a:prstGeom>
          </p:spPr>
        </p:pic>
        <p:pic>
          <p:nvPicPr>
            <p:cNvPr id="6" name="Picture 5" descr="universal_gold_b.png"/>
            <p:cNvPicPr>
              <a:picLocks noChangeAspect="1"/>
            </p:cNvPicPr>
            <p:nvPr userDrawn="1"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619476" y="6032501"/>
              <a:ext cx="680357" cy="68035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40704814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No Pictures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38300" y="2106544"/>
            <a:ext cx="5867400" cy="1470025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460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38300" y="4081949"/>
            <a:ext cx="5867400" cy="57374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spcBef>
                <a:spcPct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grpSp>
        <p:nvGrpSpPr>
          <p:cNvPr id="7" name="Group 6"/>
          <p:cNvGrpSpPr/>
          <p:nvPr userDrawn="1"/>
        </p:nvGrpSpPr>
        <p:grpSpPr>
          <a:xfrm>
            <a:off x="3333750" y="6014357"/>
            <a:ext cx="2476501" cy="698500"/>
            <a:chOff x="3409962" y="6014357"/>
            <a:chExt cx="2476501" cy="698500"/>
          </a:xfrm>
        </p:grpSpPr>
        <p:pic>
          <p:nvPicPr>
            <p:cNvPr id="4" name="Picture 3" descr="noaa_wt.png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299834" y="6014357"/>
              <a:ext cx="696758" cy="698500"/>
            </a:xfrm>
            <a:prstGeom prst="rect">
              <a:avLst/>
            </a:prstGeom>
          </p:spPr>
        </p:pic>
        <p:pic>
          <p:nvPicPr>
            <p:cNvPr id="5" name="Picture 4" descr="US-DeptOfCommerce-Seal.png"/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409962" y="6023429"/>
              <a:ext cx="680357" cy="680357"/>
            </a:xfrm>
            <a:prstGeom prst="rect">
              <a:avLst/>
            </a:prstGeom>
          </p:spPr>
        </p:pic>
        <p:pic>
          <p:nvPicPr>
            <p:cNvPr id="6" name="Picture 5" descr="universal_gold_b.png"/>
            <p:cNvPicPr>
              <a:picLocks noChangeAspect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206106" y="6023429"/>
              <a:ext cx="680357" cy="680357"/>
            </a:xfrm>
            <a:prstGeom prst="rect">
              <a:avLst/>
            </a:prstGeom>
          </p:spPr>
        </p:pic>
      </p:grpSp>
    </p:spTree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6408385"/>
            <a:ext cx="9144000" cy="45392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463" y="917081"/>
            <a:ext cx="7583488" cy="1143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79463" y="2265820"/>
            <a:ext cx="7583488" cy="3919510"/>
          </a:xfrm>
          <a:prstGeom prst="rect">
            <a:avLst/>
          </a:prstGeom>
        </p:spPr>
        <p:txBody>
          <a:bodyPr/>
          <a:lstStyle>
            <a:lvl1pPr marL="342900" indent="-342900">
              <a:buClr>
                <a:schemeClr val="tx1"/>
              </a:buClr>
              <a:buFont typeface="Arial"/>
              <a:buChar char="•"/>
              <a:defRPr>
                <a:latin typeface="Arial"/>
                <a:cs typeface="Arial"/>
              </a:defRPr>
            </a:lvl1pPr>
            <a:lvl2pPr marL="685800" indent="-336550">
              <a:buClr>
                <a:schemeClr val="tx1"/>
              </a:buClr>
              <a:buFont typeface="Arial"/>
              <a:buChar char="•"/>
              <a:defRPr>
                <a:latin typeface="Arial"/>
                <a:cs typeface="Arial"/>
              </a:defRPr>
            </a:lvl2pPr>
            <a:lvl3pPr marL="1035050" indent="-349250">
              <a:buClr>
                <a:schemeClr val="tx1"/>
              </a:buClr>
              <a:buFont typeface="Arial"/>
              <a:buChar char="•"/>
              <a:defRPr>
                <a:latin typeface="Arial"/>
                <a:cs typeface="Arial"/>
              </a:defRPr>
            </a:lvl3pPr>
            <a:lvl4pPr marL="1371600" indent="-336550">
              <a:buClr>
                <a:schemeClr val="tx1"/>
              </a:buClr>
              <a:buFont typeface="Arial"/>
              <a:buChar char="•"/>
              <a:defRPr>
                <a:latin typeface="Arial"/>
                <a:cs typeface="Arial"/>
              </a:defRPr>
            </a:lvl4pPr>
            <a:lvl5pPr marL="1720850" indent="-349250">
              <a:buClr>
                <a:schemeClr val="tx1"/>
              </a:buClr>
              <a:buFont typeface="Arial"/>
              <a:buChar char="•"/>
              <a:defRPr>
                <a:latin typeface="Arial"/>
                <a:cs typeface="Arial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16" name="Footer Placeholder 8"/>
          <p:cNvSpPr>
            <a:spLocks noGrp="1"/>
          </p:cNvSpPr>
          <p:nvPr>
            <p:ph type="ftr" sz="quarter" idx="3"/>
          </p:nvPr>
        </p:nvSpPr>
        <p:spPr>
          <a:xfrm>
            <a:off x="779463" y="6452783"/>
            <a:ext cx="41744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en-US" smtClean="0"/>
              <a:t>NSSL Lab Review Feb 25–27, 2015</a:t>
            </a:r>
            <a:endParaRPr lang="en-US" dirty="0"/>
          </a:p>
        </p:txBody>
      </p:sp>
      <p:sp>
        <p:nvSpPr>
          <p:cNvPr id="17" name="Slide Number Placeholder 10"/>
          <p:cNvSpPr>
            <a:spLocks noGrp="1"/>
          </p:cNvSpPr>
          <p:nvPr>
            <p:ph type="sldNum" sz="quarter" idx="4"/>
          </p:nvPr>
        </p:nvSpPr>
        <p:spPr>
          <a:xfrm>
            <a:off x="6836447" y="6452783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fld id="{2AE81A39-2840-ED4D-A514-D08330109612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9" name="Picture 8" descr="pan1a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731520"/>
          </a:xfrm>
          <a:prstGeom prst="rect">
            <a:avLst/>
          </a:prstGeom>
        </p:spPr>
      </p:pic>
      <p:pic>
        <p:nvPicPr>
          <p:cNvPr id="11" name="Picture 10" descr="pan1a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731520"/>
          </a:xfrm>
          <a:prstGeom prst="rect">
            <a:avLst/>
          </a:prstGeom>
        </p:spPr>
      </p:pic>
      <p:pic>
        <p:nvPicPr>
          <p:cNvPr id="12" name="Picture 11" descr="universal_gold_b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922" y="6068206"/>
            <a:ext cx="680357" cy="68035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463" y="917081"/>
            <a:ext cx="7583488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79463" y="2241971"/>
            <a:ext cx="3657600" cy="39751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200">
                <a:latin typeface="Arial"/>
                <a:cs typeface="Arial"/>
              </a:defRPr>
            </a:lvl1pPr>
            <a:lvl2pPr>
              <a:defRPr sz="2000">
                <a:latin typeface="Arial"/>
                <a:cs typeface="Arial"/>
              </a:defRPr>
            </a:lvl2pPr>
            <a:lvl3pPr>
              <a:defRPr sz="1800">
                <a:latin typeface="Arial"/>
                <a:cs typeface="Arial"/>
              </a:defRPr>
            </a:lvl3pPr>
            <a:lvl4pPr>
              <a:defRPr sz="1800">
                <a:latin typeface="Arial"/>
                <a:cs typeface="Arial"/>
              </a:defRPr>
            </a:lvl4pPr>
            <a:lvl5pPr>
              <a:defRPr sz="1800">
                <a:latin typeface="Arial"/>
                <a:cs typeface="Arial"/>
              </a:defRPr>
            </a:lvl5pPr>
            <a:lvl6pPr marL="2055813" indent="-344488">
              <a:defRPr sz="1800"/>
            </a:lvl6pPr>
            <a:lvl7pPr marL="2055813" indent="-344488">
              <a:defRPr sz="1800"/>
            </a:lvl7pPr>
            <a:lvl8pPr marL="2055813" indent="-344488">
              <a:defRPr sz="1800"/>
            </a:lvl8pPr>
            <a:lvl9pPr marL="2055813" indent="-344488"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5353" y="2241971"/>
            <a:ext cx="3657600" cy="39751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200">
                <a:latin typeface="Arial"/>
                <a:cs typeface="Arial"/>
              </a:defRPr>
            </a:lvl1pPr>
            <a:lvl2pPr>
              <a:defRPr sz="2000">
                <a:latin typeface="Arial"/>
                <a:cs typeface="Arial"/>
              </a:defRPr>
            </a:lvl2pPr>
            <a:lvl3pPr>
              <a:defRPr sz="1800">
                <a:latin typeface="Arial"/>
                <a:cs typeface="Arial"/>
              </a:defRPr>
            </a:lvl3pPr>
            <a:lvl4pPr>
              <a:defRPr sz="1800">
                <a:latin typeface="Arial"/>
                <a:cs typeface="Arial"/>
              </a:defRPr>
            </a:lvl4pPr>
            <a:lvl5pPr>
              <a:defRPr sz="1800">
                <a:latin typeface="Arial"/>
                <a:cs typeface="Arial"/>
              </a:defRPr>
            </a:lvl5pPr>
            <a:lvl6pPr marL="1946275" indent="-344488">
              <a:defRPr sz="1800"/>
            </a:lvl6pPr>
            <a:lvl7pPr marL="1946275" indent="-344488">
              <a:defRPr sz="1800"/>
            </a:lvl7pPr>
            <a:lvl8pPr marL="1946275" indent="-344488">
              <a:defRPr sz="1800"/>
            </a:lvl8pPr>
            <a:lvl9pPr marL="1946275" indent="-34448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pic>
        <p:nvPicPr>
          <p:cNvPr id="9" name="Picture 8" descr="pan1a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731520"/>
          </a:xfrm>
          <a:prstGeom prst="rect">
            <a:avLst/>
          </a:prstGeom>
        </p:spPr>
      </p:pic>
      <p:pic>
        <p:nvPicPr>
          <p:cNvPr id="11" name="Picture 10" descr="pan1a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731520"/>
          </a:xfrm>
          <a:prstGeom prst="rect">
            <a:avLst/>
          </a:prstGeom>
        </p:spPr>
      </p:pic>
      <p:sp>
        <p:nvSpPr>
          <p:cNvPr id="12" name="Rectangle 11"/>
          <p:cNvSpPr/>
          <p:nvPr userDrawn="1"/>
        </p:nvSpPr>
        <p:spPr>
          <a:xfrm>
            <a:off x="0" y="6408385"/>
            <a:ext cx="9144000" cy="45392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US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13" name="Footer Placeholder 8"/>
          <p:cNvSpPr>
            <a:spLocks noGrp="1"/>
          </p:cNvSpPr>
          <p:nvPr>
            <p:ph type="ftr" sz="quarter" idx="3"/>
          </p:nvPr>
        </p:nvSpPr>
        <p:spPr>
          <a:xfrm>
            <a:off x="779463" y="6452783"/>
            <a:ext cx="41744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en-US" smtClean="0"/>
              <a:t>NSSL Lab Review Feb 25–27, 2015</a:t>
            </a:r>
            <a:endParaRPr lang="en-US" dirty="0"/>
          </a:p>
        </p:txBody>
      </p:sp>
      <p:sp>
        <p:nvSpPr>
          <p:cNvPr id="14" name="Slide Number Placeholder 10"/>
          <p:cNvSpPr>
            <a:spLocks noGrp="1"/>
          </p:cNvSpPr>
          <p:nvPr>
            <p:ph type="sldNum" sz="quarter" idx="4"/>
          </p:nvPr>
        </p:nvSpPr>
        <p:spPr>
          <a:xfrm>
            <a:off x="6836447" y="6452783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bg1"/>
                </a:solidFill>
              </a:defRPr>
            </a:lvl1pPr>
          </a:lstStyle>
          <a:p>
            <a:fld id="{2AE81A39-2840-ED4D-A514-D08330109612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8" name="Picture 17" descr="universal_gold_b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922" y="6068206"/>
            <a:ext cx="680357" cy="68035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463" y="907945"/>
            <a:ext cx="7583488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79463" y="2208730"/>
            <a:ext cx="3657600" cy="868362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0" indent="0" algn="ctr">
              <a:spcBef>
                <a:spcPct val="0"/>
              </a:spcBef>
              <a:buNone/>
              <a:defRPr sz="2600" b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79463" y="3099504"/>
            <a:ext cx="3657600" cy="313151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000">
                <a:latin typeface="Arial"/>
                <a:cs typeface="Arial"/>
              </a:defRPr>
            </a:lvl1pPr>
            <a:lvl2pPr>
              <a:defRPr sz="1800">
                <a:latin typeface="Arial"/>
                <a:cs typeface="Arial"/>
              </a:defRPr>
            </a:lvl2pPr>
            <a:lvl3pPr>
              <a:defRPr sz="1800">
                <a:latin typeface="Arial"/>
                <a:cs typeface="Arial"/>
              </a:defRPr>
            </a:lvl3pPr>
            <a:lvl4pPr>
              <a:defRPr sz="1800">
                <a:latin typeface="Arial"/>
                <a:cs typeface="Arial"/>
              </a:defRPr>
            </a:lvl4pPr>
            <a:lvl5pPr>
              <a:defRPr sz="1800">
                <a:latin typeface="Arial"/>
                <a:cs typeface="Arial"/>
              </a:defRPr>
            </a:lvl5pPr>
            <a:lvl6pPr marL="2055813" indent="-344488">
              <a:defRPr sz="1800"/>
            </a:lvl6pPr>
            <a:lvl7pPr marL="2055813" indent="-344488">
              <a:defRPr sz="1800"/>
            </a:lvl7pPr>
            <a:lvl8pPr marL="2055813" indent="-344488">
              <a:defRPr sz="1800"/>
            </a:lvl8pPr>
            <a:lvl9pPr marL="2055813" indent="-344488"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5351" y="2208730"/>
            <a:ext cx="3657600" cy="868362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0" indent="0" algn="ctr">
              <a:spcBef>
                <a:spcPct val="0"/>
              </a:spcBef>
              <a:buNone/>
              <a:defRPr sz="2600" b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5351" y="3099504"/>
            <a:ext cx="3657600" cy="313151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000">
                <a:latin typeface="Arial"/>
                <a:cs typeface="Arial"/>
              </a:defRPr>
            </a:lvl1pPr>
            <a:lvl2pPr>
              <a:defRPr sz="1800">
                <a:latin typeface="Arial"/>
                <a:cs typeface="Arial"/>
              </a:defRPr>
            </a:lvl2pPr>
            <a:lvl3pPr>
              <a:defRPr sz="1800">
                <a:latin typeface="Arial"/>
                <a:cs typeface="Arial"/>
              </a:defRPr>
            </a:lvl3pPr>
            <a:lvl4pPr>
              <a:defRPr sz="1800">
                <a:latin typeface="Arial"/>
                <a:cs typeface="Arial"/>
              </a:defRPr>
            </a:lvl4pPr>
            <a:lvl5pPr>
              <a:defRPr sz="1800">
                <a:latin typeface="Arial"/>
                <a:cs typeface="Arial"/>
              </a:defRPr>
            </a:lvl5pPr>
            <a:lvl6pPr marL="2055813" indent="-344488">
              <a:defRPr sz="1800"/>
            </a:lvl6pPr>
            <a:lvl7pPr marL="2055813" indent="-344488">
              <a:defRPr sz="1800"/>
            </a:lvl7pPr>
            <a:lvl8pPr marL="2055813" indent="-344488">
              <a:defRPr sz="1800"/>
            </a:lvl8pPr>
            <a:lvl9pPr marL="2055813" indent="-34448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pic>
        <p:nvPicPr>
          <p:cNvPr id="11" name="Picture 10" descr="pan1a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731520"/>
          </a:xfrm>
          <a:prstGeom prst="rect">
            <a:avLst/>
          </a:prstGeom>
        </p:spPr>
      </p:pic>
      <p:pic>
        <p:nvPicPr>
          <p:cNvPr id="13" name="Picture 12" descr="pan1a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731520"/>
          </a:xfrm>
          <a:prstGeom prst="rect">
            <a:avLst/>
          </a:prstGeom>
        </p:spPr>
      </p:pic>
      <p:sp>
        <p:nvSpPr>
          <p:cNvPr id="17" name="Rectangle 16"/>
          <p:cNvSpPr/>
          <p:nvPr userDrawn="1"/>
        </p:nvSpPr>
        <p:spPr>
          <a:xfrm>
            <a:off x="0" y="6408385"/>
            <a:ext cx="9144000" cy="45392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8" name="Footer Placeholder 8"/>
          <p:cNvSpPr>
            <a:spLocks noGrp="1"/>
          </p:cNvSpPr>
          <p:nvPr>
            <p:ph type="ftr" sz="quarter" idx="10"/>
          </p:nvPr>
        </p:nvSpPr>
        <p:spPr>
          <a:xfrm>
            <a:off x="779463" y="6452783"/>
            <a:ext cx="41744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en-US" smtClean="0"/>
              <a:t>NSSL Lab Review Feb 25–27, 2015</a:t>
            </a:r>
            <a:endParaRPr lang="en-US" dirty="0"/>
          </a:p>
        </p:txBody>
      </p:sp>
      <p:sp>
        <p:nvSpPr>
          <p:cNvPr id="19" name="Slide Number Placeholder 10"/>
          <p:cNvSpPr>
            <a:spLocks noGrp="1"/>
          </p:cNvSpPr>
          <p:nvPr>
            <p:ph type="sldNum" sz="quarter" idx="11"/>
          </p:nvPr>
        </p:nvSpPr>
        <p:spPr>
          <a:xfrm>
            <a:off x="6836447" y="6452783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fld id="{2AE81A39-2840-ED4D-A514-D08330109612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20" name="Picture 19" descr="universal_gold_b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922" y="6068206"/>
            <a:ext cx="680357" cy="68035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463" y="898809"/>
            <a:ext cx="7583488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dirty="0"/>
          </a:p>
        </p:txBody>
      </p:sp>
      <p:pic>
        <p:nvPicPr>
          <p:cNvPr id="7" name="Picture 6" descr="pan1a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731520"/>
          </a:xfrm>
          <a:prstGeom prst="rect">
            <a:avLst/>
          </a:prstGeom>
        </p:spPr>
      </p:pic>
      <p:pic>
        <p:nvPicPr>
          <p:cNvPr id="10" name="Picture 9" descr="pan1a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731520"/>
          </a:xfrm>
          <a:prstGeom prst="rect">
            <a:avLst/>
          </a:prstGeom>
        </p:spPr>
      </p:pic>
      <p:sp>
        <p:nvSpPr>
          <p:cNvPr id="13" name="Rectangle 12"/>
          <p:cNvSpPr/>
          <p:nvPr userDrawn="1"/>
        </p:nvSpPr>
        <p:spPr>
          <a:xfrm>
            <a:off x="0" y="6408385"/>
            <a:ext cx="9144000" cy="45392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4" name="Footer Placeholder 8"/>
          <p:cNvSpPr>
            <a:spLocks noGrp="1"/>
          </p:cNvSpPr>
          <p:nvPr>
            <p:ph type="ftr" sz="quarter" idx="3"/>
          </p:nvPr>
        </p:nvSpPr>
        <p:spPr>
          <a:xfrm>
            <a:off x="779463" y="6452783"/>
            <a:ext cx="41744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NSSL Lab Review Feb 25–27, 2015</a:t>
            </a:r>
            <a:endParaRPr lang="en-US" dirty="0"/>
          </a:p>
        </p:txBody>
      </p:sp>
      <p:sp>
        <p:nvSpPr>
          <p:cNvPr id="15" name="Slide Number Placeholder 10"/>
          <p:cNvSpPr>
            <a:spLocks noGrp="1"/>
          </p:cNvSpPr>
          <p:nvPr>
            <p:ph type="sldNum" sz="quarter" idx="4"/>
          </p:nvPr>
        </p:nvSpPr>
        <p:spPr>
          <a:xfrm>
            <a:off x="6836447" y="6452783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fld id="{2AE81A39-2840-ED4D-A514-D08330109612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6" name="Picture 15" descr="universal_gold_b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922" y="6068206"/>
            <a:ext cx="680357" cy="68035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pan1a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731520"/>
          </a:xfrm>
          <a:prstGeom prst="rect">
            <a:avLst/>
          </a:prstGeom>
        </p:spPr>
      </p:pic>
      <p:pic>
        <p:nvPicPr>
          <p:cNvPr id="11" name="Picture 10" descr="pan1a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731520"/>
          </a:xfrm>
          <a:prstGeom prst="rect">
            <a:avLst/>
          </a:prstGeom>
        </p:spPr>
      </p:pic>
      <p:sp>
        <p:nvSpPr>
          <p:cNvPr id="12" name="Rectangle 11"/>
          <p:cNvSpPr/>
          <p:nvPr userDrawn="1"/>
        </p:nvSpPr>
        <p:spPr>
          <a:xfrm>
            <a:off x="0" y="6408385"/>
            <a:ext cx="9144000" cy="45392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3" name="Footer Placeholder 8"/>
          <p:cNvSpPr>
            <a:spLocks noGrp="1"/>
          </p:cNvSpPr>
          <p:nvPr>
            <p:ph type="ftr" sz="quarter" idx="3"/>
          </p:nvPr>
        </p:nvSpPr>
        <p:spPr>
          <a:xfrm>
            <a:off x="779463" y="6452783"/>
            <a:ext cx="41744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en-US" smtClean="0"/>
              <a:t>NSSL Lab Review Feb 25–27, 2015</a:t>
            </a:r>
            <a:endParaRPr lang="en-US" dirty="0"/>
          </a:p>
        </p:txBody>
      </p:sp>
      <p:sp>
        <p:nvSpPr>
          <p:cNvPr id="14" name="Slide Number Placeholder 10"/>
          <p:cNvSpPr>
            <a:spLocks noGrp="1"/>
          </p:cNvSpPr>
          <p:nvPr>
            <p:ph type="sldNum" sz="quarter" idx="4"/>
          </p:nvPr>
        </p:nvSpPr>
        <p:spPr>
          <a:xfrm>
            <a:off x="6836447" y="6452783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fld id="{2AE81A39-2840-ED4D-A514-D08330109612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5" name="Picture 14" descr="universal_gold_b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922" y="6068206"/>
            <a:ext cx="680357" cy="68035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Placeholder 1"/>
          <p:cNvSpPr>
            <a:spLocks noGrp="1"/>
          </p:cNvSpPr>
          <p:nvPr>
            <p:ph type="title"/>
          </p:nvPr>
        </p:nvSpPr>
        <p:spPr>
          <a:xfrm>
            <a:off x="779463" y="295833"/>
            <a:ext cx="7583488" cy="11430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dirty="0" smtClean="0"/>
              <a:t>Click to edit Master title style</a:t>
            </a:r>
            <a:endParaRPr dirty="0"/>
          </a:p>
        </p:txBody>
      </p:sp>
      <p:sp>
        <p:nvSpPr>
          <p:cNvPr id="5" name="Text Placeholder 2"/>
          <p:cNvSpPr>
            <a:spLocks noGrp="1"/>
          </p:cNvSpPr>
          <p:nvPr>
            <p:ph type="body" idx="1"/>
          </p:nvPr>
        </p:nvSpPr>
        <p:spPr>
          <a:xfrm>
            <a:off x="779463" y="1949824"/>
            <a:ext cx="7583488" cy="40072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075" r:id="rId1"/>
    <p:sldLayoutId id="2147485054" r:id="rId2"/>
    <p:sldLayoutId id="2147485055" r:id="rId3"/>
    <p:sldLayoutId id="2147485058" r:id="rId4"/>
    <p:sldLayoutId id="2147485060" r:id="rId5"/>
    <p:sldLayoutId id="2147485062" r:id="rId6"/>
    <p:sldLayoutId id="2147485064" r:id="rId7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  <p:hf hdr="0" dt="0"/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bg2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342900" indent="-342900" algn="l" defTabSz="914400" rtl="0" eaLnBrk="1" latinLnBrk="0" hangingPunct="1">
        <a:spcBef>
          <a:spcPts val="2000"/>
        </a:spcBef>
        <a:buClr>
          <a:schemeClr val="tx1"/>
        </a:buClr>
        <a:buSzPct val="90000"/>
        <a:buFont typeface="Arial"/>
        <a:buChar char="•"/>
        <a:defRPr sz="2200" kern="1200">
          <a:solidFill>
            <a:schemeClr val="tx1">
              <a:lumMod val="90000"/>
              <a:lumOff val="10000"/>
            </a:schemeClr>
          </a:solidFill>
          <a:latin typeface="Arial"/>
          <a:ea typeface="+mn-ea"/>
          <a:cs typeface="Arial"/>
        </a:defRPr>
      </a:lvl1pPr>
      <a:lvl2pPr marL="685800" indent="-336550" algn="l" defTabSz="914400" rtl="0" eaLnBrk="1" latinLnBrk="0" hangingPunct="1">
        <a:spcBef>
          <a:spcPts val="600"/>
        </a:spcBef>
        <a:buClr>
          <a:schemeClr val="tx1"/>
        </a:buClr>
        <a:buSzPct val="90000"/>
        <a:buFont typeface="Arial"/>
        <a:buChar char="•"/>
        <a:defRPr sz="2000" kern="1200">
          <a:solidFill>
            <a:schemeClr val="tx1">
              <a:lumMod val="90000"/>
              <a:lumOff val="10000"/>
            </a:schemeClr>
          </a:solidFill>
          <a:latin typeface="Arial"/>
          <a:ea typeface="+mn-ea"/>
          <a:cs typeface="Arial"/>
        </a:defRPr>
      </a:lvl2pPr>
      <a:lvl3pPr marL="1035050" indent="-349250" algn="l" defTabSz="914400" rtl="0" eaLnBrk="1" latinLnBrk="0" hangingPunct="1">
        <a:spcBef>
          <a:spcPts val="600"/>
        </a:spcBef>
        <a:buClr>
          <a:schemeClr val="tx1"/>
        </a:buClr>
        <a:buSzPct val="90000"/>
        <a:buFont typeface="Arial"/>
        <a:buChar char="•"/>
        <a:defRPr sz="1800" kern="1200">
          <a:solidFill>
            <a:schemeClr val="tx1">
              <a:lumMod val="90000"/>
              <a:lumOff val="10000"/>
            </a:schemeClr>
          </a:solidFill>
          <a:latin typeface="Arial"/>
          <a:ea typeface="+mn-ea"/>
          <a:cs typeface="Arial"/>
        </a:defRPr>
      </a:lvl3pPr>
      <a:lvl4pPr marL="1371600" indent="-336550" algn="l" defTabSz="914400" rtl="0" eaLnBrk="1" latinLnBrk="0" hangingPunct="1">
        <a:spcBef>
          <a:spcPts val="600"/>
        </a:spcBef>
        <a:buClr>
          <a:schemeClr val="tx1"/>
        </a:buClr>
        <a:buSzPct val="90000"/>
        <a:buFont typeface="Arial"/>
        <a:buChar char="•"/>
        <a:defRPr sz="1800" kern="1200">
          <a:solidFill>
            <a:schemeClr val="tx1">
              <a:lumMod val="90000"/>
              <a:lumOff val="10000"/>
            </a:schemeClr>
          </a:solidFill>
          <a:latin typeface="Arial"/>
          <a:ea typeface="+mn-ea"/>
          <a:cs typeface="Arial"/>
        </a:defRPr>
      </a:lvl4pPr>
      <a:lvl5pPr marL="1720850" indent="-349250" algn="l" defTabSz="914400" rtl="0" eaLnBrk="1" latinLnBrk="0" hangingPunct="1">
        <a:spcBef>
          <a:spcPts val="600"/>
        </a:spcBef>
        <a:buClr>
          <a:schemeClr val="tx1"/>
        </a:buClr>
        <a:buSzPct val="90000"/>
        <a:buFont typeface="Arial"/>
        <a:buChar char="•"/>
        <a:defRPr sz="1800" kern="1200">
          <a:solidFill>
            <a:schemeClr val="tx1">
              <a:lumMod val="90000"/>
              <a:lumOff val="10000"/>
            </a:schemeClr>
          </a:solidFill>
          <a:latin typeface="Arial"/>
          <a:ea typeface="+mn-ea"/>
          <a:cs typeface="Arial"/>
        </a:defRPr>
      </a:lvl5pPr>
      <a:lvl6pPr marL="2055813" indent="-344488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Wingdings 2" pitchFamily="18" charset="2"/>
        <a:buChar char=""/>
        <a:defRPr lang="en-US" sz="1800" kern="1200" dirty="0" smtClean="0">
          <a:solidFill>
            <a:schemeClr val="tx1">
              <a:lumMod val="90000"/>
              <a:lumOff val="10000"/>
            </a:schemeClr>
          </a:solidFill>
          <a:latin typeface="+mn-lt"/>
          <a:ea typeface="+mn-ea"/>
          <a:cs typeface="+mn-cs"/>
        </a:defRPr>
      </a:lvl6pPr>
      <a:lvl7pPr marL="2398713" indent="-344488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Wingdings 2" pitchFamily="18" charset="2"/>
        <a:buChar char=""/>
        <a:defRPr lang="en-US" sz="1800" kern="1200" dirty="0" smtClean="0">
          <a:solidFill>
            <a:schemeClr val="tx1">
              <a:lumMod val="90000"/>
              <a:lumOff val="10000"/>
            </a:schemeClr>
          </a:solidFill>
          <a:latin typeface="+mn-lt"/>
          <a:ea typeface="+mn-ea"/>
          <a:cs typeface="+mn-cs"/>
        </a:defRPr>
      </a:lvl7pPr>
      <a:lvl8pPr marL="2743200" indent="-344488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Wingdings 2" pitchFamily="18" charset="2"/>
        <a:buChar char=""/>
        <a:defRPr lang="en-US" sz="1800" kern="1200" dirty="0" smtClean="0">
          <a:solidFill>
            <a:schemeClr val="tx1">
              <a:lumMod val="90000"/>
              <a:lumOff val="10000"/>
            </a:schemeClr>
          </a:solidFill>
          <a:latin typeface="+mn-lt"/>
          <a:ea typeface="+mn-ea"/>
          <a:cs typeface="+mn-cs"/>
        </a:defRPr>
      </a:lvl8pPr>
      <a:lvl9pPr marL="3087688" indent="-344488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Wingdings 2" pitchFamily="18" charset="2"/>
        <a:buChar char=""/>
        <a:defRPr lang="en-US" sz="1800" kern="1200" dirty="0">
          <a:solidFill>
            <a:schemeClr val="tx1">
              <a:lumMod val="90000"/>
              <a:lumOff val="10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11" Type="http://schemas.openxmlformats.org/officeDocument/2006/relationships/image" Target="../media/image17.png"/><Relationship Id="rId12" Type="http://schemas.openxmlformats.org/officeDocument/2006/relationships/image" Target="../media/image18.pn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9.png"/><Relationship Id="rId4" Type="http://schemas.openxmlformats.org/officeDocument/2006/relationships/image" Target="../media/image10.png"/><Relationship Id="rId5" Type="http://schemas.openxmlformats.org/officeDocument/2006/relationships/image" Target="../media/image11.png"/><Relationship Id="rId6" Type="http://schemas.openxmlformats.org/officeDocument/2006/relationships/image" Target="../media/image12.png"/><Relationship Id="rId7" Type="http://schemas.openxmlformats.org/officeDocument/2006/relationships/image" Target="../media/image13.png"/><Relationship Id="rId8" Type="http://schemas.openxmlformats.org/officeDocument/2006/relationships/image" Target="../media/image14.png"/><Relationship Id="rId9" Type="http://schemas.openxmlformats.org/officeDocument/2006/relationships/image" Target="../media/image15.png"/><Relationship Id="rId10" Type="http://schemas.openxmlformats.org/officeDocument/2006/relationships/image" Target="../media/image1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4" Type="http://schemas.openxmlformats.org/officeDocument/2006/relationships/image" Target="../media/image21.png"/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4" Type="http://schemas.openxmlformats.org/officeDocument/2006/relationships/image" Target="../media/image23.png"/><Relationship Id="rId5" Type="http://schemas.openxmlformats.org/officeDocument/2006/relationships/image" Target="../media/image24.png"/><Relationship Id="rId6" Type="http://schemas.openxmlformats.org/officeDocument/2006/relationships/image" Target="../media/image25.jp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4" Type="http://schemas.openxmlformats.org/officeDocument/2006/relationships/image" Target="../media/image28.pn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/Relationships>
</file>

<file path=ppt/slides/_rels/slide7.xml.rels><?xml version="1.0" encoding="UTF-8" standalone="yes"?>
<Relationships xmlns="http://schemas.openxmlformats.org/package/2006/relationships"><Relationship Id="rId11" Type="http://schemas.openxmlformats.org/officeDocument/2006/relationships/image" Target="../media/image37.png"/><Relationship Id="rId12" Type="http://schemas.openxmlformats.org/officeDocument/2006/relationships/image" Target="../media/image38.pn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29.png"/><Relationship Id="rId4" Type="http://schemas.openxmlformats.org/officeDocument/2006/relationships/image" Target="../media/image30.png"/><Relationship Id="rId5" Type="http://schemas.openxmlformats.org/officeDocument/2006/relationships/image" Target="../media/image31.png"/><Relationship Id="rId6" Type="http://schemas.openxmlformats.org/officeDocument/2006/relationships/image" Target="../media/image32.png"/><Relationship Id="rId7" Type="http://schemas.openxmlformats.org/officeDocument/2006/relationships/image" Target="../media/image33.png"/><Relationship Id="rId8" Type="http://schemas.openxmlformats.org/officeDocument/2006/relationships/image" Target="../media/image34.png"/><Relationship Id="rId9" Type="http://schemas.openxmlformats.org/officeDocument/2006/relationships/image" Target="../media/image35.png"/><Relationship Id="rId10" Type="http://schemas.openxmlformats.org/officeDocument/2006/relationships/image" Target="../media/image3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ctrTitle"/>
          </p:nvPr>
        </p:nvSpPr>
        <p:spPr>
          <a:xfrm>
            <a:off x="0" y="4275299"/>
            <a:ext cx="9143999" cy="1320073"/>
          </a:xfrm>
        </p:spPr>
        <p:txBody>
          <a:bodyPr/>
          <a:lstStyle/>
          <a:p>
            <a:r>
              <a:rPr lang="en-US" dirty="0" smtClean="0">
                <a:latin typeface="Abadi MT Condensed Light"/>
                <a:cs typeface="Abadi MT Condensed Light"/>
              </a:rPr>
              <a:t>Dual-Polarization Research: Winter Microphysics</a:t>
            </a:r>
            <a:endParaRPr lang="en-US" dirty="0">
              <a:latin typeface="Abadi MT Condensed Light"/>
              <a:cs typeface="Abadi MT Condensed Light"/>
            </a:endParaRPr>
          </a:p>
        </p:txBody>
      </p:sp>
      <p:sp>
        <p:nvSpPr>
          <p:cNvPr id="8" name="Subtitle 7"/>
          <p:cNvSpPr>
            <a:spLocks noGrp="1"/>
          </p:cNvSpPr>
          <p:nvPr>
            <p:ph type="subTitle" idx="1"/>
          </p:nvPr>
        </p:nvSpPr>
        <p:spPr>
          <a:xfrm>
            <a:off x="4599214" y="5530787"/>
            <a:ext cx="4544786" cy="1275971"/>
          </a:xfrm>
        </p:spPr>
        <p:txBody>
          <a:bodyPr/>
          <a:lstStyle/>
          <a:p>
            <a:r>
              <a:rPr lang="en-US" sz="1800" dirty="0" smtClean="0">
                <a:latin typeface="Abadi MT Condensed Light"/>
                <a:cs typeface="Abadi MT Condensed Light"/>
              </a:rPr>
              <a:t>Heather Reeves </a:t>
            </a:r>
            <a:r>
              <a:rPr lang="en-US" dirty="0" smtClean="0">
                <a:latin typeface="Abadi MT Condensed Light"/>
                <a:cs typeface="Abadi MT Condensed Light"/>
              </a:rPr>
              <a:t>(CIMMS)</a:t>
            </a:r>
          </a:p>
          <a:p>
            <a:r>
              <a:rPr lang="en-US" sz="1600" dirty="0" smtClean="0">
                <a:latin typeface="Abadi MT Condensed Light"/>
                <a:cs typeface="Abadi MT Condensed Light"/>
              </a:rPr>
              <a:t>February 25–27, 2015 </a:t>
            </a:r>
          </a:p>
          <a:p>
            <a:pPr>
              <a:lnSpc>
                <a:spcPct val="110000"/>
              </a:lnSpc>
            </a:pPr>
            <a:r>
              <a:rPr lang="en-US" sz="1600" dirty="0" smtClean="0">
                <a:latin typeface="Abadi MT Condensed Light"/>
                <a:cs typeface="Abadi MT Condensed Light"/>
              </a:rPr>
              <a:t>National Weather Center</a:t>
            </a:r>
          </a:p>
          <a:p>
            <a:pPr>
              <a:lnSpc>
                <a:spcPct val="110000"/>
              </a:lnSpc>
            </a:pPr>
            <a:r>
              <a:rPr lang="en-US" sz="1600" dirty="0" smtClean="0">
                <a:latin typeface="Abadi MT Condensed Light"/>
                <a:cs typeface="Abadi MT Condensed Light"/>
              </a:rPr>
              <a:t>Norman, Oklahoma</a:t>
            </a:r>
            <a:endParaRPr lang="en-US" sz="1600" dirty="0">
              <a:latin typeface="Abadi MT Condensed Light"/>
              <a:cs typeface="Abadi MT Condensed Light"/>
            </a:endParaRPr>
          </a:p>
        </p:txBody>
      </p:sp>
    </p:spTree>
    <p:extLst>
      <p:ext uri="{BB962C8B-B14F-4D97-AF65-F5344CB8AC3E}">
        <p14:creationId xmlns:p14="http://schemas.microsoft.com/office/powerpoint/2010/main" val="34388588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mp:transition xmlns:mp="http://schemas.microsoft.com/office/mac/powerpoint/2008/main" spd="med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 smtClean="0">
                <a:latin typeface="Arial"/>
                <a:cs typeface="Arial"/>
              </a:rPr>
              <a:t>NSSL Lab Review Feb 25–27, 2015</a:t>
            </a:r>
            <a:endParaRPr lang="en-US" dirty="0">
              <a:latin typeface="Arial"/>
              <a:cs typeface="Arial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AE81A39-2840-ED4D-A514-D08330109612}" type="slidenum">
              <a:rPr lang="en-US" smtClean="0">
                <a:latin typeface="Arial"/>
                <a:cs typeface="Arial"/>
              </a:rPr>
              <a:pPr/>
              <a:t>2</a:t>
            </a:fld>
            <a:endParaRPr lang="en-US" dirty="0">
              <a:latin typeface="Arial"/>
              <a:cs typeface="Arial"/>
            </a:endParaRPr>
          </a:p>
        </p:txBody>
      </p:sp>
      <p:sp>
        <p:nvSpPr>
          <p:cNvPr id="49" name="Content Placeholder 2"/>
          <p:cNvSpPr txBox="1">
            <a:spLocks/>
          </p:cNvSpPr>
          <p:nvPr/>
        </p:nvSpPr>
        <p:spPr>
          <a:xfrm>
            <a:off x="110003" y="4809713"/>
            <a:ext cx="6924293" cy="19544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0"/>
              </a:spcBef>
              <a:buClr>
                <a:schemeClr val="tx1"/>
              </a:buClr>
              <a:buSzPct val="90000"/>
              <a:buFont typeface="Arial"/>
              <a:buNone/>
              <a:defRPr sz="24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457200" indent="0" algn="ctr" defTabSz="914400" rtl="0" eaLnBrk="1" latinLnBrk="0" hangingPunct="1">
              <a:spcBef>
                <a:spcPts val="600"/>
              </a:spcBef>
              <a:buClr>
                <a:schemeClr val="tx1"/>
              </a:buClr>
              <a:buSzPct val="90000"/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Arial"/>
                <a:ea typeface="+mn-ea"/>
                <a:cs typeface="Arial"/>
              </a:defRPr>
            </a:lvl2pPr>
            <a:lvl3pPr marL="914400" indent="0" algn="ctr" defTabSz="914400" rtl="0" eaLnBrk="1" latinLnBrk="0" hangingPunct="1">
              <a:spcBef>
                <a:spcPts val="600"/>
              </a:spcBef>
              <a:buClr>
                <a:schemeClr val="tx1"/>
              </a:buClr>
              <a:buSzPct val="90000"/>
              <a:buFont typeface="Arial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Arial"/>
                <a:ea typeface="+mn-ea"/>
                <a:cs typeface="Arial"/>
              </a:defRPr>
            </a:lvl3pPr>
            <a:lvl4pPr marL="1371600" indent="0" algn="ctr" defTabSz="914400" rtl="0" eaLnBrk="1" latinLnBrk="0" hangingPunct="1">
              <a:spcBef>
                <a:spcPts val="600"/>
              </a:spcBef>
              <a:buClr>
                <a:schemeClr val="tx1"/>
              </a:buClr>
              <a:buSzPct val="90000"/>
              <a:buFont typeface="Arial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Arial"/>
                <a:ea typeface="+mn-ea"/>
                <a:cs typeface="Arial"/>
              </a:defRPr>
            </a:lvl4pPr>
            <a:lvl5pPr marL="1828800" indent="0" algn="ctr" defTabSz="914400" rtl="0" eaLnBrk="1" latinLnBrk="0" hangingPunct="1">
              <a:spcBef>
                <a:spcPts val="600"/>
              </a:spcBef>
              <a:buClr>
                <a:schemeClr val="tx1"/>
              </a:buClr>
              <a:buSzPct val="90000"/>
              <a:buFont typeface="Arial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Arial"/>
                <a:ea typeface="+mn-ea"/>
                <a:cs typeface="Arial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Wingdings 2" pitchFamily="18" charset="2"/>
              <a:buNone/>
              <a:defRPr lang="en-US"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Wingdings 2" pitchFamily="18" charset="2"/>
              <a:buNone/>
              <a:defRPr lang="en-US"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Wingdings 2" pitchFamily="18" charset="2"/>
              <a:buNone/>
              <a:defRPr lang="en-US"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Wingdings 2" pitchFamily="18" charset="2"/>
              <a:buNone/>
              <a:defRPr lang="en-US"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2000" dirty="0" err="1" smtClean="0"/>
              <a:t>Polarimetric</a:t>
            </a:r>
            <a:r>
              <a:rPr lang="en-US" sz="2000" dirty="0" smtClean="0"/>
              <a:t> “fingerprints” can be used to</a:t>
            </a:r>
          </a:p>
          <a:p>
            <a:pPr algn="l">
              <a:buFontTx/>
              <a:buChar char="-"/>
            </a:pPr>
            <a:r>
              <a:rPr lang="en-US" sz="2000" dirty="0" smtClean="0"/>
              <a:t>Improve the warning/decision-making process</a:t>
            </a:r>
          </a:p>
          <a:p>
            <a:pPr algn="l">
              <a:buFontTx/>
              <a:buChar char="-"/>
            </a:pPr>
            <a:r>
              <a:rPr lang="en-US" sz="2000" dirty="0" smtClean="0"/>
              <a:t>Improve microphysical parameterization schemes and assimilation of radar data</a:t>
            </a:r>
          </a:p>
        </p:txBody>
      </p:sp>
      <p:pic>
        <p:nvPicPr>
          <p:cNvPr id="50" name="Picture 4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56" y="1310090"/>
            <a:ext cx="2150059" cy="1514875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47229" y="1311222"/>
            <a:ext cx="1670046" cy="1518224"/>
          </a:xfrm>
          <a:prstGeom prst="rect">
            <a:avLst/>
          </a:prstGeom>
        </p:spPr>
      </p:pic>
      <p:pic>
        <p:nvPicPr>
          <p:cNvPr id="52" name="Picture 5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95511" y="1304037"/>
            <a:ext cx="1745065" cy="1520928"/>
          </a:xfrm>
          <a:prstGeom prst="rect">
            <a:avLst/>
          </a:prstGeom>
        </p:spPr>
      </p:pic>
      <p:pic>
        <p:nvPicPr>
          <p:cNvPr id="53" name="Picture 5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65656" y="1311222"/>
            <a:ext cx="1771345" cy="1513743"/>
          </a:xfrm>
          <a:prstGeom prst="rect">
            <a:avLst/>
          </a:prstGeom>
        </p:spPr>
      </p:pic>
      <p:grpSp>
        <p:nvGrpSpPr>
          <p:cNvPr id="54" name="Group 53"/>
          <p:cNvGrpSpPr/>
          <p:nvPr/>
        </p:nvGrpSpPr>
        <p:grpSpPr>
          <a:xfrm>
            <a:off x="104125" y="3321257"/>
            <a:ext cx="9018081" cy="1550034"/>
            <a:chOff x="104125" y="2946461"/>
            <a:chExt cx="9018081" cy="1550034"/>
          </a:xfrm>
        </p:grpSpPr>
        <p:pic>
          <p:nvPicPr>
            <p:cNvPr id="55" name="Picture 54" descr="Untitled-1.png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280066" y="2946461"/>
              <a:ext cx="2185704" cy="1550034"/>
            </a:xfrm>
            <a:prstGeom prst="rect">
              <a:avLst/>
            </a:prstGeom>
          </p:spPr>
        </p:pic>
        <p:pic>
          <p:nvPicPr>
            <p:cNvPr id="56" name="Picture 55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836447" y="2954665"/>
              <a:ext cx="2285759" cy="1530137"/>
            </a:xfrm>
            <a:prstGeom prst="rect">
              <a:avLst/>
            </a:prstGeom>
          </p:spPr>
        </p:pic>
        <p:pic>
          <p:nvPicPr>
            <p:cNvPr id="57" name="Picture 56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4125" y="2954665"/>
              <a:ext cx="2107295" cy="1530137"/>
            </a:xfrm>
            <a:prstGeom prst="rect">
              <a:avLst/>
            </a:prstGeom>
          </p:spPr>
        </p:pic>
        <p:pic>
          <p:nvPicPr>
            <p:cNvPr id="58" name="Picture 57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500255" y="2954665"/>
              <a:ext cx="2313310" cy="1541830"/>
            </a:xfrm>
            <a:prstGeom prst="rect">
              <a:avLst/>
            </a:prstGeom>
          </p:spPr>
        </p:pic>
      </p:grpSp>
      <p:pic>
        <p:nvPicPr>
          <p:cNvPr id="59" name="Picture 2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5628716" y="1304037"/>
            <a:ext cx="1745512" cy="15137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0" name="TextBox 59"/>
          <p:cNvSpPr txBox="1"/>
          <p:nvPr/>
        </p:nvSpPr>
        <p:spPr>
          <a:xfrm>
            <a:off x="-72570" y="2817779"/>
            <a:ext cx="245972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latin typeface="Arial"/>
                <a:cs typeface="Arial"/>
              </a:rPr>
              <a:t>Highly anisotropic: high Z</a:t>
            </a:r>
            <a:r>
              <a:rPr lang="en-US" sz="1400" baseline="-25000" dirty="0" smtClean="0">
                <a:latin typeface="Arial"/>
                <a:cs typeface="Arial"/>
              </a:rPr>
              <a:t>DR</a:t>
            </a:r>
            <a:endParaRPr lang="en-US" sz="1400" baseline="-25000" dirty="0">
              <a:latin typeface="Arial"/>
              <a:cs typeface="Arial"/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5973640" y="2817779"/>
            <a:ext cx="271903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latin typeface="Arial"/>
                <a:cs typeface="Arial"/>
              </a:rPr>
              <a:t>Nearly isotropic: Z</a:t>
            </a:r>
            <a:r>
              <a:rPr lang="en-US" sz="1400" baseline="-25000" dirty="0" smtClean="0">
                <a:latin typeface="Arial"/>
                <a:cs typeface="Arial"/>
              </a:rPr>
              <a:t>DR</a:t>
            </a:r>
            <a:r>
              <a:rPr lang="en-US" sz="1400" dirty="0" smtClean="0">
                <a:latin typeface="Arial"/>
                <a:cs typeface="Arial"/>
              </a:rPr>
              <a:t> near 0 dB</a:t>
            </a:r>
            <a:endParaRPr lang="en-US" sz="1400" dirty="0">
              <a:latin typeface="Arial"/>
              <a:cs typeface="Arial"/>
            </a:endParaRPr>
          </a:p>
        </p:txBody>
      </p:sp>
      <p:sp>
        <p:nvSpPr>
          <p:cNvPr id="63" name="Title 1"/>
          <p:cNvSpPr>
            <a:spLocks noGrp="1"/>
          </p:cNvSpPr>
          <p:nvPr>
            <p:ph type="title"/>
          </p:nvPr>
        </p:nvSpPr>
        <p:spPr>
          <a:xfrm>
            <a:off x="110003" y="207024"/>
            <a:ext cx="8252948" cy="1143000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Arial"/>
                <a:cs typeface="Arial"/>
              </a:rPr>
              <a:t>Types of crystals in winter storms</a:t>
            </a:r>
            <a:endParaRPr lang="en-US" dirty="0">
              <a:latin typeface="Arial"/>
              <a:cs typeface="Arial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610329" y="2824965"/>
            <a:ext cx="2673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latin typeface="Arial"/>
                <a:cs typeface="Arial"/>
              </a:rPr>
              <a:t>Intermediate forms: Z</a:t>
            </a:r>
            <a:r>
              <a:rPr lang="en-US" sz="1400" baseline="-25000" dirty="0" smtClean="0">
                <a:latin typeface="Arial"/>
                <a:cs typeface="Arial"/>
              </a:rPr>
              <a:t>DR</a:t>
            </a:r>
            <a:r>
              <a:rPr lang="en-US" sz="1400" dirty="0" smtClean="0">
                <a:latin typeface="Arial"/>
                <a:cs typeface="Arial"/>
              </a:rPr>
              <a:t> depends on canting angle</a:t>
            </a:r>
          </a:p>
        </p:txBody>
      </p:sp>
      <p:grpSp>
        <p:nvGrpSpPr>
          <p:cNvPr id="23" name="Group 22"/>
          <p:cNvGrpSpPr/>
          <p:nvPr/>
        </p:nvGrpSpPr>
        <p:grpSpPr>
          <a:xfrm>
            <a:off x="4943457" y="5500637"/>
            <a:ext cx="4262032" cy="952146"/>
            <a:chOff x="4943457" y="5500637"/>
            <a:chExt cx="4262032" cy="952146"/>
          </a:xfrm>
        </p:grpSpPr>
        <p:pic>
          <p:nvPicPr>
            <p:cNvPr id="21" name="Picture 20" descr="PING-Banner-336x54.png"/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4943457" y="5777181"/>
              <a:ext cx="4203738" cy="675602"/>
            </a:xfrm>
            <a:prstGeom prst="rect">
              <a:avLst/>
            </a:prstGeom>
          </p:spPr>
        </p:pic>
        <p:sp>
          <p:nvSpPr>
            <p:cNvPr id="22" name="TextBox 21"/>
            <p:cNvSpPr txBox="1"/>
            <p:nvPr/>
          </p:nvSpPr>
          <p:spPr>
            <a:xfrm>
              <a:off x="7520412" y="5500637"/>
              <a:ext cx="168507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>
                  <a:latin typeface="Arial"/>
                  <a:cs typeface="Arial"/>
                </a:rPr>
                <a:t>See K. Elmore talk</a:t>
              </a:r>
              <a:endParaRPr lang="en-US" sz="1400" dirty="0">
                <a:latin typeface="Arial"/>
                <a:cs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74035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mp:transition xmlns:mp="http://schemas.microsoft.com/office/mac/powerpoint/2008/main" spd="med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 smtClean="0">
                <a:latin typeface="Arial"/>
                <a:cs typeface="Arial"/>
              </a:rPr>
              <a:t>NSSL Lab Review Feb 25–27, 2015</a:t>
            </a:r>
            <a:endParaRPr lang="en-US" dirty="0">
              <a:latin typeface="Arial"/>
              <a:cs typeface="Arial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AE81A39-2840-ED4D-A514-D08330109612}" type="slidenum">
              <a:rPr lang="en-US" smtClean="0">
                <a:latin typeface="Arial"/>
                <a:cs typeface="Arial"/>
              </a:rPr>
              <a:pPr/>
              <a:t>3</a:t>
            </a:fld>
            <a:endParaRPr lang="en-US" dirty="0">
              <a:latin typeface="Arial"/>
              <a:cs typeface="Arial"/>
            </a:endParaRPr>
          </a:p>
        </p:txBody>
      </p:sp>
      <p:pic>
        <p:nvPicPr>
          <p:cNvPr id="9" name="Picture 8" descr="test_QVP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198" y="2010821"/>
            <a:ext cx="5933309" cy="3931920"/>
          </a:xfrm>
          <a:prstGeom prst="rect">
            <a:avLst/>
          </a:prstGeom>
        </p:spPr>
      </p:pic>
      <p:sp>
        <p:nvSpPr>
          <p:cNvPr id="10" name="Footer Placeholder 3"/>
          <p:cNvSpPr txBox="1">
            <a:spLocks/>
          </p:cNvSpPr>
          <p:nvPr/>
        </p:nvSpPr>
        <p:spPr>
          <a:xfrm>
            <a:off x="779463" y="6452783"/>
            <a:ext cx="41744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400" kern="1200">
                <a:solidFill>
                  <a:schemeClr val="bg1"/>
                </a:solidFill>
                <a:latin typeface="Arial"/>
                <a:ea typeface="+mn-ea"/>
                <a:cs typeface="Arial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mtClean="0"/>
              <a:t>NSSL Lab Review Feb 25–27, 2015</a:t>
            </a:r>
            <a:endParaRPr lang="en-US" dirty="0"/>
          </a:p>
        </p:txBody>
      </p:sp>
      <p:sp>
        <p:nvSpPr>
          <p:cNvPr id="11" name="Slide Number Placeholder 4"/>
          <p:cNvSpPr txBox="1">
            <a:spLocks/>
          </p:cNvSpPr>
          <p:nvPr/>
        </p:nvSpPr>
        <p:spPr>
          <a:xfrm>
            <a:off x="6836447" y="6452783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400" kern="1200">
                <a:solidFill>
                  <a:schemeClr val="bg1"/>
                </a:solidFill>
                <a:latin typeface="Arial"/>
                <a:ea typeface="+mn-ea"/>
                <a:cs typeface="Arial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grpSp>
        <p:nvGrpSpPr>
          <p:cNvPr id="48" name="Group 47"/>
          <p:cNvGrpSpPr/>
          <p:nvPr/>
        </p:nvGrpSpPr>
        <p:grpSpPr>
          <a:xfrm>
            <a:off x="1913249" y="2774684"/>
            <a:ext cx="6660644" cy="2069636"/>
            <a:chOff x="1913249" y="2689308"/>
            <a:chExt cx="6660644" cy="2069636"/>
          </a:xfrm>
        </p:grpSpPr>
        <p:cxnSp>
          <p:nvCxnSpPr>
            <p:cNvPr id="13" name="Straight Arrow Connector 12"/>
            <p:cNvCxnSpPr>
              <a:stCxn id="15" idx="1"/>
            </p:cNvCxnSpPr>
            <p:nvPr/>
          </p:nvCxnSpPr>
          <p:spPr>
            <a:xfrm rot="10800000">
              <a:off x="1913249" y="2689308"/>
              <a:ext cx="4703787" cy="1430181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Arrow Connector 13"/>
            <p:cNvCxnSpPr>
              <a:stCxn id="15" idx="1"/>
            </p:cNvCxnSpPr>
            <p:nvPr/>
          </p:nvCxnSpPr>
          <p:spPr>
            <a:xfrm rot="10800000" flipV="1">
              <a:off x="2418429" y="4119487"/>
              <a:ext cx="4198607" cy="639457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TextBox 14"/>
            <p:cNvSpPr txBox="1"/>
            <p:nvPr/>
          </p:nvSpPr>
          <p:spPr>
            <a:xfrm>
              <a:off x="6617035" y="3657823"/>
              <a:ext cx="1956858" cy="92333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latin typeface="Arial"/>
                </a:rPr>
                <a:t>Dendrites – </a:t>
              </a:r>
            </a:p>
            <a:p>
              <a:r>
                <a:rPr lang="en-US" dirty="0" smtClean="0">
                  <a:latin typeface="Arial"/>
                </a:rPr>
                <a:t>Enhanced Z</a:t>
              </a:r>
              <a:r>
                <a:rPr lang="en-US" baseline="-25000" dirty="0" smtClean="0">
                  <a:latin typeface="Arial"/>
                </a:rPr>
                <a:t>DR</a:t>
              </a:r>
              <a:r>
                <a:rPr lang="en-US" dirty="0" smtClean="0">
                  <a:latin typeface="Arial"/>
                </a:rPr>
                <a:t>/gradient in Z   </a:t>
              </a:r>
            </a:p>
          </p:txBody>
        </p:sp>
      </p:grpSp>
      <p:grpSp>
        <p:nvGrpSpPr>
          <p:cNvPr id="40" name="Group 39"/>
          <p:cNvGrpSpPr/>
          <p:nvPr/>
        </p:nvGrpSpPr>
        <p:grpSpPr>
          <a:xfrm>
            <a:off x="2123254" y="3748850"/>
            <a:ext cx="6350265" cy="1706008"/>
            <a:chOff x="2123254" y="3663474"/>
            <a:chExt cx="6350265" cy="1706008"/>
          </a:xfrm>
        </p:grpSpPr>
        <p:cxnSp>
          <p:nvCxnSpPr>
            <p:cNvPr id="17" name="Straight Arrow Connector 16"/>
            <p:cNvCxnSpPr>
              <a:stCxn id="19" idx="1"/>
            </p:cNvCxnSpPr>
            <p:nvPr/>
          </p:nvCxnSpPr>
          <p:spPr>
            <a:xfrm rot="10800000">
              <a:off x="2123256" y="3663474"/>
              <a:ext cx="4493779" cy="1301245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Arrow Connector 17"/>
            <p:cNvCxnSpPr>
              <a:stCxn id="19" idx="1"/>
            </p:cNvCxnSpPr>
            <p:nvPr/>
          </p:nvCxnSpPr>
          <p:spPr>
            <a:xfrm rot="10800000" flipV="1">
              <a:off x="2123254" y="4964718"/>
              <a:ext cx="4493780" cy="404764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TextBox 18"/>
            <p:cNvSpPr txBox="1"/>
            <p:nvPr/>
          </p:nvSpPr>
          <p:spPr>
            <a:xfrm>
              <a:off x="6617034" y="4641552"/>
              <a:ext cx="1856485" cy="646331"/>
            </a:xfrm>
            <a:prstGeom prst="rect">
              <a:avLst/>
            </a:prstGeom>
            <a:noFill/>
            <a:ln>
              <a:solidFill>
                <a:schemeClr val="accent6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chemeClr val="accent6"/>
                  </a:solidFill>
                  <a:latin typeface="Arial"/>
                </a:rPr>
                <a:t>Aggregation – </a:t>
              </a:r>
            </a:p>
            <a:p>
              <a:r>
                <a:rPr lang="en-US" dirty="0" smtClean="0">
                  <a:solidFill>
                    <a:schemeClr val="accent6"/>
                  </a:solidFill>
                  <a:latin typeface="Arial"/>
                </a:rPr>
                <a:t>Low Z</a:t>
              </a:r>
              <a:r>
                <a:rPr lang="en-US" baseline="-25000" dirty="0" smtClean="0">
                  <a:solidFill>
                    <a:schemeClr val="accent6"/>
                  </a:solidFill>
                  <a:latin typeface="Arial"/>
                </a:rPr>
                <a:t>DR</a:t>
              </a:r>
              <a:r>
                <a:rPr lang="en-US" dirty="0" smtClean="0">
                  <a:solidFill>
                    <a:schemeClr val="accent6"/>
                  </a:solidFill>
                  <a:latin typeface="Arial"/>
                </a:rPr>
                <a:t>/High Z:</a:t>
              </a:r>
            </a:p>
          </p:txBody>
        </p:sp>
      </p:grpSp>
      <p:grpSp>
        <p:nvGrpSpPr>
          <p:cNvPr id="31" name="Group 30"/>
          <p:cNvGrpSpPr/>
          <p:nvPr/>
        </p:nvGrpSpPr>
        <p:grpSpPr>
          <a:xfrm>
            <a:off x="779464" y="4421073"/>
            <a:ext cx="3646603" cy="1871738"/>
            <a:chOff x="779464" y="4421073"/>
            <a:chExt cx="3646603" cy="1871738"/>
          </a:xfrm>
        </p:grpSpPr>
        <p:sp>
          <p:nvSpPr>
            <p:cNvPr id="22" name="TextBox 21"/>
            <p:cNvSpPr txBox="1"/>
            <p:nvPr/>
          </p:nvSpPr>
          <p:spPr>
            <a:xfrm>
              <a:off x="1085434" y="5923479"/>
              <a:ext cx="3340633" cy="369332"/>
            </a:xfrm>
            <a:prstGeom prst="rect">
              <a:avLst/>
            </a:prstGeom>
            <a:noFill/>
            <a:ln>
              <a:solidFill>
                <a:schemeClr val="accent6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rgbClr val="FF0000"/>
                  </a:solidFill>
                  <a:latin typeface="Arial"/>
                </a:rPr>
                <a:t>Highly anisotropic - High Z</a:t>
              </a:r>
              <a:r>
                <a:rPr lang="en-US" baseline="-25000" dirty="0" smtClean="0">
                  <a:solidFill>
                    <a:srgbClr val="FF0000"/>
                  </a:solidFill>
                  <a:latin typeface="Arial"/>
                </a:rPr>
                <a:t>DR</a:t>
              </a:r>
              <a:endParaRPr lang="en-US" dirty="0">
                <a:solidFill>
                  <a:srgbClr val="FF0000"/>
                </a:solidFill>
                <a:latin typeface="Arial"/>
              </a:endParaRPr>
            </a:p>
          </p:txBody>
        </p:sp>
        <p:cxnSp>
          <p:nvCxnSpPr>
            <p:cNvPr id="23" name="Straight Arrow Connector 22"/>
            <p:cNvCxnSpPr/>
            <p:nvPr/>
          </p:nvCxnSpPr>
          <p:spPr>
            <a:xfrm rot="10800000">
              <a:off x="779464" y="4421073"/>
              <a:ext cx="1638963" cy="1502408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0" name="Group 49"/>
          <p:cNvGrpSpPr/>
          <p:nvPr/>
        </p:nvGrpSpPr>
        <p:grpSpPr>
          <a:xfrm>
            <a:off x="5200142" y="5373260"/>
            <a:ext cx="3249441" cy="1004927"/>
            <a:chOff x="5200142" y="5373260"/>
            <a:chExt cx="3249441" cy="1004927"/>
          </a:xfrm>
        </p:grpSpPr>
        <p:sp>
          <p:nvSpPr>
            <p:cNvPr id="25" name="TextBox 24"/>
            <p:cNvSpPr txBox="1"/>
            <p:nvPr/>
          </p:nvSpPr>
          <p:spPr>
            <a:xfrm>
              <a:off x="6222328" y="5454857"/>
              <a:ext cx="2227255" cy="92333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latin typeface="Arial"/>
                </a:rPr>
                <a:t>Melting aloft (freezing rain at </a:t>
              </a:r>
              <a:r>
                <a:rPr lang="en-US" dirty="0" err="1" smtClean="0">
                  <a:latin typeface="Arial"/>
                </a:rPr>
                <a:t>sfc</a:t>
              </a:r>
              <a:r>
                <a:rPr lang="en-US" dirty="0" smtClean="0">
                  <a:latin typeface="Arial"/>
                </a:rPr>
                <a:t>) – enhanced Z</a:t>
              </a:r>
              <a:r>
                <a:rPr lang="en-US" baseline="-25000" dirty="0" smtClean="0">
                  <a:latin typeface="Arial"/>
                </a:rPr>
                <a:t>DR</a:t>
              </a:r>
              <a:endParaRPr lang="en-US" dirty="0">
                <a:latin typeface="Arial"/>
              </a:endParaRPr>
            </a:p>
          </p:txBody>
        </p:sp>
        <p:cxnSp>
          <p:nvCxnSpPr>
            <p:cNvPr id="26" name="Straight Arrow Connector 25"/>
            <p:cNvCxnSpPr>
              <a:stCxn id="25" idx="1"/>
            </p:cNvCxnSpPr>
            <p:nvPr/>
          </p:nvCxnSpPr>
          <p:spPr>
            <a:xfrm rot="10800000">
              <a:off x="5200142" y="5373260"/>
              <a:ext cx="1022187" cy="543263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3" name="Group 52"/>
          <p:cNvGrpSpPr/>
          <p:nvPr/>
        </p:nvGrpSpPr>
        <p:grpSpPr>
          <a:xfrm>
            <a:off x="6466098" y="-321343"/>
            <a:ext cx="2690867" cy="4025156"/>
            <a:chOff x="6466098" y="-321343"/>
            <a:chExt cx="2690867" cy="4025156"/>
          </a:xfrm>
        </p:grpSpPr>
        <p:pic>
          <p:nvPicPr>
            <p:cNvPr id="32" name="Picture 31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466098" y="-321343"/>
              <a:ext cx="2690867" cy="2015996"/>
            </a:xfrm>
            <a:prstGeom prst="rect">
              <a:avLst/>
            </a:prstGeom>
          </p:spPr>
        </p:pic>
        <p:pic>
          <p:nvPicPr>
            <p:cNvPr id="33" name="Picture 32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466098" y="1694653"/>
              <a:ext cx="2690682" cy="2009160"/>
            </a:xfrm>
            <a:prstGeom prst="rect">
              <a:avLst/>
            </a:prstGeom>
          </p:spPr>
        </p:pic>
      </p:grpSp>
      <p:sp>
        <p:nvSpPr>
          <p:cNvPr id="52" name="Title 1"/>
          <p:cNvSpPr>
            <a:spLocks noGrp="1"/>
          </p:cNvSpPr>
          <p:nvPr>
            <p:ph type="title"/>
          </p:nvPr>
        </p:nvSpPr>
        <p:spPr>
          <a:xfrm>
            <a:off x="63198" y="768509"/>
            <a:ext cx="8940244" cy="1143000"/>
          </a:xfrm>
        </p:spPr>
        <p:txBody>
          <a:bodyPr>
            <a:normAutofit/>
          </a:bodyPr>
          <a:lstStyle/>
          <a:p>
            <a:r>
              <a:rPr lang="en-US" sz="3200" dirty="0" err="1" smtClean="0">
                <a:latin typeface="Arial"/>
                <a:cs typeface="Arial"/>
              </a:rPr>
              <a:t>Polarimetric</a:t>
            </a:r>
            <a:r>
              <a:rPr lang="en-US" sz="3200" dirty="0" smtClean="0">
                <a:latin typeface="Arial"/>
                <a:cs typeface="Arial"/>
              </a:rPr>
              <a:t> fingerprints:</a:t>
            </a:r>
            <a:br>
              <a:rPr lang="en-US" sz="3200" dirty="0" smtClean="0">
                <a:latin typeface="Arial"/>
                <a:cs typeface="Arial"/>
              </a:rPr>
            </a:br>
            <a:r>
              <a:rPr lang="en-US" sz="3200" dirty="0" smtClean="0">
                <a:solidFill>
                  <a:srgbClr val="FF0000"/>
                </a:solidFill>
                <a:latin typeface="Arial"/>
                <a:cs typeface="Arial"/>
              </a:rPr>
              <a:t>Operational utility</a:t>
            </a:r>
            <a:endParaRPr lang="en-US" sz="3200" dirty="0">
              <a:solidFill>
                <a:srgbClr val="FF0000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795175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mp:transition xmlns:mp="http://schemas.microsoft.com/office/mac/powerpoint/2008/main" spd="med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 smtClean="0">
                <a:latin typeface="Arial"/>
                <a:cs typeface="Arial"/>
              </a:rPr>
              <a:t>NSSL Lab Review Feb 25–27, 2015</a:t>
            </a:r>
            <a:endParaRPr lang="en-US" dirty="0">
              <a:latin typeface="Arial"/>
              <a:cs typeface="Arial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AE81A39-2840-ED4D-A514-D08330109612}" type="slidenum">
              <a:rPr lang="en-US" smtClean="0">
                <a:latin typeface="Arial"/>
                <a:cs typeface="Arial"/>
              </a:rPr>
              <a:pPr/>
              <a:t>4</a:t>
            </a:fld>
            <a:endParaRPr lang="en-US" dirty="0">
              <a:latin typeface="Arial"/>
              <a:cs typeface="Arial"/>
            </a:endParaRPr>
          </a:p>
        </p:txBody>
      </p:sp>
      <p:pic>
        <p:nvPicPr>
          <p:cNvPr id="22" name="Picture 21" descr="1test_QVP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003" y="1199995"/>
            <a:ext cx="5088457" cy="4892040"/>
          </a:xfrm>
          <a:prstGeom prst="rect">
            <a:avLst/>
          </a:prstGeom>
        </p:spPr>
      </p:pic>
      <p:sp>
        <p:nvSpPr>
          <p:cNvPr id="23" name="Title 1"/>
          <p:cNvSpPr>
            <a:spLocks noGrp="1"/>
          </p:cNvSpPr>
          <p:nvPr>
            <p:ph type="title"/>
          </p:nvPr>
        </p:nvSpPr>
        <p:spPr>
          <a:xfrm>
            <a:off x="110003" y="197009"/>
            <a:ext cx="8940244" cy="1143000"/>
          </a:xfrm>
        </p:spPr>
        <p:txBody>
          <a:bodyPr>
            <a:normAutofit/>
          </a:bodyPr>
          <a:lstStyle/>
          <a:p>
            <a:r>
              <a:rPr lang="en-US" sz="3200" dirty="0" err="1" smtClean="0">
                <a:latin typeface="Arial"/>
                <a:cs typeface="Arial"/>
              </a:rPr>
              <a:t>Polarimetric</a:t>
            </a:r>
            <a:r>
              <a:rPr lang="en-US" sz="3200" dirty="0" smtClean="0">
                <a:latin typeface="Arial"/>
                <a:cs typeface="Arial"/>
              </a:rPr>
              <a:t> fingerprints: </a:t>
            </a:r>
            <a:r>
              <a:rPr lang="en-US" sz="3200" dirty="0" smtClean="0">
                <a:solidFill>
                  <a:srgbClr val="FF0000"/>
                </a:solidFill>
                <a:latin typeface="Arial"/>
                <a:cs typeface="Arial"/>
              </a:rPr>
              <a:t>research value</a:t>
            </a:r>
            <a:endParaRPr lang="en-US" sz="3200" dirty="0">
              <a:solidFill>
                <a:srgbClr val="FF0000"/>
              </a:solidFill>
              <a:latin typeface="Arial"/>
              <a:cs typeface="Arial"/>
            </a:endParaRPr>
          </a:p>
        </p:txBody>
      </p:sp>
      <p:grpSp>
        <p:nvGrpSpPr>
          <p:cNvPr id="36" name="Group 35"/>
          <p:cNvGrpSpPr/>
          <p:nvPr/>
        </p:nvGrpSpPr>
        <p:grpSpPr>
          <a:xfrm>
            <a:off x="7087331" y="2354142"/>
            <a:ext cx="1422400" cy="2892261"/>
            <a:chOff x="262160" y="1541045"/>
            <a:chExt cx="1422400" cy="2892261"/>
          </a:xfrm>
        </p:grpSpPr>
        <p:pic>
          <p:nvPicPr>
            <p:cNvPr id="37" name="Picture 36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62160" y="1541045"/>
              <a:ext cx="1422400" cy="1422400"/>
            </a:xfrm>
            <a:prstGeom prst="rect">
              <a:avLst/>
            </a:prstGeom>
          </p:spPr>
        </p:pic>
        <p:pic>
          <p:nvPicPr>
            <p:cNvPr id="38" name="Picture 37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13013" y="3061759"/>
              <a:ext cx="1371547" cy="1371547"/>
            </a:xfrm>
            <a:prstGeom prst="rect">
              <a:avLst/>
            </a:prstGeom>
          </p:spPr>
        </p:pic>
      </p:grpSp>
      <p:pic>
        <p:nvPicPr>
          <p:cNvPr id="2" name="Picture 1" descr="test_QVP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634" y="2892896"/>
            <a:ext cx="4700016" cy="1481501"/>
          </a:xfrm>
          <a:prstGeom prst="rect">
            <a:avLst/>
          </a:prstGeom>
        </p:spPr>
      </p:pic>
      <p:grpSp>
        <p:nvGrpSpPr>
          <p:cNvPr id="54" name="Group 53"/>
          <p:cNvGrpSpPr/>
          <p:nvPr/>
        </p:nvGrpSpPr>
        <p:grpSpPr>
          <a:xfrm>
            <a:off x="4220116" y="1479249"/>
            <a:ext cx="1890051" cy="4201161"/>
            <a:chOff x="4220116" y="1479249"/>
            <a:chExt cx="1890051" cy="4201161"/>
          </a:xfrm>
        </p:grpSpPr>
        <p:sp>
          <p:nvSpPr>
            <p:cNvPr id="25" name="TextBox 24"/>
            <p:cNvSpPr txBox="1"/>
            <p:nvPr/>
          </p:nvSpPr>
          <p:spPr>
            <a:xfrm>
              <a:off x="5198460" y="1479249"/>
              <a:ext cx="911707" cy="369332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latin typeface="Arial"/>
                </a:rPr>
                <a:t>Riming</a:t>
              </a:r>
              <a:endParaRPr lang="en-US" dirty="0">
                <a:latin typeface="Arial"/>
              </a:endParaRPr>
            </a:p>
          </p:txBody>
        </p:sp>
        <p:cxnSp>
          <p:nvCxnSpPr>
            <p:cNvPr id="26" name="Straight Arrow Connector 25"/>
            <p:cNvCxnSpPr>
              <a:stCxn id="25" idx="1"/>
            </p:cNvCxnSpPr>
            <p:nvPr/>
          </p:nvCxnSpPr>
          <p:spPr>
            <a:xfrm flipH="1">
              <a:off x="4220116" y="1663915"/>
              <a:ext cx="978344" cy="496242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Arrow Connector 28"/>
            <p:cNvCxnSpPr>
              <a:stCxn id="25" idx="1"/>
            </p:cNvCxnSpPr>
            <p:nvPr/>
          </p:nvCxnSpPr>
          <p:spPr>
            <a:xfrm flipH="1">
              <a:off x="4220116" y="1663915"/>
              <a:ext cx="978344" cy="2136358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Arrow Connector 31"/>
            <p:cNvCxnSpPr/>
            <p:nvPr/>
          </p:nvCxnSpPr>
          <p:spPr>
            <a:xfrm flipH="1">
              <a:off x="4300119" y="1663915"/>
              <a:ext cx="898341" cy="4016495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Arrow Connector 32"/>
            <p:cNvCxnSpPr>
              <a:stCxn id="25" idx="1"/>
            </p:cNvCxnSpPr>
            <p:nvPr/>
          </p:nvCxnSpPr>
          <p:spPr>
            <a:xfrm flipH="1">
              <a:off x="4220116" y="1663915"/>
              <a:ext cx="978344" cy="2396378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" name="Group 5"/>
          <p:cNvGrpSpPr/>
          <p:nvPr/>
        </p:nvGrpSpPr>
        <p:grpSpPr>
          <a:xfrm>
            <a:off x="3720757" y="2160157"/>
            <a:ext cx="3417427" cy="2267680"/>
            <a:chOff x="3720757" y="2160157"/>
            <a:chExt cx="3417427" cy="2267680"/>
          </a:xfrm>
        </p:grpSpPr>
        <p:grpSp>
          <p:nvGrpSpPr>
            <p:cNvPr id="48" name="Group 47"/>
            <p:cNvGrpSpPr/>
            <p:nvPr/>
          </p:nvGrpSpPr>
          <p:grpSpPr>
            <a:xfrm>
              <a:off x="4521853" y="2160157"/>
              <a:ext cx="2616331" cy="2156754"/>
              <a:chOff x="4220116" y="2193563"/>
              <a:chExt cx="2616331" cy="2156754"/>
            </a:xfrm>
          </p:grpSpPr>
          <p:sp>
            <p:nvSpPr>
              <p:cNvPr id="34" name="TextBox 33"/>
              <p:cNvSpPr txBox="1"/>
              <p:nvPr/>
            </p:nvSpPr>
            <p:spPr>
              <a:xfrm>
                <a:off x="5536108" y="2193563"/>
                <a:ext cx="1300339" cy="369332"/>
              </a:xfrm>
              <a:prstGeom prst="rect">
                <a:avLst/>
              </a:prstGeom>
              <a:noFill/>
              <a:ln>
                <a:solidFill>
                  <a:srgbClr val="0000FF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>
                    <a:solidFill>
                      <a:srgbClr val="0000FF"/>
                    </a:solidFill>
                    <a:latin typeface="Arial"/>
                    <a:cs typeface="Arial"/>
                  </a:rPr>
                  <a:t>Refreezing</a:t>
                </a:r>
                <a:endParaRPr lang="en-US" dirty="0">
                  <a:solidFill>
                    <a:srgbClr val="0000FF"/>
                  </a:solidFill>
                  <a:latin typeface="Arial"/>
                  <a:cs typeface="Arial"/>
                </a:endParaRPr>
              </a:p>
            </p:txBody>
          </p:sp>
          <p:cxnSp>
            <p:nvCxnSpPr>
              <p:cNvPr id="35" name="Straight Arrow Connector 34"/>
              <p:cNvCxnSpPr>
                <a:stCxn id="34" idx="1"/>
              </p:cNvCxnSpPr>
              <p:nvPr/>
            </p:nvCxnSpPr>
            <p:spPr>
              <a:xfrm flipH="1">
                <a:off x="4220116" y="2378229"/>
                <a:ext cx="1315992" cy="1972088"/>
              </a:xfrm>
              <a:prstGeom prst="straightConnector1">
                <a:avLst/>
              </a:prstGeom>
              <a:ln>
                <a:solidFill>
                  <a:srgbClr val="0000FF"/>
                </a:solidFill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" name="Oval 2"/>
            <p:cNvSpPr/>
            <p:nvPr/>
          </p:nvSpPr>
          <p:spPr>
            <a:xfrm>
              <a:off x="3720757" y="4173837"/>
              <a:ext cx="801096" cy="254000"/>
            </a:xfrm>
            <a:prstGeom prst="ellipse">
              <a:avLst/>
            </a:prstGeom>
            <a:noFill/>
            <a:ln w="19050" cmpd="sng">
              <a:solidFill>
                <a:srgbClr val="0000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416742" y="2925887"/>
            <a:ext cx="42832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latin typeface="Helvetica"/>
              </a:rPr>
              <a:t>Z</a:t>
            </a:r>
            <a:r>
              <a:rPr lang="en-US" sz="1200" baseline="-25000" dirty="0" smtClean="0">
                <a:latin typeface="Helvetica"/>
              </a:rPr>
              <a:t>DR</a:t>
            </a:r>
            <a:endParaRPr lang="en-US" sz="1200" baseline="-25000" dirty="0">
              <a:latin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30877470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mp:transition xmlns:mp="http://schemas.microsoft.com/office/mac/powerpoint/2008/main" spd="med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 smtClean="0">
                <a:latin typeface="Arial"/>
                <a:cs typeface="Arial"/>
              </a:rPr>
              <a:t>NSSL Lab Review Feb 25–27, 2015</a:t>
            </a:r>
            <a:endParaRPr lang="en-US" dirty="0">
              <a:latin typeface="Arial"/>
              <a:cs typeface="Arial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dirty="0"/>
              <a:t>5</a:t>
            </a:r>
            <a:endParaRPr lang="en-US" dirty="0">
              <a:latin typeface="Arial"/>
              <a:cs typeface="Arial"/>
            </a:endParaRPr>
          </a:p>
        </p:txBody>
      </p:sp>
      <p:pic>
        <p:nvPicPr>
          <p:cNvPr id="8" name="Picture 7" descr="US_lamb.radcov_1kmagl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280" y="1355577"/>
            <a:ext cx="5107436" cy="3891379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47280" y="5246956"/>
            <a:ext cx="46182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Arial"/>
                <a:cs typeface="Arial"/>
              </a:rPr>
              <a:t>Radar coverage in lowest 1 km: very limited</a:t>
            </a:r>
            <a:endParaRPr lang="en-US" dirty="0">
              <a:latin typeface="Arial"/>
              <a:cs typeface="Arial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47280" y="212578"/>
            <a:ext cx="9372977" cy="4779834"/>
            <a:chOff x="47280" y="212578"/>
            <a:chExt cx="9372977" cy="4779834"/>
          </a:xfrm>
        </p:grpSpPr>
        <p:sp>
          <p:nvSpPr>
            <p:cNvPr id="10" name="Title 1"/>
            <p:cNvSpPr txBox="1">
              <a:spLocks/>
            </p:cNvSpPr>
            <p:nvPr/>
          </p:nvSpPr>
          <p:spPr>
            <a:xfrm>
              <a:off x="47280" y="212578"/>
              <a:ext cx="9372977" cy="1143000"/>
            </a:xfrm>
            <a:prstGeom prst="rect">
              <a:avLst/>
            </a:prstGeom>
          </p:spPr>
          <p:txBody>
            <a:bodyPr vert="horz" lIns="91440" tIns="45720" rIns="91440" bIns="45720" rtlCol="0" anchor="b" anchorCtr="0">
              <a:normAutofit fontScale="90000"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bg2"/>
                  </a:solidFill>
                  <a:effectLst/>
                  <a:uLnTx/>
                  <a:uFillTx/>
                  <a:latin typeface="Arial"/>
                  <a:ea typeface="+mj-ea"/>
                  <a:cs typeface="Arial"/>
                </a:rPr>
                <a:t>Next Frontier: Combined data approaches</a:t>
              </a:r>
              <a:endPara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Arial"/>
                <a:ea typeface="+mj-ea"/>
                <a:cs typeface="Arial"/>
              </a:endParaRPr>
            </a:p>
          </p:txBody>
        </p:sp>
        <p:grpSp>
          <p:nvGrpSpPr>
            <p:cNvPr id="12" name="Group 11"/>
            <p:cNvGrpSpPr/>
            <p:nvPr/>
          </p:nvGrpSpPr>
          <p:grpSpPr>
            <a:xfrm>
              <a:off x="5475729" y="1853091"/>
              <a:ext cx="3314326" cy="3139321"/>
              <a:chOff x="5475729" y="2508961"/>
              <a:chExt cx="3314326" cy="3139321"/>
            </a:xfrm>
          </p:grpSpPr>
          <p:sp>
            <p:nvSpPr>
              <p:cNvPr id="7" name="TextBox 6"/>
              <p:cNvSpPr txBox="1"/>
              <p:nvPr/>
            </p:nvSpPr>
            <p:spPr>
              <a:xfrm>
                <a:off x="5475729" y="2508961"/>
                <a:ext cx="3314326" cy="31393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 smtClean="0">
                    <a:latin typeface="Arial"/>
                    <a:cs typeface="Arial"/>
                  </a:rPr>
                  <a:t>Radar observations</a:t>
                </a:r>
              </a:p>
              <a:p>
                <a:pPr algn="ctr"/>
                <a:r>
                  <a:rPr lang="en-US" dirty="0" smtClean="0">
                    <a:latin typeface="Arial"/>
                    <a:cs typeface="Arial"/>
                  </a:rPr>
                  <a:t>+</a:t>
                </a:r>
              </a:p>
              <a:p>
                <a:pPr algn="ctr"/>
                <a:r>
                  <a:rPr lang="en-US" dirty="0" smtClean="0">
                    <a:latin typeface="Arial"/>
                    <a:cs typeface="Arial"/>
                  </a:rPr>
                  <a:t>Profiles of temperature &amp; humidity from numerical models</a:t>
                </a:r>
              </a:p>
              <a:p>
                <a:pPr algn="ctr"/>
                <a:endParaRPr lang="en-US" dirty="0" smtClean="0">
                  <a:latin typeface="Arial"/>
                  <a:cs typeface="Arial"/>
                </a:endParaRPr>
              </a:p>
              <a:p>
                <a:pPr algn="ctr"/>
                <a:endParaRPr lang="en-US" dirty="0" smtClean="0">
                  <a:latin typeface="Arial"/>
                  <a:cs typeface="Arial"/>
                </a:endParaRPr>
              </a:p>
              <a:p>
                <a:pPr algn="ctr"/>
                <a:r>
                  <a:rPr lang="en-US" dirty="0" smtClean="0">
                    <a:latin typeface="Arial"/>
                    <a:cs typeface="Arial"/>
                  </a:rPr>
                  <a:t>Spectral Bin Classifier (SBC):</a:t>
                </a:r>
              </a:p>
              <a:p>
                <a:pPr algn="ctr"/>
                <a:r>
                  <a:rPr lang="en-US" dirty="0" smtClean="0">
                    <a:latin typeface="Arial"/>
                    <a:cs typeface="Arial"/>
                  </a:rPr>
                  <a:t>3D depiction of cloud habit viewable in MRMS </a:t>
                </a:r>
              </a:p>
              <a:p>
                <a:pPr algn="ctr"/>
                <a:r>
                  <a:rPr lang="en-US" dirty="0" smtClean="0">
                    <a:latin typeface="Arial"/>
                    <a:cs typeface="Arial"/>
                  </a:rPr>
                  <a:t>(see K. Howard talk)</a:t>
                </a:r>
                <a:endParaRPr lang="en-US" dirty="0">
                  <a:latin typeface="Arial"/>
                  <a:cs typeface="Arial"/>
                </a:endParaRPr>
              </a:p>
            </p:txBody>
          </p:sp>
          <p:sp>
            <p:nvSpPr>
              <p:cNvPr id="11" name="Down Arrow 10"/>
              <p:cNvSpPr/>
              <p:nvPr/>
            </p:nvSpPr>
            <p:spPr>
              <a:xfrm>
                <a:off x="6836447" y="4028912"/>
                <a:ext cx="533927" cy="478889"/>
              </a:xfrm>
              <a:prstGeom prst="downArrow">
                <a:avLst>
                  <a:gd name="adj1" fmla="val 34402"/>
                  <a:gd name="adj2" fmla="val 60870"/>
                </a:avLst>
              </a:prstGeom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5146976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mp:transition xmlns:mp="http://schemas.microsoft.com/office/mac/powerpoint/2008/main" spd="med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 smtClean="0">
                <a:latin typeface="Arial"/>
                <a:cs typeface="Arial"/>
              </a:rPr>
              <a:t>NSSL Lab Review Feb 25–27, 2015</a:t>
            </a:r>
            <a:endParaRPr lang="en-US" dirty="0">
              <a:latin typeface="Arial"/>
              <a:cs typeface="Arial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dirty="0"/>
              <a:t>6</a:t>
            </a:r>
            <a:endParaRPr lang="en-US" dirty="0">
              <a:latin typeface="Arial"/>
              <a:cs typeface="Arial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211557" y="1538599"/>
            <a:ext cx="3256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Helvetica"/>
                <a:cs typeface="Helvetica"/>
              </a:rPr>
              <a:t>Z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3661927" y="3590261"/>
            <a:ext cx="5479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FFFF"/>
                </a:solidFill>
                <a:latin typeface="Helvetica"/>
                <a:cs typeface="Helvetica"/>
              </a:rPr>
              <a:t>Z</a:t>
            </a:r>
            <a:r>
              <a:rPr lang="en-US" baseline="-25000" dirty="0" smtClean="0">
                <a:solidFill>
                  <a:srgbClr val="FFFFFF"/>
                </a:solidFill>
                <a:latin typeface="Helvetica"/>
                <a:cs typeface="Helvetica"/>
              </a:rPr>
              <a:t>DR</a:t>
            </a:r>
            <a:endParaRPr lang="en-US" baseline="-25000" dirty="0">
              <a:solidFill>
                <a:srgbClr val="FFFFFF"/>
              </a:solidFill>
              <a:latin typeface="Helvetica"/>
              <a:cs typeface="Helvetica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621557" y="3590261"/>
            <a:ext cx="3256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FFFF"/>
                </a:solidFill>
                <a:latin typeface="Helvetica"/>
                <a:cs typeface="Helvetica"/>
              </a:rPr>
              <a:t>Z</a:t>
            </a:r>
          </a:p>
        </p:txBody>
      </p:sp>
      <p:sp>
        <p:nvSpPr>
          <p:cNvPr id="28" name="Title 1"/>
          <p:cNvSpPr>
            <a:spLocks noGrp="1"/>
          </p:cNvSpPr>
          <p:nvPr>
            <p:ph type="title"/>
          </p:nvPr>
        </p:nvSpPr>
        <p:spPr>
          <a:xfrm>
            <a:off x="47280" y="212578"/>
            <a:ext cx="9372977" cy="11430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latin typeface="Arial"/>
                <a:cs typeface="Arial"/>
              </a:rPr>
              <a:t>Next Frontier: </a:t>
            </a:r>
            <a:r>
              <a:rPr lang="en-US" dirty="0">
                <a:latin typeface="Arial"/>
                <a:cs typeface="Arial"/>
              </a:rPr>
              <a:t>C</a:t>
            </a:r>
            <a:r>
              <a:rPr lang="en-US" dirty="0" smtClean="0">
                <a:latin typeface="Arial"/>
                <a:cs typeface="Arial"/>
              </a:rPr>
              <a:t>ombined data approaches</a:t>
            </a:r>
            <a:endParaRPr lang="en-US" dirty="0">
              <a:latin typeface="Arial"/>
              <a:cs typeface="Arial"/>
            </a:endParaRPr>
          </a:p>
        </p:txBody>
      </p:sp>
      <p:graphicFrame>
        <p:nvGraphicFramePr>
          <p:cNvPr id="20" name="Table 1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11705338"/>
              </p:ext>
            </p:extLst>
          </p:nvPr>
        </p:nvGraphicFramePr>
        <p:xfrm>
          <a:off x="36285" y="1538599"/>
          <a:ext cx="4644572" cy="434001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42020"/>
                <a:gridCol w="943429"/>
                <a:gridCol w="846666"/>
                <a:gridCol w="967619"/>
                <a:gridCol w="944838"/>
              </a:tblGrid>
              <a:tr h="650639">
                <a:tc gridSpan="5"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Arial"/>
                          <a:cs typeface="Arial"/>
                        </a:rPr>
                        <a:t>POD</a:t>
                      </a:r>
                      <a:r>
                        <a:rPr lang="en-US" baseline="0" dirty="0" smtClean="0">
                          <a:latin typeface="Arial"/>
                          <a:cs typeface="Arial"/>
                        </a:rPr>
                        <a:t> of surface precipitation type for different types of precipitation and different classifiers</a:t>
                      </a:r>
                      <a:endParaRPr lang="en-US" dirty="0" smtClean="0">
                        <a:latin typeface="Arial"/>
                        <a:cs typeface="Arial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>
                        <a:latin typeface="Arial"/>
                        <a:cs typeface="Arial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>
                        <a:latin typeface="Arial"/>
                        <a:cs typeface="Arial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>
                        <a:latin typeface="Arial"/>
                        <a:cs typeface="Arial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>
                        <a:latin typeface="Arial"/>
                        <a:cs typeface="Arial"/>
                      </a:endParaRPr>
                    </a:p>
                  </a:txBody>
                  <a:tcPr/>
                </a:tc>
              </a:tr>
              <a:tr h="557108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 </a:t>
                      </a:r>
                      <a:endParaRPr lang="en-US" dirty="0">
                        <a:solidFill>
                          <a:srgbClr val="FF0000"/>
                        </a:solidFill>
                        <a:latin typeface="Arial"/>
                        <a:cs typeface="Arial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rgbClr val="7F7F7F"/>
                          </a:solidFill>
                          <a:latin typeface="Arial"/>
                          <a:cs typeface="Arial"/>
                        </a:rPr>
                        <a:t>SNOW </a:t>
                      </a:r>
                      <a:endParaRPr lang="en-US" b="1" dirty="0">
                        <a:solidFill>
                          <a:srgbClr val="7F7F7F"/>
                        </a:solidFill>
                        <a:latin typeface="Arial"/>
                        <a:cs typeface="Arial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rgbClr val="7F7F7F"/>
                          </a:solidFill>
                          <a:latin typeface="Arial"/>
                          <a:cs typeface="Arial"/>
                        </a:rPr>
                        <a:t>RAIN</a:t>
                      </a:r>
                      <a:endParaRPr lang="en-US" b="1" dirty="0">
                        <a:solidFill>
                          <a:srgbClr val="7F7F7F"/>
                        </a:solidFill>
                        <a:latin typeface="Arial"/>
                        <a:cs typeface="Arial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SLEET</a:t>
                      </a:r>
                      <a:endParaRPr lang="en-US" b="1" dirty="0">
                        <a:solidFill>
                          <a:srgbClr val="FF0000"/>
                        </a:solidFill>
                        <a:latin typeface="Arial"/>
                        <a:cs typeface="Arial"/>
                      </a:endParaRP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FRZ.</a:t>
                      </a:r>
                      <a:r>
                        <a:rPr lang="en-US" b="1" baseline="0" dirty="0" smtClean="0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 RAIN</a:t>
                      </a:r>
                      <a:endParaRPr lang="en-US" b="1" dirty="0">
                        <a:solidFill>
                          <a:srgbClr val="FF0000"/>
                        </a:solidFill>
                        <a:latin typeface="Arial"/>
                        <a:cs typeface="Arial"/>
                      </a:endParaRP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557108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/>
                          <a:cs typeface="Arial"/>
                        </a:rPr>
                        <a:t>SBC</a:t>
                      </a:r>
                      <a:endParaRPr lang="en-US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Arial"/>
                        <a:cs typeface="Arial"/>
                      </a:endParaRPr>
                    </a:p>
                  </a:txBody>
                  <a:tcPr>
                    <a:solidFill>
                      <a:schemeClr val="accent4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"/>
                          <a:cs typeface="Arial"/>
                        </a:rPr>
                        <a:t>95.2</a:t>
                      </a:r>
                      <a:endParaRPr lang="en-US" b="1" dirty="0">
                        <a:solidFill>
                          <a:schemeClr val="bg1">
                            <a:lumMod val="50000"/>
                          </a:schemeClr>
                        </a:solidFill>
                        <a:latin typeface="Arial"/>
                        <a:cs typeface="Arial"/>
                      </a:endParaRPr>
                    </a:p>
                  </a:txBody>
                  <a:tcPr>
                    <a:solidFill>
                      <a:schemeClr val="accent4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"/>
                          <a:cs typeface="Arial"/>
                        </a:rPr>
                        <a:t>98.3</a:t>
                      </a:r>
                      <a:endParaRPr lang="en-US" b="1" dirty="0">
                        <a:solidFill>
                          <a:schemeClr val="bg1">
                            <a:lumMod val="50000"/>
                          </a:schemeClr>
                        </a:solidFill>
                        <a:latin typeface="Arial"/>
                        <a:cs typeface="Arial"/>
                      </a:endParaRPr>
                    </a:p>
                  </a:txBody>
                  <a:tcPr>
                    <a:solidFill>
                      <a:schemeClr val="accent4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/>
                          <a:cs typeface="Arial"/>
                        </a:rPr>
                        <a:t>73.6</a:t>
                      </a:r>
                      <a:endParaRPr lang="en-US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Arial"/>
                        <a:cs typeface="Arial"/>
                      </a:endParaRPr>
                    </a:p>
                  </a:txBody>
                  <a:tcPr>
                    <a:solidFill>
                      <a:schemeClr val="accent4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/>
                          <a:cs typeface="Arial"/>
                        </a:rPr>
                        <a:t>71.0</a:t>
                      </a:r>
                      <a:endParaRPr lang="en-US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Arial"/>
                        <a:cs typeface="Arial"/>
                      </a:endParaRPr>
                    </a:p>
                  </a:txBody>
                  <a:tcPr>
                    <a:solidFill>
                      <a:schemeClr val="accent4">
                        <a:lumMod val="50000"/>
                        <a:lumOff val="50000"/>
                      </a:schemeClr>
                    </a:solidFill>
                  </a:tcPr>
                </a:tc>
              </a:tr>
              <a:tr h="557108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Arial"/>
                          <a:cs typeface="Arial"/>
                        </a:rPr>
                        <a:t>NCEP1</a:t>
                      </a:r>
                      <a:endParaRPr lang="en-US" dirty="0">
                        <a:latin typeface="Arial"/>
                        <a:cs typeface="Arial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"/>
                          <a:cs typeface="Arial"/>
                        </a:rPr>
                        <a:t>86.7</a:t>
                      </a:r>
                      <a:endParaRPr lang="en-US" dirty="0">
                        <a:solidFill>
                          <a:schemeClr val="bg1">
                            <a:lumMod val="50000"/>
                          </a:schemeClr>
                        </a:solidFill>
                        <a:latin typeface="Arial"/>
                        <a:cs typeface="Arial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"/>
                          <a:cs typeface="Arial"/>
                        </a:rPr>
                        <a:t>96.1</a:t>
                      </a:r>
                      <a:endParaRPr lang="en-US" dirty="0">
                        <a:solidFill>
                          <a:schemeClr val="bg1">
                            <a:lumMod val="50000"/>
                          </a:schemeClr>
                        </a:solidFill>
                        <a:latin typeface="Arial"/>
                        <a:cs typeface="Arial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Arial"/>
                          <a:cs typeface="Arial"/>
                        </a:rPr>
                        <a:t>89.6</a:t>
                      </a:r>
                      <a:endParaRPr lang="en-US" dirty="0">
                        <a:latin typeface="Arial"/>
                        <a:cs typeface="Arial"/>
                      </a:endParaRP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Arial"/>
                          <a:cs typeface="Arial"/>
                        </a:rPr>
                        <a:t>28.4</a:t>
                      </a:r>
                      <a:endParaRPr lang="en-US" dirty="0">
                        <a:latin typeface="Arial"/>
                        <a:cs typeface="Arial"/>
                      </a:endParaRP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557108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Arial"/>
                          <a:cs typeface="Arial"/>
                        </a:rPr>
                        <a:t>NCEP2</a:t>
                      </a:r>
                      <a:endParaRPr lang="en-US" dirty="0">
                        <a:latin typeface="Arial"/>
                        <a:cs typeface="Arial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"/>
                          <a:cs typeface="Arial"/>
                        </a:rPr>
                        <a:t>97.1</a:t>
                      </a:r>
                      <a:endParaRPr lang="en-US" dirty="0">
                        <a:solidFill>
                          <a:schemeClr val="bg1">
                            <a:lumMod val="50000"/>
                          </a:schemeClr>
                        </a:solidFill>
                        <a:latin typeface="Arial"/>
                        <a:cs typeface="Arial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"/>
                          <a:cs typeface="Arial"/>
                        </a:rPr>
                        <a:t>96.1</a:t>
                      </a:r>
                      <a:endParaRPr lang="en-US" dirty="0">
                        <a:solidFill>
                          <a:schemeClr val="bg1">
                            <a:lumMod val="50000"/>
                          </a:schemeClr>
                        </a:solidFill>
                        <a:latin typeface="Arial"/>
                        <a:cs typeface="Arial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Arial"/>
                          <a:cs typeface="Arial"/>
                        </a:rPr>
                        <a:t>56.0</a:t>
                      </a:r>
                      <a:endParaRPr lang="en-US" dirty="0">
                        <a:latin typeface="Arial"/>
                        <a:cs typeface="Arial"/>
                      </a:endParaRP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Arial"/>
                          <a:cs typeface="Arial"/>
                        </a:rPr>
                        <a:t>28.4</a:t>
                      </a:r>
                      <a:endParaRPr lang="en-US" dirty="0">
                        <a:latin typeface="Arial"/>
                        <a:cs typeface="Arial"/>
                      </a:endParaRP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557108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Arial"/>
                          <a:cs typeface="Arial"/>
                        </a:rPr>
                        <a:t>NCEP3</a:t>
                      </a:r>
                      <a:endParaRPr lang="en-US" dirty="0">
                        <a:latin typeface="Arial"/>
                        <a:cs typeface="Arial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"/>
                          <a:cs typeface="Arial"/>
                        </a:rPr>
                        <a:t>92.6</a:t>
                      </a:r>
                      <a:endParaRPr lang="en-US" dirty="0">
                        <a:solidFill>
                          <a:schemeClr val="bg1">
                            <a:lumMod val="50000"/>
                          </a:schemeClr>
                        </a:solidFill>
                        <a:latin typeface="Arial"/>
                        <a:cs typeface="Arial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"/>
                          <a:cs typeface="Arial"/>
                        </a:rPr>
                        <a:t>96.1</a:t>
                      </a:r>
                      <a:endParaRPr lang="en-US" dirty="0">
                        <a:solidFill>
                          <a:schemeClr val="bg1">
                            <a:lumMod val="50000"/>
                          </a:schemeClr>
                        </a:solidFill>
                        <a:latin typeface="Arial"/>
                        <a:cs typeface="Arial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Arial"/>
                          <a:cs typeface="Arial"/>
                        </a:rPr>
                        <a:t>50.4</a:t>
                      </a:r>
                      <a:endParaRPr lang="en-US" dirty="0">
                        <a:latin typeface="Arial"/>
                        <a:cs typeface="Arial"/>
                      </a:endParaRP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Arial"/>
                          <a:cs typeface="Arial"/>
                        </a:rPr>
                        <a:t>48.8</a:t>
                      </a:r>
                      <a:endParaRPr lang="en-US" dirty="0">
                        <a:latin typeface="Arial"/>
                        <a:cs typeface="Arial"/>
                      </a:endParaRP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557108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Arial"/>
                          <a:cs typeface="Arial"/>
                        </a:rPr>
                        <a:t>NCEP4</a:t>
                      </a:r>
                      <a:endParaRPr lang="en-US" dirty="0">
                        <a:latin typeface="Arial"/>
                        <a:cs typeface="Arial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"/>
                          <a:cs typeface="Arial"/>
                        </a:rPr>
                        <a:t>94.9</a:t>
                      </a:r>
                      <a:endParaRPr lang="en-US" dirty="0">
                        <a:solidFill>
                          <a:schemeClr val="bg1">
                            <a:lumMod val="50000"/>
                          </a:schemeClr>
                        </a:solidFill>
                        <a:latin typeface="Arial"/>
                        <a:cs typeface="Arial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"/>
                          <a:cs typeface="Arial"/>
                        </a:rPr>
                        <a:t>99.6</a:t>
                      </a:r>
                      <a:endParaRPr lang="en-US" dirty="0">
                        <a:solidFill>
                          <a:schemeClr val="bg1">
                            <a:lumMod val="50000"/>
                          </a:schemeClr>
                        </a:solidFill>
                        <a:latin typeface="Arial"/>
                        <a:cs typeface="Arial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Arial"/>
                          <a:cs typeface="Arial"/>
                        </a:rPr>
                        <a:t>25.6</a:t>
                      </a:r>
                      <a:endParaRPr lang="en-US" dirty="0">
                        <a:latin typeface="Arial"/>
                        <a:cs typeface="Arial"/>
                      </a:endParaRP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Arial"/>
                          <a:cs typeface="Arial"/>
                        </a:rPr>
                        <a:t>65.4</a:t>
                      </a:r>
                      <a:endParaRPr lang="en-US" dirty="0">
                        <a:latin typeface="Arial"/>
                        <a:cs typeface="Arial"/>
                      </a:endParaRP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3" name="TextBox 12"/>
          <p:cNvSpPr txBox="1"/>
          <p:nvPr/>
        </p:nvSpPr>
        <p:spPr>
          <a:xfrm>
            <a:off x="4680857" y="1355578"/>
            <a:ext cx="4463143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sng" dirty="0" smtClean="0">
                <a:latin typeface="Arial"/>
                <a:cs typeface="Arial"/>
              </a:rPr>
              <a:t>Other beneficiaries of this approach:</a:t>
            </a:r>
          </a:p>
          <a:p>
            <a:r>
              <a:rPr lang="en-US" dirty="0" smtClean="0">
                <a:latin typeface="Arial"/>
                <a:cs typeface="Arial"/>
              </a:rPr>
              <a:t>Melting layer detection </a:t>
            </a:r>
          </a:p>
          <a:p>
            <a:r>
              <a:rPr lang="en-US" dirty="0" smtClean="0">
                <a:latin typeface="Arial"/>
                <a:cs typeface="Arial"/>
              </a:rPr>
              <a:t>Hail size detection</a:t>
            </a:r>
          </a:p>
          <a:p>
            <a:r>
              <a:rPr lang="en-US" dirty="0" smtClean="0">
                <a:latin typeface="Arial"/>
                <a:cs typeface="Arial"/>
              </a:rPr>
              <a:t>Quantitative precipitation estimate (QPE) for snow</a:t>
            </a:r>
            <a:endParaRPr lang="en-US" dirty="0">
              <a:latin typeface="Arial"/>
              <a:cs typeface="Arial"/>
            </a:endParaRPr>
          </a:p>
        </p:txBody>
      </p:sp>
      <p:grpSp>
        <p:nvGrpSpPr>
          <p:cNvPr id="15" name="Group 14"/>
          <p:cNvGrpSpPr/>
          <p:nvPr/>
        </p:nvGrpSpPr>
        <p:grpSpPr>
          <a:xfrm>
            <a:off x="4525919" y="2803566"/>
            <a:ext cx="4682737" cy="3546224"/>
            <a:chOff x="110004" y="2186481"/>
            <a:chExt cx="4682737" cy="3546224"/>
          </a:xfrm>
        </p:grpSpPr>
        <p:pic>
          <p:nvPicPr>
            <p:cNvPr id="17" name="Picture 16" descr="test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63850" y="2186481"/>
              <a:ext cx="4488891" cy="3546224"/>
            </a:xfrm>
            <a:prstGeom prst="rect">
              <a:avLst/>
            </a:prstGeom>
          </p:spPr>
        </p:pic>
        <p:grpSp>
          <p:nvGrpSpPr>
            <p:cNvPr id="22" name="Group 35"/>
            <p:cNvGrpSpPr/>
            <p:nvPr/>
          </p:nvGrpSpPr>
          <p:grpSpPr>
            <a:xfrm>
              <a:off x="110004" y="2762905"/>
              <a:ext cx="4682737" cy="2681856"/>
              <a:chOff x="110004" y="2762905"/>
              <a:chExt cx="4682737" cy="2681856"/>
            </a:xfrm>
          </p:grpSpPr>
          <p:cxnSp>
            <p:nvCxnSpPr>
              <p:cNvPr id="23" name="Straight Arrow Connector 22"/>
              <p:cNvCxnSpPr/>
              <p:nvPr/>
            </p:nvCxnSpPr>
            <p:spPr>
              <a:xfrm flipH="1" flipV="1">
                <a:off x="779463" y="3210234"/>
                <a:ext cx="315295" cy="1311198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4" name="TextBox 23"/>
              <p:cNvSpPr txBox="1"/>
              <p:nvPr/>
            </p:nvSpPr>
            <p:spPr>
              <a:xfrm>
                <a:off x="110004" y="4521431"/>
                <a:ext cx="1795138" cy="92333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 smtClean="0">
                    <a:solidFill>
                      <a:srgbClr val="000000"/>
                    </a:solidFill>
                    <a:latin typeface="Arial"/>
                    <a:cs typeface="Arial"/>
                  </a:rPr>
                  <a:t>QPE bulls-eyes (see K. Howard talk)</a:t>
                </a:r>
                <a:endParaRPr lang="en-US" dirty="0">
                  <a:solidFill>
                    <a:srgbClr val="000000"/>
                  </a:solidFill>
                  <a:latin typeface="Arial"/>
                  <a:cs typeface="Arial"/>
                </a:endParaRPr>
              </a:p>
            </p:txBody>
          </p:sp>
          <p:cxnSp>
            <p:nvCxnSpPr>
              <p:cNvPr id="25" name="Straight Arrow Connector 24"/>
              <p:cNvCxnSpPr/>
              <p:nvPr/>
            </p:nvCxnSpPr>
            <p:spPr>
              <a:xfrm flipV="1">
                <a:off x="1162935" y="3870282"/>
                <a:ext cx="1217130" cy="651150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Straight Arrow Connector 25"/>
              <p:cNvCxnSpPr/>
              <p:nvPr/>
            </p:nvCxnSpPr>
            <p:spPr>
              <a:xfrm flipV="1">
                <a:off x="1162935" y="4237187"/>
                <a:ext cx="1737144" cy="284244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27" name="Picture 26" descr="radar.png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667107" y="3064458"/>
                <a:ext cx="291552" cy="291552"/>
              </a:xfrm>
              <a:prstGeom prst="rect">
                <a:avLst/>
              </a:prstGeom>
            </p:spPr>
          </p:pic>
          <p:pic>
            <p:nvPicPr>
              <p:cNvPr id="30" name="Picture 29" descr="radar.png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417658" y="3600262"/>
                <a:ext cx="291552" cy="291552"/>
              </a:xfrm>
              <a:prstGeom prst="rect">
                <a:avLst/>
              </a:prstGeom>
            </p:spPr>
          </p:pic>
          <p:pic>
            <p:nvPicPr>
              <p:cNvPr id="31" name="Picture 30" descr="radar.png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3015105" y="3959593"/>
                <a:ext cx="291552" cy="291552"/>
              </a:xfrm>
              <a:prstGeom prst="rect">
                <a:avLst/>
              </a:prstGeom>
            </p:spPr>
          </p:pic>
          <p:pic>
            <p:nvPicPr>
              <p:cNvPr id="32" name="Picture 31" descr="radar.png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613590" y="4091411"/>
                <a:ext cx="291552" cy="291552"/>
              </a:xfrm>
              <a:prstGeom prst="rect">
                <a:avLst/>
              </a:prstGeom>
            </p:spPr>
          </p:pic>
          <p:pic>
            <p:nvPicPr>
              <p:cNvPr id="33" name="Picture 32" descr="radar.png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74734" y="3922257"/>
                <a:ext cx="291552" cy="291552"/>
              </a:xfrm>
              <a:prstGeom prst="rect">
                <a:avLst/>
              </a:prstGeom>
            </p:spPr>
          </p:pic>
          <p:pic>
            <p:nvPicPr>
              <p:cNvPr id="34" name="Picture 33" descr="radar.png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217665" y="3444485"/>
                <a:ext cx="291552" cy="291552"/>
              </a:xfrm>
              <a:prstGeom prst="rect">
                <a:avLst/>
              </a:prstGeom>
            </p:spPr>
          </p:pic>
          <p:pic>
            <p:nvPicPr>
              <p:cNvPr id="35" name="Picture 34" descr="radar.png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3569427" y="4251145"/>
                <a:ext cx="291552" cy="291552"/>
              </a:xfrm>
              <a:prstGeom prst="rect">
                <a:avLst/>
              </a:prstGeom>
            </p:spPr>
          </p:pic>
          <p:pic>
            <p:nvPicPr>
              <p:cNvPr id="36" name="Picture 35" descr="radar.png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3677841" y="4736968"/>
                <a:ext cx="291552" cy="291552"/>
              </a:xfrm>
              <a:prstGeom prst="rect">
                <a:avLst/>
              </a:prstGeom>
            </p:spPr>
          </p:pic>
          <p:pic>
            <p:nvPicPr>
              <p:cNvPr id="37" name="Picture 36" descr="radar.png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4300146" y="4362961"/>
                <a:ext cx="291552" cy="291552"/>
              </a:xfrm>
              <a:prstGeom prst="rect">
                <a:avLst/>
              </a:prstGeom>
            </p:spPr>
          </p:pic>
          <p:pic>
            <p:nvPicPr>
              <p:cNvPr id="38" name="Picture 37" descr="radar.png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4230143" y="4816205"/>
                <a:ext cx="291552" cy="291552"/>
              </a:xfrm>
              <a:prstGeom prst="rect">
                <a:avLst/>
              </a:prstGeom>
            </p:spPr>
          </p:pic>
          <p:pic>
            <p:nvPicPr>
              <p:cNvPr id="39" name="Picture 38" descr="radar.png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3833408" y="3112930"/>
                <a:ext cx="291552" cy="291552"/>
              </a:xfrm>
              <a:prstGeom prst="rect">
                <a:avLst/>
              </a:prstGeom>
            </p:spPr>
          </p:pic>
          <p:pic>
            <p:nvPicPr>
              <p:cNvPr id="40" name="Picture 39" descr="radar.png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3654294" y="3776481"/>
                <a:ext cx="291552" cy="291552"/>
              </a:xfrm>
              <a:prstGeom prst="rect">
                <a:avLst/>
              </a:prstGeom>
            </p:spPr>
          </p:pic>
          <p:pic>
            <p:nvPicPr>
              <p:cNvPr id="41" name="Picture 40" descr="radar.png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673284" y="3054457"/>
                <a:ext cx="291552" cy="291552"/>
              </a:xfrm>
              <a:prstGeom prst="rect">
                <a:avLst/>
              </a:prstGeom>
            </p:spPr>
          </p:pic>
          <p:pic>
            <p:nvPicPr>
              <p:cNvPr id="42" name="Picture 41" descr="radar.png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3082258" y="4736968"/>
                <a:ext cx="291552" cy="291552"/>
              </a:xfrm>
              <a:prstGeom prst="rect">
                <a:avLst/>
              </a:prstGeom>
            </p:spPr>
          </p:pic>
          <p:pic>
            <p:nvPicPr>
              <p:cNvPr id="43" name="Picture 42" descr="radar.png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348185" y="4736968"/>
                <a:ext cx="291552" cy="291552"/>
              </a:xfrm>
              <a:prstGeom prst="rect">
                <a:avLst/>
              </a:prstGeom>
            </p:spPr>
          </p:pic>
          <p:pic>
            <p:nvPicPr>
              <p:cNvPr id="44" name="Picture 43" descr="radar.png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4501189" y="3656194"/>
                <a:ext cx="291552" cy="291552"/>
              </a:xfrm>
              <a:prstGeom prst="rect">
                <a:avLst/>
              </a:prstGeom>
            </p:spPr>
          </p:pic>
          <p:pic>
            <p:nvPicPr>
              <p:cNvPr id="45" name="Picture 44" descr="radar.png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515841" y="2762905"/>
                <a:ext cx="291552" cy="291552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42738024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mp:transition xmlns:mp="http://schemas.microsoft.com/office/mac/powerpoint/2008/main" spd="med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 smtClean="0">
                <a:latin typeface="Arial"/>
                <a:cs typeface="Arial"/>
              </a:rPr>
              <a:t>NSSL Lab Review Feb 25–27, 2015</a:t>
            </a:r>
            <a:endParaRPr lang="en-US" dirty="0">
              <a:latin typeface="Arial"/>
              <a:cs typeface="Arial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dirty="0" smtClean="0"/>
              <a:t>7</a:t>
            </a:r>
            <a:endParaRPr lang="en-US" dirty="0">
              <a:latin typeface="Arial"/>
              <a:cs typeface="Arial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211557" y="1538599"/>
            <a:ext cx="3256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Helvetica"/>
                <a:cs typeface="Helvetica"/>
              </a:rPr>
              <a:t>Z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3251927" y="3590261"/>
            <a:ext cx="5479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FFFF"/>
                </a:solidFill>
                <a:latin typeface="Helvetica"/>
                <a:cs typeface="Helvetica"/>
              </a:rPr>
              <a:t>Z</a:t>
            </a:r>
            <a:r>
              <a:rPr lang="en-US" baseline="-25000" dirty="0" smtClean="0">
                <a:solidFill>
                  <a:srgbClr val="FFFFFF"/>
                </a:solidFill>
                <a:latin typeface="Helvetica"/>
                <a:cs typeface="Helvetica"/>
              </a:rPr>
              <a:t>DR</a:t>
            </a:r>
            <a:endParaRPr lang="en-US" baseline="-25000" dirty="0">
              <a:solidFill>
                <a:srgbClr val="FFFFFF"/>
              </a:solidFill>
              <a:latin typeface="Helvetica"/>
              <a:cs typeface="Helvetica"/>
            </a:endParaRPr>
          </a:p>
        </p:txBody>
      </p:sp>
      <p:grpSp>
        <p:nvGrpSpPr>
          <p:cNvPr id="2" name="Group 19"/>
          <p:cNvGrpSpPr/>
          <p:nvPr/>
        </p:nvGrpSpPr>
        <p:grpSpPr>
          <a:xfrm>
            <a:off x="783699" y="5799120"/>
            <a:ext cx="8340336" cy="581230"/>
            <a:chOff x="812883" y="5804427"/>
            <a:chExt cx="8340336" cy="581230"/>
          </a:xfrm>
        </p:grpSpPr>
        <p:pic>
          <p:nvPicPr>
            <p:cNvPr id="21" name="Picture 20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12883" y="5984082"/>
              <a:ext cx="350052" cy="375982"/>
            </a:xfrm>
            <a:prstGeom prst="rect">
              <a:avLst/>
            </a:prstGeom>
          </p:spPr>
        </p:pic>
        <p:pic>
          <p:nvPicPr>
            <p:cNvPr id="22" name="Picture 21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262898" y="5959880"/>
              <a:ext cx="959532" cy="400184"/>
            </a:xfrm>
            <a:prstGeom prst="rect">
              <a:avLst/>
            </a:prstGeom>
          </p:spPr>
        </p:pic>
        <p:pic>
          <p:nvPicPr>
            <p:cNvPr id="23" name="Picture 22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222430" y="5960566"/>
              <a:ext cx="417307" cy="411706"/>
            </a:xfrm>
            <a:prstGeom prst="rect">
              <a:avLst/>
            </a:prstGeom>
          </p:spPr>
        </p:pic>
        <p:pic>
          <p:nvPicPr>
            <p:cNvPr id="28" name="Picture 27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709210" y="5838938"/>
              <a:ext cx="542717" cy="542717"/>
            </a:xfrm>
            <a:prstGeom prst="rect">
              <a:avLst/>
            </a:prstGeom>
          </p:spPr>
        </p:pic>
        <p:pic>
          <p:nvPicPr>
            <p:cNvPr id="30" name="Picture 29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358249" y="5838937"/>
              <a:ext cx="502730" cy="546719"/>
            </a:xfrm>
            <a:prstGeom prst="rect">
              <a:avLst/>
            </a:prstGeom>
          </p:spPr>
        </p:pic>
        <p:pic>
          <p:nvPicPr>
            <p:cNvPr id="31" name="Picture 30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945846" y="5864591"/>
              <a:ext cx="1473438" cy="517064"/>
            </a:xfrm>
            <a:prstGeom prst="rect">
              <a:avLst/>
            </a:prstGeom>
          </p:spPr>
        </p:pic>
        <p:pic>
          <p:nvPicPr>
            <p:cNvPr id="33" name="Picture 32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567766" y="5864590"/>
              <a:ext cx="505425" cy="507681"/>
            </a:xfrm>
            <a:prstGeom prst="rect">
              <a:avLst/>
            </a:prstGeom>
          </p:spPr>
        </p:pic>
        <p:pic>
          <p:nvPicPr>
            <p:cNvPr id="35" name="Picture 34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160727" y="5864590"/>
              <a:ext cx="521065" cy="521065"/>
            </a:xfrm>
            <a:prstGeom prst="rect">
              <a:avLst/>
            </a:prstGeom>
          </p:spPr>
        </p:pic>
        <p:pic>
          <p:nvPicPr>
            <p:cNvPr id="36" name="Picture 2"/>
            <p:cNvPicPr>
              <a:picLocks noChangeAspect="1" noChangeArrowheads="1"/>
            </p:cNvPicPr>
            <p:nvPr/>
          </p:nvPicPr>
          <p:blipFill>
            <a:blip r:embed="rId11"/>
            <a:srcRect/>
            <a:stretch>
              <a:fillRect/>
            </a:stretch>
          </p:blipFill>
          <p:spPr bwMode="auto">
            <a:xfrm>
              <a:off x="6732795" y="5804427"/>
              <a:ext cx="581230" cy="5812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37" name="Picture 3"/>
            <p:cNvPicPr>
              <a:picLocks noChangeAspect="1" noChangeArrowheads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14025" y="5864590"/>
              <a:ext cx="1839194" cy="4426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sp>
        <p:nvSpPr>
          <p:cNvPr id="38" name="Title 1"/>
          <p:cNvSpPr>
            <a:spLocks noGrp="1"/>
          </p:cNvSpPr>
          <p:nvPr>
            <p:ph type="title"/>
          </p:nvPr>
        </p:nvSpPr>
        <p:spPr>
          <a:xfrm>
            <a:off x="47281" y="212578"/>
            <a:ext cx="9105938" cy="1143000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Arial"/>
                <a:cs typeface="Arial"/>
              </a:rPr>
              <a:t>Summary</a:t>
            </a:r>
            <a:endParaRPr lang="en-US" dirty="0">
              <a:latin typeface="Arial"/>
              <a:cs typeface="Arial"/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384380" y="1394685"/>
            <a:ext cx="8379275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dirty="0" smtClean="0">
                <a:latin typeface="Arial"/>
                <a:cs typeface="Arial"/>
              </a:rPr>
              <a:t>Fingerprinting will aid in operational decision making.</a:t>
            </a:r>
          </a:p>
          <a:p>
            <a:pPr marL="342900" indent="-342900">
              <a:buAutoNum type="arabicPeriod"/>
            </a:pPr>
            <a:endParaRPr lang="en-US" dirty="0" smtClean="0">
              <a:latin typeface="Arial"/>
              <a:cs typeface="Arial"/>
            </a:endParaRPr>
          </a:p>
          <a:p>
            <a:pPr marL="342900" indent="-342900">
              <a:buAutoNum type="arabicPeriod"/>
            </a:pPr>
            <a:r>
              <a:rPr lang="en-US" dirty="0" smtClean="0">
                <a:latin typeface="Arial"/>
                <a:cs typeface="Arial"/>
              </a:rPr>
              <a:t>Fingerprinting reveals new knowledge of microphysical processes.</a:t>
            </a:r>
          </a:p>
          <a:p>
            <a:pPr marL="342900" indent="-342900">
              <a:buAutoNum type="arabicPeriod"/>
            </a:pPr>
            <a:endParaRPr lang="en-US" dirty="0" smtClean="0">
              <a:latin typeface="Arial"/>
              <a:cs typeface="Arial"/>
            </a:endParaRPr>
          </a:p>
          <a:p>
            <a:pPr marL="342900" indent="-342900">
              <a:buAutoNum type="arabicPeriod"/>
            </a:pPr>
            <a:r>
              <a:rPr lang="en-US" dirty="0" smtClean="0">
                <a:latin typeface="Arial"/>
                <a:cs typeface="Arial"/>
              </a:rPr>
              <a:t>New technology (QVPs: Quasi-</a:t>
            </a:r>
            <a:r>
              <a:rPr lang="en-US" dirty="0">
                <a:latin typeface="Arial"/>
                <a:cs typeface="Arial"/>
              </a:rPr>
              <a:t>V</a:t>
            </a:r>
            <a:r>
              <a:rPr lang="en-US" dirty="0" smtClean="0">
                <a:latin typeface="Arial"/>
                <a:cs typeface="Arial"/>
              </a:rPr>
              <a:t>ertical Profiles) allows users </a:t>
            </a:r>
            <a:r>
              <a:rPr lang="en-US" smtClean="0">
                <a:latin typeface="Arial"/>
                <a:cs typeface="Arial"/>
              </a:rPr>
              <a:t>to quickly interrogate </a:t>
            </a:r>
            <a:r>
              <a:rPr lang="en-US" dirty="0" smtClean="0">
                <a:latin typeface="Arial"/>
                <a:cs typeface="Arial"/>
              </a:rPr>
              <a:t>radar data and is in the process of being transferred to operations.</a:t>
            </a:r>
          </a:p>
          <a:p>
            <a:pPr marL="342900" indent="-342900">
              <a:buAutoNum type="arabicPeriod"/>
            </a:pPr>
            <a:endParaRPr lang="en-US" dirty="0" smtClean="0">
              <a:latin typeface="Arial"/>
              <a:cs typeface="Arial"/>
            </a:endParaRPr>
          </a:p>
          <a:p>
            <a:pPr marL="342900" indent="-342900">
              <a:buAutoNum type="arabicPeriod"/>
            </a:pPr>
            <a:r>
              <a:rPr lang="en-US" dirty="0" smtClean="0">
                <a:latin typeface="Arial"/>
                <a:cs typeface="Arial"/>
              </a:rPr>
              <a:t>A revolution in the way radar algorithms work is underway – the combined data approach.</a:t>
            </a:r>
            <a:endParaRPr lang="en-US" dirty="0">
              <a:latin typeface="Arial"/>
              <a:cs typeface="Arial"/>
            </a:endParaRPr>
          </a:p>
        </p:txBody>
      </p:sp>
      <p:sp>
        <p:nvSpPr>
          <p:cNvPr id="65" name="TextBox 64"/>
          <p:cNvSpPr txBox="1"/>
          <p:nvPr/>
        </p:nvSpPr>
        <p:spPr>
          <a:xfrm>
            <a:off x="783699" y="5503610"/>
            <a:ext cx="23657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Arial"/>
                <a:cs typeface="Arial"/>
              </a:rPr>
              <a:t>Our external partners</a:t>
            </a:r>
            <a:endParaRPr lang="en-US" dirty="0">
              <a:latin typeface="Arial"/>
              <a:cs typeface="Arial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670982" y="4306025"/>
            <a:ext cx="77028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FF0000"/>
                </a:solidFill>
                <a:latin typeface="Arial"/>
                <a:cs typeface="Arial"/>
              </a:rPr>
              <a:t>NSSL is continuing our legacy of revolutionizing the way forecasters use radar observations </a:t>
            </a:r>
            <a:r>
              <a:rPr lang="en-US" b="1" i="1" dirty="0" smtClean="0">
                <a:solidFill>
                  <a:srgbClr val="FF0000"/>
                </a:solidFill>
                <a:latin typeface="Arial"/>
                <a:cs typeface="Arial"/>
              </a:rPr>
              <a:t>in all four seasons</a:t>
            </a:r>
            <a:r>
              <a:rPr lang="en-US" b="1" dirty="0" smtClean="0">
                <a:solidFill>
                  <a:srgbClr val="FF0000"/>
                </a:solidFill>
                <a:latin typeface="Arial"/>
                <a:cs typeface="Arial"/>
              </a:rPr>
              <a:t>.</a:t>
            </a:r>
            <a:endParaRPr lang="en-US" b="1" dirty="0">
              <a:solidFill>
                <a:srgbClr val="FF0000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9222619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mp:transition xmlns:mp="http://schemas.microsoft.com/office/mac/powerpoint/2008/main" spd="med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2015-review-template">
  <a:themeElements>
    <a:clrScheme name="NSSL Review 2015">
      <a:dk1>
        <a:srgbClr val="000000"/>
      </a:dk1>
      <a:lt1>
        <a:srgbClr val="FFFFFF"/>
      </a:lt1>
      <a:dk2>
        <a:srgbClr val="001526"/>
      </a:dk2>
      <a:lt2>
        <a:srgbClr val="0A4595"/>
      </a:lt2>
      <a:accent1>
        <a:srgbClr val="0099D8"/>
      </a:accent1>
      <a:accent2>
        <a:srgbClr val="FF8100"/>
      </a:accent2>
      <a:accent3>
        <a:srgbClr val="A3001B"/>
      </a:accent3>
      <a:accent4>
        <a:srgbClr val="004C0D"/>
      </a:accent4>
      <a:accent5>
        <a:srgbClr val="CCCCCC"/>
      </a:accent5>
      <a:accent6>
        <a:srgbClr val="E50026"/>
      </a:accent6>
      <a:hlink>
        <a:srgbClr val="0099D8"/>
      </a:hlink>
      <a:folHlink>
        <a:srgbClr val="002D40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微软雅黑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微软雅黑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Pixel">
      <a:fillStyleLst>
        <a:solidFill>
          <a:schemeClr val="phClr"/>
        </a:solidFill>
        <a:solidFill>
          <a:schemeClr val="phClr">
            <a:satMod val="150000"/>
          </a:schemeClr>
        </a:solidFill>
        <a:solidFill>
          <a:schemeClr val="phClr">
            <a:shade val="80000"/>
            <a:lumMod val="90000"/>
          </a:schemeClr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>
              <a:alpha val="80000"/>
            </a:schemeClr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63500" dir="2700000" sx="102000" sy="102000" rotWithShape="0">
              <a:srgbClr val="000000">
                <a:alpha val="50000"/>
              </a:srgbClr>
            </a:outerShdw>
          </a:effectLst>
          <a:scene3d>
            <a:camera prst="orthographicFront">
              <a:rot lat="0" lon="0" rev="0"/>
            </a:camera>
            <a:lightRig rig="glow" dir="tl"/>
          </a:scene3d>
          <a:sp3d>
            <a:bevelT w="0" h="0"/>
          </a:sp3d>
        </a:effectStyle>
        <a:effectStyle>
          <a:effectLst>
            <a:outerShdw blurRad="63500" dist="38100" dir="3600000" sx="103000" sy="103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5400000"/>
            </a:lightRig>
          </a:scene3d>
          <a:sp3d prstMaterial="softmetal">
            <a:bevelT w="635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95000"/>
                <a:satMod val="350000"/>
              </a:schemeClr>
            </a:gs>
            <a:gs pos="100000">
              <a:schemeClr val="phClr">
                <a:shade val="20000"/>
                <a:satMod val="15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1000"/>
                <a:satMod val="400000"/>
              </a:schemeClr>
              <a:schemeClr val="phClr">
                <a:tint val="50000"/>
                <a:satMod val="450000"/>
              </a:schemeClr>
            </a:duotone>
          </a:blip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2015-review-template.potx</Template>
  <TotalTime>13037</TotalTime>
  <Words>2353</Words>
  <Application>Microsoft Macintosh PowerPoint</Application>
  <PresentationFormat>On-screen Show (4:3)</PresentationFormat>
  <Paragraphs>145</Paragraphs>
  <Slides>7</Slides>
  <Notes>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2015-review-template</vt:lpstr>
      <vt:lpstr>Dual-Polarization Research: Winter Microphysics</vt:lpstr>
      <vt:lpstr>Types of crystals in winter storms</vt:lpstr>
      <vt:lpstr>Polarimetric fingerprints: Operational utility</vt:lpstr>
      <vt:lpstr>Polarimetric fingerprints: research value</vt:lpstr>
      <vt:lpstr>PowerPoint Presentation</vt:lpstr>
      <vt:lpstr>Next Frontier: Combined data approaches</vt:lpstr>
      <vt:lpstr>Summary</vt:lpstr>
    </vt:vector>
  </TitlesOfParts>
  <Company>National Severe Storms Laboratory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Vicki Farmer</dc:creator>
  <cp:lastModifiedBy>Vicki Farmer</cp:lastModifiedBy>
  <cp:revision>275</cp:revision>
  <dcterms:created xsi:type="dcterms:W3CDTF">2015-02-10T00:33:19Z</dcterms:created>
  <dcterms:modified xsi:type="dcterms:W3CDTF">2015-02-18T20:12:38Z</dcterms:modified>
</cp:coreProperties>
</file>