
<file path=[Content_Types].xml><?xml version="1.0" encoding="utf-8"?>
<Types xmlns="http://schemas.openxmlformats.org/package/2006/content-types">
  <Default Extension="xml" ContentType="application/xml"/>
  <Default Extension="wmv" ContentType="video/unknown"/>
  <Default Extension="jpeg" ContentType="image/jpeg"/>
  <Default Extension="JPG" ContentType="image/jpeg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4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 autoCompressPictures="0">
  <p:sldMasterIdLst>
    <p:sldMasterId id="2147485051" r:id="rId1"/>
    <p:sldMasterId id="2147485079" r:id="rId2"/>
    <p:sldMasterId id="2147485087" r:id="rId3"/>
    <p:sldMasterId id="2147485095" r:id="rId4"/>
    <p:sldMasterId id="2147485103" r:id="rId5"/>
  </p:sldMasterIdLst>
  <p:notesMasterIdLst>
    <p:notesMasterId r:id="rId14"/>
  </p:notesMasterIdLst>
  <p:handoutMasterIdLst>
    <p:handoutMasterId r:id="rId15"/>
  </p:handoutMasterIdLst>
  <p:sldIdLst>
    <p:sldId id="256" r:id="rId6"/>
    <p:sldId id="257" r:id="rId7"/>
    <p:sldId id="263" r:id="rId8"/>
    <p:sldId id="269" r:id="rId9"/>
    <p:sldId id="270" r:id="rId10"/>
    <p:sldId id="267" r:id="rId11"/>
    <p:sldId id="268" r:id="rId12"/>
    <p:sldId id="261" r:id="rId1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93E85"/>
    <a:srgbClr val="0D5E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442" autoAdjust="0"/>
    <p:restoredTop sz="94660"/>
  </p:normalViewPr>
  <p:slideViewPr>
    <p:cSldViewPr snapToGrid="0" snapToObjects="1">
      <p:cViewPr>
        <p:scale>
          <a:sx n="66" d="100"/>
          <a:sy n="66" d="100"/>
        </p:scale>
        <p:origin x="-3432" y="-1728"/>
      </p:cViewPr>
      <p:guideLst>
        <p:guide orient="horz" pos="2691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87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20" Type="http://schemas.openxmlformats.org/officeDocument/2006/relationships/tableStyles" Target="tableStyles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15" Type="http://schemas.openxmlformats.org/officeDocument/2006/relationships/handoutMaster" Target="handoutMasters/handoutMaster1.xml"/><Relationship Id="rId16" Type="http://schemas.openxmlformats.org/officeDocument/2006/relationships/printerSettings" Target="printerSettings/printerSettings1.bin"/><Relationship Id="rId17" Type="http://schemas.openxmlformats.org/officeDocument/2006/relationships/presProps" Target="presProps.xml"/><Relationship Id="rId18" Type="http://schemas.openxmlformats.org/officeDocument/2006/relationships/viewProps" Target="viewProps.xml"/><Relationship Id="rId1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1DB7F8-5096-C24D-A554-7000DED36531}" type="datetimeFigureOut">
              <a:rPr lang="en-US" smtClean="0"/>
              <a:t>2/18/15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A5527C-FF65-7E45-8C08-C143030C5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6546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AFE238-AD58-F64E-85D7-52F93FA94EB0}" type="datetimeFigureOut">
              <a:rPr lang="en-US" smtClean="0"/>
              <a:t>2/18/15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8C3057-D8C7-3446-9A91-8A752B7874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73460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jpeg"/><Relationship Id="rId3" Type="http://schemas.openxmlformats.org/officeDocument/2006/relationships/image" Target="../media/image7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jpeg"/><Relationship Id="rId3" Type="http://schemas.openxmlformats.org/officeDocument/2006/relationships/image" Target="../media/image7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jpeg"/><Relationship Id="rId3" Type="http://schemas.openxmlformats.org/officeDocument/2006/relationships/image" Target="../media/image7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jpeg"/><Relationship Id="rId3" Type="http://schemas.openxmlformats.org/officeDocument/2006/relationships/image" Target="../media/image7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jpeg"/><Relationship Id="rId3" Type="http://schemas.openxmlformats.org/officeDocument/2006/relationships/image" Target="../media/image7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5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8.jpeg"/><Relationship Id="rId3" Type="http://schemas.openxmlformats.org/officeDocument/2006/relationships/image" Target="../media/image7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8.jpeg"/><Relationship Id="rId3" Type="http://schemas.openxmlformats.org/officeDocument/2006/relationships/image" Target="../media/image7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8.jpeg"/><Relationship Id="rId3" Type="http://schemas.openxmlformats.org/officeDocument/2006/relationships/image" Target="../media/image7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8.jpeg"/><Relationship Id="rId3" Type="http://schemas.openxmlformats.org/officeDocument/2006/relationships/image" Target="../media/image7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8.jpeg"/><Relationship Id="rId3" Type="http://schemas.openxmlformats.org/officeDocument/2006/relationships/image" Target="../media/image7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5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8.jpeg"/><Relationship Id="rId3" Type="http://schemas.openxmlformats.org/officeDocument/2006/relationships/image" Target="../media/image7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8.jpeg"/><Relationship Id="rId3" Type="http://schemas.openxmlformats.org/officeDocument/2006/relationships/image" Target="../media/image7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8.jpeg"/><Relationship Id="rId3" Type="http://schemas.openxmlformats.org/officeDocument/2006/relationships/image" Target="../media/image7.pn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8.jpeg"/><Relationship Id="rId3" Type="http://schemas.openxmlformats.org/officeDocument/2006/relationships/image" Target="../media/image7.png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8.jpeg"/><Relationship Id="rId3" Type="http://schemas.openxmlformats.org/officeDocument/2006/relationships/image" Target="../media/image7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eg"/><Relationship Id="rId3" Type="http://schemas.openxmlformats.org/officeDocument/2006/relationships/image" Target="../media/image7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5.png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8.jpeg"/><Relationship Id="rId3" Type="http://schemas.openxmlformats.org/officeDocument/2006/relationships/image" Target="../media/image7.png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8.jpeg"/><Relationship Id="rId3" Type="http://schemas.openxmlformats.org/officeDocument/2006/relationships/image" Target="../media/image7.png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8.jpeg"/><Relationship Id="rId3" Type="http://schemas.openxmlformats.org/officeDocument/2006/relationships/image" Target="../media/image7.png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8.jpeg"/><Relationship Id="rId3" Type="http://schemas.openxmlformats.org/officeDocument/2006/relationships/image" Target="../media/image7.png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8.jpeg"/><Relationship Id="rId3" Type="http://schemas.openxmlformats.org/officeDocument/2006/relationships/image" Target="../media/image7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eg"/><Relationship Id="rId3" Type="http://schemas.openxmlformats.org/officeDocument/2006/relationships/image" Target="../media/image7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eg"/><Relationship Id="rId3" Type="http://schemas.openxmlformats.org/officeDocument/2006/relationships/image" Target="../media/image7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eg"/><Relationship Id="rId3" Type="http://schemas.openxmlformats.org/officeDocument/2006/relationships/image" Target="../media/image7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eg"/><Relationship Id="rId3" Type="http://schemas.openxmlformats.org/officeDocument/2006/relationships/image" Target="../media/image7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Three Pictures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2" descr="BlueDome_w_scud.psd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15"/>
          <a:stretch/>
        </p:blipFill>
        <p:spPr>
          <a:xfrm>
            <a:off x="0" y="-9340"/>
            <a:ext cx="2234144" cy="4281715"/>
          </a:xfrm>
          <a:prstGeom prst="rect">
            <a:avLst/>
          </a:prstGeom>
        </p:spPr>
      </p:pic>
      <p:pic>
        <p:nvPicPr>
          <p:cNvPr id="13" name="Picture Placeholder 11" descr="090605_Wyoming6_Coniglio.psd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15"/>
          <a:stretch/>
        </p:blipFill>
        <p:spPr>
          <a:xfrm>
            <a:off x="2319008" y="-9340"/>
            <a:ext cx="4505991" cy="4281715"/>
          </a:xfrm>
          <a:prstGeom prst="rect">
            <a:avLst/>
          </a:prstGeom>
        </p:spPr>
      </p:pic>
      <p:pic>
        <p:nvPicPr>
          <p:cNvPr id="14" name="Picture Placeholder 13" descr="15764.psd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09855" y="2927"/>
            <a:ext cx="2234144" cy="42723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" y="4295143"/>
            <a:ext cx="9143999" cy="1162085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r">
              <a:defRPr sz="3200" baseline="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52484" y="5717221"/>
            <a:ext cx="5591516" cy="113914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spcBef>
                <a:spcPct val="0"/>
              </a:spcBef>
              <a:buNone/>
              <a:defRPr sz="18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214656" y="6032503"/>
            <a:ext cx="2476501" cy="698500"/>
            <a:chOff x="1823332" y="6023429"/>
            <a:chExt cx="2476501" cy="698500"/>
          </a:xfrm>
        </p:grpSpPr>
        <p:pic>
          <p:nvPicPr>
            <p:cNvPr id="4" name="Picture 3" descr="noaa_wt.png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13204" y="6023429"/>
              <a:ext cx="696758" cy="698500"/>
            </a:xfrm>
            <a:prstGeom prst="rect">
              <a:avLst/>
            </a:prstGeom>
          </p:spPr>
        </p:pic>
        <p:pic>
          <p:nvPicPr>
            <p:cNvPr id="5" name="Picture 4" descr="US-DeptOfCommerce-Seal.png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23332" y="6032501"/>
              <a:ext cx="680357" cy="680357"/>
            </a:xfrm>
            <a:prstGeom prst="rect">
              <a:avLst/>
            </a:prstGeom>
          </p:spPr>
        </p:pic>
        <p:pic>
          <p:nvPicPr>
            <p:cNvPr id="6" name="Picture 5" descr="universal_gold_b.png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19476" y="6032501"/>
              <a:ext cx="680357" cy="6803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070481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408385"/>
            <a:ext cx="9144000" cy="4539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917081"/>
            <a:ext cx="7583488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9463" y="2265822"/>
            <a:ext cx="7583488" cy="3919511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chemeClr val="tx1"/>
              </a:buClr>
              <a:buFont typeface="Arial"/>
              <a:buChar char="•"/>
              <a:defRPr>
                <a:latin typeface="Arial"/>
                <a:cs typeface="Arial"/>
              </a:defRPr>
            </a:lvl1pPr>
            <a:lvl2pPr marL="685800" indent="-336550">
              <a:buClr>
                <a:schemeClr val="tx1"/>
              </a:buClr>
              <a:buFont typeface="Arial"/>
              <a:buChar char="•"/>
              <a:defRPr>
                <a:latin typeface="Arial"/>
                <a:cs typeface="Arial"/>
              </a:defRPr>
            </a:lvl2pPr>
            <a:lvl3pPr marL="1035050" indent="-349250">
              <a:buClr>
                <a:schemeClr val="tx1"/>
              </a:buClr>
              <a:buFont typeface="Arial"/>
              <a:buChar char="•"/>
              <a:defRPr>
                <a:latin typeface="Arial"/>
                <a:cs typeface="Arial"/>
              </a:defRPr>
            </a:lvl3pPr>
            <a:lvl4pPr marL="1371600" indent="-336550">
              <a:buClr>
                <a:schemeClr val="tx1"/>
              </a:buClr>
              <a:buFont typeface="Arial"/>
              <a:buChar char="•"/>
              <a:defRPr>
                <a:latin typeface="Arial"/>
                <a:cs typeface="Arial"/>
              </a:defRPr>
            </a:lvl4pPr>
            <a:lvl5pPr marL="1720850" indent="-349250">
              <a:buClr>
                <a:schemeClr val="tx1"/>
              </a:buClr>
              <a:buFont typeface="Arial"/>
              <a:buChar char="•"/>
              <a:defRPr>
                <a:latin typeface="Arial"/>
                <a:cs typeface="Arial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6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779463" y="6452784"/>
            <a:ext cx="41744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smtClean="0">
                <a:solidFill>
                  <a:srgbClr val="FFFFFF"/>
                </a:solidFill>
              </a:rPr>
              <a:t>NSSL Lab Review Feb 25–27, 2015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7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6836447" y="645278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fld id="{2AE81A39-2840-ED4D-A514-D08330109612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9" name="Picture 8" descr="pan1a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731520"/>
          </a:xfrm>
          <a:prstGeom prst="rect">
            <a:avLst/>
          </a:prstGeom>
        </p:spPr>
      </p:pic>
      <p:pic>
        <p:nvPicPr>
          <p:cNvPr id="11" name="Picture 10" descr="pan1a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731520"/>
          </a:xfrm>
          <a:prstGeom prst="rect">
            <a:avLst/>
          </a:prstGeom>
        </p:spPr>
      </p:pic>
      <p:pic>
        <p:nvPicPr>
          <p:cNvPr id="12" name="Picture 11" descr="universal_gold_b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26" y="6068208"/>
            <a:ext cx="680357" cy="680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631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917081"/>
            <a:ext cx="7583488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9463" y="2241971"/>
            <a:ext cx="3657600" cy="39751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>
                <a:latin typeface="Arial"/>
                <a:cs typeface="Arial"/>
              </a:defRPr>
            </a:lvl1pPr>
            <a:lvl2pPr>
              <a:defRPr sz="2000">
                <a:latin typeface="Arial"/>
                <a:cs typeface="Arial"/>
              </a:defRPr>
            </a:lvl2pPr>
            <a:lvl3pPr>
              <a:defRPr sz="1800">
                <a:latin typeface="Arial"/>
                <a:cs typeface="Arial"/>
              </a:defRPr>
            </a:lvl3pPr>
            <a:lvl4pPr>
              <a:defRPr sz="1800">
                <a:latin typeface="Arial"/>
                <a:cs typeface="Arial"/>
              </a:defRPr>
            </a:lvl4pPr>
            <a:lvl5pPr>
              <a:defRPr sz="1800">
                <a:latin typeface="Arial"/>
                <a:cs typeface="Arial"/>
              </a:defRPr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5353" y="2241971"/>
            <a:ext cx="3657600" cy="39751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>
                <a:latin typeface="Arial"/>
                <a:cs typeface="Arial"/>
              </a:defRPr>
            </a:lvl1pPr>
            <a:lvl2pPr>
              <a:defRPr sz="2000">
                <a:latin typeface="Arial"/>
                <a:cs typeface="Arial"/>
              </a:defRPr>
            </a:lvl2pPr>
            <a:lvl3pPr>
              <a:defRPr sz="1800">
                <a:latin typeface="Arial"/>
                <a:cs typeface="Arial"/>
              </a:defRPr>
            </a:lvl3pPr>
            <a:lvl4pPr>
              <a:defRPr sz="1800">
                <a:latin typeface="Arial"/>
                <a:cs typeface="Arial"/>
              </a:defRPr>
            </a:lvl4pPr>
            <a:lvl5pPr>
              <a:defRPr sz="1800">
                <a:latin typeface="Arial"/>
                <a:cs typeface="Arial"/>
              </a:defRPr>
            </a:lvl5pPr>
            <a:lvl6pPr marL="1946275" indent="-344488">
              <a:defRPr sz="1800"/>
            </a:lvl6pPr>
            <a:lvl7pPr marL="1946275" indent="-344488">
              <a:defRPr sz="1800"/>
            </a:lvl7pPr>
            <a:lvl8pPr marL="1946275" indent="-344488">
              <a:defRPr sz="1800"/>
            </a:lvl8pPr>
            <a:lvl9pPr marL="1946275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pic>
        <p:nvPicPr>
          <p:cNvPr id="9" name="Picture 8" descr="pan1a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731520"/>
          </a:xfrm>
          <a:prstGeom prst="rect">
            <a:avLst/>
          </a:prstGeom>
        </p:spPr>
      </p:pic>
      <p:pic>
        <p:nvPicPr>
          <p:cNvPr id="11" name="Picture 10" descr="pan1a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731520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0" y="6408385"/>
            <a:ext cx="9144000" cy="4539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3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779463" y="6452784"/>
            <a:ext cx="41744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smtClean="0">
                <a:solidFill>
                  <a:srgbClr val="FFFFFF"/>
                </a:solidFill>
              </a:rPr>
              <a:t>NSSL Lab Review Feb 25–27, 2015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4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6836447" y="645278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2AE81A39-2840-ED4D-A514-D08330109612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8" name="Picture 17" descr="universal_gold_b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26" y="6068208"/>
            <a:ext cx="680357" cy="680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728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907945"/>
            <a:ext cx="7583488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3" y="2208729"/>
            <a:ext cx="3657600" cy="868363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>
              <a:spcBef>
                <a:spcPct val="0"/>
              </a:spcBef>
              <a:buNone/>
              <a:defRPr sz="26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9463" y="3099506"/>
            <a:ext cx="3657600" cy="313151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1800">
                <a:latin typeface="Arial"/>
                <a:cs typeface="Arial"/>
              </a:defRPr>
            </a:lvl3pPr>
            <a:lvl4pPr>
              <a:defRPr sz="1800">
                <a:latin typeface="Arial"/>
                <a:cs typeface="Arial"/>
              </a:defRPr>
            </a:lvl4pPr>
            <a:lvl5pPr>
              <a:defRPr sz="1800">
                <a:latin typeface="Arial"/>
                <a:cs typeface="Arial"/>
              </a:defRPr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5351" y="2208729"/>
            <a:ext cx="3657600" cy="868363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>
              <a:spcBef>
                <a:spcPct val="0"/>
              </a:spcBef>
              <a:buNone/>
              <a:defRPr sz="26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5351" y="3099506"/>
            <a:ext cx="3657600" cy="313151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1800">
                <a:latin typeface="Arial"/>
                <a:cs typeface="Arial"/>
              </a:defRPr>
            </a:lvl3pPr>
            <a:lvl4pPr>
              <a:defRPr sz="1800">
                <a:latin typeface="Arial"/>
                <a:cs typeface="Arial"/>
              </a:defRPr>
            </a:lvl4pPr>
            <a:lvl5pPr>
              <a:defRPr sz="1800">
                <a:latin typeface="Arial"/>
                <a:cs typeface="Arial"/>
              </a:defRPr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pic>
        <p:nvPicPr>
          <p:cNvPr id="11" name="Picture 10" descr="pan1a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731520"/>
          </a:xfrm>
          <a:prstGeom prst="rect">
            <a:avLst/>
          </a:prstGeom>
        </p:spPr>
      </p:pic>
      <p:pic>
        <p:nvPicPr>
          <p:cNvPr id="13" name="Picture 12" descr="pan1a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731520"/>
          </a:xfrm>
          <a:prstGeom prst="rect">
            <a:avLst/>
          </a:prstGeom>
        </p:spPr>
      </p:pic>
      <p:sp>
        <p:nvSpPr>
          <p:cNvPr id="17" name="Rectangle 16"/>
          <p:cNvSpPr/>
          <p:nvPr userDrawn="1"/>
        </p:nvSpPr>
        <p:spPr>
          <a:xfrm>
            <a:off x="0" y="6408385"/>
            <a:ext cx="9144000" cy="4539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8" name="Footer Placeholder 8"/>
          <p:cNvSpPr>
            <a:spLocks noGrp="1"/>
          </p:cNvSpPr>
          <p:nvPr>
            <p:ph type="ftr" sz="quarter" idx="10"/>
          </p:nvPr>
        </p:nvSpPr>
        <p:spPr>
          <a:xfrm>
            <a:off x="779463" y="6452784"/>
            <a:ext cx="41744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smtClean="0">
                <a:solidFill>
                  <a:srgbClr val="FFFFFF"/>
                </a:solidFill>
              </a:rPr>
              <a:t>NSSL Lab Review Feb 25–27, 2015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9" name="Slide Number Placeholder 10"/>
          <p:cNvSpPr>
            <a:spLocks noGrp="1"/>
          </p:cNvSpPr>
          <p:nvPr>
            <p:ph type="sldNum" sz="quarter" idx="11"/>
          </p:nvPr>
        </p:nvSpPr>
        <p:spPr>
          <a:xfrm>
            <a:off x="6836447" y="645278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fld id="{2AE81A39-2840-ED4D-A514-D08330109612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20" name="Picture 19" descr="universal_gold_b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26" y="6068208"/>
            <a:ext cx="680357" cy="680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571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898809"/>
            <a:ext cx="7583488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dirty="0"/>
          </a:p>
        </p:txBody>
      </p:sp>
      <p:pic>
        <p:nvPicPr>
          <p:cNvPr id="7" name="Picture 6" descr="pan1a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731520"/>
          </a:xfrm>
          <a:prstGeom prst="rect">
            <a:avLst/>
          </a:prstGeom>
        </p:spPr>
      </p:pic>
      <p:pic>
        <p:nvPicPr>
          <p:cNvPr id="10" name="Picture 9" descr="pan1a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731520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>
          <a:xfrm>
            <a:off x="0" y="6408385"/>
            <a:ext cx="9144000" cy="4539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4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779463" y="6452784"/>
            <a:ext cx="41744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NSSL Lab Review Feb 25–27, 2015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5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6836447" y="645278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fld id="{2AE81A39-2840-ED4D-A514-D08330109612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6" name="Picture 15" descr="universal_gold_b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26" y="6068208"/>
            <a:ext cx="680357" cy="680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543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an1a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731520"/>
          </a:xfrm>
          <a:prstGeom prst="rect">
            <a:avLst/>
          </a:prstGeom>
        </p:spPr>
      </p:pic>
      <p:pic>
        <p:nvPicPr>
          <p:cNvPr id="11" name="Picture 10" descr="pan1a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731520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0" y="6408385"/>
            <a:ext cx="9144000" cy="4539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3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779463" y="6452784"/>
            <a:ext cx="41744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smtClean="0">
                <a:solidFill>
                  <a:srgbClr val="FFFFFF"/>
                </a:solidFill>
              </a:rPr>
              <a:t>NSSL Lab Review Feb 25–27, 2015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4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6836447" y="645278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fld id="{2AE81A39-2840-ED4D-A514-D08330109612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5" name="Picture 14" descr="universal_gold_b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26" y="6068208"/>
            <a:ext cx="680357" cy="680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195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Three Pictures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2" descr="BlueDome_w_scud.psd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15"/>
          <a:stretch/>
        </p:blipFill>
        <p:spPr>
          <a:xfrm>
            <a:off x="0" y="-9340"/>
            <a:ext cx="2234144" cy="4281715"/>
          </a:xfrm>
          <a:prstGeom prst="rect">
            <a:avLst/>
          </a:prstGeom>
        </p:spPr>
      </p:pic>
      <p:pic>
        <p:nvPicPr>
          <p:cNvPr id="13" name="Picture Placeholder 11" descr="090605_Wyoming6_Coniglio.psd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15"/>
          <a:stretch/>
        </p:blipFill>
        <p:spPr>
          <a:xfrm>
            <a:off x="2319008" y="-9340"/>
            <a:ext cx="4505991" cy="4281715"/>
          </a:xfrm>
          <a:prstGeom prst="rect">
            <a:avLst/>
          </a:prstGeom>
        </p:spPr>
      </p:pic>
      <p:pic>
        <p:nvPicPr>
          <p:cNvPr id="14" name="Picture Placeholder 13" descr="15764.psd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09855" y="2927"/>
            <a:ext cx="2234144" cy="42723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" y="4295143"/>
            <a:ext cx="9143999" cy="1162085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r">
              <a:defRPr sz="3200" baseline="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52484" y="5717221"/>
            <a:ext cx="5591516" cy="113914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spcBef>
                <a:spcPct val="0"/>
              </a:spcBef>
              <a:buNone/>
              <a:defRPr sz="18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214656" y="6032503"/>
            <a:ext cx="2476501" cy="698500"/>
            <a:chOff x="1823332" y="6023429"/>
            <a:chExt cx="2476501" cy="698500"/>
          </a:xfrm>
        </p:grpSpPr>
        <p:pic>
          <p:nvPicPr>
            <p:cNvPr id="4" name="Picture 3" descr="noaa_wt.png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13204" y="6023429"/>
              <a:ext cx="696758" cy="698500"/>
            </a:xfrm>
            <a:prstGeom prst="rect">
              <a:avLst/>
            </a:prstGeom>
          </p:spPr>
        </p:pic>
        <p:pic>
          <p:nvPicPr>
            <p:cNvPr id="5" name="Picture 4" descr="US-DeptOfCommerce-Seal.png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23332" y="6032501"/>
              <a:ext cx="680357" cy="680357"/>
            </a:xfrm>
            <a:prstGeom prst="rect">
              <a:avLst/>
            </a:prstGeom>
          </p:spPr>
        </p:pic>
        <p:pic>
          <p:nvPicPr>
            <p:cNvPr id="6" name="Picture 5" descr="universal_gold_b.png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19476" y="6032501"/>
              <a:ext cx="680357" cy="6803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8732508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No Pictures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38300" y="2106546"/>
            <a:ext cx="5867400" cy="1470025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46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38300" y="4081951"/>
            <a:ext cx="5867400" cy="57374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spcBef>
                <a:spcPct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3333754" y="6014359"/>
            <a:ext cx="2476501" cy="698500"/>
            <a:chOff x="3409962" y="6014357"/>
            <a:chExt cx="2476501" cy="698500"/>
          </a:xfrm>
        </p:grpSpPr>
        <p:pic>
          <p:nvPicPr>
            <p:cNvPr id="4" name="Picture 3" descr="noaa_wt.png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99834" y="6014357"/>
              <a:ext cx="696758" cy="698500"/>
            </a:xfrm>
            <a:prstGeom prst="rect">
              <a:avLst/>
            </a:prstGeom>
          </p:spPr>
        </p:pic>
        <p:pic>
          <p:nvPicPr>
            <p:cNvPr id="5" name="Picture 4" descr="US-DeptOfCommerce-Seal.png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09962" y="6023429"/>
              <a:ext cx="680357" cy="680357"/>
            </a:xfrm>
            <a:prstGeom prst="rect">
              <a:avLst/>
            </a:prstGeom>
          </p:spPr>
        </p:pic>
        <p:pic>
          <p:nvPicPr>
            <p:cNvPr id="6" name="Picture 5" descr="universal_gold_b.png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06106" y="6023429"/>
              <a:ext cx="680357" cy="6803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67506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408385"/>
            <a:ext cx="9144000" cy="4539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917081"/>
            <a:ext cx="7583488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9463" y="2265822"/>
            <a:ext cx="7583488" cy="3919511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chemeClr val="tx1"/>
              </a:buClr>
              <a:buFont typeface="Arial"/>
              <a:buChar char="•"/>
              <a:defRPr>
                <a:latin typeface="Arial"/>
                <a:cs typeface="Arial"/>
              </a:defRPr>
            </a:lvl1pPr>
            <a:lvl2pPr marL="685800" indent="-336550">
              <a:buClr>
                <a:schemeClr val="tx1"/>
              </a:buClr>
              <a:buFont typeface="Arial"/>
              <a:buChar char="•"/>
              <a:defRPr>
                <a:latin typeface="Arial"/>
                <a:cs typeface="Arial"/>
              </a:defRPr>
            </a:lvl2pPr>
            <a:lvl3pPr marL="1035050" indent="-349250">
              <a:buClr>
                <a:schemeClr val="tx1"/>
              </a:buClr>
              <a:buFont typeface="Arial"/>
              <a:buChar char="•"/>
              <a:defRPr>
                <a:latin typeface="Arial"/>
                <a:cs typeface="Arial"/>
              </a:defRPr>
            </a:lvl3pPr>
            <a:lvl4pPr marL="1371600" indent="-336550">
              <a:buClr>
                <a:schemeClr val="tx1"/>
              </a:buClr>
              <a:buFont typeface="Arial"/>
              <a:buChar char="•"/>
              <a:defRPr>
                <a:latin typeface="Arial"/>
                <a:cs typeface="Arial"/>
              </a:defRPr>
            </a:lvl4pPr>
            <a:lvl5pPr marL="1720850" indent="-349250">
              <a:buClr>
                <a:schemeClr val="tx1"/>
              </a:buClr>
              <a:buFont typeface="Arial"/>
              <a:buChar char="•"/>
              <a:defRPr>
                <a:latin typeface="Arial"/>
                <a:cs typeface="Arial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6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779463" y="6452784"/>
            <a:ext cx="41744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smtClean="0">
                <a:solidFill>
                  <a:srgbClr val="FFFFFF"/>
                </a:solidFill>
              </a:rPr>
              <a:t>NSSL Lab Review Feb 25–27, 2015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7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6836447" y="645278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fld id="{2AE81A39-2840-ED4D-A514-D08330109612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9" name="Picture 8" descr="pan1a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731520"/>
          </a:xfrm>
          <a:prstGeom prst="rect">
            <a:avLst/>
          </a:prstGeom>
        </p:spPr>
      </p:pic>
      <p:pic>
        <p:nvPicPr>
          <p:cNvPr id="11" name="Picture 10" descr="pan1a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731520"/>
          </a:xfrm>
          <a:prstGeom prst="rect">
            <a:avLst/>
          </a:prstGeom>
        </p:spPr>
      </p:pic>
      <p:pic>
        <p:nvPicPr>
          <p:cNvPr id="12" name="Picture 11" descr="universal_gold_b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26" y="6068208"/>
            <a:ext cx="680357" cy="680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631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917081"/>
            <a:ext cx="7583488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9463" y="2241971"/>
            <a:ext cx="3657600" cy="39751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>
                <a:latin typeface="Arial"/>
                <a:cs typeface="Arial"/>
              </a:defRPr>
            </a:lvl1pPr>
            <a:lvl2pPr>
              <a:defRPr sz="2000">
                <a:latin typeface="Arial"/>
                <a:cs typeface="Arial"/>
              </a:defRPr>
            </a:lvl2pPr>
            <a:lvl3pPr>
              <a:defRPr sz="1800">
                <a:latin typeface="Arial"/>
                <a:cs typeface="Arial"/>
              </a:defRPr>
            </a:lvl3pPr>
            <a:lvl4pPr>
              <a:defRPr sz="1800">
                <a:latin typeface="Arial"/>
                <a:cs typeface="Arial"/>
              </a:defRPr>
            </a:lvl4pPr>
            <a:lvl5pPr>
              <a:defRPr sz="1800">
                <a:latin typeface="Arial"/>
                <a:cs typeface="Arial"/>
              </a:defRPr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5353" y="2241971"/>
            <a:ext cx="3657600" cy="39751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>
                <a:latin typeface="Arial"/>
                <a:cs typeface="Arial"/>
              </a:defRPr>
            </a:lvl1pPr>
            <a:lvl2pPr>
              <a:defRPr sz="2000">
                <a:latin typeface="Arial"/>
                <a:cs typeface="Arial"/>
              </a:defRPr>
            </a:lvl2pPr>
            <a:lvl3pPr>
              <a:defRPr sz="1800">
                <a:latin typeface="Arial"/>
                <a:cs typeface="Arial"/>
              </a:defRPr>
            </a:lvl3pPr>
            <a:lvl4pPr>
              <a:defRPr sz="1800">
                <a:latin typeface="Arial"/>
                <a:cs typeface="Arial"/>
              </a:defRPr>
            </a:lvl4pPr>
            <a:lvl5pPr>
              <a:defRPr sz="1800">
                <a:latin typeface="Arial"/>
                <a:cs typeface="Arial"/>
              </a:defRPr>
            </a:lvl5pPr>
            <a:lvl6pPr marL="1946275" indent="-344488">
              <a:defRPr sz="1800"/>
            </a:lvl6pPr>
            <a:lvl7pPr marL="1946275" indent="-344488">
              <a:defRPr sz="1800"/>
            </a:lvl7pPr>
            <a:lvl8pPr marL="1946275" indent="-344488">
              <a:defRPr sz="1800"/>
            </a:lvl8pPr>
            <a:lvl9pPr marL="1946275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pic>
        <p:nvPicPr>
          <p:cNvPr id="9" name="Picture 8" descr="pan1a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731520"/>
          </a:xfrm>
          <a:prstGeom prst="rect">
            <a:avLst/>
          </a:prstGeom>
        </p:spPr>
      </p:pic>
      <p:pic>
        <p:nvPicPr>
          <p:cNvPr id="11" name="Picture 10" descr="pan1a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731520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0" y="6408385"/>
            <a:ext cx="9144000" cy="4539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3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779463" y="6452784"/>
            <a:ext cx="41744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smtClean="0">
                <a:solidFill>
                  <a:srgbClr val="FFFFFF"/>
                </a:solidFill>
              </a:rPr>
              <a:t>NSSL Lab Review Feb 25–27, 2015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4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6836447" y="645278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2AE81A39-2840-ED4D-A514-D08330109612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8" name="Picture 17" descr="universal_gold_b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26" y="6068208"/>
            <a:ext cx="680357" cy="680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728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907945"/>
            <a:ext cx="7583488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3" y="2208729"/>
            <a:ext cx="3657600" cy="868363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>
              <a:spcBef>
                <a:spcPct val="0"/>
              </a:spcBef>
              <a:buNone/>
              <a:defRPr sz="26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9463" y="3099506"/>
            <a:ext cx="3657600" cy="313151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1800">
                <a:latin typeface="Arial"/>
                <a:cs typeface="Arial"/>
              </a:defRPr>
            </a:lvl3pPr>
            <a:lvl4pPr>
              <a:defRPr sz="1800">
                <a:latin typeface="Arial"/>
                <a:cs typeface="Arial"/>
              </a:defRPr>
            </a:lvl4pPr>
            <a:lvl5pPr>
              <a:defRPr sz="1800">
                <a:latin typeface="Arial"/>
                <a:cs typeface="Arial"/>
              </a:defRPr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5351" y="2208729"/>
            <a:ext cx="3657600" cy="868363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>
              <a:spcBef>
                <a:spcPct val="0"/>
              </a:spcBef>
              <a:buNone/>
              <a:defRPr sz="26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5351" y="3099506"/>
            <a:ext cx="3657600" cy="313151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1800">
                <a:latin typeface="Arial"/>
                <a:cs typeface="Arial"/>
              </a:defRPr>
            </a:lvl3pPr>
            <a:lvl4pPr>
              <a:defRPr sz="1800">
                <a:latin typeface="Arial"/>
                <a:cs typeface="Arial"/>
              </a:defRPr>
            </a:lvl4pPr>
            <a:lvl5pPr>
              <a:defRPr sz="1800">
                <a:latin typeface="Arial"/>
                <a:cs typeface="Arial"/>
              </a:defRPr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pic>
        <p:nvPicPr>
          <p:cNvPr id="11" name="Picture 10" descr="pan1a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731520"/>
          </a:xfrm>
          <a:prstGeom prst="rect">
            <a:avLst/>
          </a:prstGeom>
        </p:spPr>
      </p:pic>
      <p:pic>
        <p:nvPicPr>
          <p:cNvPr id="13" name="Picture 12" descr="pan1a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731520"/>
          </a:xfrm>
          <a:prstGeom prst="rect">
            <a:avLst/>
          </a:prstGeom>
        </p:spPr>
      </p:pic>
      <p:sp>
        <p:nvSpPr>
          <p:cNvPr id="17" name="Rectangle 16"/>
          <p:cNvSpPr/>
          <p:nvPr userDrawn="1"/>
        </p:nvSpPr>
        <p:spPr>
          <a:xfrm>
            <a:off x="0" y="6408385"/>
            <a:ext cx="9144000" cy="4539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8" name="Footer Placeholder 8"/>
          <p:cNvSpPr>
            <a:spLocks noGrp="1"/>
          </p:cNvSpPr>
          <p:nvPr>
            <p:ph type="ftr" sz="quarter" idx="10"/>
          </p:nvPr>
        </p:nvSpPr>
        <p:spPr>
          <a:xfrm>
            <a:off x="779463" y="6452784"/>
            <a:ext cx="41744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smtClean="0">
                <a:solidFill>
                  <a:srgbClr val="FFFFFF"/>
                </a:solidFill>
              </a:rPr>
              <a:t>NSSL Lab Review Feb 25–27, 2015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9" name="Slide Number Placeholder 10"/>
          <p:cNvSpPr>
            <a:spLocks noGrp="1"/>
          </p:cNvSpPr>
          <p:nvPr>
            <p:ph type="sldNum" sz="quarter" idx="11"/>
          </p:nvPr>
        </p:nvSpPr>
        <p:spPr>
          <a:xfrm>
            <a:off x="6836447" y="645278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fld id="{2AE81A39-2840-ED4D-A514-D08330109612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20" name="Picture 19" descr="universal_gold_b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26" y="6068208"/>
            <a:ext cx="680357" cy="680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571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No Pictures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38300" y="2106546"/>
            <a:ext cx="5867400" cy="1470025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46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38300" y="4081951"/>
            <a:ext cx="5867400" cy="57374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spcBef>
                <a:spcPct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3333754" y="6014359"/>
            <a:ext cx="2476501" cy="698500"/>
            <a:chOff x="3409962" y="6014357"/>
            <a:chExt cx="2476501" cy="698500"/>
          </a:xfrm>
        </p:grpSpPr>
        <p:pic>
          <p:nvPicPr>
            <p:cNvPr id="4" name="Picture 3" descr="noaa_wt.png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99834" y="6014357"/>
              <a:ext cx="696758" cy="698500"/>
            </a:xfrm>
            <a:prstGeom prst="rect">
              <a:avLst/>
            </a:prstGeom>
          </p:spPr>
        </p:pic>
        <p:pic>
          <p:nvPicPr>
            <p:cNvPr id="5" name="Picture 4" descr="US-DeptOfCommerce-Seal.png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09962" y="6023429"/>
              <a:ext cx="680357" cy="680357"/>
            </a:xfrm>
            <a:prstGeom prst="rect">
              <a:avLst/>
            </a:prstGeom>
          </p:spPr>
        </p:pic>
        <p:pic>
          <p:nvPicPr>
            <p:cNvPr id="6" name="Picture 5" descr="universal_gold_b.png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06106" y="6023429"/>
              <a:ext cx="680357" cy="680357"/>
            </a:xfrm>
            <a:prstGeom prst="rect">
              <a:avLst/>
            </a:prstGeom>
          </p:spPr>
        </p:pic>
      </p:grp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898809"/>
            <a:ext cx="7583488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dirty="0"/>
          </a:p>
        </p:txBody>
      </p:sp>
      <p:pic>
        <p:nvPicPr>
          <p:cNvPr id="7" name="Picture 6" descr="pan1a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731520"/>
          </a:xfrm>
          <a:prstGeom prst="rect">
            <a:avLst/>
          </a:prstGeom>
        </p:spPr>
      </p:pic>
      <p:pic>
        <p:nvPicPr>
          <p:cNvPr id="10" name="Picture 9" descr="pan1a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731520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>
          <a:xfrm>
            <a:off x="0" y="6408385"/>
            <a:ext cx="9144000" cy="4539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4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779463" y="6452784"/>
            <a:ext cx="41744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NSSL Lab Review Feb 25–27, 2015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5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6836447" y="645278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fld id="{2AE81A39-2840-ED4D-A514-D08330109612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6" name="Picture 15" descr="universal_gold_b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26" y="6068208"/>
            <a:ext cx="680357" cy="680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543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an1a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731520"/>
          </a:xfrm>
          <a:prstGeom prst="rect">
            <a:avLst/>
          </a:prstGeom>
        </p:spPr>
      </p:pic>
      <p:pic>
        <p:nvPicPr>
          <p:cNvPr id="11" name="Picture 10" descr="pan1a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731520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0" y="6408385"/>
            <a:ext cx="9144000" cy="4539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3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779463" y="6452784"/>
            <a:ext cx="41744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smtClean="0">
                <a:solidFill>
                  <a:srgbClr val="FFFFFF"/>
                </a:solidFill>
              </a:rPr>
              <a:t>NSSL Lab Review Feb 25–27, 2015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4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6836447" y="645278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fld id="{2AE81A39-2840-ED4D-A514-D08330109612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5" name="Picture 14" descr="universal_gold_b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26" y="6068208"/>
            <a:ext cx="680357" cy="680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195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Three Pictures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2" descr="BlueDome_w_scud.psd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15"/>
          <a:stretch/>
        </p:blipFill>
        <p:spPr>
          <a:xfrm>
            <a:off x="0" y="-9340"/>
            <a:ext cx="2234144" cy="4281715"/>
          </a:xfrm>
          <a:prstGeom prst="rect">
            <a:avLst/>
          </a:prstGeom>
        </p:spPr>
      </p:pic>
      <p:pic>
        <p:nvPicPr>
          <p:cNvPr id="13" name="Picture Placeholder 11" descr="090605_Wyoming6_Coniglio.psd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15"/>
          <a:stretch/>
        </p:blipFill>
        <p:spPr>
          <a:xfrm>
            <a:off x="2319008" y="-9340"/>
            <a:ext cx="4505991" cy="4281715"/>
          </a:xfrm>
          <a:prstGeom prst="rect">
            <a:avLst/>
          </a:prstGeom>
        </p:spPr>
      </p:pic>
      <p:pic>
        <p:nvPicPr>
          <p:cNvPr id="14" name="Picture Placeholder 13" descr="15764.psd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09855" y="2927"/>
            <a:ext cx="2234144" cy="42723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" y="4295143"/>
            <a:ext cx="9143999" cy="1162085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r">
              <a:defRPr sz="3200" baseline="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52484" y="5717221"/>
            <a:ext cx="5591516" cy="113914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spcBef>
                <a:spcPct val="0"/>
              </a:spcBef>
              <a:buNone/>
              <a:defRPr sz="18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214656" y="6032503"/>
            <a:ext cx="2476501" cy="698500"/>
            <a:chOff x="1823332" y="6023429"/>
            <a:chExt cx="2476501" cy="698500"/>
          </a:xfrm>
        </p:grpSpPr>
        <p:pic>
          <p:nvPicPr>
            <p:cNvPr id="4" name="Picture 3" descr="noaa_wt.png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13204" y="6023429"/>
              <a:ext cx="696758" cy="698500"/>
            </a:xfrm>
            <a:prstGeom prst="rect">
              <a:avLst/>
            </a:prstGeom>
          </p:spPr>
        </p:pic>
        <p:pic>
          <p:nvPicPr>
            <p:cNvPr id="5" name="Picture 4" descr="US-DeptOfCommerce-Seal.png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23332" y="6032501"/>
              <a:ext cx="680357" cy="680357"/>
            </a:xfrm>
            <a:prstGeom prst="rect">
              <a:avLst/>
            </a:prstGeom>
          </p:spPr>
        </p:pic>
        <p:pic>
          <p:nvPicPr>
            <p:cNvPr id="6" name="Picture 5" descr="universal_gold_b.png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19476" y="6032501"/>
              <a:ext cx="680357" cy="6803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8732508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No Pictures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38300" y="2106546"/>
            <a:ext cx="5867400" cy="1470025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46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38300" y="4081951"/>
            <a:ext cx="5867400" cy="57374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spcBef>
                <a:spcPct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3333754" y="6014359"/>
            <a:ext cx="2476501" cy="698500"/>
            <a:chOff x="3409962" y="6014357"/>
            <a:chExt cx="2476501" cy="698500"/>
          </a:xfrm>
        </p:grpSpPr>
        <p:pic>
          <p:nvPicPr>
            <p:cNvPr id="4" name="Picture 3" descr="noaa_wt.png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99834" y="6014357"/>
              <a:ext cx="696758" cy="698500"/>
            </a:xfrm>
            <a:prstGeom prst="rect">
              <a:avLst/>
            </a:prstGeom>
          </p:spPr>
        </p:pic>
        <p:pic>
          <p:nvPicPr>
            <p:cNvPr id="5" name="Picture 4" descr="US-DeptOfCommerce-Seal.png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09962" y="6023429"/>
              <a:ext cx="680357" cy="680357"/>
            </a:xfrm>
            <a:prstGeom prst="rect">
              <a:avLst/>
            </a:prstGeom>
          </p:spPr>
        </p:pic>
        <p:pic>
          <p:nvPicPr>
            <p:cNvPr id="6" name="Picture 5" descr="universal_gold_b.png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06106" y="6023429"/>
              <a:ext cx="680357" cy="6803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67506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  <p:hf sldNum="0"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408385"/>
            <a:ext cx="9144000" cy="4539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917081"/>
            <a:ext cx="7583488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9463" y="2265822"/>
            <a:ext cx="7583488" cy="3919511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chemeClr val="tx1"/>
              </a:buClr>
              <a:buFont typeface="Arial"/>
              <a:buChar char="•"/>
              <a:defRPr>
                <a:latin typeface="Arial"/>
                <a:cs typeface="Arial"/>
              </a:defRPr>
            </a:lvl1pPr>
            <a:lvl2pPr marL="685800" indent="-336550">
              <a:buClr>
                <a:schemeClr val="tx1"/>
              </a:buClr>
              <a:buFont typeface="Arial"/>
              <a:buChar char="•"/>
              <a:defRPr>
                <a:latin typeface="Arial"/>
                <a:cs typeface="Arial"/>
              </a:defRPr>
            </a:lvl2pPr>
            <a:lvl3pPr marL="1035050" indent="-349250">
              <a:buClr>
                <a:schemeClr val="tx1"/>
              </a:buClr>
              <a:buFont typeface="Arial"/>
              <a:buChar char="•"/>
              <a:defRPr>
                <a:latin typeface="Arial"/>
                <a:cs typeface="Arial"/>
              </a:defRPr>
            </a:lvl3pPr>
            <a:lvl4pPr marL="1371600" indent="-336550">
              <a:buClr>
                <a:schemeClr val="tx1"/>
              </a:buClr>
              <a:buFont typeface="Arial"/>
              <a:buChar char="•"/>
              <a:defRPr>
                <a:latin typeface="Arial"/>
                <a:cs typeface="Arial"/>
              </a:defRPr>
            </a:lvl4pPr>
            <a:lvl5pPr marL="1720850" indent="-349250">
              <a:buClr>
                <a:schemeClr val="tx1"/>
              </a:buClr>
              <a:buFont typeface="Arial"/>
              <a:buChar char="•"/>
              <a:defRPr>
                <a:latin typeface="Arial"/>
                <a:cs typeface="Arial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6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779463" y="6452784"/>
            <a:ext cx="41744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smtClean="0">
                <a:solidFill>
                  <a:srgbClr val="FFFFFF"/>
                </a:solidFill>
              </a:rPr>
              <a:t>NSSL Lab Review Feb 25–27, 2015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7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6836447" y="645278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fld id="{2AE81A39-2840-ED4D-A514-D08330109612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9" name="Picture 8" descr="pan1a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731520"/>
          </a:xfrm>
          <a:prstGeom prst="rect">
            <a:avLst/>
          </a:prstGeom>
        </p:spPr>
      </p:pic>
      <p:pic>
        <p:nvPicPr>
          <p:cNvPr id="11" name="Picture 10" descr="pan1a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731520"/>
          </a:xfrm>
          <a:prstGeom prst="rect">
            <a:avLst/>
          </a:prstGeom>
        </p:spPr>
      </p:pic>
      <p:pic>
        <p:nvPicPr>
          <p:cNvPr id="12" name="Picture 11" descr="universal_gold_b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26" y="6068208"/>
            <a:ext cx="680357" cy="680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631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917081"/>
            <a:ext cx="7583488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9463" y="2241971"/>
            <a:ext cx="3657600" cy="39751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>
                <a:latin typeface="Arial"/>
                <a:cs typeface="Arial"/>
              </a:defRPr>
            </a:lvl1pPr>
            <a:lvl2pPr>
              <a:defRPr sz="2000">
                <a:latin typeface="Arial"/>
                <a:cs typeface="Arial"/>
              </a:defRPr>
            </a:lvl2pPr>
            <a:lvl3pPr>
              <a:defRPr sz="1800">
                <a:latin typeface="Arial"/>
                <a:cs typeface="Arial"/>
              </a:defRPr>
            </a:lvl3pPr>
            <a:lvl4pPr>
              <a:defRPr sz="1800">
                <a:latin typeface="Arial"/>
                <a:cs typeface="Arial"/>
              </a:defRPr>
            </a:lvl4pPr>
            <a:lvl5pPr>
              <a:defRPr sz="1800">
                <a:latin typeface="Arial"/>
                <a:cs typeface="Arial"/>
              </a:defRPr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5353" y="2241971"/>
            <a:ext cx="3657600" cy="39751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>
                <a:latin typeface="Arial"/>
                <a:cs typeface="Arial"/>
              </a:defRPr>
            </a:lvl1pPr>
            <a:lvl2pPr>
              <a:defRPr sz="2000">
                <a:latin typeface="Arial"/>
                <a:cs typeface="Arial"/>
              </a:defRPr>
            </a:lvl2pPr>
            <a:lvl3pPr>
              <a:defRPr sz="1800">
                <a:latin typeface="Arial"/>
                <a:cs typeface="Arial"/>
              </a:defRPr>
            </a:lvl3pPr>
            <a:lvl4pPr>
              <a:defRPr sz="1800">
                <a:latin typeface="Arial"/>
                <a:cs typeface="Arial"/>
              </a:defRPr>
            </a:lvl4pPr>
            <a:lvl5pPr>
              <a:defRPr sz="1800">
                <a:latin typeface="Arial"/>
                <a:cs typeface="Arial"/>
              </a:defRPr>
            </a:lvl5pPr>
            <a:lvl6pPr marL="1946275" indent="-344488">
              <a:defRPr sz="1800"/>
            </a:lvl6pPr>
            <a:lvl7pPr marL="1946275" indent="-344488">
              <a:defRPr sz="1800"/>
            </a:lvl7pPr>
            <a:lvl8pPr marL="1946275" indent="-344488">
              <a:defRPr sz="1800"/>
            </a:lvl8pPr>
            <a:lvl9pPr marL="1946275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pic>
        <p:nvPicPr>
          <p:cNvPr id="9" name="Picture 8" descr="pan1a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731520"/>
          </a:xfrm>
          <a:prstGeom prst="rect">
            <a:avLst/>
          </a:prstGeom>
        </p:spPr>
      </p:pic>
      <p:pic>
        <p:nvPicPr>
          <p:cNvPr id="11" name="Picture 10" descr="pan1a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731520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0" y="6408385"/>
            <a:ext cx="9144000" cy="4539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3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779463" y="6452784"/>
            <a:ext cx="41744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smtClean="0">
                <a:solidFill>
                  <a:srgbClr val="FFFFFF"/>
                </a:solidFill>
              </a:rPr>
              <a:t>NSSL Lab Review Feb 25–27, 2015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4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6836447" y="645278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2AE81A39-2840-ED4D-A514-D08330109612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8" name="Picture 17" descr="universal_gold_b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26" y="6068208"/>
            <a:ext cx="680357" cy="680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728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907945"/>
            <a:ext cx="7583488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3" y="2208729"/>
            <a:ext cx="3657600" cy="868363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>
              <a:spcBef>
                <a:spcPct val="0"/>
              </a:spcBef>
              <a:buNone/>
              <a:defRPr sz="26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9463" y="3099506"/>
            <a:ext cx="3657600" cy="313151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1800">
                <a:latin typeface="Arial"/>
                <a:cs typeface="Arial"/>
              </a:defRPr>
            </a:lvl3pPr>
            <a:lvl4pPr>
              <a:defRPr sz="1800">
                <a:latin typeface="Arial"/>
                <a:cs typeface="Arial"/>
              </a:defRPr>
            </a:lvl4pPr>
            <a:lvl5pPr>
              <a:defRPr sz="1800">
                <a:latin typeface="Arial"/>
                <a:cs typeface="Arial"/>
              </a:defRPr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5351" y="2208729"/>
            <a:ext cx="3657600" cy="868363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>
              <a:spcBef>
                <a:spcPct val="0"/>
              </a:spcBef>
              <a:buNone/>
              <a:defRPr sz="26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5351" y="3099506"/>
            <a:ext cx="3657600" cy="313151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1800">
                <a:latin typeface="Arial"/>
                <a:cs typeface="Arial"/>
              </a:defRPr>
            </a:lvl3pPr>
            <a:lvl4pPr>
              <a:defRPr sz="1800">
                <a:latin typeface="Arial"/>
                <a:cs typeface="Arial"/>
              </a:defRPr>
            </a:lvl4pPr>
            <a:lvl5pPr>
              <a:defRPr sz="1800">
                <a:latin typeface="Arial"/>
                <a:cs typeface="Arial"/>
              </a:defRPr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pic>
        <p:nvPicPr>
          <p:cNvPr id="11" name="Picture 10" descr="pan1a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731520"/>
          </a:xfrm>
          <a:prstGeom prst="rect">
            <a:avLst/>
          </a:prstGeom>
        </p:spPr>
      </p:pic>
      <p:pic>
        <p:nvPicPr>
          <p:cNvPr id="13" name="Picture 12" descr="pan1a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731520"/>
          </a:xfrm>
          <a:prstGeom prst="rect">
            <a:avLst/>
          </a:prstGeom>
        </p:spPr>
      </p:pic>
      <p:sp>
        <p:nvSpPr>
          <p:cNvPr id="17" name="Rectangle 16"/>
          <p:cNvSpPr/>
          <p:nvPr userDrawn="1"/>
        </p:nvSpPr>
        <p:spPr>
          <a:xfrm>
            <a:off x="0" y="6408385"/>
            <a:ext cx="9144000" cy="4539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8" name="Footer Placeholder 8"/>
          <p:cNvSpPr>
            <a:spLocks noGrp="1"/>
          </p:cNvSpPr>
          <p:nvPr>
            <p:ph type="ftr" sz="quarter" idx="10"/>
          </p:nvPr>
        </p:nvSpPr>
        <p:spPr>
          <a:xfrm>
            <a:off x="779463" y="6452784"/>
            <a:ext cx="41744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smtClean="0">
                <a:solidFill>
                  <a:srgbClr val="FFFFFF"/>
                </a:solidFill>
              </a:rPr>
              <a:t>NSSL Lab Review Feb 25–27, 2015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9" name="Slide Number Placeholder 10"/>
          <p:cNvSpPr>
            <a:spLocks noGrp="1"/>
          </p:cNvSpPr>
          <p:nvPr>
            <p:ph type="sldNum" sz="quarter" idx="11"/>
          </p:nvPr>
        </p:nvSpPr>
        <p:spPr>
          <a:xfrm>
            <a:off x="6836447" y="645278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fld id="{2AE81A39-2840-ED4D-A514-D08330109612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20" name="Picture 19" descr="universal_gold_b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26" y="6068208"/>
            <a:ext cx="680357" cy="680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571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898809"/>
            <a:ext cx="7583488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dirty="0"/>
          </a:p>
        </p:txBody>
      </p:sp>
      <p:pic>
        <p:nvPicPr>
          <p:cNvPr id="7" name="Picture 6" descr="pan1a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731520"/>
          </a:xfrm>
          <a:prstGeom prst="rect">
            <a:avLst/>
          </a:prstGeom>
        </p:spPr>
      </p:pic>
      <p:pic>
        <p:nvPicPr>
          <p:cNvPr id="10" name="Picture 9" descr="pan1a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731520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>
          <a:xfrm>
            <a:off x="0" y="6408385"/>
            <a:ext cx="9144000" cy="4539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4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779463" y="6452784"/>
            <a:ext cx="41744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NSSL Lab Review Feb 25–27, 2015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5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6836447" y="645278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fld id="{2AE81A39-2840-ED4D-A514-D08330109612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6" name="Picture 15" descr="universal_gold_b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26" y="6068208"/>
            <a:ext cx="680357" cy="680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543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an1a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731520"/>
          </a:xfrm>
          <a:prstGeom prst="rect">
            <a:avLst/>
          </a:prstGeom>
        </p:spPr>
      </p:pic>
      <p:pic>
        <p:nvPicPr>
          <p:cNvPr id="11" name="Picture 10" descr="pan1a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731520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0" y="6408385"/>
            <a:ext cx="9144000" cy="4539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3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779463" y="6452784"/>
            <a:ext cx="41744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smtClean="0">
                <a:solidFill>
                  <a:srgbClr val="FFFFFF"/>
                </a:solidFill>
              </a:rPr>
              <a:t>NSSL Lab Review Feb 25–27, 2015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4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6836447" y="645278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fld id="{2AE81A39-2840-ED4D-A514-D08330109612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5" name="Picture 14" descr="universal_gold_b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26" y="6068208"/>
            <a:ext cx="680357" cy="680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195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Three Pictures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2" descr="BlueDome_w_scud.psd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15"/>
          <a:stretch/>
        </p:blipFill>
        <p:spPr>
          <a:xfrm>
            <a:off x="0" y="-9340"/>
            <a:ext cx="2234144" cy="4281715"/>
          </a:xfrm>
          <a:prstGeom prst="rect">
            <a:avLst/>
          </a:prstGeom>
        </p:spPr>
      </p:pic>
      <p:pic>
        <p:nvPicPr>
          <p:cNvPr id="13" name="Picture Placeholder 11" descr="090605_Wyoming6_Coniglio.psd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15"/>
          <a:stretch/>
        </p:blipFill>
        <p:spPr>
          <a:xfrm>
            <a:off x="2319008" y="-9340"/>
            <a:ext cx="4505991" cy="4281715"/>
          </a:xfrm>
          <a:prstGeom prst="rect">
            <a:avLst/>
          </a:prstGeom>
        </p:spPr>
      </p:pic>
      <p:pic>
        <p:nvPicPr>
          <p:cNvPr id="14" name="Picture Placeholder 13" descr="15764.psd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09855" y="2927"/>
            <a:ext cx="2234144" cy="42723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" y="4295143"/>
            <a:ext cx="9143999" cy="1162085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r">
              <a:defRPr sz="3200" baseline="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52484" y="5717221"/>
            <a:ext cx="5591516" cy="113914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spcBef>
                <a:spcPct val="0"/>
              </a:spcBef>
              <a:buNone/>
              <a:defRPr sz="18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214656" y="6032503"/>
            <a:ext cx="2476501" cy="698500"/>
            <a:chOff x="1823332" y="6023429"/>
            <a:chExt cx="2476501" cy="698500"/>
          </a:xfrm>
        </p:grpSpPr>
        <p:pic>
          <p:nvPicPr>
            <p:cNvPr id="4" name="Picture 3" descr="noaa_wt.png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13204" y="6023429"/>
              <a:ext cx="696758" cy="698500"/>
            </a:xfrm>
            <a:prstGeom prst="rect">
              <a:avLst/>
            </a:prstGeom>
          </p:spPr>
        </p:pic>
        <p:pic>
          <p:nvPicPr>
            <p:cNvPr id="5" name="Picture 4" descr="US-DeptOfCommerce-Seal.png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23332" y="6032501"/>
              <a:ext cx="680357" cy="680357"/>
            </a:xfrm>
            <a:prstGeom prst="rect">
              <a:avLst/>
            </a:prstGeom>
          </p:spPr>
        </p:pic>
        <p:pic>
          <p:nvPicPr>
            <p:cNvPr id="6" name="Picture 5" descr="universal_gold_b.png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19476" y="6032501"/>
              <a:ext cx="680357" cy="6803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8732508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408385"/>
            <a:ext cx="9144000" cy="4539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917081"/>
            <a:ext cx="7583488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9463" y="2265822"/>
            <a:ext cx="7583488" cy="3919511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chemeClr val="tx1"/>
              </a:buClr>
              <a:buFont typeface="Arial"/>
              <a:buChar char="•"/>
              <a:defRPr>
                <a:latin typeface="Arial"/>
                <a:cs typeface="Arial"/>
              </a:defRPr>
            </a:lvl1pPr>
            <a:lvl2pPr marL="685800" indent="-336550">
              <a:buClr>
                <a:schemeClr val="tx1"/>
              </a:buClr>
              <a:buFont typeface="Arial"/>
              <a:buChar char="•"/>
              <a:defRPr>
                <a:latin typeface="Arial"/>
                <a:cs typeface="Arial"/>
              </a:defRPr>
            </a:lvl2pPr>
            <a:lvl3pPr marL="1035050" indent="-349250">
              <a:buClr>
                <a:schemeClr val="tx1"/>
              </a:buClr>
              <a:buFont typeface="Arial"/>
              <a:buChar char="•"/>
              <a:defRPr>
                <a:latin typeface="Arial"/>
                <a:cs typeface="Arial"/>
              </a:defRPr>
            </a:lvl3pPr>
            <a:lvl4pPr marL="1371600" indent="-336550">
              <a:buClr>
                <a:schemeClr val="tx1"/>
              </a:buClr>
              <a:buFont typeface="Arial"/>
              <a:buChar char="•"/>
              <a:defRPr>
                <a:latin typeface="Arial"/>
                <a:cs typeface="Arial"/>
              </a:defRPr>
            </a:lvl4pPr>
            <a:lvl5pPr marL="1720850" indent="-349250">
              <a:buClr>
                <a:schemeClr val="tx1"/>
              </a:buClr>
              <a:buFont typeface="Arial"/>
              <a:buChar char="•"/>
              <a:defRPr>
                <a:latin typeface="Arial"/>
                <a:cs typeface="Arial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6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779463" y="6452784"/>
            <a:ext cx="41744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NSSL Lab Review Feb 25–27, 2015</a:t>
            </a:r>
            <a:endParaRPr lang="en-US" dirty="0"/>
          </a:p>
        </p:txBody>
      </p:sp>
      <p:sp>
        <p:nvSpPr>
          <p:cNvPr id="17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6836447" y="645278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fld id="{2AE81A39-2840-ED4D-A514-D0833010961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 descr="pan1a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731520"/>
          </a:xfrm>
          <a:prstGeom prst="rect">
            <a:avLst/>
          </a:prstGeom>
        </p:spPr>
      </p:pic>
      <p:pic>
        <p:nvPicPr>
          <p:cNvPr id="11" name="Picture 10" descr="pan1a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731520"/>
          </a:xfrm>
          <a:prstGeom prst="rect">
            <a:avLst/>
          </a:prstGeom>
        </p:spPr>
      </p:pic>
      <p:pic>
        <p:nvPicPr>
          <p:cNvPr id="12" name="Picture 11" descr="universal_gold_b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26" y="6068208"/>
            <a:ext cx="680357" cy="68035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No Pictures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38300" y="2106546"/>
            <a:ext cx="5867400" cy="1470025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46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38300" y="4081951"/>
            <a:ext cx="5867400" cy="57374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spcBef>
                <a:spcPct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3333754" y="6014359"/>
            <a:ext cx="2476501" cy="698500"/>
            <a:chOff x="3409962" y="6014357"/>
            <a:chExt cx="2476501" cy="698500"/>
          </a:xfrm>
        </p:grpSpPr>
        <p:pic>
          <p:nvPicPr>
            <p:cNvPr id="4" name="Picture 3" descr="noaa_wt.png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99834" y="6014357"/>
              <a:ext cx="696758" cy="698500"/>
            </a:xfrm>
            <a:prstGeom prst="rect">
              <a:avLst/>
            </a:prstGeom>
          </p:spPr>
        </p:pic>
        <p:pic>
          <p:nvPicPr>
            <p:cNvPr id="5" name="Picture 4" descr="US-DeptOfCommerce-Seal.png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09962" y="6023429"/>
              <a:ext cx="680357" cy="680357"/>
            </a:xfrm>
            <a:prstGeom prst="rect">
              <a:avLst/>
            </a:prstGeom>
          </p:spPr>
        </p:pic>
        <p:pic>
          <p:nvPicPr>
            <p:cNvPr id="6" name="Picture 5" descr="universal_gold_b.png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06106" y="6023429"/>
              <a:ext cx="680357" cy="6803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67506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  <p:hf sldNum="0"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408385"/>
            <a:ext cx="9144000" cy="4539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917081"/>
            <a:ext cx="7583488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9463" y="2265822"/>
            <a:ext cx="7583488" cy="3919511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chemeClr val="tx1"/>
              </a:buClr>
              <a:buFont typeface="Arial"/>
              <a:buChar char="•"/>
              <a:defRPr>
                <a:latin typeface="Arial"/>
                <a:cs typeface="Arial"/>
              </a:defRPr>
            </a:lvl1pPr>
            <a:lvl2pPr marL="685800" indent="-336550">
              <a:buClr>
                <a:schemeClr val="tx1"/>
              </a:buClr>
              <a:buFont typeface="Arial"/>
              <a:buChar char="•"/>
              <a:defRPr>
                <a:latin typeface="Arial"/>
                <a:cs typeface="Arial"/>
              </a:defRPr>
            </a:lvl2pPr>
            <a:lvl3pPr marL="1035050" indent="-349250">
              <a:buClr>
                <a:schemeClr val="tx1"/>
              </a:buClr>
              <a:buFont typeface="Arial"/>
              <a:buChar char="•"/>
              <a:defRPr>
                <a:latin typeface="Arial"/>
                <a:cs typeface="Arial"/>
              </a:defRPr>
            </a:lvl3pPr>
            <a:lvl4pPr marL="1371600" indent="-336550">
              <a:buClr>
                <a:schemeClr val="tx1"/>
              </a:buClr>
              <a:buFont typeface="Arial"/>
              <a:buChar char="•"/>
              <a:defRPr>
                <a:latin typeface="Arial"/>
                <a:cs typeface="Arial"/>
              </a:defRPr>
            </a:lvl4pPr>
            <a:lvl5pPr marL="1720850" indent="-349250">
              <a:buClr>
                <a:schemeClr val="tx1"/>
              </a:buClr>
              <a:buFont typeface="Arial"/>
              <a:buChar char="•"/>
              <a:defRPr>
                <a:latin typeface="Arial"/>
                <a:cs typeface="Arial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6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779463" y="6452784"/>
            <a:ext cx="41744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smtClean="0">
                <a:solidFill>
                  <a:srgbClr val="FFFFFF"/>
                </a:solidFill>
              </a:rPr>
              <a:t>NSSL Lab Review Feb 25–27, 2015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7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6836447" y="645278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fld id="{2AE81A39-2840-ED4D-A514-D08330109612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9" name="Picture 8" descr="pan1a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731520"/>
          </a:xfrm>
          <a:prstGeom prst="rect">
            <a:avLst/>
          </a:prstGeom>
        </p:spPr>
      </p:pic>
      <p:pic>
        <p:nvPicPr>
          <p:cNvPr id="11" name="Picture 10" descr="pan1a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731520"/>
          </a:xfrm>
          <a:prstGeom prst="rect">
            <a:avLst/>
          </a:prstGeom>
        </p:spPr>
      </p:pic>
      <p:pic>
        <p:nvPicPr>
          <p:cNvPr id="12" name="Picture 11" descr="universal_gold_b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26" y="6068208"/>
            <a:ext cx="680357" cy="680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631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917081"/>
            <a:ext cx="7583488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9463" y="2241971"/>
            <a:ext cx="3657600" cy="39751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>
                <a:latin typeface="Arial"/>
                <a:cs typeface="Arial"/>
              </a:defRPr>
            </a:lvl1pPr>
            <a:lvl2pPr>
              <a:defRPr sz="2000">
                <a:latin typeface="Arial"/>
                <a:cs typeface="Arial"/>
              </a:defRPr>
            </a:lvl2pPr>
            <a:lvl3pPr>
              <a:defRPr sz="1800">
                <a:latin typeface="Arial"/>
                <a:cs typeface="Arial"/>
              </a:defRPr>
            </a:lvl3pPr>
            <a:lvl4pPr>
              <a:defRPr sz="1800">
                <a:latin typeface="Arial"/>
                <a:cs typeface="Arial"/>
              </a:defRPr>
            </a:lvl4pPr>
            <a:lvl5pPr>
              <a:defRPr sz="1800">
                <a:latin typeface="Arial"/>
                <a:cs typeface="Arial"/>
              </a:defRPr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5353" y="2241971"/>
            <a:ext cx="3657600" cy="39751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>
                <a:latin typeface="Arial"/>
                <a:cs typeface="Arial"/>
              </a:defRPr>
            </a:lvl1pPr>
            <a:lvl2pPr>
              <a:defRPr sz="2000">
                <a:latin typeface="Arial"/>
                <a:cs typeface="Arial"/>
              </a:defRPr>
            </a:lvl2pPr>
            <a:lvl3pPr>
              <a:defRPr sz="1800">
                <a:latin typeface="Arial"/>
                <a:cs typeface="Arial"/>
              </a:defRPr>
            </a:lvl3pPr>
            <a:lvl4pPr>
              <a:defRPr sz="1800">
                <a:latin typeface="Arial"/>
                <a:cs typeface="Arial"/>
              </a:defRPr>
            </a:lvl4pPr>
            <a:lvl5pPr>
              <a:defRPr sz="1800">
                <a:latin typeface="Arial"/>
                <a:cs typeface="Arial"/>
              </a:defRPr>
            </a:lvl5pPr>
            <a:lvl6pPr marL="1946275" indent="-344488">
              <a:defRPr sz="1800"/>
            </a:lvl6pPr>
            <a:lvl7pPr marL="1946275" indent="-344488">
              <a:defRPr sz="1800"/>
            </a:lvl7pPr>
            <a:lvl8pPr marL="1946275" indent="-344488">
              <a:defRPr sz="1800"/>
            </a:lvl8pPr>
            <a:lvl9pPr marL="1946275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pic>
        <p:nvPicPr>
          <p:cNvPr id="9" name="Picture 8" descr="pan1a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731520"/>
          </a:xfrm>
          <a:prstGeom prst="rect">
            <a:avLst/>
          </a:prstGeom>
        </p:spPr>
      </p:pic>
      <p:pic>
        <p:nvPicPr>
          <p:cNvPr id="11" name="Picture 10" descr="pan1a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731520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0" y="6408385"/>
            <a:ext cx="9144000" cy="4539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3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779463" y="6452784"/>
            <a:ext cx="41744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smtClean="0">
                <a:solidFill>
                  <a:srgbClr val="FFFFFF"/>
                </a:solidFill>
              </a:rPr>
              <a:t>NSSL Lab Review Feb 25–27, 2015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4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6836447" y="645278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2AE81A39-2840-ED4D-A514-D08330109612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8" name="Picture 17" descr="universal_gold_b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26" y="6068208"/>
            <a:ext cx="680357" cy="680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728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907945"/>
            <a:ext cx="7583488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3" y="2208729"/>
            <a:ext cx="3657600" cy="868363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>
              <a:spcBef>
                <a:spcPct val="0"/>
              </a:spcBef>
              <a:buNone/>
              <a:defRPr sz="26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9463" y="3099506"/>
            <a:ext cx="3657600" cy="313151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1800">
                <a:latin typeface="Arial"/>
                <a:cs typeface="Arial"/>
              </a:defRPr>
            </a:lvl3pPr>
            <a:lvl4pPr>
              <a:defRPr sz="1800">
                <a:latin typeface="Arial"/>
                <a:cs typeface="Arial"/>
              </a:defRPr>
            </a:lvl4pPr>
            <a:lvl5pPr>
              <a:defRPr sz="1800">
                <a:latin typeface="Arial"/>
                <a:cs typeface="Arial"/>
              </a:defRPr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5351" y="2208729"/>
            <a:ext cx="3657600" cy="868363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>
              <a:spcBef>
                <a:spcPct val="0"/>
              </a:spcBef>
              <a:buNone/>
              <a:defRPr sz="26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5351" y="3099506"/>
            <a:ext cx="3657600" cy="313151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1800">
                <a:latin typeface="Arial"/>
                <a:cs typeface="Arial"/>
              </a:defRPr>
            </a:lvl3pPr>
            <a:lvl4pPr>
              <a:defRPr sz="1800">
                <a:latin typeface="Arial"/>
                <a:cs typeface="Arial"/>
              </a:defRPr>
            </a:lvl4pPr>
            <a:lvl5pPr>
              <a:defRPr sz="1800">
                <a:latin typeface="Arial"/>
                <a:cs typeface="Arial"/>
              </a:defRPr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pic>
        <p:nvPicPr>
          <p:cNvPr id="11" name="Picture 10" descr="pan1a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731520"/>
          </a:xfrm>
          <a:prstGeom prst="rect">
            <a:avLst/>
          </a:prstGeom>
        </p:spPr>
      </p:pic>
      <p:pic>
        <p:nvPicPr>
          <p:cNvPr id="13" name="Picture 12" descr="pan1a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731520"/>
          </a:xfrm>
          <a:prstGeom prst="rect">
            <a:avLst/>
          </a:prstGeom>
        </p:spPr>
      </p:pic>
      <p:sp>
        <p:nvSpPr>
          <p:cNvPr id="17" name="Rectangle 16"/>
          <p:cNvSpPr/>
          <p:nvPr userDrawn="1"/>
        </p:nvSpPr>
        <p:spPr>
          <a:xfrm>
            <a:off x="0" y="6408385"/>
            <a:ext cx="9144000" cy="4539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8" name="Footer Placeholder 8"/>
          <p:cNvSpPr>
            <a:spLocks noGrp="1"/>
          </p:cNvSpPr>
          <p:nvPr>
            <p:ph type="ftr" sz="quarter" idx="10"/>
          </p:nvPr>
        </p:nvSpPr>
        <p:spPr>
          <a:xfrm>
            <a:off x="779463" y="6452784"/>
            <a:ext cx="41744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smtClean="0">
                <a:solidFill>
                  <a:srgbClr val="FFFFFF"/>
                </a:solidFill>
              </a:rPr>
              <a:t>NSSL Lab Review Feb 25–27, 2015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9" name="Slide Number Placeholder 10"/>
          <p:cNvSpPr>
            <a:spLocks noGrp="1"/>
          </p:cNvSpPr>
          <p:nvPr>
            <p:ph type="sldNum" sz="quarter" idx="11"/>
          </p:nvPr>
        </p:nvSpPr>
        <p:spPr>
          <a:xfrm>
            <a:off x="6836447" y="645278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fld id="{2AE81A39-2840-ED4D-A514-D08330109612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20" name="Picture 19" descr="universal_gold_b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26" y="6068208"/>
            <a:ext cx="680357" cy="680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571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898809"/>
            <a:ext cx="7583488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dirty="0"/>
          </a:p>
        </p:txBody>
      </p:sp>
      <p:pic>
        <p:nvPicPr>
          <p:cNvPr id="7" name="Picture 6" descr="pan1a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731520"/>
          </a:xfrm>
          <a:prstGeom prst="rect">
            <a:avLst/>
          </a:prstGeom>
        </p:spPr>
      </p:pic>
      <p:pic>
        <p:nvPicPr>
          <p:cNvPr id="10" name="Picture 9" descr="pan1a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731520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>
          <a:xfrm>
            <a:off x="0" y="6408385"/>
            <a:ext cx="9144000" cy="4539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4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779463" y="6452784"/>
            <a:ext cx="41744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NSSL Lab Review Feb 25–27, 2015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5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6836447" y="645278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fld id="{2AE81A39-2840-ED4D-A514-D08330109612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6" name="Picture 15" descr="universal_gold_b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26" y="6068208"/>
            <a:ext cx="680357" cy="680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543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an1a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731520"/>
          </a:xfrm>
          <a:prstGeom prst="rect">
            <a:avLst/>
          </a:prstGeom>
        </p:spPr>
      </p:pic>
      <p:pic>
        <p:nvPicPr>
          <p:cNvPr id="11" name="Picture 10" descr="pan1a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731520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0" y="6408385"/>
            <a:ext cx="9144000" cy="4539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3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779463" y="6452784"/>
            <a:ext cx="41744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smtClean="0">
                <a:solidFill>
                  <a:srgbClr val="FFFFFF"/>
                </a:solidFill>
              </a:rPr>
              <a:t>NSSL Lab Review Feb 25–27, 2015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4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6836447" y="645278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fld id="{2AE81A39-2840-ED4D-A514-D08330109612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5" name="Picture 14" descr="universal_gold_b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26" y="6068208"/>
            <a:ext cx="680357" cy="680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195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917081"/>
            <a:ext cx="7583488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9463" y="2241971"/>
            <a:ext cx="3657600" cy="39751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>
                <a:latin typeface="Arial"/>
                <a:cs typeface="Arial"/>
              </a:defRPr>
            </a:lvl1pPr>
            <a:lvl2pPr>
              <a:defRPr sz="2000">
                <a:latin typeface="Arial"/>
                <a:cs typeface="Arial"/>
              </a:defRPr>
            </a:lvl2pPr>
            <a:lvl3pPr>
              <a:defRPr sz="1800">
                <a:latin typeface="Arial"/>
                <a:cs typeface="Arial"/>
              </a:defRPr>
            </a:lvl3pPr>
            <a:lvl4pPr>
              <a:defRPr sz="1800">
                <a:latin typeface="Arial"/>
                <a:cs typeface="Arial"/>
              </a:defRPr>
            </a:lvl4pPr>
            <a:lvl5pPr>
              <a:defRPr sz="1800">
                <a:latin typeface="Arial"/>
                <a:cs typeface="Arial"/>
              </a:defRPr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5353" y="2241971"/>
            <a:ext cx="3657600" cy="39751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>
                <a:latin typeface="Arial"/>
                <a:cs typeface="Arial"/>
              </a:defRPr>
            </a:lvl1pPr>
            <a:lvl2pPr>
              <a:defRPr sz="2000">
                <a:latin typeface="Arial"/>
                <a:cs typeface="Arial"/>
              </a:defRPr>
            </a:lvl2pPr>
            <a:lvl3pPr>
              <a:defRPr sz="1800">
                <a:latin typeface="Arial"/>
                <a:cs typeface="Arial"/>
              </a:defRPr>
            </a:lvl3pPr>
            <a:lvl4pPr>
              <a:defRPr sz="1800">
                <a:latin typeface="Arial"/>
                <a:cs typeface="Arial"/>
              </a:defRPr>
            </a:lvl4pPr>
            <a:lvl5pPr>
              <a:defRPr sz="1800">
                <a:latin typeface="Arial"/>
                <a:cs typeface="Arial"/>
              </a:defRPr>
            </a:lvl5pPr>
            <a:lvl6pPr marL="1946275" indent="-344488">
              <a:defRPr sz="1800"/>
            </a:lvl6pPr>
            <a:lvl7pPr marL="1946275" indent="-344488">
              <a:defRPr sz="1800"/>
            </a:lvl7pPr>
            <a:lvl8pPr marL="1946275" indent="-344488">
              <a:defRPr sz="1800"/>
            </a:lvl8pPr>
            <a:lvl9pPr marL="1946275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pic>
        <p:nvPicPr>
          <p:cNvPr id="9" name="Picture 8" descr="pan1a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731520"/>
          </a:xfrm>
          <a:prstGeom prst="rect">
            <a:avLst/>
          </a:prstGeom>
        </p:spPr>
      </p:pic>
      <p:pic>
        <p:nvPicPr>
          <p:cNvPr id="11" name="Picture 10" descr="pan1a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731520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0" y="6408385"/>
            <a:ext cx="9144000" cy="4539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3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779463" y="6452784"/>
            <a:ext cx="41744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NSSL Lab Review Feb 25–27, 2015</a:t>
            </a:r>
            <a:endParaRPr lang="en-US" dirty="0"/>
          </a:p>
        </p:txBody>
      </p:sp>
      <p:sp>
        <p:nvSpPr>
          <p:cNvPr id="14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6836447" y="645278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2AE81A39-2840-ED4D-A514-D0833010961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8" name="Picture 17" descr="universal_gold_b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26" y="6068208"/>
            <a:ext cx="680357" cy="68035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907945"/>
            <a:ext cx="7583488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3" y="2208729"/>
            <a:ext cx="3657600" cy="868363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>
              <a:spcBef>
                <a:spcPct val="0"/>
              </a:spcBef>
              <a:buNone/>
              <a:defRPr sz="26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9463" y="3099506"/>
            <a:ext cx="3657600" cy="313151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1800">
                <a:latin typeface="Arial"/>
                <a:cs typeface="Arial"/>
              </a:defRPr>
            </a:lvl3pPr>
            <a:lvl4pPr>
              <a:defRPr sz="1800">
                <a:latin typeface="Arial"/>
                <a:cs typeface="Arial"/>
              </a:defRPr>
            </a:lvl4pPr>
            <a:lvl5pPr>
              <a:defRPr sz="1800">
                <a:latin typeface="Arial"/>
                <a:cs typeface="Arial"/>
              </a:defRPr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5351" y="2208729"/>
            <a:ext cx="3657600" cy="868363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>
              <a:spcBef>
                <a:spcPct val="0"/>
              </a:spcBef>
              <a:buNone/>
              <a:defRPr sz="26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5351" y="3099506"/>
            <a:ext cx="3657600" cy="313151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1800">
                <a:latin typeface="Arial"/>
                <a:cs typeface="Arial"/>
              </a:defRPr>
            </a:lvl3pPr>
            <a:lvl4pPr>
              <a:defRPr sz="1800">
                <a:latin typeface="Arial"/>
                <a:cs typeface="Arial"/>
              </a:defRPr>
            </a:lvl4pPr>
            <a:lvl5pPr>
              <a:defRPr sz="1800">
                <a:latin typeface="Arial"/>
                <a:cs typeface="Arial"/>
              </a:defRPr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pic>
        <p:nvPicPr>
          <p:cNvPr id="11" name="Picture 10" descr="pan1a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731520"/>
          </a:xfrm>
          <a:prstGeom prst="rect">
            <a:avLst/>
          </a:prstGeom>
        </p:spPr>
      </p:pic>
      <p:pic>
        <p:nvPicPr>
          <p:cNvPr id="13" name="Picture 12" descr="pan1a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731520"/>
          </a:xfrm>
          <a:prstGeom prst="rect">
            <a:avLst/>
          </a:prstGeom>
        </p:spPr>
      </p:pic>
      <p:sp>
        <p:nvSpPr>
          <p:cNvPr id="17" name="Rectangle 16"/>
          <p:cNvSpPr/>
          <p:nvPr userDrawn="1"/>
        </p:nvSpPr>
        <p:spPr>
          <a:xfrm>
            <a:off x="0" y="6408385"/>
            <a:ext cx="9144000" cy="4539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8" name="Footer Placeholder 8"/>
          <p:cNvSpPr>
            <a:spLocks noGrp="1"/>
          </p:cNvSpPr>
          <p:nvPr>
            <p:ph type="ftr" sz="quarter" idx="10"/>
          </p:nvPr>
        </p:nvSpPr>
        <p:spPr>
          <a:xfrm>
            <a:off x="779463" y="6452784"/>
            <a:ext cx="41744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NSSL Lab Review Feb 25–27, 2015</a:t>
            </a:r>
            <a:endParaRPr lang="en-US" dirty="0"/>
          </a:p>
        </p:txBody>
      </p:sp>
      <p:sp>
        <p:nvSpPr>
          <p:cNvPr id="19" name="Slide Number Placeholder 10"/>
          <p:cNvSpPr>
            <a:spLocks noGrp="1"/>
          </p:cNvSpPr>
          <p:nvPr>
            <p:ph type="sldNum" sz="quarter" idx="11"/>
          </p:nvPr>
        </p:nvSpPr>
        <p:spPr>
          <a:xfrm>
            <a:off x="6836447" y="645278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fld id="{2AE81A39-2840-ED4D-A514-D0833010961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0" name="Picture 19" descr="universal_gold_b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26" y="6068208"/>
            <a:ext cx="680357" cy="68035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898809"/>
            <a:ext cx="7583488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dirty="0"/>
          </a:p>
        </p:txBody>
      </p:sp>
      <p:pic>
        <p:nvPicPr>
          <p:cNvPr id="7" name="Picture 6" descr="pan1a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731520"/>
          </a:xfrm>
          <a:prstGeom prst="rect">
            <a:avLst/>
          </a:prstGeom>
        </p:spPr>
      </p:pic>
      <p:pic>
        <p:nvPicPr>
          <p:cNvPr id="10" name="Picture 9" descr="pan1a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731520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>
          <a:xfrm>
            <a:off x="0" y="6408385"/>
            <a:ext cx="9144000" cy="4539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779463" y="6452784"/>
            <a:ext cx="41744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NSSL Lab Review Feb 25–27, 2015</a:t>
            </a:r>
            <a:endParaRPr lang="en-US" dirty="0"/>
          </a:p>
        </p:txBody>
      </p:sp>
      <p:sp>
        <p:nvSpPr>
          <p:cNvPr id="15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6836447" y="645278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fld id="{2AE81A39-2840-ED4D-A514-D0833010961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6" name="Picture 15" descr="universal_gold_b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26" y="6068208"/>
            <a:ext cx="680357" cy="68035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an1a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731520"/>
          </a:xfrm>
          <a:prstGeom prst="rect">
            <a:avLst/>
          </a:prstGeom>
        </p:spPr>
      </p:pic>
      <p:pic>
        <p:nvPicPr>
          <p:cNvPr id="11" name="Picture 10" descr="pan1a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731520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0" y="6408385"/>
            <a:ext cx="9144000" cy="4539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779463" y="6452784"/>
            <a:ext cx="41744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NSSL Lab Review Feb 25–27, 2015</a:t>
            </a:r>
            <a:endParaRPr lang="en-US" dirty="0"/>
          </a:p>
        </p:txBody>
      </p:sp>
      <p:sp>
        <p:nvSpPr>
          <p:cNvPr id="14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6836447" y="645278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fld id="{2AE81A39-2840-ED4D-A514-D0833010961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5" name="Picture 14" descr="universal_gold_b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26" y="6068208"/>
            <a:ext cx="680357" cy="68035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Three Pictures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2" descr="BlueDome_w_scud.psd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15"/>
          <a:stretch/>
        </p:blipFill>
        <p:spPr>
          <a:xfrm>
            <a:off x="0" y="-9340"/>
            <a:ext cx="2234144" cy="4281715"/>
          </a:xfrm>
          <a:prstGeom prst="rect">
            <a:avLst/>
          </a:prstGeom>
        </p:spPr>
      </p:pic>
      <p:pic>
        <p:nvPicPr>
          <p:cNvPr id="13" name="Picture Placeholder 11" descr="090605_Wyoming6_Coniglio.psd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15"/>
          <a:stretch/>
        </p:blipFill>
        <p:spPr>
          <a:xfrm>
            <a:off x="2319008" y="-9340"/>
            <a:ext cx="4505991" cy="4281715"/>
          </a:xfrm>
          <a:prstGeom prst="rect">
            <a:avLst/>
          </a:prstGeom>
        </p:spPr>
      </p:pic>
      <p:pic>
        <p:nvPicPr>
          <p:cNvPr id="14" name="Picture Placeholder 13" descr="15764.psd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09855" y="2927"/>
            <a:ext cx="2234144" cy="42723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" y="4295143"/>
            <a:ext cx="9143999" cy="1162085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r">
              <a:defRPr sz="3200" baseline="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52484" y="5717221"/>
            <a:ext cx="5591516" cy="113914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spcBef>
                <a:spcPct val="0"/>
              </a:spcBef>
              <a:buNone/>
              <a:defRPr sz="18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214656" y="6032503"/>
            <a:ext cx="2476501" cy="698500"/>
            <a:chOff x="1823332" y="6023429"/>
            <a:chExt cx="2476501" cy="698500"/>
          </a:xfrm>
        </p:grpSpPr>
        <p:pic>
          <p:nvPicPr>
            <p:cNvPr id="4" name="Picture 3" descr="noaa_wt.png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13204" y="6023429"/>
              <a:ext cx="696758" cy="698500"/>
            </a:xfrm>
            <a:prstGeom prst="rect">
              <a:avLst/>
            </a:prstGeom>
          </p:spPr>
        </p:pic>
        <p:pic>
          <p:nvPicPr>
            <p:cNvPr id="5" name="Picture 4" descr="US-DeptOfCommerce-Seal.png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23332" y="6032501"/>
              <a:ext cx="680357" cy="680357"/>
            </a:xfrm>
            <a:prstGeom prst="rect">
              <a:avLst/>
            </a:prstGeom>
          </p:spPr>
        </p:pic>
        <p:pic>
          <p:nvPicPr>
            <p:cNvPr id="6" name="Picture 5" descr="universal_gold_b.png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19476" y="6032501"/>
              <a:ext cx="680357" cy="6803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8732508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No Pictures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38300" y="2106546"/>
            <a:ext cx="5867400" cy="1470025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46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38300" y="4081951"/>
            <a:ext cx="5867400" cy="57374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spcBef>
                <a:spcPct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3333754" y="6014359"/>
            <a:ext cx="2476501" cy="698500"/>
            <a:chOff x="3409962" y="6014357"/>
            <a:chExt cx="2476501" cy="698500"/>
          </a:xfrm>
        </p:grpSpPr>
        <p:pic>
          <p:nvPicPr>
            <p:cNvPr id="4" name="Picture 3" descr="noaa_wt.png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99834" y="6014357"/>
              <a:ext cx="696758" cy="698500"/>
            </a:xfrm>
            <a:prstGeom prst="rect">
              <a:avLst/>
            </a:prstGeom>
          </p:spPr>
        </p:pic>
        <p:pic>
          <p:nvPicPr>
            <p:cNvPr id="5" name="Picture 4" descr="US-DeptOfCommerce-Seal.png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09962" y="6023429"/>
              <a:ext cx="680357" cy="680357"/>
            </a:xfrm>
            <a:prstGeom prst="rect">
              <a:avLst/>
            </a:prstGeom>
          </p:spPr>
        </p:pic>
        <p:pic>
          <p:nvPicPr>
            <p:cNvPr id="6" name="Picture 5" descr="universal_gold_b.png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06106" y="6023429"/>
              <a:ext cx="680357" cy="6803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67506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4" Type="http://schemas.openxmlformats.org/officeDocument/2006/relationships/slideLayout" Target="../slideLayouts/slideLayout11.xml"/><Relationship Id="rId5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4.xml"/><Relationship Id="rId8" Type="http://schemas.openxmlformats.org/officeDocument/2006/relationships/theme" Target="../theme/theme2.xml"/><Relationship Id="rId1" Type="http://schemas.openxmlformats.org/officeDocument/2006/relationships/slideLayout" Target="../slideLayouts/slideLayout8.xml"/><Relationship Id="rId2" Type="http://schemas.openxmlformats.org/officeDocument/2006/relationships/slideLayout" Target="../slideLayouts/slideLayout9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1.xml"/><Relationship Id="rId8" Type="http://schemas.openxmlformats.org/officeDocument/2006/relationships/theme" Target="../theme/theme3.xml"/><Relationship Id="rId1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6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4" Type="http://schemas.openxmlformats.org/officeDocument/2006/relationships/slideLayout" Target="../slideLayouts/slideLayout25.xml"/><Relationship Id="rId5" Type="http://schemas.openxmlformats.org/officeDocument/2006/relationships/slideLayout" Target="../slideLayouts/slideLayout26.xml"/><Relationship Id="rId6" Type="http://schemas.openxmlformats.org/officeDocument/2006/relationships/slideLayout" Target="../slideLayouts/slideLayout27.xml"/><Relationship Id="rId7" Type="http://schemas.openxmlformats.org/officeDocument/2006/relationships/slideLayout" Target="../slideLayouts/slideLayout28.xml"/><Relationship Id="rId8" Type="http://schemas.openxmlformats.org/officeDocument/2006/relationships/theme" Target="../theme/theme4.xml"/><Relationship Id="rId1" Type="http://schemas.openxmlformats.org/officeDocument/2006/relationships/slideLayout" Target="../slideLayouts/slideLayout22.xml"/><Relationship Id="rId2" Type="http://schemas.openxmlformats.org/officeDocument/2006/relationships/slideLayout" Target="../slideLayouts/slideLayout23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4" Type="http://schemas.openxmlformats.org/officeDocument/2006/relationships/slideLayout" Target="../slideLayouts/slideLayout32.xml"/><Relationship Id="rId5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5.xml"/><Relationship Id="rId8" Type="http://schemas.openxmlformats.org/officeDocument/2006/relationships/theme" Target="../theme/theme5.xml"/><Relationship Id="rId1" Type="http://schemas.openxmlformats.org/officeDocument/2006/relationships/slideLayout" Target="../slideLayouts/slideLayout29.xml"/><Relationship Id="rId2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779463" y="295833"/>
            <a:ext cx="7583488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>
          <a:xfrm>
            <a:off x="779463" y="1949824"/>
            <a:ext cx="7583488" cy="40072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075" r:id="rId1"/>
    <p:sldLayoutId id="2147485054" r:id="rId2"/>
    <p:sldLayoutId id="2147485055" r:id="rId3"/>
    <p:sldLayoutId id="2147485058" r:id="rId4"/>
    <p:sldLayoutId id="2147485060" r:id="rId5"/>
    <p:sldLayoutId id="2147485062" r:id="rId6"/>
    <p:sldLayoutId id="2147485064" r:id="rId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  <p:hf hdr="0" dt="0"/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bg2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Clr>
          <a:schemeClr val="tx1"/>
        </a:buClr>
        <a:buSzPct val="90000"/>
        <a:buFont typeface="Arial"/>
        <a:buChar char="•"/>
        <a:defRPr sz="2200" kern="1200">
          <a:solidFill>
            <a:schemeClr val="tx1">
              <a:lumMod val="90000"/>
              <a:lumOff val="10000"/>
            </a:schemeClr>
          </a:solidFill>
          <a:latin typeface="Arial"/>
          <a:ea typeface="+mn-ea"/>
          <a:cs typeface="Arial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tx1"/>
        </a:buClr>
        <a:buSzPct val="90000"/>
        <a:buFont typeface="Arial"/>
        <a:buChar char="•"/>
        <a:defRPr sz="2000" kern="1200">
          <a:solidFill>
            <a:schemeClr val="tx1">
              <a:lumMod val="90000"/>
              <a:lumOff val="10000"/>
            </a:schemeClr>
          </a:solidFill>
          <a:latin typeface="Arial"/>
          <a:ea typeface="+mn-ea"/>
          <a:cs typeface="Arial"/>
        </a:defRPr>
      </a:lvl2pPr>
      <a:lvl3pPr marL="1035050" indent="-349250" algn="l" defTabSz="914400" rtl="0" eaLnBrk="1" latinLnBrk="0" hangingPunct="1">
        <a:spcBef>
          <a:spcPts val="600"/>
        </a:spcBef>
        <a:buClr>
          <a:schemeClr val="tx1"/>
        </a:buClr>
        <a:buSzPct val="90000"/>
        <a:buFont typeface="Arial"/>
        <a:buChar char="•"/>
        <a:defRPr sz="1800" kern="1200">
          <a:solidFill>
            <a:schemeClr val="tx1">
              <a:lumMod val="90000"/>
              <a:lumOff val="10000"/>
            </a:schemeClr>
          </a:solidFill>
          <a:latin typeface="Arial"/>
          <a:ea typeface="+mn-ea"/>
          <a:cs typeface="Arial"/>
        </a:defRPr>
      </a:lvl3pPr>
      <a:lvl4pPr marL="1371600" indent="-336550" algn="l" defTabSz="914400" rtl="0" eaLnBrk="1" latinLnBrk="0" hangingPunct="1">
        <a:spcBef>
          <a:spcPts val="600"/>
        </a:spcBef>
        <a:buClr>
          <a:schemeClr val="tx1"/>
        </a:buClr>
        <a:buSzPct val="90000"/>
        <a:buFont typeface="Arial"/>
        <a:buChar char="•"/>
        <a:defRPr sz="1800" kern="1200">
          <a:solidFill>
            <a:schemeClr val="tx1">
              <a:lumMod val="90000"/>
              <a:lumOff val="10000"/>
            </a:schemeClr>
          </a:solidFill>
          <a:latin typeface="Arial"/>
          <a:ea typeface="+mn-ea"/>
          <a:cs typeface="Arial"/>
        </a:defRPr>
      </a:lvl4pPr>
      <a:lvl5pPr marL="1720850" indent="-349250" algn="l" defTabSz="914400" rtl="0" eaLnBrk="1" latinLnBrk="0" hangingPunct="1">
        <a:spcBef>
          <a:spcPts val="600"/>
        </a:spcBef>
        <a:buClr>
          <a:schemeClr val="tx1"/>
        </a:buClr>
        <a:buSzPct val="90000"/>
        <a:buFont typeface="Arial"/>
        <a:buChar char="•"/>
        <a:defRPr sz="1800" kern="1200">
          <a:solidFill>
            <a:schemeClr val="tx1">
              <a:lumMod val="90000"/>
              <a:lumOff val="10000"/>
            </a:schemeClr>
          </a:solidFill>
          <a:latin typeface="Arial"/>
          <a:ea typeface="+mn-ea"/>
          <a:cs typeface="Arial"/>
        </a:defRPr>
      </a:lvl5pPr>
      <a:lvl6pPr marL="2055813" indent="-344488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 2" pitchFamily="18" charset="2"/>
        <a:buChar char=""/>
        <a:defRPr lang="en-US" sz="1800" kern="1200" dirty="0" smtClean="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6pPr>
      <a:lvl7pPr marL="2398713" indent="-344488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 2" pitchFamily="18" charset="2"/>
        <a:buChar char=""/>
        <a:defRPr lang="en-US" sz="1800" kern="1200" dirty="0" smtClean="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7pPr>
      <a:lvl8pPr marL="2743200" indent="-344488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 2" pitchFamily="18" charset="2"/>
        <a:buChar char=""/>
        <a:defRPr lang="en-US" sz="1800" kern="1200" dirty="0" smtClean="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8pPr>
      <a:lvl9pPr marL="3087688" indent="-344488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 2" pitchFamily="18" charset="2"/>
        <a:buChar char=""/>
        <a:defRPr lang="en-US" sz="1800" kern="1200" dirty="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779463" y="295833"/>
            <a:ext cx="7583488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>
          <a:xfrm>
            <a:off x="779463" y="1949824"/>
            <a:ext cx="7583488" cy="40072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570854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80" r:id="rId1"/>
    <p:sldLayoutId id="2147485081" r:id="rId2"/>
    <p:sldLayoutId id="2147485082" r:id="rId3"/>
    <p:sldLayoutId id="2147485083" r:id="rId4"/>
    <p:sldLayoutId id="2147485084" r:id="rId5"/>
    <p:sldLayoutId id="2147485085" r:id="rId6"/>
    <p:sldLayoutId id="2147485086" r:id="rId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  <p:hf hdr="0" dt="0"/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bg2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Clr>
          <a:schemeClr val="tx1"/>
        </a:buClr>
        <a:buSzPct val="90000"/>
        <a:buFont typeface="Arial"/>
        <a:buChar char="•"/>
        <a:defRPr sz="2200" kern="1200">
          <a:solidFill>
            <a:schemeClr val="tx1">
              <a:lumMod val="90000"/>
              <a:lumOff val="10000"/>
            </a:schemeClr>
          </a:solidFill>
          <a:latin typeface="Arial"/>
          <a:ea typeface="+mn-ea"/>
          <a:cs typeface="Arial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tx1"/>
        </a:buClr>
        <a:buSzPct val="90000"/>
        <a:buFont typeface="Arial"/>
        <a:buChar char="•"/>
        <a:defRPr sz="2000" kern="1200">
          <a:solidFill>
            <a:schemeClr val="tx1">
              <a:lumMod val="90000"/>
              <a:lumOff val="10000"/>
            </a:schemeClr>
          </a:solidFill>
          <a:latin typeface="Arial"/>
          <a:ea typeface="+mn-ea"/>
          <a:cs typeface="Arial"/>
        </a:defRPr>
      </a:lvl2pPr>
      <a:lvl3pPr marL="1035050" indent="-349250" algn="l" defTabSz="914400" rtl="0" eaLnBrk="1" latinLnBrk="0" hangingPunct="1">
        <a:spcBef>
          <a:spcPts val="600"/>
        </a:spcBef>
        <a:buClr>
          <a:schemeClr val="tx1"/>
        </a:buClr>
        <a:buSzPct val="90000"/>
        <a:buFont typeface="Arial"/>
        <a:buChar char="•"/>
        <a:defRPr sz="1800" kern="1200">
          <a:solidFill>
            <a:schemeClr val="tx1">
              <a:lumMod val="90000"/>
              <a:lumOff val="10000"/>
            </a:schemeClr>
          </a:solidFill>
          <a:latin typeface="Arial"/>
          <a:ea typeface="+mn-ea"/>
          <a:cs typeface="Arial"/>
        </a:defRPr>
      </a:lvl3pPr>
      <a:lvl4pPr marL="1371600" indent="-336550" algn="l" defTabSz="914400" rtl="0" eaLnBrk="1" latinLnBrk="0" hangingPunct="1">
        <a:spcBef>
          <a:spcPts val="600"/>
        </a:spcBef>
        <a:buClr>
          <a:schemeClr val="tx1"/>
        </a:buClr>
        <a:buSzPct val="90000"/>
        <a:buFont typeface="Arial"/>
        <a:buChar char="•"/>
        <a:defRPr sz="1800" kern="1200">
          <a:solidFill>
            <a:schemeClr val="tx1">
              <a:lumMod val="90000"/>
              <a:lumOff val="10000"/>
            </a:schemeClr>
          </a:solidFill>
          <a:latin typeface="Arial"/>
          <a:ea typeface="+mn-ea"/>
          <a:cs typeface="Arial"/>
        </a:defRPr>
      </a:lvl4pPr>
      <a:lvl5pPr marL="1720850" indent="-349250" algn="l" defTabSz="914400" rtl="0" eaLnBrk="1" latinLnBrk="0" hangingPunct="1">
        <a:spcBef>
          <a:spcPts val="600"/>
        </a:spcBef>
        <a:buClr>
          <a:schemeClr val="tx1"/>
        </a:buClr>
        <a:buSzPct val="90000"/>
        <a:buFont typeface="Arial"/>
        <a:buChar char="•"/>
        <a:defRPr sz="1800" kern="1200">
          <a:solidFill>
            <a:schemeClr val="tx1">
              <a:lumMod val="90000"/>
              <a:lumOff val="10000"/>
            </a:schemeClr>
          </a:solidFill>
          <a:latin typeface="Arial"/>
          <a:ea typeface="+mn-ea"/>
          <a:cs typeface="Arial"/>
        </a:defRPr>
      </a:lvl5pPr>
      <a:lvl6pPr marL="2055813" indent="-344488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 2" pitchFamily="18" charset="2"/>
        <a:buChar char=""/>
        <a:defRPr lang="en-US" sz="1800" kern="1200" dirty="0" smtClean="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6pPr>
      <a:lvl7pPr marL="2398713" indent="-344488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 2" pitchFamily="18" charset="2"/>
        <a:buChar char=""/>
        <a:defRPr lang="en-US" sz="1800" kern="1200" dirty="0" smtClean="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7pPr>
      <a:lvl8pPr marL="2743200" indent="-344488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 2" pitchFamily="18" charset="2"/>
        <a:buChar char=""/>
        <a:defRPr lang="en-US" sz="1800" kern="1200" dirty="0" smtClean="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8pPr>
      <a:lvl9pPr marL="3087688" indent="-344488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 2" pitchFamily="18" charset="2"/>
        <a:buChar char=""/>
        <a:defRPr lang="en-US" sz="1800" kern="1200" dirty="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779463" y="295833"/>
            <a:ext cx="7583488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>
          <a:xfrm>
            <a:off x="779463" y="1949824"/>
            <a:ext cx="7583488" cy="40072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570854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88" r:id="rId1"/>
    <p:sldLayoutId id="2147485089" r:id="rId2"/>
    <p:sldLayoutId id="2147485090" r:id="rId3"/>
    <p:sldLayoutId id="2147485091" r:id="rId4"/>
    <p:sldLayoutId id="2147485092" r:id="rId5"/>
    <p:sldLayoutId id="2147485093" r:id="rId6"/>
    <p:sldLayoutId id="2147485094" r:id="rId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  <p:hf hdr="0" dt="0"/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bg2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Clr>
          <a:schemeClr val="tx1"/>
        </a:buClr>
        <a:buSzPct val="90000"/>
        <a:buFont typeface="Arial"/>
        <a:buChar char="•"/>
        <a:defRPr sz="2200" kern="1200">
          <a:solidFill>
            <a:schemeClr val="tx1">
              <a:lumMod val="90000"/>
              <a:lumOff val="10000"/>
            </a:schemeClr>
          </a:solidFill>
          <a:latin typeface="Arial"/>
          <a:ea typeface="+mn-ea"/>
          <a:cs typeface="Arial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tx1"/>
        </a:buClr>
        <a:buSzPct val="90000"/>
        <a:buFont typeface="Arial"/>
        <a:buChar char="•"/>
        <a:defRPr sz="2000" kern="1200">
          <a:solidFill>
            <a:schemeClr val="tx1">
              <a:lumMod val="90000"/>
              <a:lumOff val="10000"/>
            </a:schemeClr>
          </a:solidFill>
          <a:latin typeface="Arial"/>
          <a:ea typeface="+mn-ea"/>
          <a:cs typeface="Arial"/>
        </a:defRPr>
      </a:lvl2pPr>
      <a:lvl3pPr marL="1035050" indent="-349250" algn="l" defTabSz="914400" rtl="0" eaLnBrk="1" latinLnBrk="0" hangingPunct="1">
        <a:spcBef>
          <a:spcPts val="600"/>
        </a:spcBef>
        <a:buClr>
          <a:schemeClr val="tx1"/>
        </a:buClr>
        <a:buSzPct val="90000"/>
        <a:buFont typeface="Arial"/>
        <a:buChar char="•"/>
        <a:defRPr sz="1800" kern="1200">
          <a:solidFill>
            <a:schemeClr val="tx1">
              <a:lumMod val="90000"/>
              <a:lumOff val="10000"/>
            </a:schemeClr>
          </a:solidFill>
          <a:latin typeface="Arial"/>
          <a:ea typeface="+mn-ea"/>
          <a:cs typeface="Arial"/>
        </a:defRPr>
      </a:lvl3pPr>
      <a:lvl4pPr marL="1371600" indent="-336550" algn="l" defTabSz="914400" rtl="0" eaLnBrk="1" latinLnBrk="0" hangingPunct="1">
        <a:spcBef>
          <a:spcPts val="600"/>
        </a:spcBef>
        <a:buClr>
          <a:schemeClr val="tx1"/>
        </a:buClr>
        <a:buSzPct val="90000"/>
        <a:buFont typeface="Arial"/>
        <a:buChar char="•"/>
        <a:defRPr sz="1800" kern="1200">
          <a:solidFill>
            <a:schemeClr val="tx1">
              <a:lumMod val="90000"/>
              <a:lumOff val="10000"/>
            </a:schemeClr>
          </a:solidFill>
          <a:latin typeface="Arial"/>
          <a:ea typeface="+mn-ea"/>
          <a:cs typeface="Arial"/>
        </a:defRPr>
      </a:lvl4pPr>
      <a:lvl5pPr marL="1720850" indent="-349250" algn="l" defTabSz="914400" rtl="0" eaLnBrk="1" latinLnBrk="0" hangingPunct="1">
        <a:spcBef>
          <a:spcPts val="600"/>
        </a:spcBef>
        <a:buClr>
          <a:schemeClr val="tx1"/>
        </a:buClr>
        <a:buSzPct val="90000"/>
        <a:buFont typeface="Arial"/>
        <a:buChar char="•"/>
        <a:defRPr sz="1800" kern="1200">
          <a:solidFill>
            <a:schemeClr val="tx1">
              <a:lumMod val="90000"/>
              <a:lumOff val="10000"/>
            </a:schemeClr>
          </a:solidFill>
          <a:latin typeface="Arial"/>
          <a:ea typeface="+mn-ea"/>
          <a:cs typeface="Arial"/>
        </a:defRPr>
      </a:lvl5pPr>
      <a:lvl6pPr marL="2055813" indent="-344488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 2" pitchFamily="18" charset="2"/>
        <a:buChar char=""/>
        <a:defRPr lang="en-US" sz="1800" kern="1200" dirty="0" smtClean="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6pPr>
      <a:lvl7pPr marL="2398713" indent="-344488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 2" pitchFamily="18" charset="2"/>
        <a:buChar char=""/>
        <a:defRPr lang="en-US" sz="1800" kern="1200" dirty="0" smtClean="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7pPr>
      <a:lvl8pPr marL="2743200" indent="-344488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 2" pitchFamily="18" charset="2"/>
        <a:buChar char=""/>
        <a:defRPr lang="en-US" sz="1800" kern="1200" dirty="0" smtClean="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8pPr>
      <a:lvl9pPr marL="3087688" indent="-344488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 2" pitchFamily="18" charset="2"/>
        <a:buChar char=""/>
        <a:defRPr lang="en-US" sz="1800" kern="1200" dirty="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779463" y="295833"/>
            <a:ext cx="7583488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>
          <a:xfrm>
            <a:off x="779463" y="1949824"/>
            <a:ext cx="7583488" cy="40072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570854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96" r:id="rId1"/>
    <p:sldLayoutId id="2147485097" r:id="rId2"/>
    <p:sldLayoutId id="2147485098" r:id="rId3"/>
    <p:sldLayoutId id="2147485099" r:id="rId4"/>
    <p:sldLayoutId id="2147485100" r:id="rId5"/>
    <p:sldLayoutId id="2147485101" r:id="rId6"/>
    <p:sldLayoutId id="2147485102" r:id="rId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  <p:hf hdr="0" dt="0"/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bg2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Clr>
          <a:schemeClr val="tx1"/>
        </a:buClr>
        <a:buSzPct val="90000"/>
        <a:buFont typeface="Arial"/>
        <a:buChar char="•"/>
        <a:defRPr sz="2200" kern="1200">
          <a:solidFill>
            <a:schemeClr val="tx1">
              <a:lumMod val="90000"/>
              <a:lumOff val="10000"/>
            </a:schemeClr>
          </a:solidFill>
          <a:latin typeface="Arial"/>
          <a:ea typeface="+mn-ea"/>
          <a:cs typeface="Arial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tx1"/>
        </a:buClr>
        <a:buSzPct val="90000"/>
        <a:buFont typeface="Arial"/>
        <a:buChar char="•"/>
        <a:defRPr sz="2000" kern="1200">
          <a:solidFill>
            <a:schemeClr val="tx1">
              <a:lumMod val="90000"/>
              <a:lumOff val="10000"/>
            </a:schemeClr>
          </a:solidFill>
          <a:latin typeface="Arial"/>
          <a:ea typeface="+mn-ea"/>
          <a:cs typeface="Arial"/>
        </a:defRPr>
      </a:lvl2pPr>
      <a:lvl3pPr marL="1035050" indent="-349250" algn="l" defTabSz="914400" rtl="0" eaLnBrk="1" latinLnBrk="0" hangingPunct="1">
        <a:spcBef>
          <a:spcPts val="600"/>
        </a:spcBef>
        <a:buClr>
          <a:schemeClr val="tx1"/>
        </a:buClr>
        <a:buSzPct val="90000"/>
        <a:buFont typeface="Arial"/>
        <a:buChar char="•"/>
        <a:defRPr sz="1800" kern="1200">
          <a:solidFill>
            <a:schemeClr val="tx1">
              <a:lumMod val="90000"/>
              <a:lumOff val="10000"/>
            </a:schemeClr>
          </a:solidFill>
          <a:latin typeface="Arial"/>
          <a:ea typeface="+mn-ea"/>
          <a:cs typeface="Arial"/>
        </a:defRPr>
      </a:lvl3pPr>
      <a:lvl4pPr marL="1371600" indent="-336550" algn="l" defTabSz="914400" rtl="0" eaLnBrk="1" latinLnBrk="0" hangingPunct="1">
        <a:spcBef>
          <a:spcPts val="600"/>
        </a:spcBef>
        <a:buClr>
          <a:schemeClr val="tx1"/>
        </a:buClr>
        <a:buSzPct val="90000"/>
        <a:buFont typeface="Arial"/>
        <a:buChar char="•"/>
        <a:defRPr sz="1800" kern="1200">
          <a:solidFill>
            <a:schemeClr val="tx1">
              <a:lumMod val="90000"/>
              <a:lumOff val="10000"/>
            </a:schemeClr>
          </a:solidFill>
          <a:latin typeface="Arial"/>
          <a:ea typeface="+mn-ea"/>
          <a:cs typeface="Arial"/>
        </a:defRPr>
      </a:lvl4pPr>
      <a:lvl5pPr marL="1720850" indent="-349250" algn="l" defTabSz="914400" rtl="0" eaLnBrk="1" latinLnBrk="0" hangingPunct="1">
        <a:spcBef>
          <a:spcPts val="600"/>
        </a:spcBef>
        <a:buClr>
          <a:schemeClr val="tx1"/>
        </a:buClr>
        <a:buSzPct val="90000"/>
        <a:buFont typeface="Arial"/>
        <a:buChar char="•"/>
        <a:defRPr sz="1800" kern="1200">
          <a:solidFill>
            <a:schemeClr val="tx1">
              <a:lumMod val="90000"/>
              <a:lumOff val="10000"/>
            </a:schemeClr>
          </a:solidFill>
          <a:latin typeface="Arial"/>
          <a:ea typeface="+mn-ea"/>
          <a:cs typeface="Arial"/>
        </a:defRPr>
      </a:lvl5pPr>
      <a:lvl6pPr marL="2055813" indent="-344488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 2" pitchFamily="18" charset="2"/>
        <a:buChar char=""/>
        <a:defRPr lang="en-US" sz="1800" kern="1200" dirty="0" smtClean="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6pPr>
      <a:lvl7pPr marL="2398713" indent="-344488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 2" pitchFamily="18" charset="2"/>
        <a:buChar char=""/>
        <a:defRPr lang="en-US" sz="1800" kern="1200" dirty="0" smtClean="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7pPr>
      <a:lvl8pPr marL="2743200" indent="-344488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 2" pitchFamily="18" charset="2"/>
        <a:buChar char=""/>
        <a:defRPr lang="en-US" sz="1800" kern="1200" dirty="0" smtClean="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8pPr>
      <a:lvl9pPr marL="3087688" indent="-344488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 2" pitchFamily="18" charset="2"/>
        <a:buChar char=""/>
        <a:defRPr lang="en-US" sz="1800" kern="1200" dirty="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779463" y="295833"/>
            <a:ext cx="7583488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>
          <a:xfrm>
            <a:off x="779463" y="1949824"/>
            <a:ext cx="7583488" cy="40072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570854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04" r:id="rId1"/>
    <p:sldLayoutId id="2147485105" r:id="rId2"/>
    <p:sldLayoutId id="2147485106" r:id="rId3"/>
    <p:sldLayoutId id="2147485107" r:id="rId4"/>
    <p:sldLayoutId id="2147485108" r:id="rId5"/>
    <p:sldLayoutId id="2147485109" r:id="rId6"/>
    <p:sldLayoutId id="2147485110" r:id="rId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  <p:hf hdr="0" dt="0"/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bg2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Clr>
          <a:schemeClr val="tx1"/>
        </a:buClr>
        <a:buSzPct val="90000"/>
        <a:buFont typeface="Arial"/>
        <a:buChar char="•"/>
        <a:defRPr sz="2200" kern="1200">
          <a:solidFill>
            <a:schemeClr val="tx1">
              <a:lumMod val="90000"/>
              <a:lumOff val="10000"/>
            </a:schemeClr>
          </a:solidFill>
          <a:latin typeface="Arial"/>
          <a:ea typeface="+mn-ea"/>
          <a:cs typeface="Arial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tx1"/>
        </a:buClr>
        <a:buSzPct val="90000"/>
        <a:buFont typeface="Arial"/>
        <a:buChar char="•"/>
        <a:defRPr sz="2000" kern="1200">
          <a:solidFill>
            <a:schemeClr val="tx1">
              <a:lumMod val="90000"/>
              <a:lumOff val="10000"/>
            </a:schemeClr>
          </a:solidFill>
          <a:latin typeface="Arial"/>
          <a:ea typeface="+mn-ea"/>
          <a:cs typeface="Arial"/>
        </a:defRPr>
      </a:lvl2pPr>
      <a:lvl3pPr marL="1035050" indent="-349250" algn="l" defTabSz="914400" rtl="0" eaLnBrk="1" latinLnBrk="0" hangingPunct="1">
        <a:spcBef>
          <a:spcPts val="600"/>
        </a:spcBef>
        <a:buClr>
          <a:schemeClr val="tx1"/>
        </a:buClr>
        <a:buSzPct val="90000"/>
        <a:buFont typeface="Arial"/>
        <a:buChar char="•"/>
        <a:defRPr sz="1800" kern="1200">
          <a:solidFill>
            <a:schemeClr val="tx1">
              <a:lumMod val="90000"/>
              <a:lumOff val="10000"/>
            </a:schemeClr>
          </a:solidFill>
          <a:latin typeface="Arial"/>
          <a:ea typeface="+mn-ea"/>
          <a:cs typeface="Arial"/>
        </a:defRPr>
      </a:lvl3pPr>
      <a:lvl4pPr marL="1371600" indent="-336550" algn="l" defTabSz="914400" rtl="0" eaLnBrk="1" latinLnBrk="0" hangingPunct="1">
        <a:spcBef>
          <a:spcPts val="600"/>
        </a:spcBef>
        <a:buClr>
          <a:schemeClr val="tx1"/>
        </a:buClr>
        <a:buSzPct val="90000"/>
        <a:buFont typeface="Arial"/>
        <a:buChar char="•"/>
        <a:defRPr sz="1800" kern="1200">
          <a:solidFill>
            <a:schemeClr val="tx1">
              <a:lumMod val="90000"/>
              <a:lumOff val="10000"/>
            </a:schemeClr>
          </a:solidFill>
          <a:latin typeface="Arial"/>
          <a:ea typeface="+mn-ea"/>
          <a:cs typeface="Arial"/>
        </a:defRPr>
      </a:lvl4pPr>
      <a:lvl5pPr marL="1720850" indent="-349250" algn="l" defTabSz="914400" rtl="0" eaLnBrk="1" latinLnBrk="0" hangingPunct="1">
        <a:spcBef>
          <a:spcPts val="600"/>
        </a:spcBef>
        <a:buClr>
          <a:schemeClr val="tx1"/>
        </a:buClr>
        <a:buSzPct val="90000"/>
        <a:buFont typeface="Arial"/>
        <a:buChar char="•"/>
        <a:defRPr sz="1800" kern="1200">
          <a:solidFill>
            <a:schemeClr val="tx1">
              <a:lumMod val="90000"/>
              <a:lumOff val="10000"/>
            </a:schemeClr>
          </a:solidFill>
          <a:latin typeface="Arial"/>
          <a:ea typeface="+mn-ea"/>
          <a:cs typeface="Arial"/>
        </a:defRPr>
      </a:lvl5pPr>
      <a:lvl6pPr marL="2055813" indent="-344488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 2" pitchFamily="18" charset="2"/>
        <a:buChar char=""/>
        <a:defRPr lang="en-US" sz="1800" kern="1200" dirty="0" smtClean="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6pPr>
      <a:lvl7pPr marL="2398713" indent="-344488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 2" pitchFamily="18" charset="2"/>
        <a:buChar char=""/>
        <a:defRPr lang="en-US" sz="1800" kern="1200" dirty="0" smtClean="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7pPr>
      <a:lvl8pPr marL="2743200" indent="-344488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 2" pitchFamily="18" charset="2"/>
        <a:buChar char=""/>
        <a:defRPr lang="en-US" sz="1800" kern="1200" dirty="0" smtClean="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8pPr>
      <a:lvl9pPr marL="3087688" indent="-344488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 2" pitchFamily="18" charset="2"/>
        <a:buChar char=""/>
        <a:defRPr lang="en-US" sz="1800" kern="1200" dirty="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image" Target="../media/image9.JPG"/><Relationship Id="rId5" Type="http://schemas.openxmlformats.org/officeDocument/2006/relationships/image" Target="../media/image10.jpeg"/><Relationship Id="rId6" Type="http://schemas.openxmlformats.org/officeDocument/2006/relationships/slide" Target="slide1.xml"/><Relationship Id="rId7" Type="http://schemas.openxmlformats.org/officeDocument/2006/relationships/image" Target="../media/image11.JPG"/><Relationship Id="rId8" Type="http://schemas.openxmlformats.org/officeDocument/2006/relationships/image" Target="../media/image12.png"/><Relationship Id="rId9" Type="http://schemas.openxmlformats.org/officeDocument/2006/relationships/image" Target="../media/image13.png"/><Relationship Id="rId10" Type="http://schemas.openxmlformats.org/officeDocument/2006/relationships/image" Target="../media/image14.png"/><Relationship Id="rId1" Type="http://schemas.microsoft.com/office/2007/relationships/media" Target="../media/media1.wmv"/><Relationship Id="rId2" Type="http://schemas.openxmlformats.org/officeDocument/2006/relationships/video" Target="../media/media1.wm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2" Type="http://schemas.openxmlformats.org/officeDocument/2006/relationships/slide" Target="slide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image" Target="../media/image20.png"/><Relationship Id="rId3" Type="http://schemas.openxmlformats.org/officeDocument/2006/relationships/image" Target="../media/image2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1" Type="http://schemas.openxmlformats.org/officeDocument/2006/relationships/slideLayout" Target="../slideLayouts/slideLayout10.xml"/><Relationship Id="rId2" Type="http://schemas.openxmlformats.org/officeDocument/2006/relationships/slide" Target="slide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slide" Target="slide1.xml"/><Relationship Id="rId3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-200767" y="4275302"/>
            <a:ext cx="9143999" cy="1320073"/>
          </a:xfrm>
        </p:spPr>
        <p:txBody>
          <a:bodyPr/>
          <a:lstStyle/>
          <a:p>
            <a:r>
              <a:rPr lang="en-US" dirty="0" smtClean="0">
                <a:latin typeface="Abadi MT Condensed Light"/>
                <a:cs typeface="Abadi MT Condensed Light"/>
              </a:rPr>
              <a:t>Lightning and Storm Electricity Research</a:t>
            </a:r>
            <a:endParaRPr lang="en-US" dirty="0">
              <a:latin typeface="Abadi MT Condensed Light"/>
              <a:cs typeface="Abadi MT Condensed Light"/>
            </a:endParaRPr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>
          <a:xfrm>
            <a:off x="4398443" y="5530789"/>
            <a:ext cx="4544786" cy="1275971"/>
          </a:xfrm>
        </p:spPr>
        <p:txBody>
          <a:bodyPr/>
          <a:lstStyle/>
          <a:p>
            <a:r>
              <a:rPr lang="en-US" sz="1800" dirty="0" smtClean="0">
                <a:latin typeface="Abadi MT Condensed Light"/>
                <a:cs typeface="Abadi MT Condensed Light"/>
              </a:rPr>
              <a:t>Don </a:t>
            </a:r>
            <a:r>
              <a:rPr lang="en-US" sz="1800" dirty="0" err="1" smtClean="0">
                <a:latin typeface="Abadi MT Condensed Light"/>
                <a:cs typeface="Abadi MT Condensed Light"/>
              </a:rPr>
              <a:t>MacGorman</a:t>
            </a:r>
            <a:endParaRPr lang="en-US" dirty="0" smtClean="0">
              <a:latin typeface="Abadi MT Condensed Light"/>
              <a:cs typeface="Abadi MT Condensed Light"/>
            </a:endParaRPr>
          </a:p>
          <a:p>
            <a:r>
              <a:rPr lang="en-US" sz="1600" dirty="0" smtClean="0">
                <a:latin typeface="Abadi MT Condensed Light"/>
                <a:cs typeface="Abadi MT Condensed Light"/>
              </a:rPr>
              <a:t>February 25–27, 2015 </a:t>
            </a:r>
          </a:p>
          <a:p>
            <a:pPr>
              <a:lnSpc>
                <a:spcPct val="110000"/>
              </a:lnSpc>
            </a:pPr>
            <a:r>
              <a:rPr lang="en-US" sz="1600" dirty="0" smtClean="0">
                <a:latin typeface="Abadi MT Condensed Light"/>
                <a:cs typeface="Abadi MT Condensed Light"/>
              </a:rPr>
              <a:t>National Weather Center</a:t>
            </a:r>
          </a:p>
          <a:p>
            <a:pPr>
              <a:lnSpc>
                <a:spcPct val="110000"/>
              </a:lnSpc>
            </a:pPr>
            <a:r>
              <a:rPr lang="en-US" sz="1600" dirty="0" smtClean="0">
                <a:latin typeface="Abadi MT Condensed Light"/>
                <a:cs typeface="Abadi MT Condensed Light"/>
              </a:rPr>
              <a:t>Norman, Oklahoma</a:t>
            </a:r>
            <a:endParaRPr lang="en-US" sz="1600" dirty="0">
              <a:latin typeface="Abadi MT Condensed Light"/>
              <a:cs typeface="Abadi MT Condensed Light"/>
            </a:endParaRPr>
          </a:p>
        </p:txBody>
      </p:sp>
    </p:spTree>
    <p:extLst>
      <p:ext uri="{BB962C8B-B14F-4D97-AF65-F5344CB8AC3E}">
        <p14:creationId xmlns:p14="http://schemas.microsoft.com/office/powerpoint/2010/main" val="3438858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2264" y="805546"/>
            <a:ext cx="7583488" cy="718457"/>
          </a:xfrm>
        </p:spPr>
        <p:txBody>
          <a:bodyPr/>
          <a:lstStyle/>
          <a:p>
            <a:r>
              <a:rPr lang="en-US" dirty="0" smtClean="0"/>
              <a:t>Field Experiments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>
                <a:latin typeface="Arial"/>
                <a:cs typeface="Arial"/>
              </a:rPr>
              <a:t>NSSL Lab Review Feb 25–27, 2015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E81A39-2840-ED4D-A514-D08330109612}" type="slidenum">
              <a:rPr lang="en-US" smtClean="0">
                <a:latin typeface="Arial"/>
                <a:cs typeface="Arial"/>
              </a:rPr>
              <a:pPr/>
              <a:t>1</a:t>
            </a:fld>
            <a:endParaRPr lang="en-US" dirty="0">
              <a:latin typeface="Arial"/>
              <a:cs typeface="Arial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91" b="4864"/>
          <a:stretch/>
        </p:blipFill>
        <p:spPr bwMode="auto">
          <a:xfrm>
            <a:off x="473125" y="3616681"/>
            <a:ext cx="2511768" cy="237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98" r="2241" b="8732"/>
          <a:stretch/>
        </p:blipFill>
        <p:spPr>
          <a:xfrm>
            <a:off x="6877859" y="2028138"/>
            <a:ext cx="1728046" cy="1540975"/>
          </a:xfrm>
          <a:prstGeom prst="rect">
            <a:avLst/>
          </a:prstGeom>
        </p:spPr>
      </p:pic>
      <p:pic>
        <p:nvPicPr>
          <p:cNvPr id="9" name="Picture 8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88" r="3458" b="6852"/>
          <a:stretch/>
        </p:blipFill>
        <p:spPr>
          <a:xfrm>
            <a:off x="3685841" y="1739103"/>
            <a:ext cx="2643532" cy="167291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41123" y="1694185"/>
            <a:ext cx="33066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2012 Deep Convective Clouds &amp; Chemistry Experiment (DC3)</a:t>
            </a:r>
          </a:p>
          <a:p>
            <a:pPr algn="ctr"/>
            <a:r>
              <a:rPr lang="en-US" sz="1100" b="1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Barth, M., et al., 2015</a:t>
            </a:r>
            <a:r>
              <a:rPr lang="en-US" sz="11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100" b="1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Bull</a:t>
            </a:r>
            <a:r>
              <a:rPr lang="en-US" sz="11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Amer. Meteor. Soc., </a:t>
            </a:r>
            <a:r>
              <a:rPr lang="en-US" sz="1100" b="1" dirty="0" err="1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doi</a:t>
            </a:r>
            <a:r>
              <a:rPr lang="en-US" sz="1100" b="1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10.1175/BAMS-D-13-00290.1, in press.</a:t>
            </a:r>
            <a:endParaRPr lang="en-US" sz="1100" b="1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13437" y="2734382"/>
            <a:ext cx="321754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2013 &amp; 2014 Florida Ballooning</a:t>
            </a:r>
          </a:p>
          <a:p>
            <a:pPr algn="ctr"/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(see Sean Waugh poster for </a:t>
            </a:r>
          </a:p>
          <a:p>
            <a:pPr algn="ctr"/>
            <a:r>
              <a:rPr lang="en-US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Videosonde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5443" y="3569113"/>
            <a:ext cx="2983930" cy="2421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6447715" y="1325286"/>
            <a:ext cx="25883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Mississippi High Voltage</a:t>
            </a:r>
          </a:p>
          <a:p>
            <a:pPr algn="ctr"/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Laboratory (2014)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DischargeWithParticles-movie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9"/>
          <a:srcRect l="21361" r="16993"/>
          <a:stretch/>
        </p:blipFill>
        <p:spPr>
          <a:xfrm>
            <a:off x="6675415" y="3709281"/>
            <a:ext cx="2132935" cy="2162481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6447715" y="3616681"/>
            <a:ext cx="2522332" cy="246002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4269624" y="4745345"/>
            <a:ext cx="56778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Rocket</a:t>
            </a:r>
          </a:p>
          <a:p>
            <a:r>
              <a:rPr lang="en-US" sz="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Triggered</a:t>
            </a:r>
          </a:p>
          <a:p>
            <a:r>
              <a:rPr lang="en-US" sz="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Flash</a:t>
            </a:r>
            <a:endParaRPr lang="en-US" sz="7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4617865" y="5006340"/>
            <a:ext cx="246358" cy="47625"/>
          </a:xfrm>
          <a:prstGeom prst="straightConnector1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3674266" y="4320540"/>
            <a:ext cx="4732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 smtClean="0">
                <a:latin typeface="Arial" panose="020B0604020202020204" pitchFamily="34" charset="0"/>
                <a:cs typeface="Arial" panose="020B0604020202020204" pitchFamily="34" charset="0"/>
              </a:rPr>
              <a:t>Melting</a:t>
            </a:r>
          </a:p>
          <a:p>
            <a:r>
              <a:rPr lang="en-US" sz="700" dirty="0" smtClean="0">
                <a:latin typeface="Arial" panose="020B0604020202020204" pitchFamily="34" charset="0"/>
                <a:cs typeface="Arial" panose="020B0604020202020204" pitchFamily="34" charset="0"/>
              </a:rPr>
              <a:t>Layer</a:t>
            </a:r>
            <a:endParaRPr lang="en-US" sz="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1" name="Straight Arrow Connector 30"/>
          <p:cNvCxnSpPr/>
          <p:nvPr/>
        </p:nvCxnSpPr>
        <p:spPr>
          <a:xfrm>
            <a:off x="4008120" y="4495800"/>
            <a:ext cx="224790" cy="132517"/>
          </a:xfrm>
          <a:prstGeom prst="straightConnector1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35" r="6046" b="15163"/>
          <a:stretch/>
        </p:blipFill>
        <p:spPr>
          <a:xfrm>
            <a:off x="5935292" y="4004310"/>
            <a:ext cx="294117" cy="1176990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5893081" y="3865661"/>
            <a:ext cx="4828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700" dirty="0" smtClean="0">
                <a:latin typeface="Arial" panose="020B0604020202020204" pitchFamily="34" charset="0"/>
                <a:cs typeface="Arial" panose="020B0604020202020204" pitchFamily="34" charset="0"/>
              </a:rPr>
              <a:t>Charge</a:t>
            </a:r>
          </a:p>
          <a:p>
            <a:pPr algn="ctr"/>
            <a:r>
              <a:rPr lang="en-US" sz="700" dirty="0" smtClean="0">
                <a:latin typeface="Arial" panose="020B0604020202020204" pitchFamily="34" charset="0"/>
                <a:cs typeface="Arial" panose="020B0604020202020204" pitchFamily="34" charset="0"/>
              </a:rPr>
              <a:t>Density</a:t>
            </a:r>
            <a:endParaRPr lang="en-US" sz="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7119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  <p:bldLst>
      <p:bldP spid="15" grpId="0"/>
      <p:bldP spid="1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1714" y="783774"/>
            <a:ext cx="7583488" cy="718457"/>
          </a:xfrm>
        </p:spPr>
        <p:txBody>
          <a:bodyPr>
            <a:normAutofit fontScale="90000"/>
          </a:bodyPr>
          <a:lstStyle/>
          <a:p>
            <a:pPr lvl="0" defTabSz="457200">
              <a:spcBef>
                <a:spcPts val="0"/>
              </a:spcBef>
            </a:pPr>
            <a:r>
              <a:rPr lang="en-US" sz="3200" b="1" dirty="0">
                <a:solidFill>
                  <a:srgbClr val="0A4595"/>
                </a:solidFill>
                <a:ea typeface="+mn-ea"/>
              </a:rPr>
              <a:t>Lightning Mapping Array</a:t>
            </a:r>
            <a:br>
              <a:rPr lang="en-US" sz="3200" b="1" dirty="0">
                <a:solidFill>
                  <a:srgbClr val="0A4595"/>
                </a:solidFill>
                <a:ea typeface="+mn-ea"/>
              </a:rPr>
            </a:br>
            <a:r>
              <a:rPr lang="en-US" sz="1800" b="1" dirty="0">
                <a:solidFill>
                  <a:srgbClr val="0A4595"/>
                </a:solidFill>
                <a:ea typeface="+mn-ea"/>
              </a:rPr>
              <a:t>(operated with the University of Oklahoma)</a:t>
            </a:r>
            <a:endParaRPr lang="en-US" sz="1800" b="1" dirty="0">
              <a:solidFill>
                <a:srgbClr val="000000"/>
              </a:solidFill>
              <a:ea typeface="+mn-ea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>
                <a:latin typeface="Arial"/>
                <a:cs typeface="Arial"/>
              </a:rPr>
              <a:t>NSSL Lab Review Feb 25–27, 2015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E81A39-2840-ED4D-A514-D08330109612}" type="slidenum">
              <a:rPr lang="en-US" smtClean="0">
                <a:latin typeface="Arial"/>
                <a:cs typeface="Arial"/>
              </a:rPr>
              <a:pPr/>
              <a:t>2</a:t>
            </a:fld>
            <a:endParaRPr lang="en-US" dirty="0">
              <a:latin typeface="Arial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18703" y="1690917"/>
            <a:ext cx="4635164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lnSpc>
                <a:spcPct val="120000"/>
              </a:lnSpc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en-US" sz="1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Expanded in 2012</a:t>
            </a:r>
          </a:p>
          <a:p>
            <a:pPr marL="285750" lvl="0" indent="-285750">
              <a:lnSpc>
                <a:spcPct val="12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1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Enabled Study of Total Lightning</a:t>
            </a:r>
          </a:p>
          <a:p>
            <a:pPr marL="285750" lvl="0" indent="-285750">
              <a:lnSpc>
                <a:spcPct val="12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1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Proxy Data for GOES-R Geosynchronous Lightning Mapper (GLM)</a:t>
            </a:r>
          </a:p>
          <a:p>
            <a:pPr marL="285750" lvl="0" indent="-285750">
              <a:lnSpc>
                <a:spcPct val="12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1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Ground Truth for GLM </a:t>
            </a:r>
            <a:r>
              <a:rPr lang="en-US" sz="16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(launch March </a:t>
            </a:r>
            <a:r>
              <a:rPr lang="en-US" sz="1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2016)</a:t>
            </a:r>
          </a:p>
        </p:txBody>
      </p:sp>
      <p:pic>
        <p:nvPicPr>
          <p:cNvPr id="16" name="Picture 15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391" y="3721533"/>
            <a:ext cx="3551337" cy="2361305"/>
          </a:xfrm>
          <a:prstGeom prst="rect">
            <a:avLst/>
          </a:prstGeom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1491" y="1948895"/>
            <a:ext cx="3258159" cy="42162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351"/>
          <a:stretch/>
        </p:blipFill>
        <p:spPr>
          <a:xfrm>
            <a:off x="5401579" y="856647"/>
            <a:ext cx="3256537" cy="115434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5782492" y="1002775"/>
            <a:ext cx="140970" cy="14478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5408395" y="1075165"/>
            <a:ext cx="140970" cy="5463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 rot="16200000">
            <a:off x="5123729" y="1220457"/>
            <a:ext cx="73129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ALTITUDE (km)</a:t>
            </a:r>
            <a:endParaRPr lang="en-US" sz="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629400" y="1831740"/>
            <a:ext cx="906780" cy="11715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" dirty="0" smtClean="0">
                <a:latin typeface="Arial" panose="020B0604020202020204" pitchFamily="34" charset="0"/>
                <a:cs typeface="Arial" panose="020B0604020202020204" pitchFamily="34" charset="0"/>
              </a:rPr>
              <a:t>EAST  (km)</a:t>
            </a:r>
            <a:endParaRPr lang="en-US" sz="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25976" y="6165124"/>
            <a:ext cx="75986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Original array described in </a:t>
            </a:r>
            <a:r>
              <a:rPr lang="en-US" sz="1200" dirty="0" err="1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MacGorman</a:t>
            </a:r>
            <a:r>
              <a:rPr lang="en-US" sz="1200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al. 2008: </a:t>
            </a:r>
            <a:r>
              <a:rPr lang="en-US" sz="1200" i="1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Bull. Amer. Meteor. </a:t>
            </a:r>
            <a:r>
              <a:rPr lang="en-US" sz="1200" i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Soc.</a:t>
            </a:r>
            <a:r>
              <a:rPr lang="en-US" sz="12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dirty="0" err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doi</a:t>
            </a:r>
            <a:r>
              <a:rPr lang="en-US" sz="12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10.1175/2007BAMS2352.1.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958104" y="5605851"/>
            <a:ext cx="731290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50" dirty="0" smtClean="0">
                <a:latin typeface="Arial" panose="020B0604020202020204" pitchFamily="34" charset="0"/>
                <a:cs typeface="Arial" panose="020B0604020202020204" pitchFamily="34" charset="0"/>
              </a:rPr>
              <a:t>2-D Mapping</a:t>
            </a:r>
            <a:endParaRPr lang="en-US" sz="7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874484" y="5111522"/>
            <a:ext cx="731290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50" dirty="0" smtClean="0">
                <a:latin typeface="Arial" panose="020B0604020202020204" pitchFamily="34" charset="0"/>
                <a:cs typeface="Arial" panose="020B0604020202020204" pitchFamily="34" charset="0"/>
              </a:rPr>
              <a:t>3-D Mapping</a:t>
            </a:r>
            <a:endParaRPr lang="en-US" sz="7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7436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6" grpId="0" animBg="1"/>
      <p:bldP spid="3" grpId="0"/>
      <p:bldP spid="2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449" y="-41148"/>
            <a:ext cx="7583488" cy="685800"/>
          </a:xfrm>
        </p:spPr>
        <p:txBody>
          <a:bodyPr>
            <a:normAutofit/>
          </a:bodyPr>
          <a:lstStyle/>
          <a:p>
            <a:pPr lvl="0" algn="ctr"/>
            <a:r>
              <a:rPr lang="en-US" sz="3600" dirty="0" smtClean="0">
                <a:solidFill>
                  <a:schemeClr val="bg1">
                    <a:lumMod val="95000"/>
                  </a:schemeClr>
                </a:solidFill>
              </a:rPr>
              <a:t>Lightning Data Analyses</a:t>
            </a:r>
            <a:endParaRPr lang="en-US" sz="36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NSSL Lab Review Feb 25–27, 2015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E81A39-2840-ED4D-A514-D08330109612}" type="slidenum">
              <a:rPr lang="en-US" smtClean="0">
                <a:solidFill>
                  <a:srgbClr val="FFFFFF"/>
                </a:solidFill>
              </a:rPr>
              <a:pPr/>
              <a:t>3</a:t>
            </a:fld>
            <a:endParaRPr lang="en-US" dirty="0">
              <a:solidFill>
                <a:srgbClr val="FFFFFF"/>
              </a:solidFill>
            </a:endParaRPr>
          </a:p>
        </p:txBody>
      </p:sp>
      <p:grpSp>
        <p:nvGrpSpPr>
          <p:cNvPr id="14" name="Group 13"/>
          <p:cNvGrpSpPr>
            <a:grpSpLocks noChangeAspect="1"/>
          </p:cNvGrpSpPr>
          <p:nvPr/>
        </p:nvGrpSpPr>
        <p:grpSpPr>
          <a:xfrm>
            <a:off x="328014" y="2472364"/>
            <a:ext cx="4793664" cy="3517941"/>
            <a:chOff x="4372314" y="657574"/>
            <a:chExt cx="4575527" cy="3812014"/>
          </a:xfrm>
        </p:grpSpPr>
        <p:sp>
          <p:nvSpPr>
            <p:cNvPr id="16" name="Rectangle 15"/>
            <p:cNvSpPr/>
            <p:nvPr/>
          </p:nvSpPr>
          <p:spPr>
            <a:xfrm>
              <a:off x="4372314" y="657574"/>
              <a:ext cx="4575527" cy="38120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7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26477" y="832413"/>
              <a:ext cx="4267200" cy="3462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8" name="Rectangle 17"/>
          <p:cNvSpPr/>
          <p:nvPr/>
        </p:nvSpPr>
        <p:spPr>
          <a:xfrm>
            <a:off x="286801" y="908600"/>
            <a:ext cx="7820251" cy="19528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0000"/>
              </a:lnSpc>
              <a:spcBef>
                <a:spcPts val="600"/>
              </a:spcBef>
            </a:pPr>
            <a:r>
              <a:rPr lang="en-US" sz="2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Lightning 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Relationships with </a:t>
            </a:r>
          </a:p>
          <a:p>
            <a:pPr marL="422910" lvl="1" indent="-285750">
              <a:lnSpc>
                <a:spcPct val="1200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Storm Kinematics, Dynamics, Microphysics, </a:t>
            </a:r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&amp; Severe Weather</a:t>
            </a:r>
          </a:p>
          <a:p>
            <a:pPr marL="422910" lvl="0" indent="-285750">
              <a:lnSpc>
                <a:spcPct val="1100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Focus on potential to aid severe weather forecasts &amp; warnings</a:t>
            </a:r>
          </a:p>
          <a:p>
            <a:pPr lvl="0">
              <a:lnSpc>
                <a:spcPct val="110000"/>
              </a:lnSpc>
              <a:spcBef>
                <a:spcPts val="600"/>
              </a:spcBef>
            </a:pPr>
            <a:endParaRPr lang="en-US" sz="3700" dirty="0">
              <a:solidFill>
                <a:srgbClr val="000000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347872" y="1033852"/>
            <a:ext cx="1847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endParaRPr lang="en-US" sz="2400" b="1" dirty="0">
              <a:solidFill>
                <a:srgbClr val="0A4595"/>
              </a:solidFill>
            </a:endParaRPr>
          </a:p>
        </p:txBody>
      </p:sp>
      <p:pic>
        <p:nvPicPr>
          <p:cNvPr id="21" name="Picture 8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613" b="1609"/>
          <a:stretch/>
        </p:blipFill>
        <p:spPr bwMode="auto">
          <a:xfrm>
            <a:off x="5072743" y="4757088"/>
            <a:ext cx="3884095" cy="13952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101"/>
          <a:stretch/>
        </p:blipFill>
        <p:spPr bwMode="auto">
          <a:xfrm>
            <a:off x="5072743" y="2409999"/>
            <a:ext cx="3884095" cy="2484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18363" y="5991373"/>
            <a:ext cx="36086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</a:t>
            </a:r>
            <a:r>
              <a:rPr lang="en-US" sz="1100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DiGangi</a:t>
            </a:r>
            <a:r>
              <a:rPr lang="en-US" sz="1100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E., 2014:  MS Thesis, Univ. Oklahoma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73506" y="6117910"/>
            <a:ext cx="361669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</a:t>
            </a:r>
            <a:r>
              <a:rPr lang="en-US" sz="1100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Elliott, M., 2013:  MS Thesis, Univ. of Oklahoma</a:t>
            </a:r>
            <a: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 rot="2880000">
            <a:off x="3414467" y="3946933"/>
            <a:ext cx="55175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Graupel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83639" y="2348871"/>
            <a:ext cx="4076526" cy="5078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29 May 2012, 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23:21 UTC</a:t>
            </a:r>
            <a:endParaRPr lang="en-US" sz="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Column Flash Density versus </a:t>
            </a:r>
          </a:p>
          <a:p>
            <a:pPr algn="ctr"/>
            <a:r>
              <a:rPr lang="en-US" sz="9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Graupel</a:t>
            </a:r>
            <a:r>
              <a:rPr lang="en-US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 Mixing Ratio (g of </a:t>
            </a:r>
            <a:r>
              <a:rPr lang="en-US" sz="9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graupel</a:t>
            </a:r>
            <a:r>
              <a:rPr lang="en-US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 per kg of air) at 9.2 km MSL</a:t>
            </a:r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131397" y="3540687"/>
            <a:ext cx="433132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 smtClean="0">
                <a:latin typeface="Arial" panose="020B0604020202020204" pitchFamily="34" charset="0"/>
                <a:cs typeface="Arial" panose="020B0604020202020204" pitchFamily="34" charset="0"/>
              </a:rPr>
              <a:t>60 </a:t>
            </a:r>
            <a:r>
              <a:rPr lang="en-US" sz="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dBZ</a:t>
            </a:r>
            <a:endParaRPr lang="en-US" sz="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130540" y="3233142"/>
            <a:ext cx="433132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 smtClean="0">
                <a:latin typeface="Arial" panose="020B0604020202020204" pitchFamily="34" charset="0"/>
                <a:cs typeface="Arial" panose="020B0604020202020204" pitchFamily="34" charset="0"/>
              </a:rPr>
              <a:t>50 </a:t>
            </a:r>
            <a:r>
              <a:rPr lang="en-US" sz="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dBZ</a:t>
            </a:r>
            <a:endParaRPr lang="en-US" sz="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8132254" y="3125495"/>
            <a:ext cx="433132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 smtClean="0">
                <a:latin typeface="Arial" panose="020B0604020202020204" pitchFamily="34" charset="0"/>
                <a:cs typeface="Arial" panose="020B0604020202020204" pitchFamily="34" charset="0"/>
              </a:rPr>
              <a:t>40 </a:t>
            </a:r>
            <a:r>
              <a:rPr lang="en-US" sz="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dBZ</a:t>
            </a:r>
            <a:endParaRPr lang="en-US" sz="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8130540" y="3029277"/>
            <a:ext cx="433132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 smtClean="0">
                <a:latin typeface="Arial" panose="020B0604020202020204" pitchFamily="34" charset="0"/>
                <a:cs typeface="Arial" panose="020B0604020202020204" pitchFamily="34" charset="0"/>
              </a:rPr>
              <a:t>30 </a:t>
            </a:r>
            <a:r>
              <a:rPr lang="en-US" sz="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dBZ</a:t>
            </a:r>
            <a:endParaRPr lang="en-US" sz="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8131397" y="2929249"/>
            <a:ext cx="433132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 smtClean="0">
                <a:latin typeface="Arial" panose="020B0604020202020204" pitchFamily="34" charset="0"/>
                <a:cs typeface="Arial" panose="020B0604020202020204" pitchFamily="34" charset="0"/>
              </a:rPr>
              <a:t>18 </a:t>
            </a:r>
            <a:r>
              <a:rPr lang="en-US" sz="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dBZ</a:t>
            </a:r>
            <a:endParaRPr lang="en-US" sz="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057343" y="2241439"/>
            <a:ext cx="400301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Max Height of Reflectivity and Number of Lightning Channel Segments versus Time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415416" y="2463936"/>
            <a:ext cx="3350597" cy="200055"/>
          </a:xfrm>
          <a:prstGeom prst="rect">
            <a:avLst/>
          </a:prstGeom>
          <a:solidFill>
            <a:schemeClr val="bg1"/>
          </a:solidFill>
        </p:spPr>
        <p:txBody>
          <a:bodyPr wrap="none" tIns="0" bIns="0" rtlCol="0">
            <a:spAutoFit/>
          </a:bodyPr>
          <a:lstStyle/>
          <a:p>
            <a:r>
              <a:rPr lang="en-US" sz="700" dirty="0" smtClean="0">
                <a:latin typeface="Arial" panose="020B0604020202020204" pitchFamily="34" charset="0"/>
                <a:cs typeface="Arial" panose="020B0604020202020204" pitchFamily="34" charset="0"/>
              </a:rPr>
              <a:t>Segments per 200 m layer per minute</a:t>
            </a:r>
          </a:p>
          <a:p>
            <a:r>
              <a:rPr lang="en-US" sz="600" dirty="0" smtClean="0">
                <a:latin typeface="Arial" panose="020B0604020202020204" pitchFamily="34" charset="0"/>
                <a:cs typeface="Arial" panose="020B0604020202020204" pitchFamily="34" charset="0"/>
              </a:rPr>
              <a:t>1                                               16                      64                    256                  1024                    </a:t>
            </a:r>
            <a:endParaRPr lang="en-US" sz="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811032" y="5903598"/>
            <a:ext cx="802603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 (UTC)</a:t>
            </a:r>
            <a:endParaRPr lang="en-US" sz="8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 rot="16200000">
            <a:off x="4733945" y="3689030"/>
            <a:ext cx="1031051" cy="21544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Altitude (km, MSL)</a:t>
            </a:r>
            <a:endParaRPr lang="en-US" sz="8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 rot="16200000">
            <a:off x="4729937" y="5168899"/>
            <a:ext cx="1039067" cy="21544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Hail Diameter (cm)</a:t>
            </a:r>
            <a:endParaRPr lang="en-US" sz="8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7510377" y="5409001"/>
            <a:ext cx="473206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Tornado</a:t>
            </a:r>
            <a:endParaRPr lang="en-US" sz="6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846491" y="5557575"/>
            <a:ext cx="473206" cy="18466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600" dirty="0" smtClean="0">
                <a:latin typeface="Arial" panose="020B0604020202020204" pitchFamily="34" charset="0"/>
                <a:cs typeface="Arial" panose="020B0604020202020204" pitchFamily="34" charset="0"/>
              </a:rPr>
              <a:t>Tornado</a:t>
            </a:r>
            <a:endParaRPr lang="en-US" sz="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8" name="Straight Connector 37"/>
          <p:cNvCxnSpPr/>
          <p:nvPr/>
        </p:nvCxnSpPr>
        <p:spPr>
          <a:xfrm>
            <a:off x="5524500" y="4846030"/>
            <a:ext cx="0" cy="886968"/>
          </a:xfrm>
          <a:prstGeom prst="line">
            <a:avLst/>
          </a:prstGeom>
          <a:ln w="952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5524500" y="5734621"/>
            <a:ext cx="3307080" cy="0"/>
          </a:xfrm>
          <a:prstGeom prst="line">
            <a:avLst/>
          </a:prstGeom>
          <a:ln w="952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V="1">
            <a:off x="8831580" y="4846030"/>
            <a:ext cx="0" cy="888591"/>
          </a:xfrm>
          <a:prstGeom prst="line">
            <a:avLst/>
          </a:prstGeom>
          <a:ln w="952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Rectangle 45"/>
          <p:cNvSpPr/>
          <p:nvPr/>
        </p:nvSpPr>
        <p:spPr>
          <a:xfrm>
            <a:off x="5570220" y="2819110"/>
            <a:ext cx="152400" cy="1447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5570220" y="4894439"/>
            <a:ext cx="152400" cy="12685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47"/>
          <p:cNvSpPr txBox="1"/>
          <p:nvPr/>
        </p:nvSpPr>
        <p:spPr>
          <a:xfrm>
            <a:off x="5500770" y="2772810"/>
            <a:ext cx="78258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24 May 2011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1078114" y="3312392"/>
            <a:ext cx="960519" cy="215444"/>
          </a:xfrm>
          <a:prstGeom prst="rect">
            <a:avLst/>
          </a:prstGeom>
          <a:solidFill>
            <a:schemeClr val="bg1">
              <a:lumMod val="95000"/>
              <a:alpha val="60000"/>
            </a:schemeClr>
          </a:solidFill>
          <a:ln w="6350">
            <a:solidFill>
              <a:schemeClr val="tx1">
                <a:lumMod val="85000"/>
                <a:lumOff val="1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00" dirty="0" smtClean="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en-US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 flash initiation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 rot="-2700000">
            <a:off x="1545655" y="3806662"/>
            <a:ext cx="85632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Strong Updraft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9" name="Straight Arrow Connector 68"/>
          <p:cNvCxnSpPr/>
          <p:nvPr/>
        </p:nvCxnSpPr>
        <p:spPr>
          <a:xfrm>
            <a:off x="2030939" y="3956265"/>
            <a:ext cx="411271" cy="406185"/>
          </a:xfrm>
          <a:prstGeom prst="straightConnector1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4" name="Rectangle 73"/>
          <p:cNvSpPr/>
          <p:nvPr/>
        </p:nvSpPr>
        <p:spPr>
          <a:xfrm>
            <a:off x="8484870" y="5021290"/>
            <a:ext cx="281143" cy="8411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TextBox 72"/>
          <p:cNvSpPr txBox="1"/>
          <p:nvPr/>
        </p:nvSpPr>
        <p:spPr>
          <a:xfrm>
            <a:off x="8400651" y="4966900"/>
            <a:ext cx="5029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 smtClean="0">
                <a:latin typeface="Arial" panose="020B0604020202020204" pitchFamily="34" charset="0"/>
                <a:cs typeface="Arial" panose="020B0604020202020204" pitchFamily="34" charset="0"/>
              </a:rPr>
              <a:t>Hail</a:t>
            </a:r>
          </a:p>
          <a:p>
            <a:r>
              <a:rPr lang="en-US" sz="600" dirty="0" smtClean="0">
                <a:latin typeface="Arial" panose="020B0604020202020204" pitchFamily="34" charset="0"/>
                <a:cs typeface="Arial" panose="020B0604020202020204" pitchFamily="34" charset="0"/>
              </a:rPr>
              <a:t>Estimate</a:t>
            </a:r>
            <a:endParaRPr lang="en-US" sz="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6623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5" grpId="0"/>
      <p:bldP spid="26" grpId="0"/>
      <p:bldP spid="27" grpId="0"/>
      <p:bldP spid="28" grpId="0"/>
      <p:bldP spid="29" grpId="0"/>
      <p:bldP spid="30" grpId="0"/>
      <p:bldP spid="31" grpId="0" animBg="1"/>
      <p:bldP spid="32" grpId="0" animBg="1"/>
      <p:bldP spid="33" grpId="0" animBg="1"/>
      <p:bldP spid="34" grpId="0" animBg="1"/>
      <p:bldP spid="35" grpId="0"/>
      <p:bldP spid="36" grpId="0"/>
      <p:bldP spid="46" grpId="0" animBg="1"/>
      <p:bldP spid="47" grpId="0" animBg="1"/>
      <p:bldP spid="48" grpId="0"/>
      <p:bldP spid="74" grpId="0" animBg="1"/>
      <p:bldP spid="7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8909" y="775066"/>
            <a:ext cx="7732240" cy="1088568"/>
          </a:xfrm>
        </p:spPr>
        <p:txBody>
          <a:bodyPr>
            <a:normAutofit/>
          </a:bodyPr>
          <a:lstStyle/>
          <a:p>
            <a:r>
              <a:rPr lang="en-US" dirty="0" smtClean="0"/>
              <a:t>Applied Research</a:t>
            </a:r>
            <a:br>
              <a:rPr lang="en-US" dirty="0" smtClean="0"/>
            </a:br>
            <a:r>
              <a:rPr lang="en-US" sz="2400" dirty="0" smtClean="0"/>
              <a:t>(presentations by Kristin Calhoun and Darrel Kingfield)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NSSL Lab Review Feb 25–27, 2015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E81A39-2840-ED4D-A514-D08330109612}" type="slidenum">
              <a:rPr lang="en-US" smtClean="0">
                <a:solidFill>
                  <a:srgbClr val="FFFFFF"/>
                </a:solidFill>
              </a:rPr>
              <a:pPr/>
              <a:t>4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74664" y="2124582"/>
            <a:ext cx="5262108" cy="20959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lnSpc>
                <a:spcPct val="12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2400" b="1" dirty="0">
                <a:solidFill>
                  <a:srgbClr val="000000"/>
                </a:solidFill>
              </a:rPr>
              <a:t>Lightning Jump Algorithm</a:t>
            </a:r>
          </a:p>
          <a:p>
            <a:pPr marL="285750" lvl="0" indent="-285750">
              <a:lnSpc>
                <a:spcPct val="12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2400" b="1" dirty="0">
                <a:solidFill>
                  <a:srgbClr val="000000"/>
                </a:solidFill>
              </a:rPr>
              <a:t>Earth Networks Warning Boxes</a:t>
            </a:r>
          </a:p>
          <a:p>
            <a:pPr marL="285750" lvl="0" indent="-285750">
              <a:lnSpc>
                <a:spcPct val="12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2400" b="1" dirty="0">
                <a:solidFill>
                  <a:srgbClr val="000000"/>
                </a:solidFill>
              </a:rPr>
              <a:t>Hazardous Weather </a:t>
            </a:r>
            <a:r>
              <a:rPr lang="en-US" sz="2400" b="1" dirty="0" err="1">
                <a:solidFill>
                  <a:srgbClr val="000000"/>
                </a:solidFill>
              </a:rPr>
              <a:t>Testbed</a:t>
            </a:r>
            <a:r>
              <a:rPr lang="en-US" sz="2400" b="1" dirty="0">
                <a:solidFill>
                  <a:srgbClr val="000000"/>
                </a:solidFill>
              </a:rPr>
              <a:t> </a:t>
            </a:r>
          </a:p>
          <a:p>
            <a:pPr marL="285750" lvl="0" indent="-285750">
              <a:lnSpc>
                <a:spcPct val="12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2400" b="1" dirty="0">
                <a:solidFill>
                  <a:srgbClr val="000000"/>
                </a:solidFill>
              </a:rPr>
              <a:t>GOES-R Proving </a:t>
            </a:r>
            <a:r>
              <a:rPr lang="en-US" sz="2400" b="1" dirty="0" smtClean="0">
                <a:solidFill>
                  <a:srgbClr val="000000"/>
                </a:solidFill>
              </a:rPr>
              <a:t>Ground</a:t>
            </a:r>
            <a:endParaRPr lang="en-US" sz="2400" b="1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3969" y="2016035"/>
            <a:ext cx="3004637" cy="247882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33"/>
          <a:stretch/>
        </p:blipFill>
        <p:spPr>
          <a:xfrm>
            <a:off x="838200" y="4403421"/>
            <a:ext cx="6881949" cy="1747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623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6989" y="805546"/>
            <a:ext cx="7583488" cy="718457"/>
          </a:xfrm>
        </p:spPr>
        <p:txBody>
          <a:bodyPr/>
          <a:lstStyle/>
          <a:p>
            <a:r>
              <a:rPr lang="en-US" dirty="0" smtClean="0"/>
              <a:t>Electrified Storm Modeling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NSSL Lab Review Feb 25–27, 2015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E81A39-2840-ED4D-A514-D08330109612}" type="slidenum">
              <a:rPr lang="en-US" smtClean="0">
                <a:solidFill>
                  <a:srgbClr val="FFFFFF"/>
                </a:solidFill>
              </a:rPr>
              <a:pPr/>
              <a:t>5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21042" y="2005290"/>
            <a:ext cx="3442414" cy="25360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2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Features Developed</a:t>
            </a:r>
          </a:p>
          <a:p>
            <a:pPr marL="274320" lvl="1" indent="-182880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Electrification in microphysics package </a:t>
            </a:r>
          </a:p>
          <a:p>
            <a:pPr marL="274320" lvl="1" indent="-18288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Lightning parameterizations </a:t>
            </a:r>
          </a:p>
          <a:p>
            <a:pPr marL="285750" indent="-285750">
              <a:lnSpc>
                <a:spcPct val="12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Models Used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74320" lvl="1" indent="-18288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COMMAS &amp; WRF-ARW</a:t>
            </a:r>
          </a:p>
        </p:txBody>
      </p:sp>
      <p:grpSp>
        <p:nvGrpSpPr>
          <p:cNvPr id="16" name="Group 15"/>
          <p:cNvGrpSpPr>
            <a:grpSpLocks noChangeAspect="1"/>
          </p:cNvGrpSpPr>
          <p:nvPr/>
        </p:nvGrpSpPr>
        <p:grpSpPr>
          <a:xfrm>
            <a:off x="2948045" y="1888971"/>
            <a:ext cx="6121724" cy="3817214"/>
            <a:chOff x="336428" y="2702178"/>
            <a:chExt cx="2459815" cy="1869490"/>
          </a:xfrm>
        </p:grpSpPr>
        <p:pic>
          <p:nvPicPr>
            <p:cNvPr id="17" name="Picture 16">
              <a:hlinkClick r:id="rId2" action="ppaction://hlinksldjump"/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7723" y="2702178"/>
              <a:ext cx="2377225" cy="1042117"/>
            </a:xfrm>
            <a:prstGeom prst="rect">
              <a:avLst/>
            </a:prstGeom>
          </p:spPr>
        </p:pic>
        <p:grpSp>
          <p:nvGrpSpPr>
            <p:cNvPr id="18" name="Group 17"/>
            <p:cNvGrpSpPr/>
            <p:nvPr/>
          </p:nvGrpSpPr>
          <p:grpSpPr>
            <a:xfrm>
              <a:off x="336428" y="3789025"/>
              <a:ext cx="2459815" cy="782643"/>
              <a:chOff x="341257" y="3789025"/>
              <a:chExt cx="2459815" cy="782643"/>
            </a:xfrm>
          </p:grpSpPr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1257" y="3789026"/>
                <a:ext cx="1225078" cy="782642"/>
              </a:xfrm>
              <a:prstGeom prst="rect">
                <a:avLst/>
              </a:prstGeom>
            </p:spPr>
          </p:pic>
          <p:pic>
            <p:nvPicPr>
              <p:cNvPr id="20" name="Picture 19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18525" y="3789025"/>
                <a:ext cx="1182547" cy="782643"/>
              </a:xfrm>
              <a:prstGeom prst="rect">
                <a:avLst/>
              </a:prstGeom>
            </p:spPr>
          </p:pic>
        </p:grpSp>
      </p:grpSp>
      <p:sp>
        <p:nvSpPr>
          <p:cNvPr id="3" name="TextBox 2"/>
          <p:cNvSpPr txBox="1"/>
          <p:nvPr/>
        </p:nvSpPr>
        <p:spPr>
          <a:xfrm>
            <a:off x="3865437" y="5833510"/>
            <a:ext cx="428694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i="1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en-US" sz="1100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Mansell, E. R., and C. L. Ziegler, 2013:  </a:t>
            </a:r>
            <a:r>
              <a:rPr lang="en-US" sz="1100" i="1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J. Atmos. Res.</a:t>
            </a:r>
            <a:r>
              <a:rPr lang="en-US" sz="1100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100" b="1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</a:t>
            </a:r>
            <a:r>
              <a:rPr lang="en-US" sz="1100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100" dirty="0" err="1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doi</a:t>
            </a:r>
            <a:r>
              <a:rPr lang="en-US" sz="1100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10.1175/JAS-D-12-0264.1</a:t>
            </a:r>
            <a:endParaRPr lang="en-US" sz="1100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271235" y="1605216"/>
            <a:ext cx="54753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Varying Cloud Condensation Nuclei (CCN) Concentrations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 rot="-2340000">
            <a:off x="7182987" y="4553893"/>
            <a:ext cx="574196" cy="2231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5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Graupel</a:t>
            </a:r>
            <a:endParaRPr lang="en-US" sz="8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 rot="-2700000">
            <a:off x="7406537" y="5128730"/>
            <a:ext cx="65274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50" dirty="0" smtClean="0">
                <a:latin typeface="Arial" panose="020B0604020202020204" pitchFamily="34" charset="0"/>
                <a:cs typeface="Arial" panose="020B0604020202020204" pitchFamily="34" charset="0"/>
              </a:rPr>
              <a:t>Lightning</a:t>
            </a:r>
            <a:endParaRPr lang="en-US" sz="8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428855" y="2803118"/>
            <a:ext cx="35298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0 C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483752" y="2764417"/>
            <a:ext cx="22794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 smtClean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endParaRPr lang="en-US" sz="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177645" y="2502128"/>
            <a:ext cx="43633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-10 C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320172" y="2463427"/>
            <a:ext cx="22794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 smtClean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endParaRPr lang="en-US" sz="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956915" y="2372445"/>
            <a:ext cx="43633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-20 C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7099442" y="2333744"/>
            <a:ext cx="22794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 smtClean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endParaRPr lang="en-US" sz="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6623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3290" y="794660"/>
            <a:ext cx="5747657" cy="1186540"/>
          </a:xfrm>
        </p:spPr>
        <p:txBody>
          <a:bodyPr>
            <a:noAutofit/>
          </a:bodyPr>
          <a:lstStyle/>
          <a:p>
            <a:r>
              <a:rPr lang="en-US" dirty="0" smtClean="0"/>
              <a:t>Lightning Forecasting &amp; Data Assimilation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NSSL Lab Review Feb 25–27, 2015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E81A39-2840-ED4D-A514-D08330109612}" type="slidenum">
              <a:rPr lang="en-US" smtClean="0">
                <a:solidFill>
                  <a:srgbClr val="FFFFFF"/>
                </a:solidFill>
              </a:rPr>
              <a:pPr/>
              <a:t>6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185057" y="2455861"/>
            <a:ext cx="4419595" cy="2438581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chemeClr val="tx1"/>
              </a:buClr>
              <a:buSzPct val="90000"/>
              <a:buFont typeface="Arial"/>
              <a:buChar char="•"/>
              <a:defRPr sz="1200" kern="1200">
                <a:solidFill>
                  <a:schemeClr val="tx1">
                    <a:lumMod val="90000"/>
                    <a:lumOff val="10000"/>
                  </a:schemeClr>
                </a:solidFill>
                <a:latin typeface="Arial"/>
                <a:ea typeface="+mn-ea"/>
                <a:cs typeface="Arial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tx1"/>
              </a:buClr>
              <a:buSzPct val="90000"/>
              <a:buFont typeface="Arial"/>
              <a:buChar char="•"/>
              <a:defRPr sz="1100" kern="1200">
                <a:solidFill>
                  <a:schemeClr val="tx1">
                    <a:lumMod val="90000"/>
                    <a:lumOff val="10000"/>
                  </a:schemeClr>
                </a:solidFill>
                <a:latin typeface="Arial"/>
                <a:ea typeface="+mn-ea"/>
                <a:cs typeface="Arial"/>
              </a:defRPr>
            </a:lvl2pPr>
            <a:lvl3pPr marL="1035050" indent="-349250" algn="l" defTabSz="914400" rtl="0" eaLnBrk="1" latinLnBrk="0" hangingPunct="1">
              <a:spcBef>
                <a:spcPts val="600"/>
              </a:spcBef>
              <a:buClr>
                <a:schemeClr val="tx1"/>
              </a:buClr>
              <a:buSzPct val="90000"/>
              <a:buFont typeface="Arial"/>
              <a:buChar char="•"/>
              <a:defRPr sz="1050" kern="1200">
                <a:solidFill>
                  <a:schemeClr val="tx1">
                    <a:lumMod val="90000"/>
                    <a:lumOff val="10000"/>
                  </a:schemeClr>
                </a:solidFill>
                <a:latin typeface="Arial"/>
                <a:ea typeface="+mn-ea"/>
                <a:cs typeface="Arial"/>
              </a:defRPr>
            </a:lvl3pPr>
            <a:lvl4pPr marL="1371600" indent="-336550" algn="l" defTabSz="914400" rtl="0" eaLnBrk="1" latinLnBrk="0" hangingPunct="1">
              <a:spcBef>
                <a:spcPts val="600"/>
              </a:spcBef>
              <a:buClr>
                <a:schemeClr val="tx1"/>
              </a:buClr>
              <a:buSzPct val="90000"/>
              <a:buFont typeface="Arial"/>
              <a:buChar char="•"/>
              <a:defRPr sz="1050" kern="1200">
                <a:solidFill>
                  <a:schemeClr val="tx1">
                    <a:lumMod val="90000"/>
                    <a:lumOff val="10000"/>
                  </a:schemeClr>
                </a:solidFill>
                <a:latin typeface="Arial"/>
                <a:ea typeface="+mn-ea"/>
                <a:cs typeface="Arial"/>
              </a:defRPr>
            </a:lvl4pPr>
            <a:lvl5pPr marL="1720850" indent="-349250" algn="l" defTabSz="914400" rtl="0" eaLnBrk="1" latinLnBrk="0" hangingPunct="1">
              <a:spcBef>
                <a:spcPts val="600"/>
              </a:spcBef>
              <a:buClr>
                <a:schemeClr val="tx1"/>
              </a:buClr>
              <a:buSzPct val="90000"/>
              <a:buFont typeface="Arial"/>
              <a:buChar char="•"/>
              <a:defRPr sz="1050" kern="1200">
                <a:solidFill>
                  <a:schemeClr val="tx1">
                    <a:lumMod val="90000"/>
                    <a:lumOff val="10000"/>
                  </a:schemeClr>
                </a:solidFill>
                <a:latin typeface="Arial"/>
                <a:ea typeface="+mn-ea"/>
                <a:cs typeface="Arial"/>
              </a:defRPr>
            </a:lvl5pPr>
            <a:lvl6pPr marL="2055813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"/>
              <a:defRPr lang="en-US" sz="1800" kern="12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398713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"/>
              <a:defRPr lang="en-US" sz="1800" kern="12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743200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"/>
              <a:defRPr lang="en-US" sz="1800" kern="12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087688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"/>
              <a:defRPr lang="en-US" sz="1800" kern="1200" dirty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2100" b="1" dirty="0" smtClean="0"/>
              <a:t>Lightning Data Assimilation                                     </a:t>
            </a:r>
            <a:r>
              <a:rPr lang="en-US" sz="1600" b="1" dirty="0" smtClean="0"/>
              <a:t>(see poster by Mansell)</a:t>
            </a:r>
          </a:p>
          <a:p>
            <a:pPr>
              <a:lnSpc>
                <a:spcPct val="12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2100" b="1" dirty="0" smtClean="0"/>
              <a:t>Lightning Forecasting in WRF-ARW (Grand Challenge #4)</a:t>
            </a:r>
          </a:p>
        </p:txBody>
      </p:sp>
      <p:grpSp>
        <p:nvGrpSpPr>
          <p:cNvPr id="3" name="Group 2"/>
          <p:cNvGrpSpPr>
            <a:grpSpLocks noChangeAspect="1"/>
          </p:cNvGrpSpPr>
          <p:nvPr/>
        </p:nvGrpSpPr>
        <p:grpSpPr>
          <a:xfrm>
            <a:off x="4550222" y="1387404"/>
            <a:ext cx="4517476" cy="4930875"/>
            <a:chOff x="4744120" y="1461072"/>
            <a:chExt cx="4184654" cy="4648049"/>
          </a:xfrm>
        </p:grpSpPr>
        <p:sp>
          <p:nvSpPr>
            <p:cNvPr id="16" name="Rectangle 15"/>
            <p:cNvSpPr/>
            <p:nvPr/>
          </p:nvSpPr>
          <p:spPr>
            <a:xfrm>
              <a:off x="4744120" y="1461072"/>
              <a:ext cx="4184654" cy="464804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glow" dir="tl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  <p:pic>
          <p:nvPicPr>
            <p:cNvPr id="17" name="Picture 16">
              <a:hlinkClick r:id="rId2" action="ppaction://hlinksldjump"/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44120" y="1571084"/>
              <a:ext cx="4085572" cy="4538037"/>
            </a:xfrm>
            <a:prstGeom prst="rect">
              <a:avLst/>
            </a:prstGeom>
          </p:spPr>
        </p:pic>
      </p:grpSp>
      <p:sp>
        <p:nvSpPr>
          <p:cNvPr id="6" name="TextBox 5"/>
          <p:cNvSpPr txBox="1"/>
          <p:nvPr/>
        </p:nvSpPr>
        <p:spPr>
          <a:xfrm>
            <a:off x="711808" y="4472311"/>
            <a:ext cx="3423973" cy="6001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Assimilation: </a:t>
            </a:r>
          </a:p>
          <a:p>
            <a:pPr algn="ctr"/>
            <a:r>
              <a:rPr lang="en-US" sz="1100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Fierro</a:t>
            </a:r>
            <a:r>
              <a:rPr lang="en-US" sz="11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A., </a:t>
            </a:r>
            <a:r>
              <a:rPr lang="en-US" sz="1100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al., 2014:  </a:t>
            </a:r>
            <a:r>
              <a:rPr lang="en-US" sz="1100" i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Mon. </a:t>
            </a:r>
            <a:r>
              <a:rPr lang="en-US" sz="1100" i="1" dirty="0" err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Wea</a:t>
            </a:r>
            <a:r>
              <a:rPr lang="en-US" sz="1100" i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Rev.</a:t>
            </a:r>
            <a:r>
              <a:rPr lang="en-US" sz="11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1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142</a:t>
            </a:r>
            <a:r>
              <a:rPr lang="en-US" sz="11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100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doi:10.1175/MWR-D-13-00142.1</a:t>
            </a:r>
            <a:r>
              <a:rPr lang="en-US" sz="11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45030" y="5217673"/>
            <a:ext cx="4157529" cy="6001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solidFill>
                  <a:srgbClr val="093E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Lightning forecasting figure from:</a:t>
            </a:r>
          </a:p>
          <a:p>
            <a:pPr algn="ctr"/>
            <a:r>
              <a:rPr lang="en-US" sz="1100" dirty="0">
                <a:solidFill>
                  <a:srgbClr val="093E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Fierro, </a:t>
            </a:r>
            <a:r>
              <a:rPr lang="en-US" sz="1100" dirty="0" smtClean="0">
                <a:solidFill>
                  <a:srgbClr val="093E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A., E. Mansell</a:t>
            </a:r>
            <a:r>
              <a:rPr lang="en-US" sz="1100" dirty="0">
                <a:solidFill>
                  <a:srgbClr val="093E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D. </a:t>
            </a:r>
            <a:r>
              <a:rPr lang="en-US" sz="1100" dirty="0" err="1" smtClean="0">
                <a:solidFill>
                  <a:srgbClr val="093E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MacGorman</a:t>
            </a:r>
            <a:r>
              <a:rPr lang="en-US" sz="1100" dirty="0">
                <a:solidFill>
                  <a:srgbClr val="093E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and C. </a:t>
            </a:r>
            <a:r>
              <a:rPr lang="en-US" sz="1100" dirty="0" smtClean="0">
                <a:solidFill>
                  <a:srgbClr val="093E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Ziegler</a:t>
            </a:r>
            <a:r>
              <a:rPr lang="en-US" sz="1100" dirty="0">
                <a:solidFill>
                  <a:srgbClr val="093E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2013: </a:t>
            </a:r>
            <a:r>
              <a:rPr lang="en-US" sz="1100" dirty="0" smtClean="0">
                <a:solidFill>
                  <a:srgbClr val="093E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i="1" dirty="0" smtClean="0">
                <a:solidFill>
                  <a:srgbClr val="093E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</a:t>
            </a:r>
            <a:r>
              <a:rPr lang="en-US" sz="1100" i="1" dirty="0">
                <a:solidFill>
                  <a:srgbClr val="093E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100" i="1" dirty="0" err="1">
                <a:solidFill>
                  <a:srgbClr val="093E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Wea</a:t>
            </a:r>
            <a:r>
              <a:rPr lang="en-US" sz="1100" i="1" dirty="0">
                <a:solidFill>
                  <a:srgbClr val="093E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Rev.</a:t>
            </a:r>
            <a:r>
              <a:rPr lang="en-US" sz="1100" dirty="0">
                <a:solidFill>
                  <a:srgbClr val="093E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1100" b="1" dirty="0">
                <a:solidFill>
                  <a:srgbClr val="093E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141</a:t>
            </a:r>
            <a:r>
              <a:rPr lang="en-US" sz="1100" dirty="0">
                <a:solidFill>
                  <a:srgbClr val="093E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100" dirty="0" err="1" smtClean="0">
                <a:solidFill>
                  <a:srgbClr val="093E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doi</a:t>
            </a:r>
            <a:r>
              <a:rPr lang="en-US" sz="1100" dirty="0">
                <a:solidFill>
                  <a:srgbClr val="093E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10.1175/MWR-D-12-00278.1</a:t>
            </a:r>
            <a:r>
              <a:rPr lang="en-US" sz="11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4362390" y="5532093"/>
            <a:ext cx="266561" cy="0"/>
          </a:xfrm>
          <a:prstGeom prst="straightConnector1">
            <a:avLst/>
          </a:prstGeom>
          <a:ln w="12700">
            <a:solidFill>
              <a:srgbClr val="093E85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6623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50" b="13825"/>
          <a:stretch/>
        </p:blipFill>
        <p:spPr>
          <a:xfrm>
            <a:off x="-30480" y="644721"/>
            <a:ext cx="9187323" cy="535983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763929"/>
            <a:ext cx="9135342" cy="671331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Summary</a:t>
            </a:r>
            <a:endParaRPr lang="en-US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3983" y="1447800"/>
            <a:ext cx="8403221" cy="48615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Successes</a:t>
            </a:r>
          </a:p>
          <a:p>
            <a:pPr lvl="1">
              <a:buClr>
                <a:schemeClr val="bg1">
                  <a:lumMod val="95000"/>
                </a:schemeClr>
              </a:buClr>
            </a:pP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Have learned much about </a:t>
            </a:r>
            <a:r>
              <a:rPr lang="en-US" dirty="0" err="1" smtClean="0">
                <a:solidFill>
                  <a:schemeClr val="bg1">
                    <a:lumMod val="95000"/>
                  </a:schemeClr>
                </a:solidFill>
              </a:rPr>
              <a:t>macroscale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 electrical and kinematic processes that produce lightning</a:t>
            </a:r>
          </a:p>
          <a:p>
            <a:pPr lvl="1">
              <a:buClr>
                <a:schemeClr val="bg1">
                  <a:lumMod val="95000"/>
                </a:schemeClr>
              </a:buClr>
            </a:pP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Electrified numerical storm model that produces realistic charge distributions and lightning</a:t>
            </a:r>
          </a:p>
          <a:p>
            <a:pPr lvl="1">
              <a:buClr>
                <a:schemeClr val="bg1">
                  <a:lumMod val="95000"/>
                </a:schemeClr>
              </a:buClr>
            </a:pP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Initial lightning data assimilation and forecasting</a:t>
            </a:r>
          </a:p>
          <a:p>
            <a:pPr marL="0" indent="0">
              <a:buClr>
                <a:schemeClr val="bg1">
                  <a:lumMod val="95000"/>
                </a:schemeClr>
              </a:buClr>
              <a:buNone/>
            </a:pP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Remaining challenges</a:t>
            </a:r>
          </a:p>
          <a:p>
            <a:pPr lvl="1">
              <a:buClr>
                <a:schemeClr val="bg1">
                  <a:lumMod val="95000"/>
                </a:schemeClr>
              </a:buClr>
            </a:pPr>
            <a:r>
              <a:rPr lang="en-US" dirty="0" err="1" smtClean="0">
                <a:solidFill>
                  <a:schemeClr val="bg1">
                    <a:lumMod val="95000"/>
                  </a:schemeClr>
                </a:solidFill>
              </a:rPr>
              <a:t>Microscale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 details of lightning initiation</a:t>
            </a:r>
          </a:p>
          <a:p>
            <a:pPr lvl="1">
              <a:buClr>
                <a:schemeClr val="bg1">
                  <a:lumMod val="95000"/>
                </a:schemeClr>
              </a:buClr>
            </a:pP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Particle charging outside mixed-phase region</a:t>
            </a:r>
          </a:p>
          <a:p>
            <a:pPr lvl="1">
              <a:buClr>
                <a:schemeClr val="bg1">
                  <a:lumMod val="95000"/>
                </a:schemeClr>
              </a:buClr>
            </a:pP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Best operator for lightning assimilation into forecast models</a:t>
            </a:r>
          </a:p>
          <a:p>
            <a:pPr lvl="1">
              <a:buClr>
                <a:schemeClr val="bg1">
                  <a:lumMod val="95000"/>
                </a:schemeClr>
              </a:buClr>
            </a:pP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Efficient lightning parameterization for lightning forecasts</a:t>
            </a:r>
          </a:p>
          <a:p>
            <a:pPr lvl="1">
              <a:buClr>
                <a:schemeClr val="bg1">
                  <a:lumMod val="95000"/>
                </a:schemeClr>
              </a:buClr>
            </a:pP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Getting correct forecasted location and characteristics of storms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NSSL Lab Review Feb 25–27, 2015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E81A39-2840-ED4D-A514-D08330109612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3332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2015-review-template">
  <a:themeElements>
    <a:clrScheme name="NSSL Review 2015">
      <a:dk1>
        <a:srgbClr val="000000"/>
      </a:dk1>
      <a:lt1>
        <a:srgbClr val="FFFFFF"/>
      </a:lt1>
      <a:dk2>
        <a:srgbClr val="001526"/>
      </a:dk2>
      <a:lt2>
        <a:srgbClr val="0A4595"/>
      </a:lt2>
      <a:accent1>
        <a:srgbClr val="0099D8"/>
      </a:accent1>
      <a:accent2>
        <a:srgbClr val="FF8100"/>
      </a:accent2>
      <a:accent3>
        <a:srgbClr val="A3001B"/>
      </a:accent3>
      <a:accent4>
        <a:srgbClr val="004C0D"/>
      </a:accent4>
      <a:accent5>
        <a:srgbClr val="CCCCCC"/>
      </a:accent5>
      <a:accent6>
        <a:srgbClr val="E50026"/>
      </a:accent6>
      <a:hlink>
        <a:srgbClr val="0099D8"/>
      </a:hlink>
      <a:folHlink>
        <a:srgbClr val="002D40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Pixel">
      <a:fillStyleLst>
        <a:solidFill>
          <a:schemeClr val="phClr"/>
        </a:solidFill>
        <a:solidFill>
          <a:schemeClr val="phClr">
            <a:satMod val="150000"/>
          </a:schemeClr>
        </a:solidFill>
        <a:solidFill>
          <a:schemeClr val="phClr">
            <a:shade val="80000"/>
            <a:lumMod val="9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>
              <a:alpha val="8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63500" dir="2700000" sx="102000" sy="102000" rotWithShape="0">
              <a:srgbClr val="000000">
                <a:alpha val="50000"/>
              </a:srgbClr>
            </a:outerShdw>
          </a:effectLst>
          <a:scene3d>
            <a:camera prst="orthographicFront">
              <a:rot lat="0" lon="0" rev="0"/>
            </a:camera>
            <a:lightRig rig="glow" dir="tl"/>
          </a:scene3d>
          <a:sp3d>
            <a:bevelT w="0" h="0"/>
          </a:sp3d>
        </a:effectStyle>
        <a:effectStyle>
          <a:effectLst>
            <a:outerShdw blurRad="63500" dist="38100" dir="3600000" sx="103000" sy="103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5400000"/>
            </a:lightRig>
          </a:scene3d>
          <a:sp3d prstMaterial="softmetal">
            <a:bevelT w="635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95000"/>
                <a:satMod val="350000"/>
              </a:schemeClr>
            </a:gs>
            <a:gs pos="100000">
              <a:schemeClr val="phClr">
                <a:shade val="20000"/>
                <a:satMod val="15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1000"/>
                <a:satMod val="400000"/>
              </a:schemeClr>
              <a:schemeClr val="phClr">
                <a:tint val="50000"/>
                <a:satMod val="45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2_2015-review-template">
  <a:themeElements>
    <a:clrScheme name="NSSL Review 2015">
      <a:dk1>
        <a:srgbClr val="000000"/>
      </a:dk1>
      <a:lt1>
        <a:srgbClr val="FFFFFF"/>
      </a:lt1>
      <a:dk2>
        <a:srgbClr val="001526"/>
      </a:dk2>
      <a:lt2>
        <a:srgbClr val="0A4595"/>
      </a:lt2>
      <a:accent1>
        <a:srgbClr val="0099D8"/>
      </a:accent1>
      <a:accent2>
        <a:srgbClr val="FF8100"/>
      </a:accent2>
      <a:accent3>
        <a:srgbClr val="A3001B"/>
      </a:accent3>
      <a:accent4>
        <a:srgbClr val="004C0D"/>
      </a:accent4>
      <a:accent5>
        <a:srgbClr val="CCCCCC"/>
      </a:accent5>
      <a:accent6>
        <a:srgbClr val="E50026"/>
      </a:accent6>
      <a:hlink>
        <a:srgbClr val="0099D8"/>
      </a:hlink>
      <a:folHlink>
        <a:srgbClr val="002D40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Pixel">
      <a:fillStyleLst>
        <a:solidFill>
          <a:schemeClr val="phClr"/>
        </a:solidFill>
        <a:solidFill>
          <a:schemeClr val="phClr">
            <a:satMod val="150000"/>
          </a:schemeClr>
        </a:solidFill>
        <a:solidFill>
          <a:schemeClr val="phClr">
            <a:shade val="80000"/>
            <a:lumMod val="9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>
              <a:alpha val="8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63500" dir="2700000" sx="102000" sy="102000" rotWithShape="0">
              <a:srgbClr val="000000">
                <a:alpha val="50000"/>
              </a:srgbClr>
            </a:outerShdw>
          </a:effectLst>
          <a:scene3d>
            <a:camera prst="orthographicFront">
              <a:rot lat="0" lon="0" rev="0"/>
            </a:camera>
            <a:lightRig rig="glow" dir="tl"/>
          </a:scene3d>
          <a:sp3d>
            <a:bevelT w="0" h="0"/>
          </a:sp3d>
        </a:effectStyle>
        <a:effectStyle>
          <a:effectLst>
            <a:outerShdw blurRad="63500" dist="38100" dir="3600000" sx="103000" sy="103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5400000"/>
            </a:lightRig>
          </a:scene3d>
          <a:sp3d prstMaterial="softmetal">
            <a:bevelT w="635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95000"/>
                <a:satMod val="350000"/>
              </a:schemeClr>
            </a:gs>
            <a:gs pos="100000">
              <a:schemeClr val="phClr">
                <a:shade val="20000"/>
                <a:satMod val="15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1000"/>
                <a:satMod val="400000"/>
              </a:schemeClr>
              <a:schemeClr val="phClr">
                <a:tint val="50000"/>
                <a:satMod val="45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3_2015-review-template">
  <a:themeElements>
    <a:clrScheme name="NSSL Review 2015">
      <a:dk1>
        <a:srgbClr val="000000"/>
      </a:dk1>
      <a:lt1>
        <a:srgbClr val="FFFFFF"/>
      </a:lt1>
      <a:dk2>
        <a:srgbClr val="001526"/>
      </a:dk2>
      <a:lt2>
        <a:srgbClr val="0A4595"/>
      </a:lt2>
      <a:accent1>
        <a:srgbClr val="0099D8"/>
      </a:accent1>
      <a:accent2>
        <a:srgbClr val="FF8100"/>
      </a:accent2>
      <a:accent3>
        <a:srgbClr val="A3001B"/>
      </a:accent3>
      <a:accent4>
        <a:srgbClr val="004C0D"/>
      </a:accent4>
      <a:accent5>
        <a:srgbClr val="CCCCCC"/>
      </a:accent5>
      <a:accent6>
        <a:srgbClr val="E50026"/>
      </a:accent6>
      <a:hlink>
        <a:srgbClr val="0099D8"/>
      </a:hlink>
      <a:folHlink>
        <a:srgbClr val="002D40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Pixel">
      <a:fillStyleLst>
        <a:solidFill>
          <a:schemeClr val="phClr"/>
        </a:solidFill>
        <a:solidFill>
          <a:schemeClr val="phClr">
            <a:satMod val="150000"/>
          </a:schemeClr>
        </a:solidFill>
        <a:solidFill>
          <a:schemeClr val="phClr">
            <a:shade val="80000"/>
            <a:lumMod val="9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>
              <a:alpha val="8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63500" dir="2700000" sx="102000" sy="102000" rotWithShape="0">
              <a:srgbClr val="000000">
                <a:alpha val="50000"/>
              </a:srgbClr>
            </a:outerShdw>
          </a:effectLst>
          <a:scene3d>
            <a:camera prst="orthographicFront">
              <a:rot lat="0" lon="0" rev="0"/>
            </a:camera>
            <a:lightRig rig="glow" dir="tl"/>
          </a:scene3d>
          <a:sp3d>
            <a:bevelT w="0" h="0"/>
          </a:sp3d>
        </a:effectStyle>
        <a:effectStyle>
          <a:effectLst>
            <a:outerShdw blurRad="63500" dist="38100" dir="3600000" sx="103000" sy="103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5400000"/>
            </a:lightRig>
          </a:scene3d>
          <a:sp3d prstMaterial="softmetal">
            <a:bevelT w="635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95000"/>
                <a:satMod val="350000"/>
              </a:schemeClr>
            </a:gs>
            <a:gs pos="100000">
              <a:schemeClr val="phClr">
                <a:shade val="20000"/>
                <a:satMod val="15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1000"/>
                <a:satMod val="400000"/>
              </a:schemeClr>
              <a:schemeClr val="phClr">
                <a:tint val="50000"/>
                <a:satMod val="45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4_2015-review-template">
  <a:themeElements>
    <a:clrScheme name="NSSL Review 2015">
      <a:dk1>
        <a:srgbClr val="000000"/>
      </a:dk1>
      <a:lt1>
        <a:srgbClr val="FFFFFF"/>
      </a:lt1>
      <a:dk2>
        <a:srgbClr val="001526"/>
      </a:dk2>
      <a:lt2>
        <a:srgbClr val="0A4595"/>
      </a:lt2>
      <a:accent1>
        <a:srgbClr val="0099D8"/>
      </a:accent1>
      <a:accent2>
        <a:srgbClr val="FF8100"/>
      </a:accent2>
      <a:accent3>
        <a:srgbClr val="A3001B"/>
      </a:accent3>
      <a:accent4>
        <a:srgbClr val="004C0D"/>
      </a:accent4>
      <a:accent5>
        <a:srgbClr val="CCCCCC"/>
      </a:accent5>
      <a:accent6>
        <a:srgbClr val="E50026"/>
      </a:accent6>
      <a:hlink>
        <a:srgbClr val="0099D8"/>
      </a:hlink>
      <a:folHlink>
        <a:srgbClr val="002D40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Pixel">
      <a:fillStyleLst>
        <a:solidFill>
          <a:schemeClr val="phClr"/>
        </a:solidFill>
        <a:solidFill>
          <a:schemeClr val="phClr">
            <a:satMod val="150000"/>
          </a:schemeClr>
        </a:solidFill>
        <a:solidFill>
          <a:schemeClr val="phClr">
            <a:shade val="80000"/>
            <a:lumMod val="9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>
              <a:alpha val="8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63500" dir="2700000" sx="102000" sy="102000" rotWithShape="0">
              <a:srgbClr val="000000">
                <a:alpha val="50000"/>
              </a:srgbClr>
            </a:outerShdw>
          </a:effectLst>
          <a:scene3d>
            <a:camera prst="orthographicFront">
              <a:rot lat="0" lon="0" rev="0"/>
            </a:camera>
            <a:lightRig rig="glow" dir="tl"/>
          </a:scene3d>
          <a:sp3d>
            <a:bevelT w="0" h="0"/>
          </a:sp3d>
        </a:effectStyle>
        <a:effectStyle>
          <a:effectLst>
            <a:outerShdw blurRad="63500" dist="38100" dir="3600000" sx="103000" sy="103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5400000"/>
            </a:lightRig>
          </a:scene3d>
          <a:sp3d prstMaterial="softmetal">
            <a:bevelT w="635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95000"/>
                <a:satMod val="350000"/>
              </a:schemeClr>
            </a:gs>
            <a:gs pos="100000">
              <a:schemeClr val="phClr">
                <a:shade val="20000"/>
                <a:satMod val="15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1000"/>
                <a:satMod val="400000"/>
              </a:schemeClr>
              <a:schemeClr val="phClr">
                <a:tint val="50000"/>
                <a:satMod val="45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5_2015-review-template">
  <a:themeElements>
    <a:clrScheme name="NSSL Review 2015">
      <a:dk1>
        <a:srgbClr val="000000"/>
      </a:dk1>
      <a:lt1>
        <a:srgbClr val="FFFFFF"/>
      </a:lt1>
      <a:dk2>
        <a:srgbClr val="001526"/>
      </a:dk2>
      <a:lt2>
        <a:srgbClr val="0A4595"/>
      </a:lt2>
      <a:accent1>
        <a:srgbClr val="0099D8"/>
      </a:accent1>
      <a:accent2>
        <a:srgbClr val="FF8100"/>
      </a:accent2>
      <a:accent3>
        <a:srgbClr val="A3001B"/>
      </a:accent3>
      <a:accent4>
        <a:srgbClr val="004C0D"/>
      </a:accent4>
      <a:accent5>
        <a:srgbClr val="CCCCCC"/>
      </a:accent5>
      <a:accent6>
        <a:srgbClr val="E50026"/>
      </a:accent6>
      <a:hlink>
        <a:srgbClr val="0099D8"/>
      </a:hlink>
      <a:folHlink>
        <a:srgbClr val="002D40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Pixel">
      <a:fillStyleLst>
        <a:solidFill>
          <a:schemeClr val="phClr"/>
        </a:solidFill>
        <a:solidFill>
          <a:schemeClr val="phClr">
            <a:satMod val="150000"/>
          </a:schemeClr>
        </a:solidFill>
        <a:solidFill>
          <a:schemeClr val="phClr">
            <a:shade val="80000"/>
            <a:lumMod val="9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>
              <a:alpha val="8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63500" dir="2700000" sx="102000" sy="102000" rotWithShape="0">
              <a:srgbClr val="000000">
                <a:alpha val="50000"/>
              </a:srgbClr>
            </a:outerShdw>
          </a:effectLst>
          <a:scene3d>
            <a:camera prst="orthographicFront">
              <a:rot lat="0" lon="0" rev="0"/>
            </a:camera>
            <a:lightRig rig="glow" dir="tl"/>
          </a:scene3d>
          <a:sp3d>
            <a:bevelT w="0" h="0"/>
          </a:sp3d>
        </a:effectStyle>
        <a:effectStyle>
          <a:effectLst>
            <a:outerShdw blurRad="63500" dist="38100" dir="3600000" sx="103000" sy="103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5400000"/>
            </a:lightRig>
          </a:scene3d>
          <a:sp3d prstMaterial="softmetal">
            <a:bevelT w="635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95000"/>
                <a:satMod val="350000"/>
              </a:schemeClr>
            </a:gs>
            <a:gs pos="100000">
              <a:schemeClr val="phClr">
                <a:shade val="20000"/>
                <a:satMod val="15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1000"/>
                <a:satMod val="400000"/>
              </a:schemeClr>
              <a:schemeClr val="phClr">
                <a:tint val="50000"/>
                <a:satMod val="45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2015-review-template.potx</Template>
  <TotalTime>7395</TotalTime>
  <Words>651</Words>
  <Application>Microsoft Macintosh PowerPoint</Application>
  <PresentationFormat>On-screen Show (4:3)</PresentationFormat>
  <Paragraphs>111</Paragraphs>
  <Slides>8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2015-review-template</vt:lpstr>
      <vt:lpstr>2_2015-review-template</vt:lpstr>
      <vt:lpstr>3_2015-review-template</vt:lpstr>
      <vt:lpstr>4_2015-review-template</vt:lpstr>
      <vt:lpstr>5_2015-review-template</vt:lpstr>
      <vt:lpstr>Lightning and Storm Electricity Research</vt:lpstr>
      <vt:lpstr>Field Experiments</vt:lpstr>
      <vt:lpstr>Lightning Mapping Array (operated with the University of Oklahoma)</vt:lpstr>
      <vt:lpstr>Lightning Data Analyses</vt:lpstr>
      <vt:lpstr>Applied Research (presentations by Kristin Calhoun and Darrel Kingfield)</vt:lpstr>
      <vt:lpstr>Electrified Storm Modeling</vt:lpstr>
      <vt:lpstr>Lightning Forecasting &amp; Data Assimilation</vt:lpstr>
      <vt:lpstr>Summary</vt:lpstr>
    </vt:vector>
  </TitlesOfParts>
  <Company>National Severe Storms Laboratory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Vicki Farmer</dc:creator>
  <cp:lastModifiedBy>Vicki Farmer</cp:lastModifiedBy>
  <cp:revision>129</cp:revision>
  <dcterms:created xsi:type="dcterms:W3CDTF">2014-10-24T15:10:25Z</dcterms:created>
  <dcterms:modified xsi:type="dcterms:W3CDTF">2015-02-18T20:10:16Z</dcterms:modified>
</cp:coreProperties>
</file>