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xlsm" ContentType="application/vnd.ms-excel.sheet.macroEnabled.12"/>
  <Default Extension="gif" ContentType="image/gi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770" r:id="rId1"/>
  </p:sldMasterIdLst>
  <p:notesMasterIdLst>
    <p:notesMasterId r:id="rId54"/>
  </p:notesMasterIdLst>
  <p:handoutMasterIdLst>
    <p:handoutMasterId r:id="rId55"/>
  </p:handoutMasterIdLst>
  <p:sldIdLst>
    <p:sldId id="256" r:id="rId2"/>
    <p:sldId id="319" r:id="rId3"/>
    <p:sldId id="266" r:id="rId4"/>
    <p:sldId id="394" r:id="rId5"/>
    <p:sldId id="303" r:id="rId6"/>
    <p:sldId id="305" r:id="rId7"/>
    <p:sldId id="388" r:id="rId8"/>
    <p:sldId id="343" r:id="rId9"/>
    <p:sldId id="348" r:id="rId10"/>
    <p:sldId id="381" r:id="rId11"/>
    <p:sldId id="382" r:id="rId12"/>
    <p:sldId id="357" r:id="rId13"/>
    <p:sldId id="350" r:id="rId14"/>
    <p:sldId id="344" r:id="rId15"/>
    <p:sldId id="279" r:id="rId16"/>
    <p:sldId id="370" r:id="rId17"/>
    <p:sldId id="308" r:id="rId18"/>
    <p:sldId id="309" r:id="rId19"/>
    <p:sldId id="307" r:id="rId20"/>
    <p:sldId id="280" r:id="rId21"/>
    <p:sldId id="358" r:id="rId22"/>
    <p:sldId id="281" r:id="rId23"/>
    <p:sldId id="391" r:id="rId24"/>
    <p:sldId id="355" r:id="rId25"/>
    <p:sldId id="285" r:id="rId26"/>
    <p:sldId id="284" r:id="rId27"/>
    <p:sldId id="389" r:id="rId28"/>
    <p:sldId id="383" r:id="rId29"/>
    <p:sldId id="287" r:id="rId30"/>
    <p:sldId id="295" r:id="rId31"/>
    <p:sldId id="380" r:id="rId32"/>
    <p:sldId id="346" r:id="rId33"/>
    <p:sldId id="375" r:id="rId34"/>
    <p:sldId id="366" r:id="rId35"/>
    <p:sldId id="384" r:id="rId36"/>
    <p:sldId id="318" r:id="rId37"/>
    <p:sldId id="398" r:id="rId38"/>
    <p:sldId id="367" r:id="rId39"/>
    <p:sldId id="399" r:id="rId40"/>
    <p:sldId id="345" r:id="rId41"/>
    <p:sldId id="369" r:id="rId42"/>
    <p:sldId id="290" r:id="rId43"/>
    <p:sldId id="395" r:id="rId44"/>
    <p:sldId id="311" r:id="rId45"/>
    <p:sldId id="387" r:id="rId46"/>
    <p:sldId id="392" r:id="rId47"/>
    <p:sldId id="396" r:id="rId48"/>
    <p:sldId id="301" r:id="rId49"/>
    <p:sldId id="277" r:id="rId50"/>
    <p:sldId id="360" r:id="rId51"/>
    <p:sldId id="296" r:id="rId52"/>
    <p:sldId id="397" r:id="rId5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1F"/>
    <a:srgbClr val="DD0024"/>
    <a:srgbClr val="86691A"/>
    <a:srgbClr val="977F5E"/>
    <a:srgbClr val="EEEEEE"/>
    <a:srgbClr val="8C8C8C"/>
    <a:srgbClr val="BABCFF"/>
    <a:srgbClr val="EE0000"/>
    <a:srgbClr val="D00000"/>
    <a:srgbClr val="B0A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8" autoAdjust="0"/>
    <p:restoredTop sz="97854" autoAdjust="0"/>
  </p:normalViewPr>
  <p:slideViewPr>
    <p:cSldViewPr snapToGrid="0" snapToObjects="1">
      <p:cViewPr varScale="1">
        <p:scale>
          <a:sx n="165" d="100"/>
          <a:sy n="165" d="100"/>
        </p:scale>
        <p:origin x="-1752" y="-104"/>
      </p:cViewPr>
      <p:guideLst>
        <p:guide orient="horz" pos="269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6.xlsm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DD0024"/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bubble3D val="0"/>
            <c:spPr>
              <a:solidFill>
                <a:schemeClr val="accent4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Science/Engineering*</c:v>
                </c:pt>
                <c:pt idx="1">
                  <c:v>Technical Support</c:v>
                </c:pt>
                <c:pt idx="2">
                  <c:v>Administrative Support</c:v>
                </c:pt>
                <c:pt idx="3">
                  <c:v>Management </c:v>
                </c:pt>
                <c:pt idx="4">
                  <c:v>IT/Programmers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0.64</c:v>
                </c:pt>
                <c:pt idx="1">
                  <c:v>0.1</c:v>
                </c:pt>
                <c:pt idx="2">
                  <c:v>0.08</c:v>
                </c:pt>
                <c:pt idx="3">
                  <c:v>0.07</c:v>
                </c:pt>
                <c:pt idx="4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633327748925"/>
          <c:y val="0.0603088514797719"/>
          <c:w val="0.357912548165522"/>
          <c:h val="0.83939904063716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 $13,183K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13183.0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 $12,818K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12818.0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NOAA - $4,982K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4982.0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Reimbursable $471K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471.0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Total???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31454.0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2791592"/>
        <c:axId val="-2042788392"/>
        <c:axId val="0"/>
      </c:bar3DChart>
      <c:catAx>
        <c:axId val="-204279159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42788392"/>
        <c:crosses val="autoZero"/>
        <c:auto val="1"/>
        <c:lblAlgn val="ctr"/>
        <c:lblOffset val="100"/>
        <c:noMultiLvlLbl val="0"/>
      </c:catAx>
      <c:valAx>
        <c:axId val="-2042788392"/>
        <c:scaling>
          <c:orientation val="minMax"/>
          <c:max val="3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2791592"/>
        <c:crosses val="autoZero"/>
        <c:crossBetween val="between"/>
        <c:majorUnit val="10000.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7122239964055"/>
          <c:y val="0.224291765055103"/>
          <c:w val="0.425289363582028"/>
          <c:h val="0.42866141732283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4839238845144"/>
          <c:y val="0.0365010966094992"/>
          <c:w val="0.348575178102737"/>
          <c:h val="0.85641750260669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Fed/CIMMS/ACE Salaries $18,151K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Expenses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18151.87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Operations $7,914K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Expenses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8083.0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Infrastructure $5,220K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Sheet1!$A$2</c:f>
              <c:strCache>
                <c:ptCount val="1"/>
                <c:pt idx="0">
                  <c:v>Expenses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5220.0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2755848"/>
        <c:axId val="-2042752936"/>
        <c:axId val="0"/>
      </c:bar3DChart>
      <c:catAx>
        <c:axId val="-204275584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42752936"/>
        <c:crosses val="autoZero"/>
        <c:auto val="1"/>
        <c:lblAlgn val="ctr"/>
        <c:lblOffset val="100"/>
        <c:noMultiLvlLbl val="0"/>
      </c:catAx>
      <c:valAx>
        <c:axId val="-2042752936"/>
        <c:scaling>
          <c:orientation val="minMax"/>
          <c:max val="30000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2755848"/>
        <c:crosses val="autoZero"/>
        <c:crossBetween val="between"/>
        <c:majorUnit val="10000.0"/>
      </c:valAx>
    </c:plotArea>
    <c:legend>
      <c:legendPos val="r"/>
      <c:layout>
        <c:manualLayout>
          <c:xMode val="edge"/>
          <c:yMode val="edge"/>
          <c:x val="0.532581083614548"/>
          <c:y val="0.177475820659404"/>
          <c:w val="0.449561773528309"/>
          <c:h val="0.49208032215151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1"/>
            </a:pPr>
            <a:r>
              <a:rPr lang="en-US" sz="2001"/>
              <a:t>NSSL 10 Year History Income Profile (FY05–FY14)</a:t>
            </a:r>
          </a:p>
        </c:rich>
      </c:tx>
      <c:layout>
        <c:manualLayout>
          <c:xMode val="edge"/>
          <c:yMode val="edge"/>
          <c:x val="0.190476412626164"/>
          <c:y val="0.024523160762942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640676320584"/>
          <c:y val="0.162397680793254"/>
          <c:w val="0.772776583471502"/>
          <c:h val="0.56230379342719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Base w/o MPAR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Sheet1!$B$1:$K$1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7312.0</c:v>
                </c:pt>
                <c:pt idx="1">
                  <c:v>7196.0</c:v>
                </c:pt>
                <c:pt idx="2">
                  <c:v>9676.0</c:v>
                </c:pt>
                <c:pt idx="3">
                  <c:v>9898.0</c:v>
                </c:pt>
                <c:pt idx="4">
                  <c:v>10085.0</c:v>
                </c:pt>
                <c:pt idx="5">
                  <c:v>12678.0</c:v>
                </c:pt>
                <c:pt idx="6">
                  <c:v>12803.0</c:v>
                </c:pt>
                <c:pt idx="7">
                  <c:v>12538.0</c:v>
                </c:pt>
                <c:pt idx="8">
                  <c:v>11679.0</c:v>
                </c:pt>
                <c:pt idx="9">
                  <c:v>13183.0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MPAR Funding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Sheet1!$B$1:$K$1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1971.0</c:v>
                </c:pt>
                <c:pt idx="1">
                  <c:v>3799.0</c:v>
                </c:pt>
                <c:pt idx="2">
                  <c:v>3945.0</c:v>
                </c:pt>
                <c:pt idx="3">
                  <c:v>2898.0</c:v>
                </c:pt>
                <c:pt idx="4">
                  <c:v>2969.0</c:v>
                </c:pt>
                <c:pt idx="5">
                  <c:v>4000.0</c:v>
                </c:pt>
                <c:pt idx="6">
                  <c:v>7976.0</c:v>
                </c:pt>
                <c:pt idx="7">
                  <c:v>9966.0</c:v>
                </c:pt>
                <c:pt idx="8">
                  <c:v>9264.0</c:v>
                </c:pt>
                <c:pt idx="9">
                  <c:v>12818.0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Other/NOAA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Sheet1!$B$1:$K$1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  <c:pt idx="0">
                  <c:v>8123.0</c:v>
                </c:pt>
                <c:pt idx="1">
                  <c:v>10464.0</c:v>
                </c:pt>
                <c:pt idx="2">
                  <c:v>8191.0</c:v>
                </c:pt>
                <c:pt idx="3">
                  <c:v>4410.0</c:v>
                </c:pt>
                <c:pt idx="4">
                  <c:v>3821.0</c:v>
                </c:pt>
                <c:pt idx="5">
                  <c:v>1724.0</c:v>
                </c:pt>
                <c:pt idx="6">
                  <c:v>5139.0</c:v>
                </c:pt>
                <c:pt idx="7">
                  <c:v>1111.0</c:v>
                </c:pt>
                <c:pt idx="8">
                  <c:v>5118.0</c:v>
                </c:pt>
                <c:pt idx="9">
                  <c:v>4982.0</c:v>
                </c:pt>
              </c:numCache>
            </c:numRef>
          </c:val>
        </c:ser>
        <c:ser>
          <c:idx val="0"/>
          <c:order val="3"/>
          <c:tx>
            <c:strRef>
              <c:f>Sheet1!$A$5</c:f>
              <c:strCache>
                <c:ptCount val="1"/>
                <c:pt idx="0">
                  <c:v>Other Agency</c:v>
                </c:pt>
              </c:strCache>
            </c:strRef>
          </c:tx>
          <c:spPr>
            <a:solidFill>
              <a:schemeClr val="accent4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Sheet1!$B$1:$K$1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Sheet1!$B$5:$K$5</c:f>
              <c:numCache>
                <c:formatCode>General</c:formatCode>
                <c:ptCount val="10"/>
                <c:pt idx="0">
                  <c:v>2668.0</c:v>
                </c:pt>
                <c:pt idx="1">
                  <c:v>2905.0</c:v>
                </c:pt>
                <c:pt idx="2">
                  <c:v>1585.0</c:v>
                </c:pt>
                <c:pt idx="3">
                  <c:v>1354.0</c:v>
                </c:pt>
                <c:pt idx="4">
                  <c:v>1331.0</c:v>
                </c:pt>
                <c:pt idx="5">
                  <c:v>1066.0</c:v>
                </c:pt>
                <c:pt idx="6">
                  <c:v>1333.0</c:v>
                </c:pt>
                <c:pt idx="7">
                  <c:v>902.0</c:v>
                </c:pt>
                <c:pt idx="8">
                  <c:v>869.0</c:v>
                </c:pt>
                <c:pt idx="9">
                  <c:v>471.0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-2042678616"/>
        <c:axId val="-2042675624"/>
      </c:barChart>
      <c:catAx>
        <c:axId val="-204267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42675624"/>
        <c:crosses val="autoZero"/>
        <c:auto val="1"/>
        <c:lblAlgn val="ctr"/>
        <c:lblOffset val="100"/>
        <c:noMultiLvlLbl val="0"/>
      </c:catAx>
      <c:valAx>
        <c:axId val="-20426756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1" b="1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r>
                  <a:rPr lang="en-US"/>
                  <a:t>$K Dollars</a:t>
                </a:r>
              </a:p>
            </c:rich>
          </c:tx>
          <c:layout>
            <c:manualLayout>
              <c:xMode val="edge"/>
              <c:yMode val="edge"/>
              <c:x val="0.0689685669291338"/>
              <c:y val="0.33231307258254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426786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100"/>
            </a:pPr>
            <a:endParaRPr lang="en-US"/>
          </a:p>
        </c:txPr>
      </c:dTable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6794069799289"/>
          <c:y val="0.0349939291298947"/>
          <c:w val="0.70014809809788"/>
          <c:h val="0.5919296080123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Positive Morale</c:v>
                </c:pt>
                <c:pt idx="1">
                  <c:v>Prosperity</c:v>
                </c:pt>
                <c:pt idx="2">
                  <c:v>Productivity</c:v>
                </c:pt>
                <c:pt idx="3">
                  <c:v>Proficiency</c:v>
                </c:pt>
                <c:pt idx="4">
                  <c:v>Proactivity</c:v>
                </c:pt>
                <c:pt idx="5">
                  <c:v>Prominence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2.8</c:v>
                </c:pt>
                <c:pt idx="1">
                  <c:v>3.2</c:v>
                </c:pt>
                <c:pt idx="2">
                  <c:v>3.9</c:v>
                </c:pt>
                <c:pt idx="3">
                  <c:v>3.5</c:v>
                </c:pt>
                <c:pt idx="4">
                  <c:v>2.3</c:v>
                </c:pt>
                <c:pt idx="5">
                  <c:v>3.9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>
                <a:lumMod val="50000"/>
                <a:lumOff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Positive Morale</c:v>
                </c:pt>
                <c:pt idx="1">
                  <c:v>Prosperity</c:v>
                </c:pt>
                <c:pt idx="2">
                  <c:v>Productivity</c:v>
                </c:pt>
                <c:pt idx="3">
                  <c:v>Proficiency</c:v>
                </c:pt>
                <c:pt idx="4">
                  <c:v>Proactivity</c:v>
                </c:pt>
                <c:pt idx="5">
                  <c:v>Prominence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4.3</c:v>
                </c:pt>
                <c:pt idx="1">
                  <c:v>3.8</c:v>
                </c:pt>
                <c:pt idx="2">
                  <c:v>3.9</c:v>
                </c:pt>
                <c:pt idx="3">
                  <c:v>3.8</c:v>
                </c:pt>
                <c:pt idx="4">
                  <c:v>4.0</c:v>
                </c:pt>
                <c:pt idx="5">
                  <c:v>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3506168"/>
        <c:axId val="-2043509032"/>
      </c:barChart>
      <c:catAx>
        <c:axId val="-204350616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43509032"/>
        <c:crosses val="autoZero"/>
        <c:auto val="1"/>
        <c:lblAlgn val="ctr"/>
        <c:lblOffset val="100"/>
        <c:noMultiLvlLbl val="0"/>
      </c:catAx>
      <c:valAx>
        <c:axId val="-2043509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3506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2014</a:t>
            </a:r>
          </a:p>
        </c:rich>
      </c:tx>
      <c:layout>
        <c:manualLayout>
          <c:xMode val="edge"/>
          <c:yMode val="edge"/>
          <c:x val="0.00309282851058667"/>
          <c:y val="0.260551738763156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Workforce by Gender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80.0</c:v>
                </c:pt>
                <c:pt idx="1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2014</a:t>
            </a:r>
          </a:p>
        </c:rich>
      </c:tx>
      <c:layout>
        <c:manualLayout>
          <c:xMode val="edge"/>
          <c:yMode val="edge"/>
          <c:x val="0.000927697274143634"/>
          <c:y val="0.22661301671643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Workforce by Race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dLbl>
              <c:idx val="1"/>
              <c:layout>
                <c:manualLayout>
                  <c:x val="0.111419680759655"/>
                  <c:y val="0.1416611454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Asian</c:v>
                </c:pt>
                <c:pt idx="2">
                  <c:v>Native American</c:v>
                </c:pt>
                <c:pt idx="3">
                  <c:v>Mixed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0.86</c:v>
                </c:pt>
                <c:pt idx="1">
                  <c:v>0.1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0527276316593"/>
          <c:y val="0.114795980673302"/>
          <c:w val="0.335865327669438"/>
          <c:h val="0.81432576178445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layout>
        <c:manualLayout>
          <c:xMode val="edge"/>
          <c:yMode val="edge"/>
          <c:x val="0.0719872821006276"/>
          <c:y val="0.21529263896142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dLbl>
              <c:idx val="1"/>
              <c:layout>
                <c:manualLayout>
                  <c:x val="0.119811524089446"/>
                  <c:y val="0.16887435127653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82.0</c:v>
                </c:pt>
                <c:pt idx="1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layout>
        <c:manualLayout>
          <c:xMode val="edge"/>
          <c:yMode val="edge"/>
          <c:x val="0.112193959629886"/>
          <c:y val="0.203466948636611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430586643091896"/>
                  <c:y val="0.112473279228061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Native American</c:v>
                </c:pt>
                <c:pt idx="2">
                  <c:v>Asian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91.0</c:v>
                </c:pt>
                <c:pt idx="1">
                  <c:v>7.0</c:v>
                </c:pt>
                <c:pt idx="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lnSpc>
                <a:spcPct val="100000"/>
              </a:lnSpc>
              <a:defRPr sz="16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lnSpc>
                <a:spcPct val="100000"/>
              </a:lnSpc>
              <a:defRPr sz="16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lnSpc>
                <a:spcPct val="100000"/>
              </a:lnSpc>
              <a:defRPr sz="1600"/>
            </a:pPr>
            <a:endParaRPr lang="en-US"/>
          </a:p>
        </c:txPr>
      </c:legendEntry>
      <c:layout>
        <c:manualLayout>
          <c:xMode val="edge"/>
          <c:yMode val="edge"/>
          <c:x val="0.629693645618672"/>
          <c:y val="0.224791307147358"/>
          <c:w val="0.341598910974625"/>
          <c:h val="0.695606105742747"/>
        </c:manualLayout>
      </c:layout>
      <c:overlay val="0"/>
      <c:txPr>
        <a:bodyPr/>
        <a:lstStyle/>
        <a:p>
          <a:pPr>
            <a:lnSpc>
              <a:spcPct val="100000"/>
            </a:lnSpc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% of current Federal Employees </a:t>
            </a:r>
          </a:p>
          <a:p>
            <a:pPr>
              <a:defRPr/>
            </a:pPr>
            <a:r>
              <a:rPr lang="en-US"/>
              <a:t>eligible to retire</a:t>
            </a:r>
          </a:p>
        </c:rich>
      </c:tx>
      <c:layout>
        <c:manualLayout>
          <c:xMode val="edge"/>
          <c:yMode val="edge"/>
          <c:x val="0.20602554253889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current Federal Employees eligible to retire</c:v>
                </c:pt>
              </c:strCache>
            </c:strRef>
          </c:tx>
          <c:spPr>
            <a:ln>
              <a:solidFill>
                <a:srgbClr val="000000"/>
              </a:solidFill>
            </a:ln>
            <a:effectLst>
              <a:outerShdw blurRad="50800" dist="139700" dir="2700000" algn="tl" rotWithShape="0">
                <a:srgbClr val="000000">
                  <a:alpha val="4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FY09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0.435</c:v>
                </c:pt>
                <c:pt idx="1">
                  <c:v>0.447</c:v>
                </c:pt>
                <c:pt idx="2">
                  <c:v>0.456</c:v>
                </c:pt>
                <c:pt idx="3">
                  <c:v>0.377</c:v>
                </c:pt>
                <c:pt idx="4">
                  <c:v>0.428</c:v>
                </c:pt>
                <c:pt idx="5">
                  <c:v>0.414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061402216"/>
        <c:axId val="-2061399144"/>
      </c:barChart>
      <c:catAx>
        <c:axId val="-2061402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61399144"/>
        <c:crosses val="autoZero"/>
        <c:auto val="1"/>
        <c:lblAlgn val="ctr"/>
        <c:lblOffset val="100"/>
        <c:noMultiLvlLbl val="0"/>
      </c:catAx>
      <c:valAx>
        <c:axId val="-206139914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-2061402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Federal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FY00</c:v>
                </c:pt>
                <c:pt idx="1">
                  <c:v>FY01</c:v>
                </c:pt>
                <c:pt idx="2">
                  <c:v>FY02</c:v>
                </c:pt>
                <c:pt idx="3">
                  <c:v>FY03</c:v>
                </c:pt>
                <c:pt idx="4">
                  <c:v>FY04</c:v>
                </c:pt>
                <c:pt idx="5">
                  <c:v>FY05</c:v>
                </c:pt>
                <c:pt idx="6">
                  <c:v>FY06</c:v>
                </c:pt>
                <c:pt idx="7">
                  <c:v>FY07</c:v>
                </c:pt>
                <c:pt idx="8">
                  <c:v>FY08</c:v>
                </c:pt>
                <c:pt idx="9">
                  <c:v>FY09</c:v>
                </c:pt>
                <c:pt idx="10">
                  <c:v>FY10</c:v>
                </c:pt>
                <c:pt idx="11">
                  <c:v>FY11</c:v>
                </c:pt>
                <c:pt idx="12">
                  <c:v>FY12</c:v>
                </c:pt>
                <c:pt idx="13">
                  <c:v>FY13</c:v>
                </c:pt>
                <c:pt idx="14">
                  <c:v>FY14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52.0</c:v>
                </c:pt>
                <c:pt idx="1">
                  <c:v>49.0</c:v>
                </c:pt>
                <c:pt idx="2">
                  <c:v>49.0</c:v>
                </c:pt>
                <c:pt idx="3">
                  <c:v>47.0</c:v>
                </c:pt>
                <c:pt idx="4">
                  <c:v>41.0</c:v>
                </c:pt>
                <c:pt idx="5">
                  <c:v>44.0</c:v>
                </c:pt>
                <c:pt idx="6">
                  <c:v>44.0</c:v>
                </c:pt>
                <c:pt idx="7">
                  <c:v>43.0</c:v>
                </c:pt>
                <c:pt idx="8">
                  <c:v>45.0</c:v>
                </c:pt>
                <c:pt idx="9">
                  <c:v>48.0</c:v>
                </c:pt>
                <c:pt idx="10">
                  <c:v>48.0</c:v>
                </c:pt>
                <c:pt idx="11">
                  <c:v>47.0</c:v>
                </c:pt>
                <c:pt idx="12">
                  <c:v>46.0</c:v>
                </c:pt>
                <c:pt idx="13">
                  <c:v>43.0</c:v>
                </c:pt>
                <c:pt idx="14">
                  <c:v>42.0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IT Contract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FY00</c:v>
                </c:pt>
                <c:pt idx="1">
                  <c:v>FY01</c:v>
                </c:pt>
                <c:pt idx="2">
                  <c:v>FY02</c:v>
                </c:pt>
                <c:pt idx="3">
                  <c:v>FY03</c:v>
                </c:pt>
                <c:pt idx="4">
                  <c:v>FY04</c:v>
                </c:pt>
                <c:pt idx="5">
                  <c:v>FY05</c:v>
                </c:pt>
                <c:pt idx="6">
                  <c:v>FY06</c:v>
                </c:pt>
                <c:pt idx="7">
                  <c:v>FY07</c:v>
                </c:pt>
                <c:pt idx="8">
                  <c:v>FY08</c:v>
                </c:pt>
                <c:pt idx="9">
                  <c:v>FY09</c:v>
                </c:pt>
                <c:pt idx="10">
                  <c:v>FY10</c:v>
                </c:pt>
                <c:pt idx="11">
                  <c:v>FY11</c:v>
                </c:pt>
                <c:pt idx="12">
                  <c:v>FY12</c:v>
                </c:pt>
                <c:pt idx="13">
                  <c:v>FY13</c:v>
                </c:pt>
                <c:pt idx="14">
                  <c:v>FY14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7.0</c:v>
                </c:pt>
                <c:pt idx="5">
                  <c:v>8.0</c:v>
                </c:pt>
                <c:pt idx="6">
                  <c:v>10.0</c:v>
                </c:pt>
                <c:pt idx="7">
                  <c:v>11.0</c:v>
                </c:pt>
                <c:pt idx="8">
                  <c:v>11.0</c:v>
                </c:pt>
                <c:pt idx="9">
                  <c:v>10.0</c:v>
                </c:pt>
                <c:pt idx="10">
                  <c:v>10.0</c:v>
                </c:pt>
                <c:pt idx="11">
                  <c:v>10.0</c:v>
                </c:pt>
                <c:pt idx="12">
                  <c:v>10.0</c:v>
                </c:pt>
                <c:pt idx="13">
                  <c:v>11.0</c:v>
                </c:pt>
                <c:pt idx="14">
                  <c:v>10.0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CIMMS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FY00</c:v>
                </c:pt>
                <c:pt idx="1">
                  <c:v>FY01</c:v>
                </c:pt>
                <c:pt idx="2">
                  <c:v>FY02</c:v>
                </c:pt>
                <c:pt idx="3">
                  <c:v>FY03</c:v>
                </c:pt>
                <c:pt idx="4">
                  <c:v>FY04</c:v>
                </c:pt>
                <c:pt idx="5">
                  <c:v>FY05</c:v>
                </c:pt>
                <c:pt idx="6">
                  <c:v>FY06</c:v>
                </c:pt>
                <c:pt idx="7">
                  <c:v>FY07</c:v>
                </c:pt>
                <c:pt idx="8">
                  <c:v>FY08</c:v>
                </c:pt>
                <c:pt idx="9">
                  <c:v>FY09</c:v>
                </c:pt>
                <c:pt idx="10">
                  <c:v>FY10</c:v>
                </c:pt>
                <c:pt idx="11">
                  <c:v>FY11</c:v>
                </c:pt>
                <c:pt idx="12">
                  <c:v>FY12</c:v>
                </c:pt>
                <c:pt idx="13">
                  <c:v>FY13</c:v>
                </c:pt>
                <c:pt idx="14">
                  <c:v>FY14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57.0</c:v>
                </c:pt>
                <c:pt idx="1">
                  <c:v>56.0</c:v>
                </c:pt>
                <c:pt idx="2">
                  <c:v>56.0</c:v>
                </c:pt>
                <c:pt idx="3">
                  <c:v>46.0</c:v>
                </c:pt>
                <c:pt idx="4">
                  <c:v>48.0</c:v>
                </c:pt>
                <c:pt idx="5">
                  <c:v>36.0</c:v>
                </c:pt>
                <c:pt idx="6">
                  <c:v>33.0</c:v>
                </c:pt>
                <c:pt idx="7">
                  <c:v>29.0</c:v>
                </c:pt>
                <c:pt idx="8">
                  <c:v>29.0</c:v>
                </c:pt>
                <c:pt idx="9">
                  <c:v>33.0</c:v>
                </c:pt>
                <c:pt idx="10">
                  <c:v>35.0</c:v>
                </c:pt>
                <c:pt idx="11">
                  <c:v>35.0</c:v>
                </c:pt>
                <c:pt idx="12">
                  <c:v>38.0</c:v>
                </c:pt>
                <c:pt idx="13">
                  <c:v>42.0</c:v>
                </c:pt>
                <c:pt idx="14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-2061328472"/>
        <c:axId val="-2061325496"/>
      </c:barChart>
      <c:catAx>
        <c:axId val="-206132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61325496"/>
        <c:crosses val="autoZero"/>
        <c:auto val="1"/>
        <c:lblAlgn val="ctr"/>
        <c:lblOffset val="100"/>
        <c:noMultiLvlLbl val="0"/>
      </c:catAx>
      <c:valAx>
        <c:axId val="-20613254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799" b="1" i="0" u="none" strike="noStrike" baseline="0">
                    <a:solidFill>
                      <a:srgbClr val="000000"/>
                    </a:solidFill>
                    <a:latin typeface="+mn-lt"/>
                    <a:ea typeface="Century Gothic"/>
                    <a:cs typeface="Century Gothic"/>
                  </a:defRPr>
                </a:pPr>
                <a:r>
                  <a:rPr lang="en-US">
                    <a:latin typeface="+mn-lt"/>
                  </a:rPr>
                  <a:t>Number of Personnel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99"/>
            </a:pPr>
            <a:endParaRPr lang="en-US"/>
          </a:p>
        </c:txPr>
        <c:crossAx val="-20613284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199"/>
            </a:pPr>
            <a:endParaRPr lang="en-US"/>
          </a:p>
        </c:txPr>
      </c:dTable>
      <c:spPr>
        <a:noFill/>
        <a:ln w="25388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Journal Articles</c:v>
                </c:pt>
              </c:strCache>
            </c:strRef>
          </c:tx>
          <c:cat>
            <c:numRef>
              <c:f>Sheet1!$A$2:$A$21</c:f>
              <c:numCache>
                <c:formatCode>General</c:formatCode>
                <c:ptCount val="20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59.0</c:v>
                </c:pt>
                <c:pt idx="1">
                  <c:v>49.0</c:v>
                </c:pt>
                <c:pt idx="2">
                  <c:v>55.0</c:v>
                </c:pt>
                <c:pt idx="3">
                  <c:v>67.0</c:v>
                </c:pt>
                <c:pt idx="4">
                  <c:v>54.0</c:v>
                </c:pt>
                <c:pt idx="5">
                  <c:v>64.0</c:v>
                </c:pt>
                <c:pt idx="6">
                  <c:v>47.0</c:v>
                </c:pt>
                <c:pt idx="7">
                  <c:v>58.0</c:v>
                </c:pt>
                <c:pt idx="8">
                  <c:v>80.0</c:v>
                </c:pt>
                <c:pt idx="9">
                  <c:v>57.0</c:v>
                </c:pt>
                <c:pt idx="10">
                  <c:v>63.0</c:v>
                </c:pt>
                <c:pt idx="11">
                  <c:v>55.0</c:v>
                </c:pt>
                <c:pt idx="12">
                  <c:v>88.0</c:v>
                </c:pt>
                <c:pt idx="13">
                  <c:v>61.0</c:v>
                </c:pt>
                <c:pt idx="14">
                  <c:v>68.0</c:v>
                </c:pt>
                <c:pt idx="15">
                  <c:v>70.0</c:v>
                </c:pt>
                <c:pt idx="16">
                  <c:v>86.0</c:v>
                </c:pt>
                <c:pt idx="17">
                  <c:v>101.0</c:v>
                </c:pt>
                <c:pt idx="18">
                  <c:v>107.0</c:v>
                </c:pt>
                <c:pt idx="19">
                  <c:v>107.0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Journal Articles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Sheet1!$A$2:$A$21</c:f>
              <c:numCache>
                <c:formatCode>General</c:formatCode>
                <c:ptCount val="20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59.0</c:v>
                </c:pt>
                <c:pt idx="1">
                  <c:v>49.0</c:v>
                </c:pt>
                <c:pt idx="2">
                  <c:v>55.0</c:v>
                </c:pt>
                <c:pt idx="3">
                  <c:v>67.0</c:v>
                </c:pt>
                <c:pt idx="4">
                  <c:v>54.0</c:v>
                </c:pt>
                <c:pt idx="5">
                  <c:v>64.0</c:v>
                </c:pt>
                <c:pt idx="6">
                  <c:v>47.0</c:v>
                </c:pt>
                <c:pt idx="7">
                  <c:v>58.0</c:v>
                </c:pt>
                <c:pt idx="8">
                  <c:v>80.0</c:v>
                </c:pt>
                <c:pt idx="9">
                  <c:v>57.0</c:v>
                </c:pt>
                <c:pt idx="10">
                  <c:v>63.0</c:v>
                </c:pt>
                <c:pt idx="11">
                  <c:v>55.0</c:v>
                </c:pt>
                <c:pt idx="12">
                  <c:v>88.0</c:v>
                </c:pt>
                <c:pt idx="13">
                  <c:v>61.0</c:v>
                </c:pt>
                <c:pt idx="14">
                  <c:v>68.0</c:v>
                </c:pt>
                <c:pt idx="15">
                  <c:v>70.0</c:v>
                </c:pt>
                <c:pt idx="16">
                  <c:v>86.0</c:v>
                </c:pt>
                <c:pt idx="17">
                  <c:v>101.0</c:v>
                </c:pt>
                <c:pt idx="18">
                  <c:v>107.0</c:v>
                </c:pt>
                <c:pt idx="19">
                  <c:v>107.0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axId val="-2046463672"/>
        <c:axId val="-2046460696"/>
      </c:areaChart>
      <c:catAx>
        <c:axId val="-2046463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-2046460696"/>
        <c:crosses val="autoZero"/>
        <c:auto val="1"/>
        <c:lblAlgn val="ctr"/>
        <c:lblOffset val="100"/>
        <c:tickLblSkip val="2"/>
        <c:noMultiLvlLbl val="0"/>
      </c:catAx>
      <c:valAx>
        <c:axId val="-2046460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Publications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4646367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H-Index for NSSL scientists as of </a:t>
            </a:r>
            <a:r>
              <a:rPr lang="en-US" dirty="0" smtClean="0"/>
              <a:t>Dec</a:t>
            </a:r>
            <a:r>
              <a:rPr lang="en-US" baseline="0" dirty="0" smtClean="0"/>
              <a:t> </a:t>
            </a:r>
            <a:r>
              <a:rPr lang="en-US" dirty="0" smtClean="0"/>
              <a:t>2014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Individual H-Index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0-5</c:v>
                </c:pt>
                <c:pt idx="1">
                  <c:v>6-10</c:v>
                </c:pt>
                <c:pt idx="2">
                  <c:v>11-15</c:v>
                </c:pt>
                <c:pt idx="3">
                  <c:v>16-20</c:v>
                </c:pt>
                <c:pt idx="4">
                  <c:v>21-25</c:v>
                </c:pt>
                <c:pt idx="5">
                  <c:v>26-30</c:v>
                </c:pt>
                <c:pt idx="6">
                  <c:v>31-35</c:v>
                </c:pt>
                <c:pt idx="7">
                  <c:v>&gt;35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2.0</c:v>
                </c:pt>
                <c:pt idx="1">
                  <c:v>1.0</c:v>
                </c:pt>
                <c:pt idx="2">
                  <c:v>8.0</c:v>
                </c:pt>
                <c:pt idx="3">
                  <c:v>8.0</c:v>
                </c:pt>
                <c:pt idx="4">
                  <c:v>7.0</c:v>
                </c:pt>
                <c:pt idx="5">
                  <c:v>4.0</c:v>
                </c:pt>
                <c:pt idx="6">
                  <c:v>4.0</c:v>
                </c:pt>
                <c:pt idx="7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6408856"/>
        <c:axId val="-2046405848"/>
      </c:barChart>
      <c:catAx>
        <c:axId val="-204640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46405848"/>
        <c:crosses val="autoZero"/>
        <c:auto val="1"/>
        <c:lblAlgn val="ctr"/>
        <c:lblOffset val="100"/>
        <c:noMultiLvlLbl val="0"/>
      </c:catAx>
      <c:valAx>
        <c:axId val="-20464058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046408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FB254-5468-41DC-93A1-9746A6F86746}" type="doc">
      <dgm:prSet loTypeId="urn:microsoft.com/office/officeart/2005/8/layout/orgChart1" loCatId="hierarchy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99341A0-44F1-4936-BACD-4ACCB61AD94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 smtClean="0"/>
            <a:t>Director’s Office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100" dirty="0" smtClean="0"/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sz="1100" dirty="0" smtClean="0"/>
            <a:t>Steven Koch, Director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sz="1100" dirty="0" err="1" smtClean="0"/>
            <a:t>Lans</a:t>
          </a:r>
          <a:r>
            <a:rPr lang="en-US" sz="1100" dirty="0" smtClean="0"/>
            <a:t> </a:t>
          </a:r>
          <a:r>
            <a:rPr lang="en-US" sz="1100" dirty="0" err="1" smtClean="0"/>
            <a:t>Rothfusz</a:t>
          </a:r>
          <a:r>
            <a:rPr lang="en-US" sz="1100" dirty="0" smtClean="0"/>
            <a:t>, Deputy Director</a:t>
          </a:r>
        </a:p>
      </dgm:t>
    </dgm:pt>
    <dgm:pt modelId="{77CC376D-B1DD-4E7F-BBB1-EF1210B1E69F}" type="parTrans" cxnId="{D1A3B7BD-1FD7-4101-84FF-DE1795E0B498}">
      <dgm:prSet/>
      <dgm:spPr/>
      <dgm:t>
        <a:bodyPr/>
        <a:lstStyle/>
        <a:p>
          <a:endParaRPr lang="en-US"/>
        </a:p>
      </dgm:t>
    </dgm:pt>
    <dgm:pt modelId="{C7567E4D-E661-4291-A712-43FAB34DCF99}" type="sibTrans" cxnId="{D1A3B7BD-1FD7-4101-84FF-DE1795E0B498}">
      <dgm:prSet/>
      <dgm:spPr/>
      <dgm:t>
        <a:bodyPr/>
        <a:lstStyle/>
        <a:p>
          <a:endParaRPr lang="en-US"/>
        </a:p>
      </dgm:t>
    </dgm:pt>
    <dgm:pt modelId="{863151E2-C483-4B9F-8680-2BD3FAAA5A68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r>
            <a:rPr lang="en-US" sz="1100" dirty="0" smtClean="0"/>
            <a:t>Radar Research &amp; Development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 smtClean="0"/>
            <a:t>Mike Jain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sz="1100" dirty="0" smtClean="0"/>
            <a:t>Acting Division Chief</a:t>
          </a:r>
          <a:endParaRPr lang="en-US" sz="1100" dirty="0"/>
        </a:p>
      </dgm:t>
    </dgm:pt>
    <dgm:pt modelId="{F46A18BB-9A35-4C93-96F8-F63D87F97069}" type="parTrans" cxnId="{DB2BC976-3B93-49C7-BF04-1817B1F11F93}">
      <dgm:prSet/>
      <dgm:spPr/>
      <dgm:t>
        <a:bodyPr/>
        <a:lstStyle/>
        <a:p>
          <a:endParaRPr lang="en-US"/>
        </a:p>
      </dgm:t>
    </dgm:pt>
    <dgm:pt modelId="{1AF97A4A-E46A-4EF0-939F-95E02B9AEB0C}" type="sibTrans" cxnId="{DB2BC976-3B93-49C7-BF04-1817B1F11F93}">
      <dgm:prSet/>
      <dgm:spPr/>
      <dgm:t>
        <a:bodyPr/>
        <a:lstStyle/>
        <a:p>
          <a:endParaRPr lang="en-US"/>
        </a:p>
      </dgm:t>
    </dgm:pt>
    <dgm:pt modelId="{4195765E-870C-489C-996F-C341921F021B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r>
            <a:rPr lang="en-US" sz="1100" dirty="0" smtClean="0"/>
            <a:t>Warning Research &amp; Development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 smtClean="0"/>
            <a:t>Dave Jorgensen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sz="1100" dirty="0" smtClean="0"/>
            <a:t>Division Chief</a:t>
          </a:r>
          <a:endParaRPr lang="en-US" sz="1100" dirty="0"/>
        </a:p>
      </dgm:t>
    </dgm:pt>
    <dgm:pt modelId="{646EC124-01B6-445C-8B70-BE3B60E2E738}" type="parTrans" cxnId="{6A5482EE-B80D-4292-9FE2-260CD7F7B8E8}">
      <dgm:prSet/>
      <dgm:spPr/>
      <dgm:t>
        <a:bodyPr/>
        <a:lstStyle/>
        <a:p>
          <a:endParaRPr lang="en-US"/>
        </a:p>
      </dgm:t>
    </dgm:pt>
    <dgm:pt modelId="{24DE9076-390B-4D6E-A6E6-DA6485C9CDA1}" type="sibTrans" cxnId="{6A5482EE-B80D-4292-9FE2-260CD7F7B8E8}">
      <dgm:prSet/>
      <dgm:spPr/>
      <dgm:t>
        <a:bodyPr/>
        <a:lstStyle/>
        <a:p>
          <a:endParaRPr lang="en-US"/>
        </a:p>
      </dgm:t>
    </dgm:pt>
    <dgm:pt modelId="{21CD5B69-20C1-49E5-AAA6-CF239DF4EECE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sz="1100" dirty="0" smtClean="0"/>
            <a:t>Forecast Research &amp; Development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n-US" sz="1100" dirty="0" smtClean="0"/>
            <a:t>Jack </a:t>
          </a:r>
          <a:r>
            <a:rPr lang="en-US" sz="1100" dirty="0" err="1" smtClean="0"/>
            <a:t>Kain</a:t>
          </a:r>
          <a:endParaRPr lang="en-US" sz="1100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 smtClean="0"/>
            <a:t>Division Chief</a:t>
          </a:r>
          <a:endParaRPr lang="en-US" sz="1100" dirty="0"/>
        </a:p>
      </dgm:t>
    </dgm:pt>
    <dgm:pt modelId="{A3BD5CC5-10BB-48ED-AC55-089FC1A0E2E9}" type="sibTrans" cxnId="{7682B39B-76A5-4632-AD09-630FE27377ED}">
      <dgm:prSet/>
      <dgm:spPr/>
      <dgm:t>
        <a:bodyPr/>
        <a:lstStyle/>
        <a:p>
          <a:endParaRPr lang="en-US"/>
        </a:p>
      </dgm:t>
    </dgm:pt>
    <dgm:pt modelId="{5CB76319-0918-48CD-931D-7A22CC868BAD}" type="parTrans" cxnId="{7682B39B-76A5-4632-AD09-630FE27377ED}">
      <dgm:prSet/>
      <dgm:spPr/>
      <dgm:t>
        <a:bodyPr/>
        <a:lstStyle/>
        <a:p>
          <a:endParaRPr lang="en-US"/>
        </a:p>
      </dgm:t>
    </dgm:pt>
    <dgm:pt modelId="{2DF37C0F-CB51-4003-B61F-89277F940F5A}" type="asst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100" dirty="0" smtClean="0"/>
            <a:t>Field Observing Facilities</a:t>
          </a:r>
        </a:p>
        <a:p>
          <a:pPr>
            <a:lnSpc>
              <a:spcPct val="100000"/>
            </a:lnSpc>
          </a:pPr>
          <a:r>
            <a:rPr lang="en-US" sz="1100" dirty="0" smtClean="0"/>
            <a:t>Doug Kennedy, Lead</a:t>
          </a:r>
          <a:endParaRPr lang="en-US" sz="1100" dirty="0"/>
        </a:p>
      </dgm:t>
    </dgm:pt>
    <dgm:pt modelId="{897C5B6F-AF57-4993-9EF6-478029D33AB0}" type="sibTrans" cxnId="{1E6F1FF6-BFEF-4812-811D-4E79B035BDA0}">
      <dgm:prSet/>
      <dgm:spPr/>
      <dgm:t>
        <a:bodyPr/>
        <a:lstStyle/>
        <a:p>
          <a:endParaRPr lang="en-US"/>
        </a:p>
      </dgm:t>
    </dgm:pt>
    <dgm:pt modelId="{AF728B24-6530-4258-AB2D-71E9FA73BE73}" type="parTrans" cxnId="{1E6F1FF6-BFEF-4812-811D-4E79B035BDA0}">
      <dgm:prSet/>
      <dgm:spPr/>
      <dgm:t>
        <a:bodyPr/>
        <a:lstStyle/>
        <a:p>
          <a:endParaRPr lang="en-US"/>
        </a:p>
      </dgm:t>
    </dgm:pt>
    <dgm:pt modelId="{9FBD25D4-BD0E-429B-B63E-93E3891328CE}" type="asst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100" dirty="0" smtClean="0"/>
            <a:t>Administrative Services</a:t>
          </a:r>
        </a:p>
        <a:p>
          <a:pPr>
            <a:lnSpc>
              <a:spcPct val="100000"/>
            </a:lnSpc>
          </a:pPr>
          <a:r>
            <a:rPr lang="en-US" sz="1100" dirty="0" err="1" smtClean="0"/>
            <a:t>Patrina</a:t>
          </a:r>
          <a:r>
            <a:rPr lang="en-US" sz="1100" dirty="0" smtClean="0"/>
            <a:t> Gregory, </a:t>
          </a:r>
        </a:p>
        <a:p>
          <a:pPr>
            <a:lnSpc>
              <a:spcPct val="100000"/>
            </a:lnSpc>
          </a:pPr>
          <a:r>
            <a:rPr lang="en-US" sz="1100" dirty="0" smtClean="0"/>
            <a:t>Administrative Officer</a:t>
          </a:r>
          <a:endParaRPr lang="en-US" sz="1100" dirty="0"/>
        </a:p>
      </dgm:t>
    </dgm:pt>
    <dgm:pt modelId="{1211A3BD-CAC3-4AA0-96F7-8D658393013B}" type="sibTrans" cxnId="{88511AAB-80AB-4147-84E1-AF0FBB96E3CD}">
      <dgm:prSet/>
      <dgm:spPr/>
      <dgm:t>
        <a:bodyPr/>
        <a:lstStyle/>
        <a:p>
          <a:endParaRPr lang="en-US"/>
        </a:p>
      </dgm:t>
    </dgm:pt>
    <dgm:pt modelId="{2B2DEE56-108F-42D3-95EA-78FFD31D4E64}" type="parTrans" cxnId="{88511AAB-80AB-4147-84E1-AF0FBB96E3CD}">
      <dgm:prSet/>
      <dgm:spPr/>
      <dgm:t>
        <a:bodyPr/>
        <a:lstStyle/>
        <a:p>
          <a:endParaRPr lang="en-US"/>
        </a:p>
      </dgm:t>
    </dgm:pt>
    <dgm:pt modelId="{D6DA88AF-5ACC-427D-AE8F-FA83BFDBAA0D}" type="asst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100" dirty="0" smtClean="0"/>
            <a:t>Information &amp; Technology Service</a:t>
          </a:r>
        </a:p>
        <a:p>
          <a:pPr>
            <a:lnSpc>
              <a:spcPct val="100000"/>
            </a:lnSpc>
          </a:pPr>
          <a:r>
            <a:rPr lang="en-US" sz="1100" dirty="0" smtClean="0"/>
            <a:t>Jeff Horn, Lead</a:t>
          </a:r>
        </a:p>
      </dgm:t>
    </dgm:pt>
    <dgm:pt modelId="{8195B77D-D485-4EEE-B0AC-9795330AE37A}" type="sibTrans" cxnId="{2EB34ABE-A37C-4ABD-B2AB-D92569EBD89A}">
      <dgm:prSet/>
      <dgm:spPr/>
      <dgm:t>
        <a:bodyPr/>
        <a:lstStyle/>
        <a:p>
          <a:endParaRPr lang="en-US"/>
        </a:p>
      </dgm:t>
    </dgm:pt>
    <dgm:pt modelId="{17030BF2-AC8F-4591-976C-12F6ABA34897}" type="parTrans" cxnId="{2EB34ABE-A37C-4ABD-B2AB-D92569EBD89A}">
      <dgm:prSet/>
      <dgm:spPr/>
      <dgm:t>
        <a:bodyPr/>
        <a:lstStyle/>
        <a:p>
          <a:endParaRPr lang="en-US"/>
        </a:p>
      </dgm:t>
    </dgm:pt>
    <dgm:pt modelId="{FF72031B-F118-40FC-AEAD-7A9FF082D067}" type="asst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100" dirty="0" smtClean="0"/>
            <a:t>CIMMS</a:t>
          </a:r>
        </a:p>
        <a:p>
          <a:pPr>
            <a:lnSpc>
              <a:spcPct val="100000"/>
            </a:lnSpc>
          </a:pPr>
          <a:r>
            <a:rPr lang="en-US" sz="1100" dirty="0" smtClean="0"/>
            <a:t>Randy </a:t>
          </a:r>
          <a:r>
            <a:rPr lang="en-US" sz="1100" dirty="0" err="1" smtClean="0"/>
            <a:t>Peppler</a:t>
          </a:r>
          <a:r>
            <a:rPr lang="en-US" sz="1100" dirty="0" smtClean="0"/>
            <a:t>, Acting Director </a:t>
          </a:r>
        </a:p>
        <a:p>
          <a:pPr>
            <a:lnSpc>
              <a:spcPct val="100000"/>
            </a:lnSpc>
          </a:pPr>
          <a:r>
            <a:rPr lang="en-US" sz="1100" dirty="0" smtClean="0"/>
            <a:t>Sebastian Torres, CIMMS/NOAA Liaison</a:t>
          </a:r>
        </a:p>
      </dgm:t>
    </dgm:pt>
    <dgm:pt modelId="{2374BBBF-7858-492A-AF0A-21EB8702115F}" type="parTrans" cxnId="{B3E4C163-5253-473C-81AF-AB66B2499588}">
      <dgm:prSet/>
      <dgm:spPr/>
      <dgm:t>
        <a:bodyPr/>
        <a:lstStyle/>
        <a:p>
          <a:endParaRPr lang="en-US"/>
        </a:p>
      </dgm:t>
    </dgm:pt>
    <dgm:pt modelId="{65B0E921-4906-4B53-93BC-82BBFDC5B7AF}" type="sibTrans" cxnId="{B3E4C163-5253-473C-81AF-AB66B2499588}">
      <dgm:prSet/>
      <dgm:spPr/>
      <dgm:t>
        <a:bodyPr/>
        <a:lstStyle/>
        <a:p>
          <a:endParaRPr lang="en-US"/>
        </a:p>
      </dgm:t>
    </dgm:pt>
    <dgm:pt modelId="{353EFD7A-B5F2-40B1-9347-DF3CAA53292F}" type="pres">
      <dgm:prSet presAssocID="{E12FB254-5468-41DC-93A1-9746A6F867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8DA8A4-E010-40E5-A9A5-E9894BFF39B2}" type="pres">
      <dgm:prSet presAssocID="{C99341A0-44F1-4936-BACD-4ACCB61AD947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4A7ADC9-0984-4BFA-81BC-E3148B6D0CE9}" type="pres">
      <dgm:prSet presAssocID="{C99341A0-44F1-4936-BACD-4ACCB61AD947}" presName="rootComposite1" presStyleCnt="0"/>
      <dgm:spPr/>
      <dgm:t>
        <a:bodyPr/>
        <a:lstStyle/>
        <a:p>
          <a:endParaRPr lang="en-US"/>
        </a:p>
      </dgm:t>
    </dgm:pt>
    <dgm:pt modelId="{C864F690-6C53-4AAD-8878-149026E8DD52}" type="pres">
      <dgm:prSet presAssocID="{C99341A0-44F1-4936-BACD-4ACCB61AD947}" presName="rootText1" presStyleLbl="node0" presStyleIdx="0" presStyleCnt="1" custScaleX="172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6EE16F-4135-4752-97C2-8FD26E34558C}" type="pres">
      <dgm:prSet presAssocID="{C99341A0-44F1-4936-BACD-4ACCB61AD94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BDD7DE8-2FEB-4B5F-A415-C73E854D32D1}" type="pres">
      <dgm:prSet presAssocID="{C99341A0-44F1-4936-BACD-4ACCB61AD947}" presName="hierChild2" presStyleCnt="0"/>
      <dgm:spPr/>
      <dgm:t>
        <a:bodyPr/>
        <a:lstStyle/>
        <a:p>
          <a:endParaRPr lang="en-US"/>
        </a:p>
      </dgm:t>
    </dgm:pt>
    <dgm:pt modelId="{09B9A7D4-FE53-46FF-A390-988440D43262}" type="pres">
      <dgm:prSet presAssocID="{5CB76319-0918-48CD-931D-7A22CC868BAD}" presName="Name37" presStyleLbl="parChTrans1D2" presStyleIdx="0" presStyleCnt="7"/>
      <dgm:spPr/>
      <dgm:t>
        <a:bodyPr/>
        <a:lstStyle/>
        <a:p>
          <a:endParaRPr lang="en-US"/>
        </a:p>
      </dgm:t>
    </dgm:pt>
    <dgm:pt modelId="{B38F0468-DE14-4300-AC6A-ADB41F6AF465}" type="pres">
      <dgm:prSet presAssocID="{21CD5B69-20C1-49E5-AAA6-CF239DF4EE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157C2D9-51B6-447B-AA8A-0801FB4FE7CC}" type="pres">
      <dgm:prSet presAssocID="{21CD5B69-20C1-49E5-AAA6-CF239DF4EECE}" presName="rootComposite" presStyleCnt="0"/>
      <dgm:spPr/>
      <dgm:t>
        <a:bodyPr/>
        <a:lstStyle/>
        <a:p>
          <a:endParaRPr lang="en-US"/>
        </a:p>
      </dgm:t>
    </dgm:pt>
    <dgm:pt modelId="{D229A971-6763-4CB8-AB74-05E3E545EFFC}" type="pres">
      <dgm:prSet presAssocID="{21CD5B69-20C1-49E5-AAA6-CF239DF4EECE}" presName="rootText" presStyleLbl="node2" presStyleIdx="0" presStyleCnt="3" custScaleX="1601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1CC4CB-57E0-444C-9DA1-66F87BC95CB6}" type="pres">
      <dgm:prSet presAssocID="{21CD5B69-20C1-49E5-AAA6-CF239DF4EECE}" presName="rootConnector" presStyleLbl="node2" presStyleIdx="0" presStyleCnt="3"/>
      <dgm:spPr/>
      <dgm:t>
        <a:bodyPr/>
        <a:lstStyle/>
        <a:p>
          <a:endParaRPr lang="en-US"/>
        </a:p>
      </dgm:t>
    </dgm:pt>
    <dgm:pt modelId="{00751301-BDAF-4211-A9B5-D64E42359A24}" type="pres">
      <dgm:prSet presAssocID="{21CD5B69-20C1-49E5-AAA6-CF239DF4EECE}" presName="hierChild4" presStyleCnt="0"/>
      <dgm:spPr/>
      <dgm:t>
        <a:bodyPr/>
        <a:lstStyle/>
        <a:p>
          <a:endParaRPr lang="en-US"/>
        </a:p>
      </dgm:t>
    </dgm:pt>
    <dgm:pt modelId="{0842B356-6AAD-44CD-B340-5C3A769D4DF7}" type="pres">
      <dgm:prSet presAssocID="{21CD5B69-20C1-49E5-AAA6-CF239DF4EECE}" presName="hierChild5" presStyleCnt="0"/>
      <dgm:spPr/>
      <dgm:t>
        <a:bodyPr/>
        <a:lstStyle/>
        <a:p>
          <a:endParaRPr lang="en-US"/>
        </a:p>
      </dgm:t>
    </dgm:pt>
    <dgm:pt modelId="{27FD3B15-DB5E-480D-BD93-9C8BBF0854F2}" type="pres">
      <dgm:prSet presAssocID="{F46A18BB-9A35-4C93-96F8-F63D87F97069}" presName="Name37" presStyleLbl="parChTrans1D2" presStyleIdx="1" presStyleCnt="7"/>
      <dgm:spPr/>
      <dgm:t>
        <a:bodyPr/>
        <a:lstStyle/>
        <a:p>
          <a:endParaRPr lang="en-US"/>
        </a:p>
      </dgm:t>
    </dgm:pt>
    <dgm:pt modelId="{F03AC53B-960C-42BC-A72B-C006408BAB3D}" type="pres">
      <dgm:prSet presAssocID="{863151E2-C483-4B9F-8680-2BD3FAAA5A6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3DF33DA-4E41-48AE-912F-E0AC207686D9}" type="pres">
      <dgm:prSet presAssocID="{863151E2-C483-4B9F-8680-2BD3FAAA5A68}" presName="rootComposite" presStyleCnt="0"/>
      <dgm:spPr/>
      <dgm:t>
        <a:bodyPr/>
        <a:lstStyle/>
        <a:p>
          <a:endParaRPr lang="en-US"/>
        </a:p>
      </dgm:t>
    </dgm:pt>
    <dgm:pt modelId="{A14AAB20-E5A6-47B4-8935-F1D451B2CF7C}" type="pres">
      <dgm:prSet presAssocID="{863151E2-C483-4B9F-8680-2BD3FAAA5A68}" presName="rootText" presStyleLbl="node2" presStyleIdx="1" presStyleCnt="3" custScaleX="1601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91BB7E-A732-434F-83AB-C1EA53F089F7}" type="pres">
      <dgm:prSet presAssocID="{863151E2-C483-4B9F-8680-2BD3FAAA5A68}" presName="rootConnector" presStyleLbl="node2" presStyleIdx="1" presStyleCnt="3"/>
      <dgm:spPr/>
      <dgm:t>
        <a:bodyPr/>
        <a:lstStyle/>
        <a:p>
          <a:endParaRPr lang="en-US"/>
        </a:p>
      </dgm:t>
    </dgm:pt>
    <dgm:pt modelId="{0BA33C35-3F27-4F10-BC3F-FD83F29FF0B6}" type="pres">
      <dgm:prSet presAssocID="{863151E2-C483-4B9F-8680-2BD3FAAA5A68}" presName="hierChild4" presStyleCnt="0"/>
      <dgm:spPr/>
      <dgm:t>
        <a:bodyPr/>
        <a:lstStyle/>
        <a:p>
          <a:endParaRPr lang="en-US"/>
        </a:p>
      </dgm:t>
    </dgm:pt>
    <dgm:pt modelId="{9836282B-E802-4D34-BC5A-CE679A812ACD}" type="pres">
      <dgm:prSet presAssocID="{863151E2-C483-4B9F-8680-2BD3FAAA5A68}" presName="hierChild5" presStyleCnt="0"/>
      <dgm:spPr/>
      <dgm:t>
        <a:bodyPr/>
        <a:lstStyle/>
        <a:p>
          <a:endParaRPr lang="en-US"/>
        </a:p>
      </dgm:t>
    </dgm:pt>
    <dgm:pt modelId="{4F565241-FBB8-470B-A635-40FF47173A1C}" type="pres">
      <dgm:prSet presAssocID="{646EC124-01B6-445C-8B70-BE3B60E2E738}" presName="Name37" presStyleLbl="parChTrans1D2" presStyleIdx="2" presStyleCnt="7"/>
      <dgm:spPr/>
      <dgm:t>
        <a:bodyPr/>
        <a:lstStyle/>
        <a:p>
          <a:endParaRPr lang="en-US"/>
        </a:p>
      </dgm:t>
    </dgm:pt>
    <dgm:pt modelId="{9481B28C-8FFF-4E4A-A816-B581537C1BCA}" type="pres">
      <dgm:prSet presAssocID="{4195765E-870C-489C-996F-C341921F021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09571CB-F8B2-48BA-8A37-7B3B7E3BEAAE}" type="pres">
      <dgm:prSet presAssocID="{4195765E-870C-489C-996F-C341921F021B}" presName="rootComposite" presStyleCnt="0"/>
      <dgm:spPr/>
      <dgm:t>
        <a:bodyPr/>
        <a:lstStyle/>
        <a:p>
          <a:endParaRPr lang="en-US"/>
        </a:p>
      </dgm:t>
    </dgm:pt>
    <dgm:pt modelId="{33E810A5-C8B2-446B-984C-6CFB14CAD032}" type="pres">
      <dgm:prSet presAssocID="{4195765E-870C-489C-996F-C341921F021B}" presName="rootText" presStyleLbl="node2" presStyleIdx="2" presStyleCnt="3" custScaleX="1601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D7E8C2-58BC-419D-B7CE-DA9C3E4F8E48}" type="pres">
      <dgm:prSet presAssocID="{4195765E-870C-489C-996F-C341921F021B}" presName="rootConnector" presStyleLbl="node2" presStyleIdx="2" presStyleCnt="3"/>
      <dgm:spPr/>
      <dgm:t>
        <a:bodyPr/>
        <a:lstStyle/>
        <a:p>
          <a:endParaRPr lang="en-US"/>
        </a:p>
      </dgm:t>
    </dgm:pt>
    <dgm:pt modelId="{6FF978B2-4E2D-4C68-9CDA-DEA232DD30CE}" type="pres">
      <dgm:prSet presAssocID="{4195765E-870C-489C-996F-C341921F021B}" presName="hierChild4" presStyleCnt="0"/>
      <dgm:spPr/>
      <dgm:t>
        <a:bodyPr/>
        <a:lstStyle/>
        <a:p>
          <a:endParaRPr lang="en-US"/>
        </a:p>
      </dgm:t>
    </dgm:pt>
    <dgm:pt modelId="{08A034AE-D4FA-466D-9D22-1F4FEBE427B7}" type="pres">
      <dgm:prSet presAssocID="{4195765E-870C-489C-996F-C341921F021B}" presName="hierChild5" presStyleCnt="0"/>
      <dgm:spPr/>
      <dgm:t>
        <a:bodyPr/>
        <a:lstStyle/>
        <a:p>
          <a:endParaRPr lang="en-US"/>
        </a:p>
      </dgm:t>
    </dgm:pt>
    <dgm:pt modelId="{E5165E3F-AA10-41C7-B5F0-9FC42FE009AB}" type="pres">
      <dgm:prSet presAssocID="{C99341A0-44F1-4936-BACD-4ACCB61AD947}" presName="hierChild3" presStyleCnt="0"/>
      <dgm:spPr/>
      <dgm:t>
        <a:bodyPr/>
        <a:lstStyle/>
        <a:p>
          <a:endParaRPr lang="en-US"/>
        </a:p>
      </dgm:t>
    </dgm:pt>
    <dgm:pt modelId="{A9D4DA3C-7F56-4751-9291-ECF30E2DE214}" type="pres">
      <dgm:prSet presAssocID="{AF728B24-6530-4258-AB2D-71E9FA73BE73}" presName="Name111" presStyleLbl="parChTrans1D2" presStyleIdx="3" presStyleCnt="7"/>
      <dgm:spPr/>
      <dgm:t>
        <a:bodyPr/>
        <a:lstStyle/>
        <a:p>
          <a:endParaRPr lang="en-US"/>
        </a:p>
      </dgm:t>
    </dgm:pt>
    <dgm:pt modelId="{DA8BFA0D-5C20-4857-80CC-57FF633D76CE}" type="pres">
      <dgm:prSet presAssocID="{2DF37C0F-CB51-4003-B61F-89277F940F5A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AF08C0B-F0D5-4E74-80DE-281F48434811}" type="pres">
      <dgm:prSet presAssocID="{2DF37C0F-CB51-4003-B61F-89277F940F5A}" presName="rootComposite3" presStyleCnt="0"/>
      <dgm:spPr/>
      <dgm:t>
        <a:bodyPr/>
        <a:lstStyle/>
        <a:p>
          <a:endParaRPr lang="en-US"/>
        </a:p>
      </dgm:t>
    </dgm:pt>
    <dgm:pt modelId="{4A73398F-3F5E-4A57-91FB-EB270234CC5A}" type="pres">
      <dgm:prSet presAssocID="{2DF37C0F-CB51-4003-B61F-89277F940F5A}" presName="rootText3" presStyleLbl="asst1" presStyleIdx="0" presStyleCnt="4" custScaleX="160182" custLinFactNeighborX="-793" custLinFactNeighborY="2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1DAF2E-9AA4-400C-B8F7-69B07708CEAC}" type="pres">
      <dgm:prSet presAssocID="{2DF37C0F-CB51-4003-B61F-89277F940F5A}" presName="rootConnector3" presStyleLbl="asst1" presStyleIdx="0" presStyleCnt="4"/>
      <dgm:spPr/>
      <dgm:t>
        <a:bodyPr/>
        <a:lstStyle/>
        <a:p>
          <a:endParaRPr lang="en-US"/>
        </a:p>
      </dgm:t>
    </dgm:pt>
    <dgm:pt modelId="{FCCF7FCB-0C80-443C-AC81-D677BEC8C02B}" type="pres">
      <dgm:prSet presAssocID="{2DF37C0F-CB51-4003-B61F-89277F940F5A}" presName="hierChild6" presStyleCnt="0"/>
      <dgm:spPr/>
      <dgm:t>
        <a:bodyPr/>
        <a:lstStyle/>
        <a:p>
          <a:endParaRPr lang="en-US"/>
        </a:p>
      </dgm:t>
    </dgm:pt>
    <dgm:pt modelId="{6D195DE2-FAC0-4A5D-985E-70B05C73EC30}" type="pres">
      <dgm:prSet presAssocID="{2DF37C0F-CB51-4003-B61F-89277F940F5A}" presName="hierChild7" presStyleCnt="0"/>
      <dgm:spPr/>
      <dgm:t>
        <a:bodyPr/>
        <a:lstStyle/>
        <a:p>
          <a:endParaRPr lang="en-US"/>
        </a:p>
      </dgm:t>
    </dgm:pt>
    <dgm:pt modelId="{96ECC769-EA39-4CC9-A13F-1C72D4BFE4BB}" type="pres">
      <dgm:prSet presAssocID="{17030BF2-AC8F-4591-976C-12F6ABA34897}" presName="Name111" presStyleLbl="parChTrans1D2" presStyleIdx="4" presStyleCnt="7"/>
      <dgm:spPr/>
      <dgm:t>
        <a:bodyPr/>
        <a:lstStyle/>
        <a:p>
          <a:endParaRPr lang="en-US"/>
        </a:p>
      </dgm:t>
    </dgm:pt>
    <dgm:pt modelId="{CE772885-FD0A-462D-99AC-BDBE407A0B69}" type="pres">
      <dgm:prSet presAssocID="{D6DA88AF-5ACC-427D-AE8F-FA83BFDBAA0D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91BA4B0-B0DB-459D-9328-DC2FB89871D4}" type="pres">
      <dgm:prSet presAssocID="{D6DA88AF-5ACC-427D-AE8F-FA83BFDBAA0D}" presName="rootComposite3" presStyleCnt="0"/>
      <dgm:spPr/>
      <dgm:t>
        <a:bodyPr/>
        <a:lstStyle/>
        <a:p>
          <a:endParaRPr lang="en-US"/>
        </a:p>
      </dgm:t>
    </dgm:pt>
    <dgm:pt modelId="{459FDE4B-7946-408E-99AD-2DABC66299F1}" type="pres">
      <dgm:prSet presAssocID="{D6DA88AF-5ACC-427D-AE8F-FA83BFDBAA0D}" presName="rootText3" presStyleLbl="asst1" presStyleIdx="1" presStyleCnt="4" custScaleX="160182" custLinFactNeighborX="1931" custLinFactNeighborY="2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6223CD-886B-4C31-B094-C7D1FECE3EE7}" type="pres">
      <dgm:prSet presAssocID="{D6DA88AF-5ACC-427D-AE8F-FA83BFDBAA0D}" presName="rootConnector3" presStyleLbl="asst1" presStyleIdx="1" presStyleCnt="4"/>
      <dgm:spPr/>
      <dgm:t>
        <a:bodyPr/>
        <a:lstStyle/>
        <a:p>
          <a:endParaRPr lang="en-US"/>
        </a:p>
      </dgm:t>
    </dgm:pt>
    <dgm:pt modelId="{FB5CA06A-D272-4DE8-AE5D-9B9D557D3884}" type="pres">
      <dgm:prSet presAssocID="{D6DA88AF-5ACC-427D-AE8F-FA83BFDBAA0D}" presName="hierChild6" presStyleCnt="0"/>
      <dgm:spPr/>
      <dgm:t>
        <a:bodyPr/>
        <a:lstStyle/>
        <a:p>
          <a:endParaRPr lang="en-US"/>
        </a:p>
      </dgm:t>
    </dgm:pt>
    <dgm:pt modelId="{A2B1AABB-6EA2-413C-830F-9E1496F4B960}" type="pres">
      <dgm:prSet presAssocID="{D6DA88AF-5ACC-427D-AE8F-FA83BFDBAA0D}" presName="hierChild7" presStyleCnt="0"/>
      <dgm:spPr/>
      <dgm:t>
        <a:bodyPr/>
        <a:lstStyle/>
        <a:p>
          <a:endParaRPr lang="en-US"/>
        </a:p>
      </dgm:t>
    </dgm:pt>
    <dgm:pt modelId="{6F65C40C-DC8D-403F-842C-E36F9D1FA20C}" type="pres">
      <dgm:prSet presAssocID="{2B2DEE56-108F-42D3-95EA-78FFD31D4E64}" presName="Name111" presStyleLbl="parChTrans1D2" presStyleIdx="5" presStyleCnt="7"/>
      <dgm:spPr/>
      <dgm:t>
        <a:bodyPr/>
        <a:lstStyle/>
        <a:p>
          <a:endParaRPr lang="en-US"/>
        </a:p>
      </dgm:t>
    </dgm:pt>
    <dgm:pt modelId="{390264A9-6A02-4CFB-A12C-DB4ACF299C7A}" type="pres">
      <dgm:prSet presAssocID="{9FBD25D4-BD0E-429B-B63E-93E3891328CE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1608676-B09C-46DE-A870-27D1251D345C}" type="pres">
      <dgm:prSet presAssocID="{9FBD25D4-BD0E-429B-B63E-93E3891328CE}" presName="rootComposite3" presStyleCnt="0"/>
      <dgm:spPr/>
      <dgm:t>
        <a:bodyPr/>
        <a:lstStyle/>
        <a:p>
          <a:endParaRPr lang="en-US"/>
        </a:p>
      </dgm:t>
    </dgm:pt>
    <dgm:pt modelId="{422A6840-0A19-4831-8F03-3A725043F06A}" type="pres">
      <dgm:prSet presAssocID="{9FBD25D4-BD0E-429B-B63E-93E3891328CE}" presName="rootText3" presStyleLbl="asst1" presStyleIdx="2" presStyleCnt="4" custScaleX="160182" custLinFactNeighborX="-793" custLinFactNeighborY="2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DE4D6C-C3F2-41A4-A894-7BA3A2B5E503}" type="pres">
      <dgm:prSet presAssocID="{9FBD25D4-BD0E-429B-B63E-93E3891328CE}" presName="rootConnector3" presStyleLbl="asst1" presStyleIdx="2" presStyleCnt="4"/>
      <dgm:spPr/>
      <dgm:t>
        <a:bodyPr/>
        <a:lstStyle/>
        <a:p>
          <a:endParaRPr lang="en-US"/>
        </a:p>
      </dgm:t>
    </dgm:pt>
    <dgm:pt modelId="{E2CE1EF5-8E93-425F-93B9-05B1E276F3B3}" type="pres">
      <dgm:prSet presAssocID="{9FBD25D4-BD0E-429B-B63E-93E3891328CE}" presName="hierChild6" presStyleCnt="0"/>
      <dgm:spPr/>
      <dgm:t>
        <a:bodyPr/>
        <a:lstStyle/>
        <a:p>
          <a:endParaRPr lang="en-US"/>
        </a:p>
      </dgm:t>
    </dgm:pt>
    <dgm:pt modelId="{0AC7DA51-F2E2-4A65-947A-8ED841866F6E}" type="pres">
      <dgm:prSet presAssocID="{9FBD25D4-BD0E-429B-B63E-93E3891328CE}" presName="hierChild7" presStyleCnt="0"/>
      <dgm:spPr/>
      <dgm:t>
        <a:bodyPr/>
        <a:lstStyle/>
        <a:p>
          <a:endParaRPr lang="en-US"/>
        </a:p>
      </dgm:t>
    </dgm:pt>
    <dgm:pt modelId="{15F67243-68A4-4ACD-BD01-EE30D6C3B0FE}" type="pres">
      <dgm:prSet presAssocID="{2374BBBF-7858-492A-AF0A-21EB8702115F}" presName="Name111" presStyleLbl="parChTrans1D2" presStyleIdx="6" presStyleCnt="7"/>
      <dgm:spPr/>
      <dgm:t>
        <a:bodyPr/>
        <a:lstStyle/>
        <a:p>
          <a:endParaRPr lang="en-US"/>
        </a:p>
      </dgm:t>
    </dgm:pt>
    <dgm:pt modelId="{69A37ADD-88B3-4980-95D4-E6FC85C19B7B}" type="pres">
      <dgm:prSet presAssocID="{FF72031B-F118-40FC-AEAD-7A9FF082D067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45834D2-DA83-410C-99A3-5C53FBE11E65}" type="pres">
      <dgm:prSet presAssocID="{FF72031B-F118-40FC-AEAD-7A9FF082D067}" presName="rootComposite3" presStyleCnt="0"/>
      <dgm:spPr/>
      <dgm:t>
        <a:bodyPr/>
        <a:lstStyle/>
        <a:p>
          <a:endParaRPr lang="en-US"/>
        </a:p>
      </dgm:t>
    </dgm:pt>
    <dgm:pt modelId="{66FC7376-A2EF-4867-945E-704AAD44AB23}" type="pres">
      <dgm:prSet presAssocID="{FF72031B-F118-40FC-AEAD-7A9FF082D067}" presName="rootText3" presStyleLbl="asst1" presStyleIdx="3" presStyleCnt="4" custScaleX="160182" custLinFactNeighborY="27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A7F448-C1B8-45E5-B54F-1BFB0E83F58A}" type="pres">
      <dgm:prSet presAssocID="{FF72031B-F118-40FC-AEAD-7A9FF082D067}" presName="rootConnector3" presStyleLbl="asst1" presStyleIdx="3" presStyleCnt="4"/>
      <dgm:spPr/>
      <dgm:t>
        <a:bodyPr/>
        <a:lstStyle/>
        <a:p>
          <a:endParaRPr lang="en-US"/>
        </a:p>
      </dgm:t>
    </dgm:pt>
    <dgm:pt modelId="{87457570-440B-4EEB-AC7F-9ADDDBA1B981}" type="pres">
      <dgm:prSet presAssocID="{FF72031B-F118-40FC-AEAD-7A9FF082D067}" presName="hierChild6" presStyleCnt="0"/>
      <dgm:spPr/>
      <dgm:t>
        <a:bodyPr/>
        <a:lstStyle/>
        <a:p>
          <a:endParaRPr lang="en-US"/>
        </a:p>
      </dgm:t>
    </dgm:pt>
    <dgm:pt modelId="{B97E760F-2012-4C07-90E8-7C0880BEB8D5}" type="pres">
      <dgm:prSet presAssocID="{FF72031B-F118-40FC-AEAD-7A9FF082D067}" presName="hierChild7" presStyleCnt="0"/>
      <dgm:spPr/>
      <dgm:t>
        <a:bodyPr/>
        <a:lstStyle/>
        <a:p>
          <a:endParaRPr lang="en-US"/>
        </a:p>
      </dgm:t>
    </dgm:pt>
  </dgm:ptLst>
  <dgm:cxnLst>
    <dgm:cxn modelId="{BA223B59-EAB1-454E-B83A-A30D951BD652}" type="presOf" srcId="{C99341A0-44F1-4936-BACD-4ACCB61AD947}" destId="{F36EE16F-4135-4752-97C2-8FD26E34558C}" srcOrd="1" destOrd="0" presId="urn:microsoft.com/office/officeart/2005/8/layout/orgChart1"/>
    <dgm:cxn modelId="{6C8A93C4-B87C-064E-9214-DDE337B311A1}" type="presOf" srcId="{D6DA88AF-5ACC-427D-AE8F-FA83BFDBAA0D}" destId="{459FDE4B-7946-408E-99AD-2DABC66299F1}" srcOrd="0" destOrd="0" presId="urn:microsoft.com/office/officeart/2005/8/layout/orgChart1"/>
    <dgm:cxn modelId="{DF20377E-D200-FD48-9FF2-0AD2453CF57E}" type="presOf" srcId="{9FBD25D4-BD0E-429B-B63E-93E3891328CE}" destId="{65DE4D6C-C3F2-41A4-A894-7BA3A2B5E503}" srcOrd="1" destOrd="0" presId="urn:microsoft.com/office/officeart/2005/8/layout/orgChart1"/>
    <dgm:cxn modelId="{83D0ADE7-ADFB-F747-B25B-42420A6708A9}" type="presOf" srcId="{5CB76319-0918-48CD-931D-7A22CC868BAD}" destId="{09B9A7D4-FE53-46FF-A390-988440D43262}" srcOrd="0" destOrd="0" presId="urn:microsoft.com/office/officeart/2005/8/layout/orgChart1"/>
    <dgm:cxn modelId="{40FE69DD-B566-D947-A55E-C45425ED02DA}" type="presOf" srcId="{F46A18BB-9A35-4C93-96F8-F63D87F97069}" destId="{27FD3B15-DB5E-480D-BD93-9C8BBF0854F2}" srcOrd="0" destOrd="0" presId="urn:microsoft.com/office/officeart/2005/8/layout/orgChart1"/>
    <dgm:cxn modelId="{B3E4C163-5253-473C-81AF-AB66B2499588}" srcId="{C99341A0-44F1-4936-BACD-4ACCB61AD947}" destId="{FF72031B-F118-40FC-AEAD-7A9FF082D067}" srcOrd="3" destOrd="0" parTransId="{2374BBBF-7858-492A-AF0A-21EB8702115F}" sibTransId="{65B0E921-4906-4B53-93BC-82BBFDC5B7AF}"/>
    <dgm:cxn modelId="{88511AAB-80AB-4147-84E1-AF0FBB96E3CD}" srcId="{C99341A0-44F1-4936-BACD-4ACCB61AD947}" destId="{9FBD25D4-BD0E-429B-B63E-93E3891328CE}" srcOrd="2" destOrd="0" parTransId="{2B2DEE56-108F-42D3-95EA-78FFD31D4E64}" sibTransId="{1211A3BD-CAC3-4AA0-96F7-8D658393013B}"/>
    <dgm:cxn modelId="{F25B697B-B6B6-774C-A286-E29002A08F39}" type="presOf" srcId="{2B2DEE56-108F-42D3-95EA-78FFD31D4E64}" destId="{6F65C40C-DC8D-403F-842C-E36F9D1FA20C}" srcOrd="0" destOrd="0" presId="urn:microsoft.com/office/officeart/2005/8/layout/orgChart1"/>
    <dgm:cxn modelId="{27429825-7D27-2F4F-AAB1-13F5E9A26EC4}" type="presOf" srcId="{FF72031B-F118-40FC-AEAD-7A9FF082D067}" destId="{8DA7F448-C1B8-45E5-B54F-1BFB0E83F58A}" srcOrd="1" destOrd="0" presId="urn:microsoft.com/office/officeart/2005/8/layout/orgChart1"/>
    <dgm:cxn modelId="{8C9EF400-6597-C542-848E-AA78806061A7}" type="presOf" srcId="{21CD5B69-20C1-49E5-AAA6-CF239DF4EECE}" destId="{D229A971-6763-4CB8-AB74-05E3E545EFFC}" srcOrd="0" destOrd="0" presId="urn:microsoft.com/office/officeart/2005/8/layout/orgChart1"/>
    <dgm:cxn modelId="{E513FB82-5D41-A74B-AB89-CC2ABB4B6A9A}" type="presOf" srcId="{C99341A0-44F1-4936-BACD-4ACCB61AD947}" destId="{C864F690-6C53-4AAD-8878-149026E8DD52}" srcOrd="0" destOrd="0" presId="urn:microsoft.com/office/officeart/2005/8/layout/orgChart1"/>
    <dgm:cxn modelId="{F8948647-B294-5E4B-9B24-B438D8582EC8}" type="presOf" srcId="{FF72031B-F118-40FC-AEAD-7A9FF082D067}" destId="{66FC7376-A2EF-4867-945E-704AAD44AB23}" srcOrd="0" destOrd="0" presId="urn:microsoft.com/office/officeart/2005/8/layout/orgChart1"/>
    <dgm:cxn modelId="{9D9A9BD1-BC12-5249-AA3F-90A0CCE0D149}" type="presOf" srcId="{863151E2-C483-4B9F-8680-2BD3FAAA5A68}" destId="{A14AAB20-E5A6-47B4-8935-F1D451B2CF7C}" srcOrd="0" destOrd="0" presId="urn:microsoft.com/office/officeart/2005/8/layout/orgChart1"/>
    <dgm:cxn modelId="{84748524-3657-064E-928A-02DAB86432EA}" type="presOf" srcId="{E12FB254-5468-41DC-93A1-9746A6F86746}" destId="{353EFD7A-B5F2-40B1-9347-DF3CAA53292F}" srcOrd="0" destOrd="0" presId="urn:microsoft.com/office/officeart/2005/8/layout/orgChart1"/>
    <dgm:cxn modelId="{CDC17E47-5DA6-4F4F-B08C-7FE0D5AF0B68}" type="presOf" srcId="{4195765E-870C-489C-996F-C341921F021B}" destId="{33E810A5-C8B2-446B-984C-6CFB14CAD032}" srcOrd="0" destOrd="0" presId="urn:microsoft.com/office/officeart/2005/8/layout/orgChart1"/>
    <dgm:cxn modelId="{B58D1E3F-DE8E-2848-8BFD-9F4BE9EC1072}" type="presOf" srcId="{2DF37C0F-CB51-4003-B61F-89277F940F5A}" destId="{4A73398F-3F5E-4A57-91FB-EB270234CC5A}" srcOrd="0" destOrd="0" presId="urn:microsoft.com/office/officeart/2005/8/layout/orgChart1"/>
    <dgm:cxn modelId="{7770A012-1EBA-0543-B342-000ED8C1414C}" type="presOf" srcId="{D6DA88AF-5ACC-427D-AE8F-FA83BFDBAA0D}" destId="{CA6223CD-886B-4C31-B094-C7D1FECE3EE7}" srcOrd="1" destOrd="0" presId="urn:microsoft.com/office/officeart/2005/8/layout/orgChart1"/>
    <dgm:cxn modelId="{2B1E63ED-0780-EC45-B40B-2B71056A2C49}" type="presOf" srcId="{2374BBBF-7858-492A-AF0A-21EB8702115F}" destId="{15F67243-68A4-4ACD-BD01-EE30D6C3B0FE}" srcOrd="0" destOrd="0" presId="urn:microsoft.com/office/officeart/2005/8/layout/orgChart1"/>
    <dgm:cxn modelId="{9B10132A-6EC2-CB45-9BA8-DF3E2D2991EC}" type="presOf" srcId="{9FBD25D4-BD0E-429B-B63E-93E3891328CE}" destId="{422A6840-0A19-4831-8F03-3A725043F06A}" srcOrd="0" destOrd="0" presId="urn:microsoft.com/office/officeart/2005/8/layout/orgChart1"/>
    <dgm:cxn modelId="{7682B39B-76A5-4632-AD09-630FE27377ED}" srcId="{C99341A0-44F1-4936-BACD-4ACCB61AD947}" destId="{21CD5B69-20C1-49E5-AAA6-CF239DF4EECE}" srcOrd="4" destOrd="0" parTransId="{5CB76319-0918-48CD-931D-7A22CC868BAD}" sibTransId="{A3BD5CC5-10BB-48ED-AC55-089FC1A0E2E9}"/>
    <dgm:cxn modelId="{14DF8B8A-61D7-6449-9BBE-13C67F562CB6}" type="presOf" srcId="{646EC124-01B6-445C-8B70-BE3B60E2E738}" destId="{4F565241-FBB8-470B-A635-40FF47173A1C}" srcOrd="0" destOrd="0" presId="urn:microsoft.com/office/officeart/2005/8/layout/orgChart1"/>
    <dgm:cxn modelId="{B8D2294C-6DB4-E846-9470-738493682BBE}" type="presOf" srcId="{17030BF2-AC8F-4591-976C-12F6ABA34897}" destId="{96ECC769-EA39-4CC9-A13F-1C72D4BFE4BB}" srcOrd="0" destOrd="0" presId="urn:microsoft.com/office/officeart/2005/8/layout/orgChart1"/>
    <dgm:cxn modelId="{1C7ABB26-418E-7345-A6C9-28E3866499B1}" type="presOf" srcId="{2DF37C0F-CB51-4003-B61F-89277F940F5A}" destId="{0E1DAF2E-9AA4-400C-B8F7-69B07708CEAC}" srcOrd="1" destOrd="0" presId="urn:microsoft.com/office/officeart/2005/8/layout/orgChart1"/>
    <dgm:cxn modelId="{40A242B5-59BC-D145-BB2A-692F6FA590B0}" type="presOf" srcId="{4195765E-870C-489C-996F-C341921F021B}" destId="{68D7E8C2-58BC-419D-B7CE-DA9C3E4F8E48}" srcOrd="1" destOrd="0" presId="urn:microsoft.com/office/officeart/2005/8/layout/orgChart1"/>
    <dgm:cxn modelId="{F72DA748-F0CA-4040-9673-6880ACBA0798}" type="presOf" srcId="{21CD5B69-20C1-49E5-AAA6-CF239DF4EECE}" destId="{C01CC4CB-57E0-444C-9DA1-66F87BC95CB6}" srcOrd="1" destOrd="0" presId="urn:microsoft.com/office/officeart/2005/8/layout/orgChart1"/>
    <dgm:cxn modelId="{6A5482EE-B80D-4292-9FE2-260CD7F7B8E8}" srcId="{C99341A0-44F1-4936-BACD-4ACCB61AD947}" destId="{4195765E-870C-489C-996F-C341921F021B}" srcOrd="6" destOrd="0" parTransId="{646EC124-01B6-445C-8B70-BE3B60E2E738}" sibTransId="{24DE9076-390B-4D6E-A6E6-DA6485C9CDA1}"/>
    <dgm:cxn modelId="{2EB34ABE-A37C-4ABD-B2AB-D92569EBD89A}" srcId="{C99341A0-44F1-4936-BACD-4ACCB61AD947}" destId="{D6DA88AF-5ACC-427D-AE8F-FA83BFDBAA0D}" srcOrd="1" destOrd="0" parTransId="{17030BF2-AC8F-4591-976C-12F6ABA34897}" sibTransId="{8195B77D-D485-4EEE-B0AC-9795330AE37A}"/>
    <dgm:cxn modelId="{4FE32DF2-5D85-3142-8481-66DADAF1700E}" type="presOf" srcId="{863151E2-C483-4B9F-8680-2BD3FAAA5A68}" destId="{7691BB7E-A732-434F-83AB-C1EA53F089F7}" srcOrd="1" destOrd="0" presId="urn:microsoft.com/office/officeart/2005/8/layout/orgChart1"/>
    <dgm:cxn modelId="{1E6F1FF6-BFEF-4812-811D-4E79B035BDA0}" srcId="{C99341A0-44F1-4936-BACD-4ACCB61AD947}" destId="{2DF37C0F-CB51-4003-B61F-89277F940F5A}" srcOrd="0" destOrd="0" parTransId="{AF728B24-6530-4258-AB2D-71E9FA73BE73}" sibTransId="{897C5B6F-AF57-4993-9EF6-478029D33AB0}"/>
    <dgm:cxn modelId="{D1A3B7BD-1FD7-4101-84FF-DE1795E0B498}" srcId="{E12FB254-5468-41DC-93A1-9746A6F86746}" destId="{C99341A0-44F1-4936-BACD-4ACCB61AD947}" srcOrd="0" destOrd="0" parTransId="{77CC376D-B1DD-4E7F-BBB1-EF1210B1E69F}" sibTransId="{C7567E4D-E661-4291-A712-43FAB34DCF99}"/>
    <dgm:cxn modelId="{C58F9B34-D6B0-BF4C-B961-5F71A7041C7E}" type="presOf" srcId="{AF728B24-6530-4258-AB2D-71E9FA73BE73}" destId="{A9D4DA3C-7F56-4751-9291-ECF30E2DE214}" srcOrd="0" destOrd="0" presId="urn:microsoft.com/office/officeart/2005/8/layout/orgChart1"/>
    <dgm:cxn modelId="{DB2BC976-3B93-49C7-BF04-1817B1F11F93}" srcId="{C99341A0-44F1-4936-BACD-4ACCB61AD947}" destId="{863151E2-C483-4B9F-8680-2BD3FAAA5A68}" srcOrd="5" destOrd="0" parTransId="{F46A18BB-9A35-4C93-96F8-F63D87F97069}" sibTransId="{1AF97A4A-E46A-4EF0-939F-95E02B9AEB0C}"/>
    <dgm:cxn modelId="{E8F21D88-740B-4843-9A90-08B5EEAAA498}" type="presParOf" srcId="{353EFD7A-B5F2-40B1-9347-DF3CAA53292F}" destId="{FB8DA8A4-E010-40E5-A9A5-E9894BFF39B2}" srcOrd="0" destOrd="0" presId="urn:microsoft.com/office/officeart/2005/8/layout/orgChart1"/>
    <dgm:cxn modelId="{9E5B8F05-AC37-D643-A39C-E6AAB61B328E}" type="presParOf" srcId="{FB8DA8A4-E010-40E5-A9A5-E9894BFF39B2}" destId="{04A7ADC9-0984-4BFA-81BC-E3148B6D0CE9}" srcOrd="0" destOrd="0" presId="urn:microsoft.com/office/officeart/2005/8/layout/orgChart1"/>
    <dgm:cxn modelId="{5D82249F-BB71-0B41-9631-945219A68DC4}" type="presParOf" srcId="{04A7ADC9-0984-4BFA-81BC-E3148B6D0CE9}" destId="{C864F690-6C53-4AAD-8878-149026E8DD52}" srcOrd="0" destOrd="0" presId="urn:microsoft.com/office/officeart/2005/8/layout/orgChart1"/>
    <dgm:cxn modelId="{B992FA4D-43B7-0447-AD28-D78A6E4DE738}" type="presParOf" srcId="{04A7ADC9-0984-4BFA-81BC-E3148B6D0CE9}" destId="{F36EE16F-4135-4752-97C2-8FD26E34558C}" srcOrd="1" destOrd="0" presId="urn:microsoft.com/office/officeart/2005/8/layout/orgChart1"/>
    <dgm:cxn modelId="{C6346D3E-FCCE-7144-B7F0-BB0D22B580D0}" type="presParOf" srcId="{FB8DA8A4-E010-40E5-A9A5-E9894BFF39B2}" destId="{DBDD7DE8-2FEB-4B5F-A415-C73E854D32D1}" srcOrd="1" destOrd="0" presId="urn:microsoft.com/office/officeart/2005/8/layout/orgChart1"/>
    <dgm:cxn modelId="{BB07B74C-963E-734A-99E6-4B91263A033D}" type="presParOf" srcId="{DBDD7DE8-2FEB-4B5F-A415-C73E854D32D1}" destId="{09B9A7D4-FE53-46FF-A390-988440D43262}" srcOrd="0" destOrd="0" presId="urn:microsoft.com/office/officeart/2005/8/layout/orgChart1"/>
    <dgm:cxn modelId="{7BA26823-2F17-944D-9F6F-14B81298C898}" type="presParOf" srcId="{DBDD7DE8-2FEB-4B5F-A415-C73E854D32D1}" destId="{B38F0468-DE14-4300-AC6A-ADB41F6AF465}" srcOrd="1" destOrd="0" presId="urn:microsoft.com/office/officeart/2005/8/layout/orgChart1"/>
    <dgm:cxn modelId="{B0B9B6A7-706B-B84E-913E-E5F4578101F0}" type="presParOf" srcId="{B38F0468-DE14-4300-AC6A-ADB41F6AF465}" destId="{8157C2D9-51B6-447B-AA8A-0801FB4FE7CC}" srcOrd="0" destOrd="0" presId="urn:microsoft.com/office/officeart/2005/8/layout/orgChart1"/>
    <dgm:cxn modelId="{F8C41EAE-5A9E-9F49-B25F-0B3DBD4F3AC9}" type="presParOf" srcId="{8157C2D9-51B6-447B-AA8A-0801FB4FE7CC}" destId="{D229A971-6763-4CB8-AB74-05E3E545EFFC}" srcOrd="0" destOrd="0" presId="urn:microsoft.com/office/officeart/2005/8/layout/orgChart1"/>
    <dgm:cxn modelId="{AFC65A0B-EA87-C74B-BE25-0AEDFE50FF1C}" type="presParOf" srcId="{8157C2D9-51B6-447B-AA8A-0801FB4FE7CC}" destId="{C01CC4CB-57E0-444C-9DA1-66F87BC95CB6}" srcOrd="1" destOrd="0" presId="urn:microsoft.com/office/officeart/2005/8/layout/orgChart1"/>
    <dgm:cxn modelId="{F27A66EC-8BFB-A249-AB8D-358F0366A88E}" type="presParOf" srcId="{B38F0468-DE14-4300-AC6A-ADB41F6AF465}" destId="{00751301-BDAF-4211-A9B5-D64E42359A24}" srcOrd="1" destOrd="0" presId="urn:microsoft.com/office/officeart/2005/8/layout/orgChart1"/>
    <dgm:cxn modelId="{BCA5C942-DA74-5F4D-997C-016A7EE70F11}" type="presParOf" srcId="{B38F0468-DE14-4300-AC6A-ADB41F6AF465}" destId="{0842B356-6AAD-44CD-B340-5C3A769D4DF7}" srcOrd="2" destOrd="0" presId="urn:microsoft.com/office/officeart/2005/8/layout/orgChart1"/>
    <dgm:cxn modelId="{5E0FF922-7D79-1E4B-874C-0804DAC2FF5A}" type="presParOf" srcId="{DBDD7DE8-2FEB-4B5F-A415-C73E854D32D1}" destId="{27FD3B15-DB5E-480D-BD93-9C8BBF0854F2}" srcOrd="2" destOrd="0" presId="urn:microsoft.com/office/officeart/2005/8/layout/orgChart1"/>
    <dgm:cxn modelId="{8354E69A-5419-EF4D-B323-C3C730A2C775}" type="presParOf" srcId="{DBDD7DE8-2FEB-4B5F-A415-C73E854D32D1}" destId="{F03AC53B-960C-42BC-A72B-C006408BAB3D}" srcOrd="3" destOrd="0" presId="urn:microsoft.com/office/officeart/2005/8/layout/orgChart1"/>
    <dgm:cxn modelId="{6429A08A-982D-5B40-B524-8AF222854672}" type="presParOf" srcId="{F03AC53B-960C-42BC-A72B-C006408BAB3D}" destId="{73DF33DA-4E41-48AE-912F-E0AC207686D9}" srcOrd="0" destOrd="0" presId="urn:microsoft.com/office/officeart/2005/8/layout/orgChart1"/>
    <dgm:cxn modelId="{C81E0D9B-8DFE-6449-B2D2-F6215CA407CC}" type="presParOf" srcId="{73DF33DA-4E41-48AE-912F-E0AC207686D9}" destId="{A14AAB20-E5A6-47B4-8935-F1D451B2CF7C}" srcOrd="0" destOrd="0" presId="urn:microsoft.com/office/officeart/2005/8/layout/orgChart1"/>
    <dgm:cxn modelId="{EEF02842-D537-F94D-B014-23EBC957F8E0}" type="presParOf" srcId="{73DF33DA-4E41-48AE-912F-E0AC207686D9}" destId="{7691BB7E-A732-434F-83AB-C1EA53F089F7}" srcOrd="1" destOrd="0" presId="urn:microsoft.com/office/officeart/2005/8/layout/orgChart1"/>
    <dgm:cxn modelId="{27D5C743-B2A0-7342-ABAD-AED44DAB4371}" type="presParOf" srcId="{F03AC53B-960C-42BC-A72B-C006408BAB3D}" destId="{0BA33C35-3F27-4F10-BC3F-FD83F29FF0B6}" srcOrd="1" destOrd="0" presId="urn:microsoft.com/office/officeart/2005/8/layout/orgChart1"/>
    <dgm:cxn modelId="{2DA1EADF-2123-204C-A84F-B412FBA53F96}" type="presParOf" srcId="{F03AC53B-960C-42BC-A72B-C006408BAB3D}" destId="{9836282B-E802-4D34-BC5A-CE679A812ACD}" srcOrd="2" destOrd="0" presId="urn:microsoft.com/office/officeart/2005/8/layout/orgChart1"/>
    <dgm:cxn modelId="{8FE2145B-AF89-0B47-95D3-D7F59C0E88D9}" type="presParOf" srcId="{DBDD7DE8-2FEB-4B5F-A415-C73E854D32D1}" destId="{4F565241-FBB8-470B-A635-40FF47173A1C}" srcOrd="4" destOrd="0" presId="urn:microsoft.com/office/officeart/2005/8/layout/orgChart1"/>
    <dgm:cxn modelId="{3DF372D7-50EF-CD45-8C37-83345B83DB28}" type="presParOf" srcId="{DBDD7DE8-2FEB-4B5F-A415-C73E854D32D1}" destId="{9481B28C-8FFF-4E4A-A816-B581537C1BCA}" srcOrd="5" destOrd="0" presId="urn:microsoft.com/office/officeart/2005/8/layout/orgChart1"/>
    <dgm:cxn modelId="{8BBDE1E3-D5CA-A946-B17A-EF6E556D6631}" type="presParOf" srcId="{9481B28C-8FFF-4E4A-A816-B581537C1BCA}" destId="{009571CB-F8B2-48BA-8A37-7B3B7E3BEAAE}" srcOrd="0" destOrd="0" presId="urn:microsoft.com/office/officeart/2005/8/layout/orgChart1"/>
    <dgm:cxn modelId="{71B970AD-0D8D-314F-A211-F414A6CAEFC4}" type="presParOf" srcId="{009571CB-F8B2-48BA-8A37-7B3B7E3BEAAE}" destId="{33E810A5-C8B2-446B-984C-6CFB14CAD032}" srcOrd="0" destOrd="0" presId="urn:microsoft.com/office/officeart/2005/8/layout/orgChart1"/>
    <dgm:cxn modelId="{68F4DA1A-EAE7-BB4D-8D9A-2FF5DE9EFE9B}" type="presParOf" srcId="{009571CB-F8B2-48BA-8A37-7B3B7E3BEAAE}" destId="{68D7E8C2-58BC-419D-B7CE-DA9C3E4F8E48}" srcOrd="1" destOrd="0" presId="urn:microsoft.com/office/officeart/2005/8/layout/orgChart1"/>
    <dgm:cxn modelId="{12CCA35D-AC24-5741-BBF7-3732A44AD9B1}" type="presParOf" srcId="{9481B28C-8FFF-4E4A-A816-B581537C1BCA}" destId="{6FF978B2-4E2D-4C68-9CDA-DEA232DD30CE}" srcOrd="1" destOrd="0" presId="urn:microsoft.com/office/officeart/2005/8/layout/orgChart1"/>
    <dgm:cxn modelId="{24B01555-8D5C-1B4A-8140-D486F8240FCF}" type="presParOf" srcId="{9481B28C-8FFF-4E4A-A816-B581537C1BCA}" destId="{08A034AE-D4FA-466D-9D22-1F4FEBE427B7}" srcOrd="2" destOrd="0" presId="urn:microsoft.com/office/officeart/2005/8/layout/orgChart1"/>
    <dgm:cxn modelId="{2D31B96E-DF67-E34D-80AB-4D26DE3B5359}" type="presParOf" srcId="{FB8DA8A4-E010-40E5-A9A5-E9894BFF39B2}" destId="{E5165E3F-AA10-41C7-B5F0-9FC42FE009AB}" srcOrd="2" destOrd="0" presId="urn:microsoft.com/office/officeart/2005/8/layout/orgChart1"/>
    <dgm:cxn modelId="{8ED42887-0CF0-F54B-B0C5-E437983CEE54}" type="presParOf" srcId="{E5165E3F-AA10-41C7-B5F0-9FC42FE009AB}" destId="{A9D4DA3C-7F56-4751-9291-ECF30E2DE214}" srcOrd="0" destOrd="0" presId="urn:microsoft.com/office/officeart/2005/8/layout/orgChart1"/>
    <dgm:cxn modelId="{3672AEFE-F3BA-7D47-BBD8-30A53646C960}" type="presParOf" srcId="{E5165E3F-AA10-41C7-B5F0-9FC42FE009AB}" destId="{DA8BFA0D-5C20-4857-80CC-57FF633D76CE}" srcOrd="1" destOrd="0" presId="urn:microsoft.com/office/officeart/2005/8/layout/orgChart1"/>
    <dgm:cxn modelId="{027F683B-228F-7446-8D62-9F1DE6D661CD}" type="presParOf" srcId="{DA8BFA0D-5C20-4857-80CC-57FF633D76CE}" destId="{1AF08C0B-F0D5-4E74-80DE-281F48434811}" srcOrd="0" destOrd="0" presId="urn:microsoft.com/office/officeart/2005/8/layout/orgChart1"/>
    <dgm:cxn modelId="{6C8B0908-90F7-1B43-A641-1C8D76CA4AD4}" type="presParOf" srcId="{1AF08C0B-F0D5-4E74-80DE-281F48434811}" destId="{4A73398F-3F5E-4A57-91FB-EB270234CC5A}" srcOrd="0" destOrd="0" presId="urn:microsoft.com/office/officeart/2005/8/layout/orgChart1"/>
    <dgm:cxn modelId="{9ABD268F-945A-E144-9C7A-4A2A2364F7EC}" type="presParOf" srcId="{1AF08C0B-F0D5-4E74-80DE-281F48434811}" destId="{0E1DAF2E-9AA4-400C-B8F7-69B07708CEAC}" srcOrd="1" destOrd="0" presId="urn:microsoft.com/office/officeart/2005/8/layout/orgChart1"/>
    <dgm:cxn modelId="{980F4688-01EE-CF4F-ACE8-D38BBD0F1104}" type="presParOf" srcId="{DA8BFA0D-5C20-4857-80CC-57FF633D76CE}" destId="{FCCF7FCB-0C80-443C-AC81-D677BEC8C02B}" srcOrd="1" destOrd="0" presId="urn:microsoft.com/office/officeart/2005/8/layout/orgChart1"/>
    <dgm:cxn modelId="{78324C5E-1AEE-3F42-81E2-CF6212D48D3A}" type="presParOf" srcId="{DA8BFA0D-5C20-4857-80CC-57FF633D76CE}" destId="{6D195DE2-FAC0-4A5D-985E-70B05C73EC30}" srcOrd="2" destOrd="0" presId="urn:microsoft.com/office/officeart/2005/8/layout/orgChart1"/>
    <dgm:cxn modelId="{283A85CB-E001-4D4F-9254-1E22686FD47C}" type="presParOf" srcId="{E5165E3F-AA10-41C7-B5F0-9FC42FE009AB}" destId="{96ECC769-EA39-4CC9-A13F-1C72D4BFE4BB}" srcOrd="2" destOrd="0" presId="urn:microsoft.com/office/officeart/2005/8/layout/orgChart1"/>
    <dgm:cxn modelId="{FD61D635-1E42-8949-882E-7E9E5B6A3511}" type="presParOf" srcId="{E5165E3F-AA10-41C7-B5F0-9FC42FE009AB}" destId="{CE772885-FD0A-462D-99AC-BDBE407A0B69}" srcOrd="3" destOrd="0" presId="urn:microsoft.com/office/officeart/2005/8/layout/orgChart1"/>
    <dgm:cxn modelId="{83A978D8-BF1E-C149-97A7-3CD254040DAF}" type="presParOf" srcId="{CE772885-FD0A-462D-99AC-BDBE407A0B69}" destId="{F91BA4B0-B0DB-459D-9328-DC2FB89871D4}" srcOrd="0" destOrd="0" presId="urn:microsoft.com/office/officeart/2005/8/layout/orgChart1"/>
    <dgm:cxn modelId="{94CF72CC-2E5C-5545-8A8D-F7C862260576}" type="presParOf" srcId="{F91BA4B0-B0DB-459D-9328-DC2FB89871D4}" destId="{459FDE4B-7946-408E-99AD-2DABC66299F1}" srcOrd="0" destOrd="0" presId="urn:microsoft.com/office/officeart/2005/8/layout/orgChart1"/>
    <dgm:cxn modelId="{71AF85FF-F18E-AE4A-9019-ADD5F33AC151}" type="presParOf" srcId="{F91BA4B0-B0DB-459D-9328-DC2FB89871D4}" destId="{CA6223CD-886B-4C31-B094-C7D1FECE3EE7}" srcOrd="1" destOrd="0" presId="urn:microsoft.com/office/officeart/2005/8/layout/orgChart1"/>
    <dgm:cxn modelId="{A4B990A6-7569-AF40-8BD1-2C6D5FC3A1CE}" type="presParOf" srcId="{CE772885-FD0A-462D-99AC-BDBE407A0B69}" destId="{FB5CA06A-D272-4DE8-AE5D-9B9D557D3884}" srcOrd="1" destOrd="0" presId="urn:microsoft.com/office/officeart/2005/8/layout/orgChart1"/>
    <dgm:cxn modelId="{3E5BA280-2F8A-344F-9692-4B92946DA608}" type="presParOf" srcId="{CE772885-FD0A-462D-99AC-BDBE407A0B69}" destId="{A2B1AABB-6EA2-413C-830F-9E1496F4B960}" srcOrd="2" destOrd="0" presId="urn:microsoft.com/office/officeart/2005/8/layout/orgChart1"/>
    <dgm:cxn modelId="{25A8B412-4AAF-D340-BD64-4267F64FE39C}" type="presParOf" srcId="{E5165E3F-AA10-41C7-B5F0-9FC42FE009AB}" destId="{6F65C40C-DC8D-403F-842C-E36F9D1FA20C}" srcOrd="4" destOrd="0" presId="urn:microsoft.com/office/officeart/2005/8/layout/orgChart1"/>
    <dgm:cxn modelId="{6D2585C9-BEF7-CB41-ADBF-C9E04A011135}" type="presParOf" srcId="{E5165E3F-AA10-41C7-B5F0-9FC42FE009AB}" destId="{390264A9-6A02-4CFB-A12C-DB4ACF299C7A}" srcOrd="5" destOrd="0" presId="urn:microsoft.com/office/officeart/2005/8/layout/orgChart1"/>
    <dgm:cxn modelId="{7AA7612F-F0D7-7D42-B480-7B55D449C244}" type="presParOf" srcId="{390264A9-6A02-4CFB-A12C-DB4ACF299C7A}" destId="{E1608676-B09C-46DE-A870-27D1251D345C}" srcOrd="0" destOrd="0" presId="urn:microsoft.com/office/officeart/2005/8/layout/orgChart1"/>
    <dgm:cxn modelId="{2EB66D3F-5413-0140-959A-BCCD3802DA7D}" type="presParOf" srcId="{E1608676-B09C-46DE-A870-27D1251D345C}" destId="{422A6840-0A19-4831-8F03-3A725043F06A}" srcOrd="0" destOrd="0" presId="urn:microsoft.com/office/officeart/2005/8/layout/orgChart1"/>
    <dgm:cxn modelId="{35FE1313-8730-994C-92FF-0E674D7833AD}" type="presParOf" srcId="{E1608676-B09C-46DE-A870-27D1251D345C}" destId="{65DE4D6C-C3F2-41A4-A894-7BA3A2B5E503}" srcOrd="1" destOrd="0" presId="urn:microsoft.com/office/officeart/2005/8/layout/orgChart1"/>
    <dgm:cxn modelId="{48182648-52D3-F148-A4BA-5C95F18A967D}" type="presParOf" srcId="{390264A9-6A02-4CFB-A12C-DB4ACF299C7A}" destId="{E2CE1EF5-8E93-425F-93B9-05B1E276F3B3}" srcOrd="1" destOrd="0" presId="urn:microsoft.com/office/officeart/2005/8/layout/orgChart1"/>
    <dgm:cxn modelId="{C2F97376-0A1B-DD41-9677-94D086125475}" type="presParOf" srcId="{390264A9-6A02-4CFB-A12C-DB4ACF299C7A}" destId="{0AC7DA51-F2E2-4A65-947A-8ED841866F6E}" srcOrd="2" destOrd="0" presId="urn:microsoft.com/office/officeart/2005/8/layout/orgChart1"/>
    <dgm:cxn modelId="{46478A85-B681-AD43-968B-FBC6EC984C5E}" type="presParOf" srcId="{E5165E3F-AA10-41C7-B5F0-9FC42FE009AB}" destId="{15F67243-68A4-4ACD-BD01-EE30D6C3B0FE}" srcOrd="6" destOrd="0" presId="urn:microsoft.com/office/officeart/2005/8/layout/orgChart1"/>
    <dgm:cxn modelId="{17C0D018-14F9-A745-9CE4-2C8C1EB5B953}" type="presParOf" srcId="{E5165E3F-AA10-41C7-B5F0-9FC42FE009AB}" destId="{69A37ADD-88B3-4980-95D4-E6FC85C19B7B}" srcOrd="7" destOrd="0" presId="urn:microsoft.com/office/officeart/2005/8/layout/orgChart1"/>
    <dgm:cxn modelId="{4C67C9F0-574D-3944-B106-97CF20F148FD}" type="presParOf" srcId="{69A37ADD-88B3-4980-95D4-E6FC85C19B7B}" destId="{945834D2-DA83-410C-99A3-5C53FBE11E65}" srcOrd="0" destOrd="0" presId="urn:microsoft.com/office/officeart/2005/8/layout/orgChart1"/>
    <dgm:cxn modelId="{C3A9AE98-63F5-9442-9256-FC9F44444C1B}" type="presParOf" srcId="{945834D2-DA83-410C-99A3-5C53FBE11E65}" destId="{66FC7376-A2EF-4867-945E-704AAD44AB23}" srcOrd="0" destOrd="0" presId="urn:microsoft.com/office/officeart/2005/8/layout/orgChart1"/>
    <dgm:cxn modelId="{C5F2DE17-4F37-6342-990E-79FDE40280AB}" type="presParOf" srcId="{945834D2-DA83-410C-99A3-5C53FBE11E65}" destId="{8DA7F448-C1B8-45E5-B54F-1BFB0E83F58A}" srcOrd="1" destOrd="0" presId="urn:microsoft.com/office/officeart/2005/8/layout/orgChart1"/>
    <dgm:cxn modelId="{ABA37F5F-4052-9540-93F7-028419433CA9}" type="presParOf" srcId="{69A37ADD-88B3-4980-95D4-E6FC85C19B7B}" destId="{87457570-440B-4EEB-AC7F-9ADDDBA1B981}" srcOrd="1" destOrd="0" presId="urn:microsoft.com/office/officeart/2005/8/layout/orgChart1"/>
    <dgm:cxn modelId="{8B8679D8-A4AD-C349-858F-0F56B531D60C}" type="presParOf" srcId="{69A37ADD-88B3-4980-95D4-E6FC85C19B7B}" destId="{B97E760F-2012-4C07-90E8-7C0880BEB8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E9DD22-E500-5C47-A972-25D5B2A6D063}" type="doc">
      <dgm:prSet loTypeId="urn:microsoft.com/office/officeart/2005/8/layout/radial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F76846-8D8D-B040-B27A-54C820638B26}">
      <dgm:prSet phldrT="[Text]"/>
      <dgm:spPr>
        <a:solidFill>
          <a:srgbClr val="0A4595"/>
        </a:solidFill>
      </dgm:spPr>
      <dgm:t>
        <a:bodyPr/>
        <a:lstStyle/>
        <a:p>
          <a:r>
            <a:rPr lang="en-US" b="1" dirty="0" smtClean="0"/>
            <a:t>NOAA Mission: </a:t>
          </a:r>
          <a:r>
            <a:rPr lang="en-US" dirty="0" smtClean="0"/>
            <a:t>Science, Service, Stewardship</a:t>
          </a:r>
        </a:p>
      </dgm:t>
    </dgm:pt>
    <dgm:pt modelId="{9F798F5E-867F-8C4C-9402-C17B597E18ED}" type="parTrans" cxnId="{B857632F-2B1D-D646-B2EA-1387A7DD73E7}">
      <dgm:prSet/>
      <dgm:spPr/>
      <dgm:t>
        <a:bodyPr/>
        <a:lstStyle/>
        <a:p>
          <a:endParaRPr lang="en-US"/>
        </a:p>
      </dgm:t>
    </dgm:pt>
    <dgm:pt modelId="{49C8BD62-4B7E-604A-9714-E3CD93F1F24B}" type="sibTrans" cxnId="{B857632F-2B1D-D646-B2EA-1387A7DD73E7}">
      <dgm:prSet/>
      <dgm:spPr/>
      <dgm:t>
        <a:bodyPr/>
        <a:lstStyle/>
        <a:p>
          <a:endParaRPr lang="en-US"/>
        </a:p>
      </dgm:t>
    </dgm:pt>
    <dgm:pt modelId="{EF969BE0-2CD0-6847-81E6-F6D25983F039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To understand and predict changes in climate, weather, oceans, and coasts.</a:t>
          </a:r>
          <a:endParaRPr lang="en-US" dirty="0"/>
        </a:p>
      </dgm:t>
    </dgm:pt>
    <dgm:pt modelId="{0BECE319-81E4-0F4D-893F-FB7B9DF03AC6}" type="parTrans" cxnId="{D1003D94-0477-BD4A-BCD1-00993CDC40D6}">
      <dgm:prSet/>
      <dgm:spPr/>
      <dgm:t>
        <a:bodyPr/>
        <a:lstStyle/>
        <a:p>
          <a:endParaRPr lang="en-US"/>
        </a:p>
      </dgm:t>
    </dgm:pt>
    <dgm:pt modelId="{DF1C273A-0B88-D048-8DE9-27AE5CD8AEF0}" type="sibTrans" cxnId="{D1003D94-0477-BD4A-BCD1-00993CDC40D6}">
      <dgm:prSet/>
      <dgm:spPr/>
      <dgm:t>
        <a:bodyPr/>
        <a:lstStyle/>
        <a:p>
          <a:endParaRPr lang="en-US"/>
        </a:p>
      </dgm:t>
    </dgm:pt>
    <dgm:pt modelId="{284F67CF-B5D5-0644-AC20-F80F899137E5}">
      <dgm:prSet phldrT="[Text]"/>
      <dgm:spPr>
        <a:solidFill>
          <a:srgbClr val="0A4595"/>
        </a:solidFill>
      </dgm:spPr>
      <dgm:t>
        <a:bodyPr/>
        <a:lstStyle/>
        <a:p>
          <a:r>
            <a:rPr lang="en-US" dirty="0" smtClean="0"/>
            <a:t>To share that knowledge and information with others	</a:t>
          </a:r>
          <a:endParaRPr lang="en-US" dirty="0"/>
        </a:p>
      </dgm:t>
    </dgm:pt>
    <dgm:pt modelId="{028C8051-A4EE-264B-A0CB-8DEF7C01F00F}" type="parTrans" cxnId="{467F13EA-8426-7944-B7E4-0E8709C9A599}">
      <dgm:prSet/>
      <dgm:spPr/>
      <dgm:t>
        <a:bodyPr/>
        <a:lstStyle/>
        <a:p>
          <a:endParaRPr lang="en-US"/>
        </a:p>
      </dgm:t>
    </dgm:pt>
    <dgm:pt modelId="{4A573D82-A4D3-164B-8DE0-4696C87B0099}" type="sibTrans" cxnId="{467F13EA-8426-7944-B7E4-0E8709C9A599}">
      <dgm:prSet/>
      <dgm:spPr/>
      <dgm:t>
        <a:bodyPr/>
        <a:lstStyle/>
        <a:p>
          <a:endParaRPr lang="en-US"/>
        </a:p>
      </dgm:t>
    </dgm:pt>
    <dgm:pt modelId="{E4105DD7-F663-D04C-ABB6-5553E4C09D1E}">
      <dgm:prSet phldrT="[Text]"/>
      <dgm:spPr>
        <a:solidFill>
          <a:srgbClr val="0A4595"/>
        </a:solidFill>
      </dgm:spPr>
      <dgm:t>
        <a:bodyPr/>
        <a:lstStyle/>
        <a:p>
          <a:r>
            <a:rPr lang="en-US" dirty="0" smtClean="0"/>
            <a:t>To conserve and manage coastal and marine ecosystems and resources</a:t>
          </a:r>
          <a:endParaRPr lang="en-US" dirty="0"/>
        </a:p>
      </dgm:t>
    </dgm:pt>
    <dgm:pt modelId="{798834B2-63F8-C840-B6C2-44F6CBA1ED89}" type="parTrans" cxnId="{391822B7-56F0-2C46-B739-C477B91B72BF}">
      <dgm:prSet/>
      <dgm:spPr/>
      <dgm:t>
        <a:bodyPr/>
        <a:lstStyle/>
        <a:p>
          <a:endParaRPr lang="en-US"/>
        </a:p>
      </dgm:t>
    </dgm:pt>
    <dgm:pt modelId="{46C4537F-B764-4340-8849-9BECDC63A951}" type="sibTrans" cxnId="{391822B7-56F0-2C46-B739-C477B91B72BF}">
      <dgm:prSet/>
      <dgm:spPr/>
      <dgm:t>
        <a:bodyPr/>
        <a:lstStyle/>
        <a:p>
          <a:endParaRPr lang="en-US"/>
        </a:p>
      </dgm:t>
    </dgm:pt>
    <dgm:pt modelId="{BA4E3840-372A-624B-987E-BA1B58E44429}" type="pres">
      <dgm:prSet presAssocID="{7FE9DD22-E500-5C47-A972-25D5B2A6D06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BC3617-6EC7-0C44-B611-1586ECA9BC88}" type="pres">
      <dgm:prSet presAssocID="{74F76846-8D8D-B040-B27A-54C820638B26}" presName="centerShape" presStyleLbl="node0" presStyleIdx="0" presStyleCnt="1"/>
      <dgm:spPr/>
      <dgm:t>
        <a:bodyPr/>
        <a:lstStyle/>
        <a:p>
          <a:endParaRPr lang="en-US"/>
        </a:p>
      </dgm:t>
    </dgm:pt>
    <dgm:pt modelId="{7B1249A8-097A-AE4C-A69D-F9BAE2ADDD61}" type="pres">
      <dgm:prSet presAssocID="{0BECE319-81E4-0F4D-893F-FB7B9DF03AC6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9F4EB20-D08B-7A49-B86D-AD32539C187E}" type="pres">
      <dgm:prSet presAssocID="{EF969BE0-2CD0-6847-81E6-F6D25983F03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4A044-F6FF-BF48-AC56-223FB0DD8AB5}" type="pres">
      <dgm:prSet presAssocID="{028C8051-A4EE-264B-A0CB-8DEF7C01F00F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DD585514-7ABF-F849-AD82-0C778521A7C1}" type="pres">
      <dgm:prSet presAssocID="{284F67CF-B5D5-0644-AC20-F80F899137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1E28F-8B5B-5E4F-9FB0-D1241C375027}" type="pres">
      <dgm:prSet presAssocID="{798834B2-63F8-C840-B6C2-44F6CBA1ED89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82594766-4D8F-F640-95F7-44AB19EA646D}" type="pres">
      <dgm:prSet presAssocID="{E4105DD7-F663-D04C-ABB6-5553E4C09D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655B94-A0F6-4F43-8AE2-81C0B46E73B0}" type="presOf" srcId="{74F76846-8D8D-B040-B27A-54C820638B26}" destId="{16BC3617-6EC7-0C44-B611-1586ECA9BC88}" srcOrd="0" destOrd="0" presId="urn:microsoft.com/office/officeart/2005/8/layout/radial4"/>
    <dgm:cxn modelId="{9516402A-B5E3-0D4E-AF22-A20315B6CE9F}" type="presOf" srcId="{028C8051-A4EE-264B-A0CB-8DEF7C01F00F}" destId="{4224A044-F6FF-BF48-AC56-223FB0DD8AB5}" srcOrd="0" destOrd="0" presId="urn:microsoft.com/office/officeart/2005/8/layout/radial4"/>
    <dgm:cxn modelId="{A8009697-3730-9A45-A13E-4787BB775307}" type="presOf" srcId="{0BECE319-81E4-0F4D-893F-FB7B9DF03AC6}" destId="{7B1249A8-097A-AE4C-A69D-F9BAE2ADDD61}" srcOrd="0" destOrd="0" presId="urn:microsoft.com/office/officeart/2005/8/layout/radial4"/>
    <dgm:cxn modelId="{E772B3C2-B869-544A-B291-7991DCA05A01}" type="presOf" srcId="{7FE9DD22-E500-5C47-A972-25D5B2A6D063}" destId="{BA4E3840-372A-624B-987E-BA1B58E44429}" srcOrd="0" destOrd="0" presId="urn:microsoft.com/office/officeart/2005/8/layout/radial4"/>
    <dgm:cxn modelId="{B857632F-2B1D-D646-B2EA-1387A7DD73E7}" srcId="{7FE9DD22-E500-5C47-A972-25D5B2A6D063}" destId="{74F76846-8D8D-B040-B27A-54C820638B26}" srcOrd="0" destOrd="0" parTransId="{9F798F5E-867F-8C4C-9402-C17B597E18ED}" sibTransId="{49C8BD62-4B7E-604A-9714-E3CD93F1F24B}"/>
    <dgm:cxn modelId="{391822B7-56F0-2C46-B739-C477B91B72BF}" srcId="{74F76846-8D8D-B040-B27A-54C820638B26}" destId="{E4105DD7-F663-D04C-ABB6-5553E4C09D1E}" srcOrd="2" destOrd="0" parTransId="{798834B2-63F8-C840-B6C2-44F6CBA1ED89}" sibTransId="{46C4537F-B764-4340-8849-9BECDC63A951}"/>
    <dgm:cxn modelId="{467F13EA-8426-7944-B7E4-0E8709C9A599}" srcId="{74F76846-8D8D-B040-B27A-54C820638B26}" destId="{284F67CF-B5D5-0644-AC20-F80F899137E5}" srcOrd="1" destOrd="0" parTransId="{028C8051-A4EE-264B-A0CB-8DEF7C01F00F}" sibTransId="{4A573D82-A4D3-164B-8DE0-4696C87B0099}"/>
    <dgm:cxn modelId="{472DC6E8-58C2-D441-9A90-3C81CF5EEF47}" type="presOf" srcId="{E4105DD7-F663-D04C-ABB6-5553E4C09D1E}" destId="{82594766-4D8F-F640-95F7-44AB19EA646D}" srcOrd="0" destOrd="0" presId="urn:microsoft.com/office/officeart/2005/8/layout/radial4"/>
    <dgm:cxn modelId="{0A954E34-A8FB-C74A-9FB1-2DF6E60B4BC6}" type="presOf" srcId="{EF969BE0-2CD0-6847-81E6-F6D25983F039}" destId="{E9F4EB20-D08B-7A49-B86D-AD32539C187E}" srcOrd="0" destOrd="0" presId="urn:microsoft.com/office/officeart/2005/8/layout/radial4"/>
    <dgm:cxn modelId="{21C23827-7D10-F842-AF65-B5BB34589584}" type="presOf" srcId="{798834B2-63F8-C840-B6C2-44F6CBA1ED89}" destId="{6F31E28F-8B5B-5E4F-9FB0-D1241C375027}" srcOrd="0" destOrd="0" presId="urn:microsoft.com/office/officeart/2005/8/layout/radial4"/>
    <dgm:cxn modelId="{D1003D94-0477-BD4A-BCD1-00993CDC40D6}" srcId="{74F76846-8D8D-B040-B27A-54C820638B26}" destId="{EF969BE0-2CD0-6847-81E6-F6D25983F039}" srcOrd="0" destOrd="0" parTransId="{0BECE319-81E4-0F4D-893F-FB7B9DF03AC6}" sibTransId="{DF1C273A-0B88-D048-8DE9-27AE5CD8AEF0}"/>
    <dgm:cxn modelId="{1E2FC2CC-4EC3-DF40-9BEA-9A97D18EB8AD}" type="presOf" srcId="{284F67CF-B5D5-0644-AC20-F80F899137E5}" destId="{DD585514-7ABF-F849-AD82-0C778521A7C1}" srcOrd="0" destOrd="0" presId="urn:microsoft.com/office/officeart/2005/8/layout/radial4"/>
    <dgm:cxn modelId="{5B26E683-9D6F-C64D-8582-359EF423C7A4}" type="presParOf" srcId="{BA4E3840-372A-624B-987E-BA1B58E44429}" destId="{16BC3617-6EC7-0C44-B611-1586ECA9BC88}" srcOrd="0" destOrd="0" presId="urn:microsoft.com/office/officeart/2005/8/layout/radial4"/>
    <dgm:cxn modelId="{CDD10236-8DB0-B541-BE63-D7B2B2BBFC2B}" type="presParOf" srcId="{BA4E3840-372A-624B-987E-BA1B58E44429}" destId="{7B1249A8-097A-AE4C-A69D-F9BAE2ADDD61}" srcOrd="1" destOrd="0" presId="urn:microsoft.com/office/officeart/2005/8/layout/radial4"/>
    <dgm:cxn modelId="{ECE19742-357E-5540-AE5C-959F84F6522A}" type="presParOf" srcId="{BA4E3840-372A-624B-987E-BA1B58E44429}" destId="{E9F4EB20-D08B-7A49-B86D-AD32539C187E}" srcOrd="2" destOrd="0" presId="urn:microsoft.com/office/officeart/2005/8/layout/radial4"/>
    <dgm:cxn modelId="{BAD56867-E3E3-6842-AEE1-697D86DDDD24}" type="presParOf" srcId="{BA4E3840-372A-624B-987E-BA1B58E44429}" destId="{4224A044-F6FF-BF48-AC56-223FB0DD8AB5}" srcOrd="3" destOrd="0" presId="urn:microsoft.com/office/officeart/2005/8/layout/radial4"/>
    <dgm:cxn modelId="{A4C77E4E-A0CE-BF4A-837F-2350AB28859B}" type="presParOf" srcId="{BA4E3840-372A-624B-987E-BA1B58E44429}" destId="{DD585514-7ABF-F849-AD82-0C778521A7C1}" srcOrd="4" destOrd="0" presId="urn:microsoft.com/office/officeart/2005/8/layout/radial4"/>
    <dgm:cxn modelId="{DC8BEAEB-3528-5246-8AA7-3543066C351B}" type="presParOf" srcId="{BA4E3840-372A-624B-987E-BA1B58E44429}" destId="{6F31E28F-8B5B-5E4F-9FB0-D1241C375027}" srcOrd="5" destOrd="0" presId="urn:microsoft.com/office/officeart/2005/8/layout/radial4"/>
    <dgm:cxn modelId="{BB2451FF-7125-F34C-B641-AE165B208B48}" type="presParOf" srcId="{BA4E3840-372A-624B-987E-BA1B58E44429}" destId="{82594766-4D8F-F640-95F7-44AB19EA646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67243-68A4-4ACD-BD01-EE30D6C3B0FE}">
      <dsp:nvSpPr>
        <dsp:cNvPr id="0" name=""/>
        <dsp:cNvSpPr/>
      </dsp:nvSpPr>
      <dsp:spPr>
        <a:xfrm>
          <a:off x="4178300" y="791126"/>
          <a:ext cx="165752" cy="1868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8470"/>
              </a:lnTo>
              <a:lnTo>
                <a:pt x="165752" y="186847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5C40C-DC8D-403F-842C-E36F9D1FA20C}">
      <dsp:nvSpPr>
        <dsp:cNvPr id="0" name=""/>
        <dsp:cNvSpPr/>
      </dsp:nvSpPr>
      <dsp:spPr>
        <a:xfrm>
          <a:off x="4000029" y="791126"/>
          <a:ext cx="178270" cy="1867176"/>
        </a:xfrm>
        <a:custGeom>
          <a:avLst/>
          <a:gdLst/>
          <a:ahLst/>
          <a:cxnLst/>
          <a:rect l="0" t="0" r="0" b="0"/>
          <a:pathLst>
            <a:path>
              <a:moveTo>
                <a:pt x="178270" y="0"/>
              </a:moveTo>
              <a:lnTo>
                <a:pt x="178270" y="1867176"/>
              </a:lnTo>
              <a:lnTo>
                <a:pt x="0" y="186717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CC769-EA39-4CC9-A13F-1C72D4BFE4BB}">
      <dsp:nvSpPr>
        <dsp:cNvPr id="0" name=""/>
        <dsp:cNvSpPr/>
      </dsp:nvSpPr>
      <dsp:spPr>
        <a:xfrm>
          <a:off x="4178300" y="791126"/>
          <a:ext cx="196234" cy="746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6374"/>
              </a:lnTo>
              <a:lnTo>
                <a:pt x="196234" y="74637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4DA3C-7F56-4751-9291-ECF30E2DE214}">
      <dsp:nvSpPr>
        <dsp:cNvPr id="0" name=""/>
        <dsp:cNvSpPr/>
      </dsp:nvSpPr>
      <dsp:spPr>
        <a:xfrm>
          <a:off x="4000029" y="791126"/>
          <a:ext cx="178270" cy="746374"/>
        </a:xfrm>
        <a:custGeom>
          <a:avLst/>
          <a:gdLst/>
          <a:ahLst/>
          <a:cxnLst/>
          <a:rect l="0" t="0" r="0" b="0"/>
          <a:pathLst>
            <a:path>
              <a:moveTo>
                <a:pt x="178270" y="0"/>
              </a:moveTo>
              <a:lnTo>
                <a:pt x="178270" y="746374"/>
              </a:lnTo>
              <a:lnTo>
                <a:pt x="0" y="74637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65241-FBB8-470B-A635-40FF47173A1C}">
      <dsp:nvSpPr>
        <dsp:cNvPr id="0" name=""/>
        <dsp:cNvSpPr/>
      </dsp:nvSpPr>
      <dsp:spPr>
        <a:xfrm>
          <a:off x="4178300" y="791126"/>
          <a:ext cx="2860127" cy="2573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7355"/>
              </a:lnTo>
              <a:lnTo>
                <a:pt x="2860127" y="2407355"/>
              </a:lnTo>
              <a:lnTo>
                <a:pt x="2860127" y="2573107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D3B15-DB5E-480D-BD93-9C8BBF0854F2}">
      <dsp:nvSpPr>
        <dsp:cNvPr id="0" name=""/>
        <dsp:cNvSpPr/>
      </dsp:nvSpPr>
      <dsp:spPr>
        <a:xfrm>
          <a:off x="4132580" y="791126"/>
          <a:ext cx="91440" cy="25731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73107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9A7D4-FE53-46FF-A390-988440D43262}">
      <dsp:nvSpPr>
        <dsp:cNvPr id="0" name=""/>
        <dsp:cNvSpPr/>
      </dsp:nvSpPr>
      <dsp:spPr>
        <a:xfrm>
          <a:off x="1318172" y="791126"/>
          <a:ext cx="2860127" cy="2573107"/>
        </a:xfrm>
        <a:custGeom>
          <a:avLst/>
          <a:gdLst/>
          <a:ahLst/>
          <a:cxnLst/>
          <a:rect l="0" t="0" r="0" b="0"/>
          <a:pathLst>
            <a:path>
              <a:moveTo>
                <a:pt x="2860127" y="0"/>
              </a:moveTo>
              <a:lnTo>
                <a:pt x="2860127" y="2407355"/>
              </a:lnTo>
              <a:lnTo>
                <a:pt x="0" y="2407355"/>
              </a:lnTo>
              <a:lnTo>
                <a:pt x="0" y="2573107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4F690-6C53-4AAD-8878-149026E8DD52}">
      <dsp:nvSpPr>
        <dsp:cNvPr id="0" name=""/>
        <dsp:cNvSpPr/>
      </dsp:nvSpPr>
      <dsp:spPr>
        <a:xfrm>
          <a:off x="2817868" y="1829"/>
          <a:ext cx="2720863" cy="78929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smtClean="0"/>
            <a:t>Director’s Office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100" kern="1200" dirty="0" smtClean="0"/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Steven Koch, Director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Lans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Rothfusz</a:t>
          </a:r>
          <a:r>
            <a:rPr lang="en-US" sz="1100" kern="1200" dirty="0" smtClean="0"/>
            <a:t>, Deputy Director</a:t>
          </a:r>
        </a:p>
      </dsp:txBody>
      <dsp:txXfrm>
        <a:off x="2817868" y="1829"/>
        <a:ext cx="2720863" cy="789296"/>
      </dsp:txXfrm>
    </dsp:sp>
    <dsp:sp modelId="{D229A971-6763-4CB8-AB74-05E3E545EFFC}">
      <dsp:nvSpPr>
        <dsp:cNvPr id="0" name=""/>
        <dsp:cNvSpPr/>
      </dsp:nvSpPr>
      <dsp:spPr>
        <a:xfrm>
          <a:off x="53861" y="3364234"/>
          <a:ext cx="2528622" cy="78929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smtClean="0"/>
            <a:t>Forecast Research &amp; Development</a:t>
          </a:r>
        </a:p>
        <a:p>
          <a:pPr lvl="0" algn="ctr" defTabSz="4889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smtClean="0"/>
            <a:t>Jack </a:t>
          </a:r>
          <a:r>
            <a:rPr lang="en-US" sz="1100" kern="1200" dirty="0" err="1" smtClean="0"/>
            <a:t>Kain</a:t>
          </a:r>
          <a:endParaRPr lang="en-US" sz="1100" kern="1200" dirty="0" smtClean="0"/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smtClean="0"/>
            <a:t>Division Chief</a:t>
          </a:r>
          <a:endParaRPr lang="en-US" sz="1100" kern="1200" dirty="0"/>
        </a:p>
      </dsp:txBody>
      <dsp:txXfrm>
        <a:off x="53861" y="3364234"/>
        <a:ext cx="2528622" cy="789296"/>
      </dsp:txXfrm>
    </dsp:sp>
    <dsp:sp modelId="{A14AAB20-E5A6-47B4-8935-F1D451B2CF7C}">
      <dsp:nvSpPr>
        <dsp:cNvPr id="0" name=""/>
        <dsp:cNvSpPr/>
      </dsp:nvSpPr>
      <dsp:spPr>
        <a:xfrm>
          <a:off x="2913988" y="3364234"/>
          <a:ext cx="2528622" cy="78929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Radar Research &amp; Development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smtClean="0"/>
            <a:t>Mike Jain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Acting Division Chief</a:t>
          </a:r>
          <a:endParaRPr lang="en-US" sz="1100" kern="1200" dirty="0"/>
        </a:p>
      </dsp:txBody>
      <dsp:txXfrm>
        <a:off x="2913988" y="3364234"/>
        <a:ext cx="2528622" cy="789296"/>
      </dsp:txXfrm>
    </dsp:sp>
    <dsp:sp modelId="{33E810A5-C8B2-446B-984C-6CFB14CAD032}">
      <dsp:nvSpPr>
        <dsp:cNvPr id="0" name=""/>
        <dsp:cNvSpPr/>
      </dsp:nvSpPr>
      <dsp:spPr>
        <a:xfrm>
          <a:off x="5774116" y="3364234"/>
          <a:ext cx="2528622" cy="78929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Warning Research &amp; Development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smtClean="0"/>
            <a:t>Dave Jorgensen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Division Chief</a:t>
          </a:r>
          <a:endParaRPr lang="en-US" sz="1100" kern="1200" dirty="0"/>
        </a:p>
      </dsp:txBody>
      <dsp:txXfrm>
        <a:off x="5774116" y="3364234"/>
        <a:ext cx="2528622" cy="789296"/>
      </dsp:txXfrm>
    </dsp:sp>
    <dsp:sp modelId="{4A73398F-3F5E-4A57-91FB-EB270234CC5A}">
      <dsp:nvSpPr>
        <dsp:cNvPr id="0" name=""/>
        <dsp:cNvSpPr/>
      </dsp:nvSpPr>
      <dsp:spPr>
        <a:xfrm>
          <a:off x="1471406" y="1142853"/>
          <a:ext cx="2528622" cy="78929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Field Observing Facilities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Doug Kennedy, Lead</a:t>
          </a:r>
          <a:endParaRPr lang="en-US" sz="1100" kern="1200" dirty="0"/>
        </a:p>
      </dsp:txBody>
      <dsp:txXfrm>
        <a:off x="1471406" y="1142853"/>
        <a:ext cx="2528622" cy="789296"/>
      </dsp:txXfrm>
    </dsp:sp>
    <dsp:sp modelId="{459FDE4B-7946-408E-99AD-2DABC66299F1}">
      <dsp:nvSpPr>
        <dsp:cNvPr id="0" name=""/>
        <dsp:cNvSpPr/>
      </dsp:nvSpPr>
      <dsp:spPr>
        <a:xfrm>
          <a:off x="4374534" y="1142853"/>
          <a:ext cx="2528622" cy="789296"/>
        </a:xfrm>
        <a:prstGeom prst="rect">
          <a:avLst/>
        </a:prstGeom>
        <a:solidFill>
          <a:srgbClr val="0000FF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Information &amp; Technology Service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Jeff Horn, Lead</a:t>
          </a:r>
        </a:p>
      </dsp:txBody>
      <dsp:txXfrm>
        <a:off x="4374534" y="1142853"/>
        <a:ext cx="2528622" cy="789296"/>
      </dsp:txXfrm>
    </dsp:sp>
    <dsp:sp modelId="{422A6840-0A19-4831-8F03-3A725043F06A}">
      <dsp:nvSpPr>
        <dsp:cNvPr id="0" name=""/>
        <dsp:cNvSpPr/>
      </dsp:nvSpPr>
      <dsp:spPr>
        <a:xfrm>
          <a:off x="1471406" y="2263654"/>
          <a:ext cx="2528622" cy="78929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Administrative Services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Patrina</a:t>
          </a:r>
          <a:r>
            <a:rPr lang="en-US" sz="1100" kern="1200" dirty="0" smtClean="0"/>
            <a:t> Gregory,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Administrative Officer</a:t>
          </a:r>
          <a:endParaRPr lang="en-US" sz="1100" kern="1200" dirty="0"/>
        </a:p>
      </dsp:txBody>
      <dsp:txXfrm>
        <a:off x="1471406" y="2263654"/>
        <a:ext cx="2528622" cy="789296"/>
      </dsp:txXfrm>
    </dsp:sp>
    <dsp:sp modelId="{66FC7376-A2EF-4867-945E-704AAD44AB23}">
      <dsp:nvSpPr>
        <dsp:cNvPr id="0" name=""/>
        <dsp:cNvSpPr/>
      </dsp:nvSpPr>
      <dsp:spPr>
        <a:xfrm>
          <a:off x="4344052" y="2264949"/>
          <a:ext cx="2528622" cy="789296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CIMMS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Randy </a:t>
          </a:r>
          <a:r>
            <a:rPr lang="en-US" sz="1100" kern="1200" dirty="0" err="1" smtClean="0"/>
            <a:t>Peppler</a:t>
          </a:r>
          <a:r>
            <a:rPr lang="en-US" sz="1100" kern="1200" dirty="0" smtClean="0"/>
            <a:t>, Acting Director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Sebastian Torres, CIMMS/NOAA Liaison</a:t>
          </a:r>
        </a:p>
      </dsp:txBody>
      <dsp:txXfrm>
        <a:off x="4344052" y="2264949"/>
        <a:ext cx="2528622" cy="789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C3617-6EC7-0C44-B611-1586ECA9BC88}">
      <dsp:nvSpPr>
        <dsp:cNvPr id="0" name=""/>
        <dsp:cNvSpPr/>
      </dsp:nvSpPr>
      <dsp:spPr>
        <a:xfrm>
          <a:off x="2417668" y="1877522"/>
          <a:ext cx="1575384" cy="1575384"/>
        </a:xfrm>
        <a:prstGeom prst="ellipse">
          <a:avLst/>
        </a:prstGeom>
        <a:solidFill>
          <a:srgbClr val="0A4595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NOAA Mission: </a:t>
          </a:r>
          <a:r>
            <a:rPr lang="en-US" sz="1500" kern="1200" dirty="0" smtClean="0"/>
            <a:t>Science, Service, Stewardship</a:t>
          </a:r>
        </a:p>
      </dsp:txBody>
      <dsp:txXfrm>
        <a:off x="2648378" y="2108232"/>
        <a:ext cx="1113964" cy="1113964"/>
      </dsp:txXfrm>
    </dsp:sp>
    <dsp:sp modelId="{7B1249A8-097A-AE4C-A69D-F9BAE2ADDD61}">
      <dsp:nvSpPr>
        <dsp:cNvPr id="0" name=""/>
        <dsp:cNvSpPr/>
      </dsp:nvSpPr>
      <dsp:spPr>
        <a:xfrm rot="12900000">
          <a:off x="1403382" y="1602027"/>
          <a:ext cx="1208395" cy="4489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F4EB20-D08B-7A49-B86D-AD32539C187E}">
      <dsp:nvSpPr>
        <dsp:cNvPr id="0" name=""/>
        <dsp:cNvSpPr/>
      </dsp:nvSpPr>
      <dsp:spPr>
        <a:xfrm>
          <a:off x="764342" y="881320"/>
          <a:ext cx="1496615" cy="1197292"/>
        </a:xfrm>
        <a:prstGeom prst="roundRect">
          <a:avLst>
            <a:gd name="adj" fmla="val 10000"/>
          </a:avLst>
        </a:prstGeom>
        <a:solidFill>
          <a:schemeClr val="bg2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To understand and predict changes in climate, weather, oceans, and coasts.</a:t>
          </a:r>
          <a:endParaRPr lang="en-US" sz="1300" kern="1200" dirty="0"/>
        </a:p>
      </dsp:txBody>
      <dsp:txXfrm>
        <a:off x="799409" y="916387"/>
        <a:ext cx="1426481" cy="1127158"/>
      </dsp:txXfrm>
    </dsp:sp>
    <dsp:sp modelId="{4224A044-F6FF-BF48-AC56-223FB0DD8AB5}">
      <dsp:nvSpPr>
        <dsp:cNvPr id="0" name=""/>
        <dsp:cNvSpPr/>
      </dsp:nvSpPr>
      <dsp:spPr>
        <a:xfrm rot="16200000">
          <a:off x="2601163" y="978502"/>
          <a:ext cx="1208395" cy="4489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D585514-7ABF-F849-AD82-0C778521A7C1}">
      <dsp:nvSpPr>
        <dsp:cNvPr id="0" name=""/>
        <dsp:cNvSpPr/>
      </dsp:nvSpPr>
      <dsp:spPr>
        <a:xfrm>
          <a:off x="2457053" y="150"/>
          <a:ext cx="1496615" cy="1197292"/>
        </a:xfrm>
        <a:prstGeom prst="roundRect">
          <a:avLst>
            <a:gd name="adj" fmla="val 10000"/>
          </a:avLst>
        </a:prstGeom>
        <a:solidFill>
          <a:srgbClr val="0A4595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To share that knowledge and information with others	</a:t>
          </a:r>
          <a:endParaRPr lang="en-US" sz="1300" kern="1200" dirty="0"/>
        </a:p>
      </dsp:txBody>
      <dsp:txXfrm>
        <a:off x="2492120" y="35217"/>
        <a:ext cx="1426481" cy="1127158"/>
      </dsp:txXfrm>
    </dsp:sp>
    <dsp:sp modelId="{6F31E28F-8B5B-5E4F-9FB0-D1241C375027}">
      <dsp:nvSpPr>
        <dsp:cNvPr id="0" name=""/>
        <dsp:cNvSpPr/>
      </dsp:nvSpPr>
      <dsp:spPr>
        <a:xfrm rot="19500000">
          <a:off x="3798943" y="1602027"/>
          <a:ext cx="1208395" cy="4489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594766-4D8F-F640-95F7-44AB19EA646D}">
      <dsp:nvSpPr>
        <dsp:cNvPr id="0" name=""/>
        <dsp:cNvSpPr/>
      </dsp:nvSpPr>
      <dsp:spPr>
        <a:xfrm>
          <a:off x="4149763" y="881320"/>
          <a:ext cx="1496615" cy="1197292"/>
        </a:xfrm>
        <a:prstGeom prst="roundRect">
          <a:avLst>
            <a:gd name="adj" fmla="val 10000"/>
          </a:avLst>
        </a:prstGeom>
        <a:solidFill>
          <a:srgbClr val="0A4595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To conserve and manage coastal and marine ecosystems and resources</a:t>
          </a:r>
          <a:endParaRPr lang="en-US" sz="1300" kern="1200" dirty="0"/>
        </a:p>
      </dsp:txBody>
      <dsp:txXfrm>
        <a:off x="4184830" y="916387"/>
        <a:ext cx="1426481" cy="1127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18A8A2-11F2-FE4C-98EE-12CDC634506F}" type="datetimeFigureOut">
              <a:rPr lang="en-US"/>
              <a:pPr>
                <a:defRPr/>
              </a:pPr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C592BD-E543-DF4F-8BD4-FA0EE3F2A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572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BF50F8-4958-1E48-AE35-9658007E791C}" type="datetimeFigureOut">
              <a:rPr lang="en-US"/>
              <a:pPr>
                <a:defRPr/>
              </a:pPr>
              <a:t>2/18/15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6CAB069-36C4-8D46-B6E1-AA000B2F6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0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A7BEB-1D23-E24F-9E7B-9FA99120BA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54E8E-3C28-4D4F-A0CD-2CEDBAFBF7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4D8F0-E53A-9449-8676-AA6EFC4CBE9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Tx/>
              <a:buChar char="•"/>
            </a:pPr>
            <a:endParaRPr lang="en-US" sz="1700" b="1" dirty="0">
              <a:solidFill>
                <a:srgbClr val="000000"/>
              </a:solidFill>
              <a:latin typeface="Century Gothic" charset="0"/>
              <a:cs typeface="Questrial" charset="0"/>
              <a:sym typeface="Questrial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D8ECB6-2DD9-B74A-A982-E249CA77718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67692-F8BB-DE44-8C32-5DCC407E012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4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explanation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7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A7BEB-1D23-E24F-9E7B-9FA99120BA8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04A20A-25DD-0D46-BF7C-64AF4EF9863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wanted</a:t>
            </a:r>
            <a:r>
              <a:rPr lang="en-US" baseline="0" dirty="0" smtClean="0"/>
              <a:t> a slide to show our relationship with CIMMS?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887C1E-C2F8-AA40-B91A-20A120EF655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FY13 107</a:t>
            </a:r>
          </a:p>
          <a:p>
            <a:r>
              <a:rPr lang="en-US" dirty="0" smtClean="0"/>
              <a:t>FY14 107 </a:t>
            </a:r>
          </a:p>
          <a:p>
            <a:r>
              <a:rPr lang="en-US" dirty="0" smtClean="0"/>
              <a:t>Data from NSSL publication database, fiscal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CAB069-36C4-8D46-B6E1-AA000B2F6B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25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463F26-A9AD-4D41-AA3C-A42677819AD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C56AE-ADB0-2648-B28A-E8ADADEBC85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54E8E-3C28-4D4F-A0CD-2CEDBAFBF7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 descr="BlueDome_w_scu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1" descr="090605_Wyoming6_Coniglio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3" descr="15764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214313" y="6032500"/>
            <a:ext cx="2476500" cy="698500"/>
            <a:chOff x="1823332" y="6023429"/>
            <a:chExt cx="2476501" cy="698500"/>
          </a:xfrm>
        </p:grpSpPr>
        <p:pic>
          <p:nvPicPr>
            <p:cNvPr id="8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universal_gold_b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Placeholder 11" descr="090605_Wyoming6_Conigli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Placeholder 13" descr="15764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8"/>
          <p:cNvGrpSpPr>
            <a:grpSpLocks/>
          </p:cNvGrpSpPr>
          <p:nvPr userDrawn="1"/>
        </p:nvGrpSpPr>
        <p:grpSpPr bwMode="auto">
          <a:xfrm>
            <a:off x="214313" y="6032500"/>
            <a:ext cx="1586629" cy="698500"/>
            <a:chOff x="1823332" y="6023429"/>
            <a:chExt cx="1586630" cy="698500"/>
          </a:xfrm>
        </p:grpSpPr>
        <p:pic>
          <p:nvPicPr>
            <p:cNvPr id="15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248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6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47C9A697-649F-1548-B328-E236A27AE9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1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2914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4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F02F8362-3B47-7F4A-8BF3-8CE70603DE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8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2456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57798080-E753-BF4E-B172-6740D1A181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0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5311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3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AD832E8D-3AEB-054E-8F1F-709D65325C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7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3622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8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E52AF073-D554-574B-88D7-7EBFD90D8E2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3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5735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CD96D4DA-342B-A446-9E11-F7107D68EF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0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83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224FB9C5-5BF6-1F43-8ED3-1EA2363EAB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0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2047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D9B51EC6-FD65-784C-AF13-EB6F4B1D1F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2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23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7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B81CF90F-0DE6-154D-83A9-F17DFACF4E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2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4534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A3C6EACE-796F-FF44-ACEF-43D964996F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9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9967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333750" y="6015038"/>
            <a:ext cx="2476500" cy="698500"/>
            <a:chOff x="3409962" y="6014357"/>
            <a:chExt cx="2476501" cy="698500"/>
          </a:xfrm>
        </p:grpSpPr>
        <p:pic>
          <p:nvPicPr>
            <p:cNvPr id="5" name="Picture 6" descr="noaa_w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834" y="6014357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US-DeptOfCommerce-Seal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962" y="6023429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universal_gold_b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106" y="6023429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8" name="Group 5"/>
          <p:cNvGrpSpPr>
            <a:grpSpLocks/>
          </p:cNvGrpSpPr>
          <p:nvPr userDrawn="1"/>
        </p:nvGrpSpPr>
        <p:grpSpPr bwMode="auto">
          <a:xfrm>
            <a:off x="3333750" y="6015038"/>
            <a:ext cx="2476500" cy="698500"/>
            <a:chOff x="3409962" y="6014357"/>
            <a:chExt cx="2476501" cy="698500"/>
          </a:xfrm>
        </p:grpSpPr>
        <p:pic>
          <p:nvPicPr>
            <p:cNvPr id="9" name="Picture 6" descr="noaa_w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834" y="6014357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US-DeptOfCommerce-Seal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962" y="6023429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universal_gold_b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106" y="6023429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978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53844" y="3058319"/>
            <a:ext cx="68675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53844" y="3058319"/>
            <a:ext cx="68675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5400000">
            <a:off x="-3201987" y="3201987"/>
            <a:ext cx="6858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7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9694" y="89694"/>
            <a:ext cx="6794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>
          <a:xfrm rot="5400000">
            <a:off x="-1703387" y="25860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>
          <a:xfrm rot="5400000">
            <a:off x="-366712" y="5913437"/>
            <a:ext cx="118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F7C1C403-21F0-2646-8DB2-B691F7D30B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53844" y="3058319"/>
            <a:ext cx="68675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 rot="5400000">
            <a:off x="-3201987" y="3201987"/>
            <a:ext cx="6858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2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9694" y="89694"/>
            <a:ext cx="6794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7639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3201987" y="3201987"/>
            <a:ext cx="6858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9694" y="89694"/>
            <a:ext cx="6794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 rot="5400000">
            <a:off x="-1703387" y="25860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 rot="5400000">
            <a:off x="-366712" y="5913437"/>
            <a:ext cx="118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1A467688-B52C-5F4C-919A-28F192A672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-3201987" y="3201987"/>
            <a:ext cx="6858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9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9694" y="89694"/>
            <a:ext cx="6794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91463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 descr="BlueDome_w_scu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1" descr="090605_Wyoming6_Coniglio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3" descr="15764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214313" y="6032500"/>
            <a:ext cx="2476500" cy="698500"/>
            <a:chOff x="1823332" y="6023429"/>
            <a:chExt cx="2476501" cy="698500"/>
          </a:xfrm>
        </p:grpSpPr>
        <p:pic>
          <p:nvPicPr>
            <p:cNvPr id="8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universal_gold_b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Placeholder 11" descr="090605_Wyoming6_Conigli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Placeholder 13" descr="15764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8"/>
          <p:cNvGrpSpPr>
            <a:grpSpLocks/>
          </p:cNvGrpSpPr>
          <p:nvPr userDrawn="1"/>
        </p:nvGrpSpPr>
        <p:grpSpPr bwMode="auto">
          <a:xfrm>
            <a:off x="214313" y="6032500"/>
            <a:ext cx="2476500" cy="698500"/>
            <a:chOff x="1823332" y="6023429"/>
            <a:chExt cx="2476501" cy="698500"/>
          </a:xfrm>
        </p:grpSpPr>
        <p:pic>
          <p:nvPicPr>
            <p:cNvPr id="15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" descr="universal_gold_b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995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 descr="BlueDome_w_scud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1" descr="090605_Wyoming6_Conigli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3" descr="15764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 userDrawn="1"/>
        </p:nvGrpSpPr>
        <p:grpSpPr bwMode="auto">
          <a:xfrm>
            <a:off x="214313" y="6032500"/>
            <a:ext cx="2476500" cy="698500"/>
            <a:chOff x="1823332" y="6023429"/>
            <a:chExt cx="2476501" cy="698500"/>
          </a:xfrm>
        </p:grpSpPr>
        <p:pic>
          <p:nvPicPr>
            <p:cNvPr id="8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universal_gold_b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248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 descr="BlueDome_w_scud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1" descr="090605_Wyoming6_Conigli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3" descr="15764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 userDrawn="1"/>
        </p:nvGrpSpPr>
        <p:grpSpPr bwMode="auto">
          <a:xfrm>
            <a:off x="214313" y="6032500"/>
            <a:ext cx="2476500" cy="698500"/>
            <a:chOff x="1823332" y="6023429"/>
            <a:chExt cx="2476501" cy="698500"/>
          </a:xfrm>
        </p:grpSpPr>
        <p:pic>
          <p:nvPicPr>
            <p:cNvPr id="8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universal_gold_b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995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519055E0-225A-C241-BFB6-2D5623285F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1" name="Picture 7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9474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5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EFCCBE60-1D5C-CD41-B6F2-FEE1B023A0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9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1365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8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739F78C2-EBED-CD4B-90B2-E091E9721A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3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773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B7FCCA0E-F78B-AB4D-900F-AEA55D8CCA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3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3935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A4595"/>
                </a:solidFill>
                <a:latin typeface="Century Gothic"/>
              </a:rPr>
              <a:t>Click to edit Master title style</a:t>
            </a:r>
            <a:endParaRPr lang="en-US" dirty="0">
              <a:solidFill>
                <a:srgbClr val="0A4595"/>
              </a:solidFill>
              <a:latin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A4595"/>
                </a:solidFill>
                <a:latin typeface="Century Gothic"/>
              </a:rPr>
              <a:t>Click to edit Master title style</a:t>
            </a:r>
            <a:endParaRPr lang="en-US" dirty="0">
              <a:solidFill>
                <a:srgbClr val="0A4595"/>
              </a:solidFill>
              <a:latin typeface="Century Gothic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A4595"/>
                </a:solidFill>
                <a:latin typeface="Arial"/>
                <a:cs typeface="Arial"/>
              </a:rPr>
              <a:t>Click to edit Master title style</a:t>
            </a:r>
            <a:endParaRPr lang="en-US" dirty="0">
              <a:solidFill>
                <a:srgbClr val="0A4595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8" name="Picture 9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A6AF0F44-4AAF-7649-909B-AE16381CFC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A4595"/>
                </a:solidFill>
                <a:latin typeface="Arial"/>
                <a:cs typeface="Arial"/>
              </a:rPr>
              <a:t>Click to edit Master title style</a:t>
            </a:r>
            <a:endParaRPr lang="en-US" dirty="0">
              <a:solidFill>
                <a:srgbClr val="0A4595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3" name="Picture 9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8026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0" name="Picture 8" descr="universal_gold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6BDFB417-BCD0-D14F-8B0D-8BA5306F79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5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9983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8" name="Picture 6" descr="universal_gold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Century Gothic"/>
                <a:ea typeface="+mn-ea"/>
                <a:cs typeface="+mn-cs"/>
              </a:defRPr>
            </a:lvl1pPr>
          </a:lstStyle>
          <a:p>
            <a:pPr>
              <a:defRPr/>
            </a:pPr>
            <a:fld id="{802C1917-9C74-9644-9ACA-DF168EB953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2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1324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295275"/>
            <a:ext cx="7583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949450"/>
            <a:ext cx="7583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1" r:id="rId1"/>
    <p:sldLayoutId id="2147485772" r:id="rId2"/>
    <p:sldLayoutId id="2147485773" r:id="rId3"/>
    <p:sldLayoutId id="2147485774" r:id="rId4"/>
    <p:sldLayoutId id="2147485775" r:id="rId5"/>
    <p:sldLayoutId id="2147485776" r:id="rId6"/>
    <p:sldLayoutId id="2147485777" r:id="rId7"/>
    <p:sldLayoutId id="2147485778" r:id="rId8"/>
    <p:sldLayoutId id="2147485779" r:id="rId9"/>
    <p:sldLayoutId id="2147485780" r:id="rId10"/>
    <p:sldLayoutId id="2147485781" r:id="rId11"/>
    <p:sldLayoutId id="2147485782" r:id="rId12"/>
    <p:sldLayoutId id="2147485783" r:id="rId13"/>
    <p:sldLayoutId id="2147485784" r:id="rId14"/>
    <p:sldLayoutId id="2147485785" r:id="rId15"/>
    <p:sldLayoutId id="2147485786" r:id="rId16"/>
    <p:sldLayoutId id="2147485787" r:id="rId17"/>
    <p:sldLayoutId id="2147485788" r:id="rId18"/>
    <p:sldLayoutId id="2147485789" r:id="rId19"/>
    <p:sldLayoutId id="2147485790" r:id="rId20"/>
    <p:sldLayoutId id="2147485791" r:id="rId21"/>
    <p:sldLayoutId id="2147485792" r:id="rId22"/>
    <p:sldLayoutId id="2147485749" r:id="rId23"/>
    <p:sldLayoutId id="2147485728" r:id="rId24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kern="1200">
          <a:solidFill>
            <a:schemeClr val="bg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sz="2200" kern="1200">
          <a:solidFill>
            <a:srgbClr val="19191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1" fontAlgn="base" hangingPunct="1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sz="2000" kern="1200">
          <a:solidFill>
            <a:srgbClr val="191919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1" fontAlgn="base" hangingPunct="1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kern="1200">
          <a:solidFill>
            <a:srgbClr val="191919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1" fontAlgn="base" hangingPunct="1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kern="1200">
          <a:solidFill>
            <a:srgbClr val="191919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1" fontAlgn="base" hangingPunct="1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kern="1200">
          <a:solidFill>
            <a:srgbClr val="191919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jp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7" Type="http://schemas.openxmlformats.org/officeDocument/2006/relationships/image" Target="../media/image52.jpeg"/><Relationship Id="rId18" Type="http://schemas.openxmlformats.org/officeDocument/2006/relationships/image" Target="../media/image53.jpeg"/><Relationship Id="rId19" Type="http://schemas.openxmlformats.org/officeDocument/2006/relationships/image" Target="../media/image54.jpeg"/><Relationship Id="rId60" Type="http://schemas.openxmlformats.org/officeDocument/2006/relationships/image" Target="../media/image92.jpeg"/><Relationship Id="rId61" Type="http://schemas.openxmlformats.org/officeDocument/2006/relationships/image" Target="../media/image93.png"/><Relationship Id="rId62" Type="http://schemas.openxmlformats.org/officeDocument/2006/relationships/image" Target="../media/image94.jpg"/><Relationship Id="rId63" Type="http://schemas.openxmlformats.org/officeDocument/2006/relationships/image" Target="../media/image95.jpeg"/><Relationship Id="rId64" Type="http://schemas.openxmlformats.org/officeDocument/2006/relationships/image" Target="../media/image96.png"/><Relationship Id="rId65" Type="http://schemas.openxmlformats.org/officeDocument/2006/relationships/image" Target="../media/image97.png"/><Relationship Id="rId66" Type="http://schemas.openxmlformats.org/officeDocument/2006/relationships/image" Target="../media/image98.jpeg"/><Relationship Id="rId67" Type="http://schemas.openxmlformats.org/officeDocument/2006/relationships/image" Target="../media/image99.png"/><Relationship Id="rId68" Type="http://schemas.openxmlformats.org/officeDocument/2006/relationships/image" Target="../media/image100.jpeg"/><Relationship Id="rId69" Type="http://schemas.openxmlformats.org/officeDocument/2006/relationships/image" Target="../media/image101.jpeg"/><Relationship Id="rId120" Type="http://schemas.openxmlformats.org/officeDocument/2006/relationships/image" Target="../media/image147.jpeg"/><Relationship Id="rId121" Type="http://schemas.openxmlformats.org/officeDocument/2006/relationships/image" Target="../media/image148.png"/><Relationship Id="rId122" Type="http://schemas.openxmlformats.org/officeDocument/2006/relationships/image" Target="../media/image149.jpeg"/><Relationship Id="rId123" Type="http://schemas.openxmlformats.org/officeDocument/2006/relationships/image" Target="../media/image150.jpeg"/><Relationship Id="rId124" Type="http://schemas.openxmlformats.org/officeDocument/2006/relationships/image" Target="../media/image151.jpeg"/><Relationship Id="rId125" Type="http://schemas.openxmlformats.org/officeDocument/2006/relationships/image" Target="../media/image152.gif"/><Relationship Id="rId126" Type="http://schemas.openxmlformats.org/officeDocument/2006/relationships/image" Target="../media/image153.png"/><Relationship Id="rId127" Type="http://schemas.openxmlformats.org/officeDocument/2006/relationships/image" Target="../media/image154.png"/><Relationship Id="rId128" Type="http://schemas.openxmlformats.org/officeDocument/2006/relationships/image" Target="../media/image155.jpeg"/><Relationship Id="rId40" Type="http://schemas.openxmlformats.org/officeDocument/2006/relationships/image" Target="../media/image72.jpeg"/><Relationship Id="rId41" Type="http://schemas.openxmlformats.org/officeDocument/2006/relationships/image" Target="../media/image73.gif"/><Relationship Id="rId42" Type="http://schemas.openxmlformats.org/officeDocument/2006/relationships/image" Target="../media/image74.gif"/><Relationship Id="rId90" Type="http://schemas.openxmlformats.org/officeDocument/2006/relationships/image" Target="../media/image120.png"/><Relationship Id="rId91" Type="http://schemas.openxmlformats.org/officeDocument/2006/relationships/image" Target="../media/image121.png"/><Relationship Id="rId92" Type="http://schemas.openxmlformats.org/officeDocument/2006/relationships/image" Target="../media/image122.png"/><Relationship Id="rId93" Type="http://schemas.openxmlformats.org/officeDocument/2006/relationships/image" Target="../media/image123.png"/><Relationship Id="rId94" Type="http://schemas.openxmlformats.org/officeDocument/2006/relationships/image" Target="../media/image124.png"/><Relationship Id="rId95" Type="http://schemas.openxmlformats.org/officeDocument/2006/relationships/image" Target="../media/image125.jpeg"/><Relationship Id="rId96" Type="http://schemas.openxmlformats.org/officeDocument/2006/relationships/image" Target="../media/image126.jpg"/><Relationship Id="rId101" Type="http://schemas.openxmlformats.org/officeDocument/2006/relationships/image" Target="../media/image22.gif"/><Relationship Id="rId102" Type="http://schemas.openxmlformats.org/officeDocument/2006/relationships/image" Target="../media/image131.png"/><Relationship Id="rId103" Type="http://schemas.openxmlformats.org/officeDocument/2006/relationships/image" Target="../media/image24.jpeg"/><Relationship Id="rId104" Type="http://schemas.openxmlformats.org/officeDocument/2006/relationships/image" Target="../media/image132.png"/><Relationship Id="rId105" Type="http://schemas.openxmlformats.org/officeDocument/2006/relationships/image" Target="../media/image133.png"/><Relationship Id="rId106" Type="http://schemas.openxmlformats.org/officeDocument/2006/relationships/image" Target="../media/image7.png"/><Relationship Id="rId107" Type="http://schemas.openxmlformats.org/officeDocument/2006/relationships/image" Target="../media/image134.png"/><Relationship Id="rId108" Type="http://schemas.openxmlformats.org/officeDocument/2006/relationships/image" Target="../media/image135.png"/><Relationship Id="rId109" Type="http://schemas.openxmlformats.org/officeDocument/2006/relationships/image" Target="../media/image136.png"/><Relationship Id="rId97" Type="http://schemas.openxmlformats.org/officeDocument/2006/relationships/image" Target="../media/image127.jpeg"/><Relationship Id="rId98" Type="http://schemas.openxmlformats.org/officeDocument/2006/relationships/image" Target="../media/image128.GIF"/><Relationship Id="rId99" Type="http://schemas.openxmlformats.org/officeDocument/2006/relationships/image" Target="../media/image129.png"/><Relationship Id="rId43" Type="http://schemas.openxmlformats.org/officeDocument/2006/relationships/image" Target="../media/image75.png"/><Relationship Id="rId44" Type="http://schemas.openxmlformats.org/officeDocument/2006/relationships/image" Target="../media/image76.png"/><Relationship Id="rId45" Type="http://schemas.openxmlformats.org/officeDocument/2006/relationships/image" Target="../media/image77.jpeg"/><Relationship Id="rId46" Type="http://schemas.openxmlformats.org/officeDocument/2006/relationships/image" Target="../media/image78.png"/><Relationship Id="rId47" Type="http://schemas.openxmlformats.org/officeDocument/2006/relationships/image" Target="../media/image79.jpg"/><Relationship Id="rId48" Type="http://schemas.openxmlformats.org/officeDocument/2006/relationships/image" Target="../media/image80.jpeg"/><Relationship Id="rId49" Type="http://schemas.openxmlformats.org/officeDocument/2006/relationships/image" Target="../media/image81.png"/><Relationship Id="rId100" Type="http://schemas.openxmlformats.org/officeDocument/2006/relationships/image" Target="../media/image130.jpeg"/><Relationship Id="rId20" Type="http://schemas.openxmlformats.org/officeDocument/2006/relationships/image" Target="../media/image55.jpeg"/><Relationship Id="rId21" Type="http://schemas.openxmlformats.org/officeDocument/2006/relationships/image" Target="../media/image56.jpeg"/><Relationship Id="rId22" Type="http://schemas.openxmlformats.org/officeDocument/2006/relationships/image" Target="../media/image57.png"/><Relationship Id="rId70" Type="http://schemas.openxmlformats.org/officeDocument/2006/relationships/image" Target="../media/image102.gif"/><Relationship Id="rId71" Type="http://schemas.openxmlformats.org/officeDocument/2006/relationships/image" Target="../media/image103.jpeg"/><Relationship Id="rId72" Type="http://schemas.openxmlformats.org/officeDocument/2006/relationships/image" Target="../media/image104.jpeg"/><Relationship Id="rId73" Type="http://schemas.openxmlformats.org/officeDocument/2006/relationships/image" Target="../media/image105.png"/><Relationship Id="rId74" Type="http://schemas.openxmlformats.org/officeDocument/2006/relationships/image" Target="../media/image106.png"/><Relationship Id="rId75" Type="http://schemas.openxmlformats.org/officeDocument/2006/relationships/image" Target="../media/image107.gif"/><Relationship Id="rId76" Type="http://schemas.openxmlformats.org/officeDocument/2006/relationships/image" Target="../media/image108.png"/><Relationship Id="rId77" Type="http://schemas.openxmlformats.org/officeDocument/2006/relationships/image" Target="../media/image109.jpeg"/><Relationship Id="rId78" Type="http://schemas.openxmlformats.org/officeDocument/2006/relationships/image" Target="../media/image18.jpeg"/><Relationship Id="rId79" Type="http://schemas.openxmlformats.org/officeDocument/2006/relationships/image" Target="../media/image1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image" Target="../media/image60.jpeg"/><Relationship Id="rId26" Type="http://schemas.openxmlformats.org/officeDocument/2006/relationships/image" Target="../media/image61.jpeg"/><Relationship Id="rId27" Type="http://schemas.openxmlformats.org/officeDocument/2006/relationships/image" Target="../media/image62.png"/><Relationship Id="rId28" Type="http://schemas.openxmlformats.org/officeDocument/2006/relationships/image" Target="../media/image63.pn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21.png"/><Relationship Id="rId50" Type="http://schemas.openxmlformats.org/officeDocument/2006/relationships/image" Target="../media/image82.png"/><Relationship Id="rId51" Type="http://schemas.openxmlformats.org/officeDocument/2006/relationships/image" Target="../media/image83.png"/><Relationship Id="rId52" Type="http://schemas.openxmlformats.org/officeDocument/2006/relationships/image" Target="../media/image84.jpeg"/><Relationship Id="rId53" Type="http://schemas.openxmlformats.org/officeDocument/2006/relationships/image" Target="../media/image85.jpeg"/><Relationship Id="rId54" Type="http://schemas.openxmlformats.org/officeDocument/2006/relationships/image" Target="../media/image86.png"/><Relationship Id="rId55" Type="http://schemas.openxmlformats.org/officeDocument/2006/relationships/image" Target="../media/image87.png"/><Relationship Id="rId56" Type="http://schemas.openxmlformats.org/officeDocument/2006/relationships/image" Target="../media/image88.png"/><Relationship Id="rId57" Type="http://schemas.openxmlformats.org/officeDocument/2006/relationships/image" Target="../media/image89.png"/><Relationship Id="rId58" Type="http://schemas.openxmlformats.org/officeDocument/2006/relationships/image" Target="../media/image90.jpeg"/><Relationship Id="rId59" Type="http://schemas.openxmlformats.org/officeDocument/2006/relationships/image" Target="../media/image91.gif"/><Relationship Id="rId110" Type="http://schemas.openxmlformats.org/officeDocument/2006/relationships/image" Target="../media/image137.png"/><Relationship Id="rId111" Type="http://schemas.openxmlformats.org/officeDocument/2006/relationships/image" Target="../media/image138.png"/><Relationship Id="rId112" Type="http://schemas.openxmlformats.org/officeDocument/2006/relationships/image" Target="../media/image139.png"/><Relationship Id="rId113" Type="http://schemas.openxmlformats.org/officeDocument/2006/relationships/image" Target="../media/image140.jpeg"/><Relationship Id="rId114" Type="http://schemas.openxmlformats.org/officeDocument/2006/relationships/image" Target="../media/image141.png"/><Relationship Id="rId115" Type="http://schemas.openxmlformats.org/officeDocument/2006/relationships/image" Target="../media/image142.jpeg"/><Relationship Id="rId116" Type="http://schemas.openxmlformats.org/officeDocument/2006/relationships/image" Target="../media/image143.png"/><Relationship Id="rId117" Type="http://schemas.openxmlformats.org/officeDocument/2006/relationships/image" Target="../media/image144.jpeg"/><Relationship Id="rId118" Type="http://schemas.openxmlformats.org/officeDocument/2006/relationships/image" Target="../media/image145.png"/><Relationship Id="rId119" Type="http://schemas.openxmlformats.org/officeDocument/2006/relationships/image" Target="../media/image146.png"/><Relationship Id="rId30" Type="http://schemas.openxmlformats.org/officeDocument/2006/relationships/image" Target="../media/image65.jpeg"/><Relationship Id="rId31" Type="http://schemas.openxmlformats.org/officeDocument/2006/relationships/image" Target="../media/image66.png"/><Relationship Id="rId32" Type="http://schemas.openxmlformats.org/officeDocument/2006/relationships/image" Target="../media/image67.jpeg"/><Relationship Id="rId33" Type="http://schemas.openxmlformats.org/officeDocument/2006/relationships/image" Target="../media/image15.jpeg"/><Relationship Id="rId34" Type="http://schemas.openxmlformats.org/officeDocument/2006/relationships/image" Target="../media/image68.png"/><Relationship Id="rId35" Type="http://schemas.openxmlformats.org/officeDocument/2006/relationships/image" Target="../media/image69.png"/><Relationship Id="rId36" Type="http://schemas.openxmlformats.org/officeDocument/2006/relationships/image" Target="../media/image70.png"/><Relationship Id="rId37" Type="http://schemas.openxmlformats.org/officeDocument/2006/relationships/image" Target="../media/image14.png"/><Relationship Id="rId38" Type="http://schemas.openxmlformats.org/officeDocument/2006/relationships/image" Target="../media/image16.jpeg"/><Relationship Id="rId39" Type="http://schemas.openxmlformats.org/officeDocument/2006/relationships/image" Target="../media/image71.jpeg"/><Relationship Id="rId80" Type="http://schemas.openxmlformats.org/officeDocument/2006/relationships/image" Target="../media/image110.png"/><Relationship Id="rId81" Type="http://schemas.openxmlformats.org/officeDocument/2006/relationships/image" Target="../media/image111.png"/><Relationship Id="rId82" Type="http://schemas.openxmlformats.org/officeDocument/2006/relationships/image" Target="../media/image112.png"/><Relationship Id="rId83" Type="http://schemas.openxmlformats.org/officeDocument/2006/relationships/image" Target="../media/image113.png"/><Relationship Id="rId84" Type="http://schemas.openxmlformats.org/officeDocument/2006/relationships/image" Target="../media/image114.png"/><Relationship Id="rId85" Type="http://schemas.openxmlformats.org/officeDocument/2006/relationships/image" Target="../media/image115.jpeg"/><Relationship Id="rId86" Type="http://schemas.openxmlformats.org/officeDocument/2006/relationships/image" Target="../media/image116.jpeg"/><Relationship Id="rId87" Type="http://schemas.openxmlformats.org/officeDocument/2006/relationships/image" Target="../media/image117.jpeg"/><Relationship Id="rId88" Type="http://schemas.openxmlformats.org/officeDocument/2006/relationships/image" Target="../media/image118.gif"/><Relationship Id="rId89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66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4.jpg"/><Relationship Id="rId3" Type="http://schemas.openxmlformats.org/officeDocument/2006/relationships/image" Target="../media/image156.gif"/><Relationship Id="rId4" Type="http://schemas.openxmlformats.org/officeDocument/2006/relationships/image" Target="../media/image157.png"/><Relationship Id="rId5" Type="http://schemas.openxmlformats.org/officeDocument/2006/relationships/image" Target="../media/image158.jpeg"/><Relationship Id="rId6" Type="http://schemas.openxmlformats.org/officeDocument/2006/relationships/image" Target="../media/image159.jpeg"/><Relationship Id="rId7" Type="http://schemas.openxmlformats.org/officeDocument/2006/relationships/image" Target="../media/image160.gif"/><Relationship Id="rId8" Type="http://schemas.openxmlformats.org/officeDocument/2006/relationships/image" Target="../media/image161.gif"/><Relationship Id="rId9" Type="http://schemas.openxmlformats.org/officeDocument/2006/relationships/image" Target="../media/image162.jpg"/><Relationship Id="rId10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74.jpeg"/><Relationship Id="rId10" Type="http://schemas.openxmlformats.org/officeDocument/2006/relationships/image" Target="../media/image17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jpeg"/><Relationship Id="rId3" Type="http://schemas.openxmlformats.org/officeDocument/2006/relationships/image" Target="../media/image1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4" Type="http://schemas.openxmlformats.org/officeDocument/2006/relationships/image" Target="../media/image181.jpeg"/><Relationship Id="rId5" Type="http://schemas.openxmlformats.org/officeDocument/2006/relationships/image" Target="../media/image182.jpeg"/><Relationship Id="rId6" Type="http://schemas.openxmlformats.org/officeDocument/2006/relationships/image" Target="../media/image18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4.png"/><Relationship Id="rId3" Type="http://schemas.openxmlformats.org/officeDocument/2006/relationships/image" Target="../media/image18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8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gif"/><Relationship Id="rId13" Type="http://schemas.openxmlformats.org/officeDocument/2006/relationships/image" Target="../media/image23.png"/><Relationship Id="rId14" Type="http://schemas.openxmlformats.org/officeDocument/2006/relationships/image" Target="../media/image24.jpeg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jpeg"/><Relationship Id="rId5" Type="http://schemas.openxmlformats.org/officeDocument/2006/relationships/image" Target="../media/image19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4" Type="http://schemas.openxmlformats.org/officeDocument/2006/relationships/image" Target="../media/image197.jpeg"/><Relationship Id="rId5" Type="http://schemas.openxmlformats.org/officeDocument/2006/relationships/image" Target="../media/image198.jpg"/><Relationship Id="rId6" Type="http://schemas.openxmlformats.org/officeDocument/2006/relationships/image" Target="../media/image19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6"/>
          <p:cNvSpPr>
            <a:spLocks noGrp="1"/>
          </p:cNvSpPr>
          <p:nvPr>
            <p:ph type="ctrTitle"/>
          </p:nvPr>
        </p:nvSpPr>
        <p:spPr>
          <a:xfrm>
            <a:off x="0" y="4275138"/>
            <a:ext cx="9144000" cy="13208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National Severe Storms Laboratory Review</a:t>
            </a:r>
          </a:p>
        </p:txBody>
      </p:sp>
      <p:sp>
        <p:nvSpPr>
          <p:cNvPr id="48130" name="Subtitle 7"/>
          <p:cNvSpPr>
            <a:spLocks noGrp="1"/>
          </p:cNvSpPr>
          <p:nvPr>
            <p:ph type="subTitle" idx="1"/>
          </p:nvPr>
        </p:nvSpPr>
        <p:spPr>
          <a:xfrm>
            <a:off x="4598988" y="5387975"/>
            <a:ext cx="4545012" cy="1419225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Dr. Steven Koch</a:t>
            </a:r>
          </a:p>
          <a:p>
            <a:pPr eaLnBrk="1" hangingPunct="1">
              <a:lnSpc>
                <a:spcPct val="200000"/>
              </a:lnSpc>
            </a:pPr>
            <a:r>
              <a:rPr lang="en-US" sz="1600" dirty="0">
                <a:latin typeface="+mn-lt"/>
              </a:rPr>
              <a:t>February 25–27, 2015 </a:t>
            </a:r>
          </a:p>
          <a:p>
            <a:pPr eaLnBrk="1" hangingPunct="1">
              <a:lnSpc>
                <a:spcPct val="110000"/>
              </a:lnSpc>
            </a:pPr>
            <a:r>
              <a:rPr lang="en-US" sz="1600" dirty="0">
                <a:latin typeface="+mn-lt"/>
              </a:rPr>
              <a:t>National Weather Center</a:t>
            </a:r>
          </a:p>
          <a:p>
            <a:pPr eaLnBrk="1" hangingPunct="1">
              <a:lnSpc>
                <a:spcPct val="110000"/>
              </a:lnSpc>
            </a:pPr>
            <a:r>
              <a:rPr lang="en-US" sz="1600" dirty="0">
                <a:latin typeface="+mn-lt"/>
              </a:rPr>
              <a:t>Norman, Oklahoma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73039" y="849313"/>
            <a:ext cx="8796336" cy="708025"/>
          </a:xfrm>
        </p:spPr>
        <p:txBody>
          <a:bodyPr/>
          <a:lstStyle/>
          <a:p>
            <a:pPr algn="ctr"/>
            <a:r>
              <a:rPr lang="en-US" sz="3200" dirty="0" smtClean="0">
                <a:latin typeface="+mn-lt"/>
              </a:rPr>
              <a:t>Hires at NSSL since Feb 2009 Lab Review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787818"/>
              </p:ext>
            </p:extLst>
          </p:nvPr>
        </p:nvGraphicFramePr>
        <p:xfrm>
          <a:off x="779463" y="1670093"/>
          <a:ext cx="7583488" cy="416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667"/>
                <a:gridCol w="1297077"/>
                <a:gridCol w="2542584"/>
                <a:gridCol w="12491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Recommended Hires from July</a:t>
                      </a:r>
                      <a:r>
                        <a:rPr lang="en-US" sz="1200" baseline="0" dirty="0" smtClean="0"/>
                        <a:t> 20</a:t>
                      </a:r>
                      <a:r>
                        <a:rPr lang="en-US" sz="1200" dirty="0" smtClean="0"/>
                        <a:t>10</a:t>
                      </a:r>
                      <a:r>
                        <a:rPr lang="en-US" sz="1200" baseline="0" dirty="0" smtClean="0"/>
                        <a:t> Review Response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Organizational New Hire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Additional</a:t>
                      </a:r>
                      <a:r>
                        <a:rPr lang="en-US" sz="1200" baseline="0" dirty="0" smtClean="0"/>
                        <a:t> Hires made since 2009 NSSL Lab Review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Organization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Radar</a:t>
                      </a:r>
                      <a:r>
                        <a:rPr lang="en-US" sz="1200" baseline="0" dirty="0" smtClean="0"/>
                        <a:t> hardware engineer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IT</a:t>
                      </a:r>
                      <a:r>
                        <a:rPr lang="en-US" sz="1200" baseline="0" dirty="0" smtClean="0"/>
                        <a:t> Security Officer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VORTEX-2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process</a:t>
                      </a:r>
                      <a:r>
                        <a:rPr lang="en-US" sz="1200" baseline="0" dirty="0" smtClean="0"/>
                        <a:t> scientist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NRC (2)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AWIPS-2</a:t>
                      </a:r>
                      <a:r>
                        <a:rPr lang="en-US" sz="1200" baseline="0" dirty="0" smtClean="0"/>
                        <a:t> Software Engineer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Microphysicist/radiation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 + NRC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Warnings Software</a:t>
                      </a:r>
                      <a:r>
                        <a:rPr lang="en-US" sz="1200" baseline="0" dirty="0" smtClean="0"/>
                        <a:t> Engineer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HWT Warning</a:t>
                      </a:r>
                      <a:r>
                        <a:rPr lang="en-US" sz="1200" baseline="0" dirty="0" smtClean="0"/>
                        <a:t> Leader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Warn On Forecast Programmer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Radar systems specialist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VORTEX-2</a:t>
                      </a:r>
                      <a:r>
                        <a:rPr lang="en-US" sz="1200" baseline="0" dirty="0" smtClean="0"/>
                        <a:t> Meteorologist Analyst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NRC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Hydrologic modeler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NRC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MPAR Case Study Scientist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HWT</a:t>
                      </a:r>
                      <a:r>
                        <a:rPr lang="en-US" sz="1200" baseline="0" dirty="0" smtClean="0"/>
                        <a:t> app</a:t>
                      </a:r>
                      <a:r>
                        <a:rPr lang="en-US" sz="1200" dirty="0" smtClean="0"/>
                        <a:t>lied statistician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 Deputy Director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Atmospheric</a:t>
                      </a:r>
                      <a:r>
                        <a:rPr lang="en-US" sz="1200" baseline="0" dirty="0" smtClean="0"/>
                        <a:t> electricity scientist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CIMMS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 Administrative</a:t>
                      </a:r>
                      <a:r>
                        <a:rPr lang="en-US" sz="1200" baseline="0" dirty="0" smtClean="0"/>
                        <a:t> Officer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Verification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researcher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---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HWT Meteorological Modeler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Fiel</a:t>
                      </a:r>
                      <a:r>
                        <a:rPr lang="en-US" sz="1200" baseline="0" dirty="0" smtClean="0"/>
                        <a:t>d observing systems lead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---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HWT Forecast</a:t>
                      </a:r>
                      <a:r>
                        <a:rPr lang="en-US" sz="1200" baseline="0" dirty="0" smtClean="0"/>
                        <a:t> Lead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NSSL (hiring)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055368-5AFC-2440-A798-D9C717C61A5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366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CF27BB-2CA4-D641-959D-952C08B34E1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3765" y="2684505"/>
            <a:ext cx="37338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2"/>
                </a:solidFill>
                <a:latin typeface="+mj-lt"/>
              </a:rPr>
              <a:t>Quality</a:t>
            </a:r>
            <a:endParaRPr lang="en-US" sz="8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27475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9112246" cy="717550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Quality: </a:t>
            </a:r>
            <a:r>
              <a:rPr lang="en-US" sz="3600" dirty="0" smtClean="0">
                <a:latin typeface="+mj-lt"/>
              </a:rPr>
              <a:t>Annual Peer-Reviewed Publications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704884"/>
              </p:ext>
            </p:extLst>
          </p:nvPr>
        </p:nvGraphicFramePr>
        <p:xfrm>
          <a:off x="1008063" y="1901296"/>
          <a:ext cx="7583487" cy="391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07981" y="5876161"/>
            <a:ext cx="435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Average publications per scientist 2005–2009 = 0.88</a:t>
            </a:r>
          </a:p>
          <a:p>
            <a:r>
              <a:rPr lang="en-US" sz="1400" dirty="0">
                <a:latin typeface="+mn-lt"/>
              </a:rPr>
              <a:t>Average publications per scientist </a:t>
            </a:r>
            <a:r>
              <a:rPr lang="en-US" sz="1400" dirty="0" smtClean="0">
                <a:latin typeface="+mn-lt"/>
              </a:rPr>
              <a:t>2010–2014 </a:t>
            </a:r>
            <a:r>
              <a:rPr lang="en-US" sz="1400" dirty="0">
                <a:latin typeface="+mn-lt"/>
              </a:rPr>
              <a:t>= </a:t>
            </a:r>
            <a:r>
              <a:rPr lang="en-US" sz="1400" dirty="0" smtClean="0">
                <a:latin typeface="+mn-lt"/>
              </a:rPr>
              <a:t>1.11 </a:t>
            </a:r>
            <a:endParaRPr lang="en-US" sz="14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4472" y="1942869"/>
            <a:ext cx="353943" cy="1284967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Last NSSL Review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80858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>
                <a:latin typeface="+mj-lt"/>
              </a:rPr>
              <a:t>Quality: </a:t>
            </a:r>
            <a:r>
              <a:rPr lang="en-US" dirty="0" smtClean="0">
                <a:latin typeface="+mj-lt"/>
              </a:rPr>
              <a:t>Citations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87236"/>
              </p:ext>
            </p:extLst>
          </p:nvPr>
        </p:nvGraphicFramePr>
        <p:xfrm>
          <a:off x="1196868" y="1448771"/>
          <a:ext cx="7187691" cy="3714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CF27BB-2CA4-D641-959D-952C08B34E1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49873" y="3360014"/>
            <a:ext cx="386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# of NSSL authors in each range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5684" y="5283905"/>
            <a:ext cx="615553" cy="960472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Successful </a:t>
            </a:r>
          </a:p>
          <a:p>
            <a:r>
              <a:rPr lang="en-US" sz="1400" dirty="0" smtClean="0">
                <a:latin typeface="+mn-lt"/>
              </a:rPr>
              <a:t>scientist</a:t>
            </a:r>
            <a:endParaRPr lang="en-US" sz="1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8849" y="5182650"/>
            <a:ext cx="615553" cy="1060497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Outstanding</a:t>
            </a:r>
          </a:p>
          <a:p>
            <a:r>
              <a:rPr lang="en-US" sz="1400" dirty="0" smtClean="0">
                <a:latin typeface="+mn-lt"/>
              </a:rPr>
              <a:t> scientist</a:t>
            </a:r>
            <a:endParaRPr lang="en-US" sz="1400" dirty="0">
              <a:latin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742097" y="5182650"/>
            <a:ext cx="8329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68079" y="5178357"/>
            <a:ext cx="8329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0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>
                <a:latin typeface="+mn-lt"/>
              </a:rPr>
              <a:t>Quality: </a:t>
            </a:r>
            <a:r>
              <a:rPr lang="en-US" dirty="0" smtClean="0">
                <a:latin typeface="+mn-lt"/>
              </a:rPr>
              <a:t>Authored Textbooks</a:t>
            </a:r>
            <a:endParaRPr lang="en-US" dirty="0">
              <a:latin typeface="+mn-lt"/>
            </a:endParaRPr>
          </a:p>
        </p:txBody>
      </p:sp>
      <p:sp>
        <p:nvSpPr>
          <p:cNvPr id="8192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8192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802C6DD-2EA3-8C45-ACFA-567C13C29E36}" type="slidenum">
              <a:rPr lang="en-US" sz="14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81950" name="Picture 12" descr="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744" y="2088850"/>
            <a:ext cx="1130983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TextBox 1"/>
          <p:cNvSpPr txBox="1">
            <a:spLocks noChangeArrowheads="1"/>
          </p:cNvSpPr>
          <p:nvPr/>
        </p:nvSpPr>
        <p:spPr bwMode="auto">
          <a:xfrm>
            <a:off x="2808840" y="1658938"/>
            <a:ext cx="1531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2014: </a:t>
            </a:r>
            <a:r>
              <a:rPr lang="en-US" sz="1200" dirty="0" err="1" smtClean="0">
                <a:latin typeface="+mn-lt"/>
              </a:rPr>
              <a:t>Gourley</a:t>
            </a:r>
            <a:endParaRPr lang="en-US" sz="1200" dirty="0" smtClean="0">
              <a:latin typeface="+mn-lt"/>
            </a:endParaRPr>
          </a:p>
        </p:txBody>
      </p:sp>
      <p:pic>
        <p:nvPicPr>
          <p:cNvPr id="81948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385" y="4520161"/>
            <a:ext cx="1121316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9" name="TextBox 32"/>
          <p:cNvSpPr txBox="1">
            <a:spLocks noChangeArrowheads="1"/>
          </p:cNvSpPr>
          <p:nvPr/>
        </p:nvSpPr>
        <p:spPr bwMode="auto">
          <a:xfrm>
            <a:off x="4623074" y="4082761"/>
            <a:ext cx="1735137" cy="27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0073A2"/>
                </a:solidFill>
                <a:latin typeface="+mn-lt"/>
              </a:rPr>
              <a:t>2006: </a:t>
            </a:r>
            <a:r>
              <a:rPr lang="en-US" sz="1200" dirty="0" err="1">
                <a:latin typeface="+mn-lt"/>
              </a:rPr>
              <a:t>Doviak</a:t>
            </a:r>
            <a:r>
              <a:rPr lang="en-US" sz="1200" dirty="0">
                <a:latin typeface="+mn-lt"/>
              </a:rPr>
              <a:t> &amp; </a:t>
            </a:r>
            <a:r>
              <a:rPr lang="en-US" sz="1200" dirty="0" err="1">
                <a:latin typeface="+mn-lt"/>
              </a:rPr>
              <a:t>Zrnic</a:t>
            </a:r>
            <a:endParaRPr lang="en-US" sz="1200" dirty="0">
              <a:latin typeface="+mn-lt"/>
            </a:endParaRPr>
          </a:p>
        </p:txBody>
      </p:sp>
      <p:pic>
        <p:nvPicPr>
          <p:cNvPr id="8194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417" y="2088883"/>
            <a:ext cx="1130983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5" name="TextBox 29"/>
          <p:cNvSpPr txBox="1">
            <a:spLocks noChangeArrowheads="1"/>
          </p:cNvSpPr>
          <p:nvPr/>
        </p:nvSpPr>
        <p:spPr bwMode="auto">
          <a:xfrm>
            <a:off x="4712767" y="1658938"/>
            <a:ext cx="1555750" cy="46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0073A2"/>
                </a:solidFill>
                <a:latin typeface="+mn-lt"/>
              </a:rPr>
              <a:t>2013: </a:t>
            </a:r>
            <a:r>
              <a:rPr lang="en-US" sz="1200" dirty="0" err="1">
                <a:latin typeface="+mn-lt"/>
              </a:rPr>
              <a:t>Doviak</a:t>
            </a:r>
            <a:r>
              <a:rPr lang="en-US" sz="1200" dirty="0">
                <a:latin typeface="+mn-lt"/>
              </a:rPr>
              <a:t> (consultant)</a:t>
            </a:r>
          </a:p>
        </p:txBody>
      </p:sp>
      <p:pic>
        <p:nvPicPr>
          <p:cNvPr id="81942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93" y="4520161"/>
            <a:ext cx="1121316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3" name="TextBox 33"/>
          <p:cNvSpPr txBox="1">
            <a:spLocks noChangeArrowheads="1"/>
          </p:cNvSpPr>
          <p:nvPr/>
        </p:nvSpPr>
        <p:spPr bwMode="auto">
          <a:xfrm>
            <a:off x="6642540" y="4082761"/>
            <a:ext cx="1532980" cy="2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73A2"/>
                </a:solidFill>
                <a:latin typeface="+mn-lt"/>
              </a:rPr>
              <a:t>2006: </a:t>
            </a:r>
            <a:r>
              <a:rPr lang="en-US" sz="1200">
                <a:latin typeface="+mn-lt"/>
              </a:rPr>
              <a:t>Lewis</a:t>
            </a:r>
          </a:p>
        </p:txBody>
      </p:sp>
      <p:pic>
        <p:nvPicPr>
          <p:cNvPr id="81938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924" y="2091951"/>
            <a:ext cx="1135598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9" name="TextBox 30"/>
          <p:cNvSpPr txBox="1">
            <a:spLocks noChangeArrowheads="1"/>
          </p:cNvSpPr>
          <p:nvPr/>
        </p:nvSpPr>
        <p:spPr bwMode="auto">
          <a:xfrm>
            <a:off x="6581649" y="1658938"/>
            <a:ext cx="1651000" cy="27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73A2"/>
                </a:solidFill>
                <a:latin typeface="+mn-lt"/>
              </a:rPr>
              <a:t>2012: </a:t>
            </a:r>
            <a:r>
              <a:rPr lang="en-US" sz="1200">
                <a:latin typeface="+mn-lt"/>
              </a:rPr>
              <a:t>Lakshmanan</a:t>
            </a:r>
          </a:p>
        </p:txBody>
      </p:sp>
      <p:pic>
        <p:nvPicPr>
          <p:cNvPr id="8193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210" y="4574359"/>
            <a:ext cx="1121316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3" name="TextBox 31"/>
          <p:cNvSpPr txBox="1">
            <a:spLocks noChangeArrowheads="1"/>
          </p:cNvSpPr>
          <p:nvPr/>
        </p:nvSpPr>
        <p:spPr bwMode="auto">
          <a:xfrm>
            <a:off x="2813466" y="4082761"/>
            <a:ext cx="1531938" cy="2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0073A2"/>
                </a:solidFill>
                <a:latin typeface="+mn-lt"/>
              </a:rPr>
              <a:t>2007: </a:t>
            </a:r>
            <a:r>
              <a:rPr lang="en-US" sz="1200" dirty="0" err="1">
                <a:latin typeface="+mn-lt"/>
              </a:rPr>
              <a:t>Stensrud</a:t>
            </a:r>
            <a:endParaRPr lang="en-US" sz="1200" dirty="0">
              <a:latin typeface="+mn-lt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0" y="2400919"/>
            <a:ext cx="3316626" cy="53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+mn-lt"/>
              </a:rPr>
              <a:t>Last 5 years</a:t>
            </a:r>
            <a:endParaRPr lang="en-US" sz="2400" b="1" dirty="0">
              <a:latin typeface="+mn-lt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0" y="4828486"/>
            <a:ext cx="3316626" cy="53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+mn-lt"/>
              </a:rPr>
              <a:t>Previous 5 years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Screen Shot 2014-12-31 at 11.29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0" y="725488"/>
            <a:ext cx="9144000" cy="72231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+mj-lt"/>
              </a:rPr>
              <a:t>Quality: </a:t>
            </a:r>
            <a:r>
              <a:rPr lang="en-US" sz="3200" dirty="0" err="1">
                <a:latin typeface="+mj-lt"/>
              </a:rPr>
              <a:t>DoC</a:t>
            </a:r>
            <a:r>
              <a:rPr lang="en-US" sz="3200" dirty="0">
                <a:latin typeface="+mj-lt"/>
              </a:rPr>
              <a:t> Awards </a:t>
            </a:r>
            <a:r>
              <a:rPr lang="en-US" sz="3200" dirty="0" smtClean="0">
                <a:latin typeface="+mj-lt"/>
              </a:rPr>
              <a:t>2010–</a:t>
            </a:r>
            <a:r>
              <a:rPr lang="en-US" sz="3200" dirty="0">
                <a:latin typeface="+mj-lt"/>
              </a:rPr>
              <a:t>2014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620713" y="1597025"/>
            <a:ext cx="8059737" cy="4295775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Department of Commerce Gold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Medals </a:t>
            </a:r>
            <a:endParaRPr lang="en-US" sz="1800" b="1" dirty="0">
              <a:solidFill>
                <a:schemeClr val="bg1"/>
              </a:solidFill>
              <a:latin typeface="+mn-lt"/>
              <a:cs typeface="Questrial" charset="0"/>
              <a:sym typeface="Questrial" charset="0"/>
            </a:endParaRPr>
          </a:p>
          <a:p>
            <a:pPr marL="349250" lvl="1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2014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 </a:t>
            </a:r>
            <a:endParaRPr lang="en-US" sz="1300" dirty="0">
              <a:solidFill>
                <a:schemeClr val="bg1"/>
              </a:solidFill>
              <a:latin typeface="+mn-lt"/>
              <a:cs typeface="Questrial" charset="0"/>
              <a:sym typeface="Questrial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300" b="1" dirty="0">
                <a:solidFill>
                  <a:srgbClr val="FFFFFF"/>
                </a:solidFill>
                <a:latin typeface="+mn-lt"/>
              </a:rPr>
              <a:t>Jorgensen (NSSL)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300" dirty="0" err="1">
                <a:solidFill>
                  <a:srgbClr val="FFFFFF"/>
                </a:solidFill>
                <a:latin typeface="+mn-lt"/>
              </a:rPr>
              <a:t>Kuligowski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 (NIST), Lombardo (NIST), and </a:t>
            </a:r>
            <a:r>
              <a:rPr lang="en-US" sz="1300" dirty="0" err="1">
                <a:solidFill>
                  <a:srgbClr val="FFFFFF"/>
                </a:solidFill>
                <a:latin typeface="+mn-lt"/>
              </a:rPr>
              <a:t>Phan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 (NIST), for conducting the </a:t>
            </a:r>
            <a:r>
              <a:rPr lang="en-US" sz="1400" dirty="0">
                <a:solidFill>
                  <a:srgbClr val="FFFF00"/>
                </a:solidFill>
                <a:latin typeface="+mn-lt"/>
              </a:rPr>
              <a:t>Federal investigation of the 2011 Joplin </a:t>
            </a:r>
            <a:r>
              <a:rPr lang="en-US" sz="1400" dirty="0" smtClean="0">
                <a:solidFill>
                  <a:srgbClr val="FFFF00"/>
                </a:solidFill>
                <a:latin typeface="+mn-lt"/>
              </a:rPr>
              <a:t>Tornado</a:t>
            </a:r>
            <a:r>
              <a:rPr lang="en-US" sz="1300" dirty="0" smtClean="0">
                <a:solidFill>
                  <a:srgbClr val="FFFFFF"/>
                </a:solidFill>
                <a:latin typeface="+mn-lt"/>
              </a:rPr>
              <a:t>.</a:t>
            </a:r>
            <a:endParaRPr lang="en-US" sz="13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300" dirty="0">
                <a:solidFill>
                  <a:srgbClr val="FFFFFF"/>
                </a:solidFill>
                <a:latin typeface="+mn-lt"/>
              </a:rPr>
              <a:t>Office of Science and Technology, Office of Operational Systems, Office of Climate, Water and Weather Services, and </a:t>
            </a:r>
            <a:r>
              <a:rPr lang="en-US" sz="1300" b="1" dirty="0">
                <a:solidFill>
                  <a:srgbClr val="FFFFFF"/>
                </a:solidFill>
                <a:latin typeface="+mn-lt"/>
              </a:rPr>
              <a:t>National Severe Storms Laboratory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, for “developing and implementing </a:t>
            </a:r>
            <a:r>
              <a:rPr lang="en-US" sz="1400" dirty="0">
                <a:solidFill>
                  <a:srgbClr val="FFFF00"/>
                </a:solidFill>
                <a:latin typeface="+mn-lt"/>
              </a:rPr>
              <a:t>Dual-Polarization technology 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on the Next Generation Weather Radar network to improve weather hazards warning services.”</a:t>
            </a:r>
            <a:endParaRPr lang="en-US" altLang="ja-JP" sz="13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 marL="349250" lvl="1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600" b="1" dirty="0">
                <a:solidFill>
                  <a:srgbClr val="FFFFFF"/>
                </a:solidFill>
                <a:latin typeface="+mn-lt"/>
              </a:rPr>
              <a:t>2011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 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300" b="1" dirty="0">
                <a:solidFill>
                  <a:srgbClr val="FFFFFF"/>
                </a:solidFill>
                <a:latin typeface="+mn-lt"/>
              </a:rPr>
              <a:t>NSSL/CIMMS Radar Research and Development Division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, for “scientific and engineering excellence in </a:t>
            </a:r>
            <a:r>
              <a:rPr lang="en-US" sz="1400" dirty="0">
                <a:solidFill>
                  <a:srgbClr val="FFFF00"/>
                </a:solidFill>
                <a:latin typeface="+mn-lt"/>
              </a:rPr>
              <a:t>adapting military phased array radar technology 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to improve U.S. weather radar capabilities.”</a:t>
            </a:r>
          </a:p>
        </p:txBody>
      </p:sp>
      <p:sp>
        <p:nvSpPr>
          <p:cNvPr id="8704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8704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35AF79C-F638-0C4D-A53C-6F585B675FAB}" type="slidenum">
              <a:rPr lang="en-US" sz="1400">
                <a:solidFill>
                  <a:schemeClr val="bg1"/>
                </a:solidFill>
                <a:latin typeface="+mn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40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Screen Shot 2014-12-31 at 11.29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0" y="725488"/>
            <a:ext cx="9144000" cy="72231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+mj-lt"/>
              </a:rPr>
              <a:t>Quality: </a:t>
            </a:r>
            <a:r>
              <a:rPr lang="en-US" sz="3200" dirty="0" smtClean="0">
                <a:latin typeface="+mj-lt"/>
              </a:rPr>
              <a:t>NOAA Awards 2010–</a:t>
            </a:r>
            <a:r>
              <a:rPr lang="en-US" sz="3200" dirty="0">
                <a:latin typeface="+mj-lt"/>
              </a:rPr>
              <a:t>2014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12356" y="1597025"/>
            <a:ext cx="8461551" cy="4295775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2011 – NOAA Bronze Medals </a:t>
            </a:r>
            <a:endParaRPr lang="en-US" sz="1300" dirty="0">
              <a:solidFill>
                <a:schemeClr val="bg1"/>
              </a:solidFill>
              <a:latin typeface="+mn-lt"/>
              <a:cs typeface="Questrial" charset="0"/>
              <a:sym typeface="Questrial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Howard, Zhang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  <a:latin typeface="+mn-lt"/>
              </a:rPr>
              <a:t>Gourley</a:t>
            </a: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 and </a:t>
            </a:r>
            <a:r>
              <a:rPr lang="en-US" sz="1400" b="1" dirty="0" err="1" smtClean="0">
                <a:solidFill>
                  <a:srgbClr val="FFFFFF"/>
                </a:solidFill>
                <a:latin typeface="+mn-lt"/>
              </a:rPr>
              <a:t>Vasiloff</a:t>
            </a:r>
            <a:r>
              <a:rPr lang="en-US" sz="1300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for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the design and implementation of a seamless gridded system for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multi-sensor-derived precipitation estimation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over the continental U.S</a:t>
            </a:r>
            <a:r>
              <a:rPr lang="en-US" sz="1300" dirty="0" smtClean="0">
                <a:solidFill>
                  <a:srgbClr val="FFFFFF"/>
                </a:solidFill>
                <a:latin typeface="+mn-lt"/>
              </a:rPr>
              <a:t>.</a:t>
            </a:r>
            <a:endParaRPr lang="en-US" sz="13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Brown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Wood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Parish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Enders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FFFFFF"/>
                </a:solidFill>
                <a:latin typeface="+mn-lt"/>
              </a:rPr>
              <a:t>Ahlert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Peabody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err="1" smtClean="0">
                <a:solidFill>
                  <a:srgbClr val="FFFFFF"/>
                </a:solidFill>
                <a:latin typeface="+mn-lt"/>
              </a:rPr>
              <a:t>Horvat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Weeks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Jing</a:t>
            </a:r>
            <a:r>
              <a:rPr lang="en-US" sz="1300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for </a:t>
            </a:r>
            <a:r>
              <a:rPr lang="en-US" sz="1300" dirty="0" smtClean="0">
                <a:solidFill>
                  <a:srgbClr val="FFFFFF"/>
                </a:solidFill>
                <a:latin typeface="+mn-lt"/>
              </a:rPr>
              <a:t>“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excellence in transferring research to operations and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providing a new WSR-88D radar capability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that significantly enhanced forecast operations</a:t>
            </a:r>
            <a:r>
              <a:rPr lang="en-US" sz="1300" dirty="0" smtClean="0">
                <a:solidFill>
                  <a:srgbClr val="FFFFFF"/>
                </a:solidFill>
                <a:latin typeface="+mn-lt"/>
              </a:rPr>
              <a:t>.</a:t>
            </a:r>
            <a:r>
              <a:rPr lang="en-US" sz="1300" dirty="0">
                <a:solidFill>
                  <a:srgbClr val="FFFFFF"/>
                </a:solidFill>
                <a:latin typeface="+mn-lt"/>
              </a:rPr>
              <a:t>”</a:t>
            </a:r>
            <a:endParaRPr lang="en-US" altLang="ja-JP" sz="13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 marL="349250" lvl="1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endParaRPr lang="en-US" sz="13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704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8704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35AF79C-F638-0C4D-A53C-6F585B675FAB}" type="slidenum">
              <a:rPr lang="en-US" sz="14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2223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 descr="Screen Shot 2014-12-31 at 11.2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0" y="736600"/>
            <a:ext cx="9144000" cy="719138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Quality:  NOAA Awards </a:t>
            </a:r>
            <a:r>
              <a:rPr lang="en-US" sz="3200" dirty="0" smtClean="0">
                <a:latin typeface="+mj-lt"/>
              </a:rPr>
              <a:t>2010–</a:t>
            </a:r>
            <a:r>
              <a:rPr lang="en-US" sz="3200" dirty="0">
                <a:latin typeface="+mj-lt"/>
              </a:rPr>
              <a:t>2014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195263" y="1581150"/>
            <a:ext cx="8774112" cy="443865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NOAA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Distinguished Career 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Awards </a:t>
            </a:r>
            <a:endParaRPr lang="en-US" sz="1800" b="1" dirty="0">
              <a:solidFill>
                <a:schemeClr val="bg1"/>
              </a:solidFill>
              <a:latin typeface="+mn-lt"/>
              <a:cs typeface="Questrial" charset="0"/>
              <a:sym typeface="Questrial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2014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 -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Richard 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J. </a:t>
            </a:r>
            <a:r>
              <a:rPr lang="en-US" sz="1400" b="1" dirty="0" err="1">
                <a:solidFill>
                  <a:schemeClr val="bg1"/>
                </a:solidFill>
                <a:latin typeface="+mn-lt"/>
              </a:rPr>
              <a:t>Doviak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, “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for development of breakthrough radar methods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that have greatly enhanced operational severe weather detection and advanced meteorological research.”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2014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- 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David J.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Stensrud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“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for exemplary service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as a brilliant scientist, inspiring mentor, and generous collaborator in 28 years with the National Severe Storms Laboratory.”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2011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- 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W. David Rust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“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for contributions to the understanding of lightning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and storm electrification and to the development of mobile storm observing systems.”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2010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- </a:t>
            </a: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Robert Davies-Jones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“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for scientific achievements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in the application of observations and theory to the understanding of the dynamics of severe convective storms and tornado genesis mechanisms.”</a:t>
            </a:r>
            <a:endParaRPr lang="en-US" altLang="ja-JP" sz="14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F7DDAF-795B-6A48-BBD3-1B8D61AD22F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14-12-31 at 11.2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0" y="728663"/>
            <a:ext cx="9144000" cy="719137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Quality:  NOAA Awards </a:t>
            </a:r>
            <a:r>
              <a:rPr lang="en-US" sz="3200" dirty="0" smtClean="0">
                <a:latin typeface="+mj-lt"/>
              </a:rPr>
              <a:t>2010–</a:t>
            </a:r>
            <a:r>
              <a:rPr lang="en-US" sz="3200" dirty="0">
                <a:latin typeface="+mj-lt"/>
              </a:rPr>
              <a:t>2014 (cont.)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186266" y="1805101"/>
            <a:ext cx="8783109" cy="4201262"/>
          </a:xfrm>
        </p:spPr>
        <p:txBody>
          <a:bodyPr anchor="ctr">
            <a:no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2013 – NOAA Technology Transfer Award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kern="1000" dirty="0" smtClean="0">
                <a:solidFill>
                  <a:srgbClr val="FFFFFF"/>
                </a:solidFill>
                <a:latin typeface="+mn-lt"/>
              </a:rPr>
              <a:t>Smith 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(CIMMS), </a:t>
            </a:r>
            <a:r>
              <a:rPr lang="en-US" sz="1400" b="1" kern="1000" dirty="0" smtClean="0">
                <a:solidFill>
                  <a:srgbClr val="FFFFFF"/>
                </a:solidFill>
                <a:latin typeface="+mn-lt"/>
              </a:rPr>
              <a:t>Ortega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(CIMMS), </a:t>
            </a:r>
            <a:r>
              <a:rPr lang="en-US" sz="1400" kern="1000" dirty="0" err="1" smtClean="0">
                <a:solidFill>
                  <a:srgbClr val="FFFFFF"/>
                </a:solidFill>
                <a:latin typeface="+mn-lt"/>
              </a:rPr>
              <a:t>S</a:t>
            </a:r>
            <a:r>
              <a:rPr lang="en-US" sz="1400" b="1" kern="1000" dirty="0" err="1" smtClean="0">
                <a:solidFill>
                  <a:srgbClr val="FFFFFF"/>
                </a:solidFill>
                <a:latin typeface="+mn-lt"/>
              </a:rPr>
              <a:t>tumpf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(MDL), </a:t>
            </a:r>
            <a:r>
              <a:rPr lang="en-US" sz="1400" b="1" kern="1000" dirty="0" smtClean="0">
                <a:solidFill>
                  <a:srgbClr val="FFFFFF"/>
                </a:solidFill>
                <a:latin typeface="+mn-lt"/>
              </a:rPr>
              <a:t>Manross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(NCAR), </a:t>
            </a:r>
            <a:r>
              <a:rPr lang="en-US" sz="1400" b="1" kern="1000" dirty="0" err="1" smtClean="0">
                <a:solidFill>
                  <a:srgbClr val="FFFFFF"/>
                </a:solidFill>
                <a:latin typeface="+mn-lt"/>
              </a:rPr>
              <a:t>Lakshmanan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(CIMMS), </a:t>
            </a:r>
            <a:r>
              <a:rPr lang="en-US" sz="1400" b="1" kern="1000" dirty="0" smtClean="0">
                <a:solidFill>
                  <a:srgbClr val="FFFFFF"/>
                </a:solidFill>
                <a:latin typeface="+mn-lt"/>
              </a:rPr>
              <a:t>Cooper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(INDUS), </a:t>
            </a:r>
            <a:r>
              <a:rPr lang="en-US" sz="1400" b="1" kern="1000" dirty="0" smtClean="0">
                <a:solidFill>
                  <a:srgbClr val="FFFFFF"/>
                </a:solidFill>
                <a:latin typeface="+mn-lt"/>
              </a:rPr>
              <a:t>Miller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(CIMMS), </a:t>
            </a:r>
            <a:r>
              <a:rPr lang="en-US" sz="1400" b="1" kern="1000" dirty="0" err="1" smtClean="0">
                <a:solidFill>
                  <a:srgbClr val="FFFFFF"/>
                </a:solidFill>
                <a:latin typeface="+mn-lt"/>
              </a:rPr>
              <a:t>Cintineo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 (UW-CIMSS) and </a:t>
            </a:r>
            <a:r>
              <a:rPr lang="en-US" sz="1400" b="1" kern="1000" dirty="0" smtClean="0">
                <a:solidFill>
                  <a:srgbClr val="FFFFFF"/>
                </a:solidFill>
                <a:latin typeface="+mn-lt"/>
              </a:rPr>
              <a:t>Jorgensen</a:t>
            </a:r>
            <a:r>
              <a:rPr lang="en-US" sz="1400" kern="1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(NSSL) were recognized “for leading the development of an on-demand, </a:t>
            </a:r>
            <a:r>
              <a:rPr lang="en-US" sz="1600" kern="1000" dirty="0" smtClean="0">
                <a:solidFill>
                  <a:srgbClr val="FFFF00"/>
                </a:solidFill>
                <a:latin typeface="+mn-lt"/>
              </a:rPr>
              <a:t>near real-time, web-based tool for tracking severe weather </a:t>
            </a:r>
            <a:r>
              <a:rPr lang="en-US" sz="1400" kern="1000" dirty="0" smtClean="0">
                <a:solidFill>
                  <a:srgbClr val="FFFFFF"/>
                </a:solidFill>
                <a:latin typeface="+mn-lt"/>
              </a:rPr>
              <a:t>and hail swaths across the continental US.” </a:t>
            </a:r>
            <a:endParaRPr lang="en-US" sz="1400" kern="1000" dirty="0" smtClean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endParaRPr lang="en-US" sz="1800" b="1" dirty="0" smtClean="0">
              <a:solidFill>
                <a:schemeClr val="bg1"/>
              </a:solidFill>
              <a:latin typeface="+mn-lt"/>
              <a:cs typeface="Questrial" charset="0"/>
              <a:sym typeface="Questrial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2012 – NOAA Research </a:t>
            </a:r>
            <a:r>
              <a:rPr lang="en-US" sz="1800" b="1" dirty="0" err="1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Albritton</a:t>
            </a: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 Outstanding Scientific Communicator Award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Harold Brooks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, “in recognition of outstanding achievement in </a:t>
            </a: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communicating the meaning and value of NOAA-related science and research 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to non-scientific audiences.”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endParaRPr lang="en-US" sz="1800" b="1" dirty="0">
              <a:solidFill>
                <a:schemeClr val="bg1"/>
              </a:solidFill>
              <a:latin typeface="+mn-lt"/>
              <a:cs typeface="Questrial" charset="0"/>
              <a:sym typeface="Questrial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2011 – OAR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Outstanding Paper Award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+mn-lt"/>
              </a:rPr>
              <a:t>Kumjian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and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Ryzhkov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for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Storm-Relative </a:t>
            </a:r>
            <a:r>
              <a:rPr lang="en-US" sz="1600" dirty="0" err="1">
                <a:solidFill>
                  <a:srgbClr val="FFFF00"/>
                </a:solidFill>
                <a:latin typeface="+mn-lt"/>
              </a:rPr>
              <a:t>Helicity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Revealed from Polarimetric Radar Measurements, </a:t>
            </a:r>
            <a:r>
              <a:rPr lang="en-US" sz="1400" i="1" dirty="0">
                <a:solidFill>
                  <a:srgbClr val="FFFFFF"/>
                </a:solidFill>
                <a:latin typeface="+mn-lt"/>
              </a:rPr>
              <a:t>Journal of Atmospheric Sciences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2011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endParaRPr lang="en-US" altLang="ja-JP" sz="14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DB9051-EA59-7847-94B0-5F1793B77DA8}" type="slidenum">
              <a:rPr lang="en-US" smtClean="0">
                <a:latin typeface="+mn-lt"/>
              </a:rPr>
              <a:pPr>
                <a:defRPr/>
              </a:pPr>
              <a:t>18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Screen Shot 2014-12-31 at 11.2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0" y="728663"/>
            <a:ext cx="9144000" cy="719137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Quality: </a:t>
            </a:r>
            <a:r>
              <a:rPr lang="en-US" sz="3200" dirty="0" smtClean="0">
                <a:latin typeface="+mn-lt"/>
              </a:rPr>
              <a:t>Non-NOAA Awards 2010–</a:t>
            </a:r>
            <a:r>
              <a:rPr lang="en-US" sz="3200" dirty="0">
                <a:latin typeface="+mn-lt"/>
              </a:rPr>
              <a:t>2014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127000" y="1581150"/>
            <a:ext cx="8906933" cy="4438650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+mn-lt"/>
              </a:rPr>
              <a:t>2014 – AMS Charles </a:t>
            </a:r>
            <a:r>
              <a:rPr lang="en-US" sz="1800" b="1" dirty="0">
                <a:solidFill>
                  <a:srgbClr val="FFFFFF"/>
                </a:solidFill>
                <a:latin typeface="+mn-lt"/>
              </a:rPr>
              <a:t>Franklin Brooks Award 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David P. Jorgensen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for over two decades of substantial contributions to, and visionary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leadership of, the Society's all-important scientific publication process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including tireless service as Publications Commissioner (2007–2012)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.</a:t>
            </a:r>
            <a:endParaRPr lang="en-US" sz="14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  <a:p>
            <a:pPr marL="0" lvl="1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+mn-lt"/>
                <a:cs typeface="ＭＳ Ｐゴシック" charset="0"/>
                <a:sym typeface="Questrial" charset="0"/>
              </a:rPr>
              <a:t>2013 –Presidential Early Career Award</a:t>
            </a:r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ct val="79000"/>
              <a:buFont typeface="Lucida Grande" charset="0"/>
              <a:buChar char="★"/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Adam Clark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(NSSL/CIMMS), for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pioneering contributions to the study of forecast-system predictability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significant mentoring of students, and building bridges between the different components of the weather enterprise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.</a:t>
            </a:r>
            <a:endParaRPr lang="en-US" sz="1400" b="1" dirty="0">
              <a:solidFill>
                <a:srgbClr val="FFFFFF"/>
              </a:solidFill>
              <a:latin typeface="+mn-lt"/>
            </a:endParaRP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Arial"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2012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Questrial" charset="0"/>
                <a:sym typeface="Questrial" charset="0"/>
              </a:rPr>
              <a:t>- AMS Kenneth Spengler Award 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>
                <a:schemeClr val="bg1"/>
              </a:buClr>
              <a:buSzPct val="79000"/>
              <a:buFont typeface="Lucida Grande"/>
              <a:buChar char="★"/>
              <a:defRPr/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NOAA Hazardous Weather Testbed </a:t>
            </a:r>
            <a:r>
              <a:rPr lang="en-US" sz="1400" b="1" dirty="0" smtClean="0">
                <a:solidFill>
                  <a:srgbClr val="FFFFFF"/>
                </a:solidFill>
                <a:latin typeface="+mn-lt"/>
              </a:rPr>
              <a:t>Team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 - Bright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(NWS),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Carbin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(SPC),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Coniglio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Kain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Levit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 (NWS), Liang (SPC), Schneider (SPC), Weiss (SPC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), for “</a:t>
            </a: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bringing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the government, academic, and private sectors together in a visionary, proactive, and exemplary manner 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to deal with the challenges posed by hazardous weather</a:t>
            </a:r>
            <a:r>
              <a:rPr lang="en-US" sz="1400" dirty="0" smtClean="0">
                <a:solidFill>
                  <a:srgbClr val="FFFFFF"/>
                </a:solidFill>
                <a:latin typeface="+mn-lt"/>
              </a:rPr>
              <a:t>.”</a:t>
            </a:r>
            <a:endParaRPr lang="en-US" sz="1400" dirty="0">
              <a:solidFill>
                <a:srgbClr val="FFFFFF"/>
              </a:solidFill>
              <a:latin typeface="+mn-lt"/>
              <a:cs typeface="Questrial" charset="0"/>
              <a:sym typeface="Quest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9D24BE-91C0-DB4D-BBC4-80AE7EABFF8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1">
                <a:lumMod val="85000"/>
              </a:schemeClr>
            </a:gs>
            <a:gs pos="73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ision-mi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936" y="4557108"/>
            <a:ext cx="3523652" cy="184924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3C18-863F-2F44-A220-26C369DA250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1203" name="Title 1"/>
          <p:cNvSpPr txBox="1">
            <a:spLocks/>
          </p:cNvSpPr>
          <p:nvPr/>
        </p:nvSpPr>
        <p:spPr bwMode="auto">
          <a:xfrm>
            <a:off x="0" y="754283"/>
            <a:ext cx="9075242" cy="53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3800" b="1">
                <a:solidFill>
                  <a:schemeClr val="bg2"/>
                </a:solidFill>
              </a:defRPr>
            </a:lvl1pPr>
            <a:lvl2pPr eaLnBrk="0" hangingPunct="0">
              <a:defRPr sz="3800">
                <a:solidFill>
                  <a:schemeClr val="bg2"/>
                </a:solidFill>
              </a:defRPr>
            </a:lvl2pPr>
            <a:lvl3pPr eaLnBrk="0" hangingPunct="0">
              <a:defRPr sz="3800">
                <a:solidFill>
                  <a:schemeClr val="bg2"/>
                </a:solidFill>
              </a:defRPr>
            </a:lvl3pPr>
            <a:lvl4pPr eaLnBrk="0" hangingPunct="0">
              <a:defRPr sz="3800">
                <a:solidFill>
                  <a:schemeClr val="bg2"/>
                </a:solidFill>
              </a:defRPr>
            </a:lvl4pPr>
            <a:lvl5pPr eaLnBrk="0" hangingPunct="0">
              <a:defRPr sz="3800">
                <a:solidFill>
                  <a:schemeClr val="bg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2"/>
                </a:solidFill>
              </a:defRPr>
            </a:lvl9pPr>
          </a:lstStyle>
          <a:p>
            <a:r>
              <a:rPr lang="en-US" sz="3200" dirty="0">
                <a:latin typeface="+mj-lt"/>
              </a:rPr>
              <a:t>NOAA National Severe Storms Laboratory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79463" y="2994311"/>
            <a:ext cx="7677150" cy="9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ea typeface="Questrial"/>
                <a:cs typeface="Century Gothic"/>
                <a:sym typeface="Questrial"/>
              </a:rPr>
              <a:t>The National Severe Storms Laboratory conducts </a:t>
            </a:r>
            <a:r>
              <a:rPr lang="en-US" sz="1600" u="sng" dirty="0" smtClean="0">
                <a:solidFill>
                  <a:srgbClr val="0A4595"/>
                </a:solidFill>
                <a:ea typeface="Questrial"/>
                <a:cs typeface="Century Gothic"/>
                <a:sym typeface="Questrial"/>
              </a:rPr>
              <a:t>fundamental resea</a:t>
            </a:r>
            <a:r>
              <a:rPr lang="en-US" sz="1600" u="sng" dirty="0">
                <a:solidFill>
                  <a:srgbClr val="0A4595"/>
                </a:solidFill>
                <a:ea typeface="Questrial"/>
                <a:cs typeface="Century Gothic"/>
                <a:sym typeface="Questrial"/>
              </a:rPr>
              <a:t>rch</a:t>
            </a:r>
            <a:r>
              <a:rPr lang="en-US" sz="1600" u="sng" dirty="0" smtClean="0">
                <a:solidFill>
                  <a:schemeClr val="tx1"/>
                </a:solidFill>
                <a:ea typeface="Questrial"/>
                <a:cs typeface="Century Gothic"/>
                <a:sym typeface="Questrial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a typeface="Questrial"/>
                <a:cs typeface="Century Gothic"/>
                <a:sym typeface="Questrial"/>
              </a:rPr>
              <a:t>to advance our knowledge and understanding of meteorological processes associated with severe convective storms. </a:t>
            </a:r>
            <a:endParaRPr lang="en-US" sz="16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463" y="1382573"/>
            <a:ext cx="123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  <a:ea typeface="Questrial"/>
                <a:cs typeface="Century Gothic"/>
                <a:sym typeface="Questrial"/>
              </a:rPr>
              <a:t>VISION</a:t>
            </a:r>
            <a:endParaRPr lang="en-US" sz="2000" b="1" dirty="0">
              <a:latin typeface="+mj-lt"/>
              <a:ea typeface="Questrial"/>
              <a:cs typeface="Century Gothic"/>
              <a:sym typeface="Quest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463" y="1656355"/>
            <a:ext cx="765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  <a:ea typeface="Questrial"/>
                <a:cs typeface="Century Gothic"/>
                <a:sym typeface="Questrial"/>
              </a:rPr>
              <a:t>The National Severe Storms Laboratory will be </a:t>
            </a:r>
            <a:r>
              <a:rPr lang="en-US" sz="1600" dirty="0" smtClean="0">
                <a:latin typeface="+mn-lt"/>
                <a:ea typeface="Questrial"/>
                <a:cs typeface="Century Gothic"/>
                <a:sym typeface="Questrial"/>
              </a:rPr>
              <a:t>the world’s </a:t>
            </a:r>
            <a:r>
              <a:rPr lang="en-US" sz="1600" dirty="0">
                <a:latin typeface="+mn-lt"/>
                <a:ea typeface="Questrial"/>
                <a:cs typeface="Century Gothic"/>
                <a:sym typeface="Questrial"/>
              </a:rPr>
              <a:t>leader in basic and applied research on severe convective storms to support an informed society that is resilient to high impact weather</a:t>
            </a:r>
            <a:r>
              <a:rPr lang="en-US" sz="1600" dirty="0" smtClean="0">
                <a:latin typeface="+mn-lt"/>
                <a:ea typeface="Questrial"/>
                <a:cs typeface="Century Gothic"/>
                <a:sym typeface="Questrial"/>
              </a:rPr>
              <a:t>.</a:t>
            </a:r>
            <a:endParaRPr lang="en-US" sz="1600" dirty="0">
              <a:latin typeface="+mn-lt"/>
              <a:ea typeface="Questrial"/>
              <a:cs typeface="Century Gothic"/>
              <a:sym typeface="Quest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463" y="2692014"/>
            <a:ext cx="138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  <a:ea typeface="Questrial"/>
                <a:cs typeface="Century Gothic"/>
                <a:sym typeface="Questrial"/>
              </a:rPr>
              <a:t>MISSION</a:t>
            </a:r>
            <a:endParaRPr lang="en-US" sz="2000" b="1" dirty="0">
              <a:latin typeface="+mn-lt"/>
              <a:ea typeface="Questrial"/>
              <a:cs typeface="Century Gothic"/>
              <a:sym typeface="Quest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463" y="3918447"/>
            <a:ext cx="8275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  <a:ea typeface="Questrial"/>
                <a:cs typeface="Century Gothic"/>
                <a:sym typeface="Questrial"/>
              </a:rPr>
              <a:t>NSSL </a:t>
            </a:r>
            <a:r>
              <a:rPr lang="en-US" sz="1600" dirty="0">
                <a:solidFill>
                  <a:srgbClr val="0A4595"/>
                </a:solidFill>
                <a:latin typeface="+mn-lt"/>
                <a:ea typeface="Questrial"/>
                <a:cs typeface="Century Gothic"/>
                <a:sym typeface="Questrial"/>
              </a:rPr>
              <a:t>performs </a:t>
            </a:r>
            <a:r>
              <a:rPr lang="en-US" sz="1600" u="sng" dirty="0">
                <a:solidFill>
                  <a:srgbClr val="0A4595"/>
                </a:solidFill>
                <a:latin typeface="+mn-lt"/>
                <a:ea typeface="Questrial"/>
                <a:cs typeface="Century Gothic"/>
                <a:sym typeface="Questrial"/>
              </a:rPr>
              <a:t>applied research and development </a:t>
            </a:r>
            <a:r>
              <a:rPr lang="en-US" sz="1600" dirty="0">
                <a:latin typeface="+mn-lt"/>
                <a:ea typeface="Questrial"/>
                <a:cs typeface="Century Gothic"/>
                <a:sym typeface="Questrial"/>
              </a:rPr>
              <a:t>leading to the transition of new and improved tools and techniques for observation, analysis, and prediction to the National Weather Service and other stakeholders. </a:t>
            </a:r>
            <a:endParaRPr lang="en-US" sz="16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463" y="4828397"/>
            <a:ext cx="73121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  <a:ea typeface="Questrial"/>
                <a:cs typeface="Century Gothic"/>
                <a:sym typeface="Questrial"/>
              </a:rPr>
              <a:t>These efforts are aimed at </a:t>
            </a:r>
            <a:r>
              <a:rPr lang="en-US" sz="1600" u="sng" dirty="0">
                <a:solidFill>
                  <a:srgbClr val="0A4595"/>
                </a:solidFill>
                <a:latin typeface="+mn-lt"/>
                <a:ea typeface="Questrial"/>
                <a:cs typeface="Century Gothic"/>
                <a:sym typeface="Questrial"/>
              </a:rPr>
              <a:t>improving the accuracy and lead-time </a:t>
            </a:r>
            <a:r>
              <a:rPr lang="en-US" sz="1600" dirty="0">
                <a:latin typeface="+mn-lt"/>
                <a:ea typeface="Questrial"/>
                <a:cs typeface="Century Gothic"/>
                <a:sym typeface="Questrial"/>
              </a:rPr>
              <a:t>of severe weather forecasts and warnings, lending support to a Weather-Ready Nation that is resilient in the face of increasing vulnerability to severe and disruptive weather.</a:t>
            </a: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15047" y="4472161"/>
            <a:ext cx="2284942" cy="18203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50800" dist="50800" dir="27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1754" y="1924958"/>
            <a:ext cx="2284942" cy="18203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50800" dist="50800" dir="27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64177" y="3256948"/>
            <a:ext cx="2284942" cy="18203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50800" dist="50800" dir="27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8029101" cy="717550"/>
          </a:xfrm>
        </p:spPr>
        <p:txBody>
          <a:bodyPr/>
          <a:lstStyle/>
          <a:p>
            <a:r>
              <a:rPr lang="en-US" dirty="0"/>
              <a:t>Quality</a:t>
            </a:r>
            <a:r>
              <a:rPr lang="en-US" dirty="0">
                <a:latin typeface="Century Gothic" charset="0"/>
              </a:rPr>
              <a:t>: </a:t>
            </a:r>
            <a:r>
              <a:rPr lang="en-US" dirty="0" smtClean="0">
                <a:latin typeface="+mn-lt"/>
              </a:rPr>
              <a:t>Prestigious Memberships</a:t>
            </a:r>
            <a:endParaRPr lang="en-US" dirty="0">
              <a:latin typeface="+mn-lt"/>
            </a:endParaRPr>
          </a:p>
        </p:txBody>
      </p:sp>
      <p:sp>
        <p:nvSpPr>
          <p:cNvPr id="9318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9318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C473CF-BA80-B846-A955-8AC208F2BFB3}" type="slidenum">
              <a:rPr lang="en-US" sz="1400">
                <a:solidFill>
                  <a:schemeClr val="bg1"/>
                </a:solidFill>
                <a:latin typeface="+mn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200408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013" y="4532747"/>
            <a:ext cx="1871133" cy="1047834"/>
          </a:xfrm>
          <a:prstGeom prst="rect">
            <a:avLst/>
          </a:prstGeom>
        </p:spPr>
      </p:pic>
      <p:pic>
        <p:nvPicPr>
          <p:cNvPr id="6" name="Picture 5" descr="rmet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007" y="3309067"/>
            <a:ext cx="2099204" cy="744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754" y="2956928"/>
            <a:ext cx="228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n-lt"/>
              </a:rPr>
              <a:t>Dusan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Zrnic</a:t>
            </a:r>
            <a:endParaRPr lang="en-US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047" y="5580581"/>
            <a:ext cx="228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n-lt"/>
              </a:rPr>
              <a:t>Dusan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Zrnic</a:t>
            </a:r>
            <a:endParaRPr lang="en-US" b="1" dirty="0" smtClean="0">
              <a:latin typeface="+mn-lt"/>
            </a:endParaRPr>
          </a:p>
          <a:p>
            <a:pPr algn="ctr"/>
            <a:r>
              <a:rPr lang="en-US" b="1" dirty="0" smtClean="0">
                <a:latin typeface="+mn-lt"/>
              </a:rPr>
              <a:t>Richard </a:t>
            </a:r>
            <a:r>
              <a:rPr lang="en-US" b="1" dirty="0" err="1" smtClean="0">
                <a:latin typeface="+mn-lt"/>
              </a:rPr>
              <a:t>Doviak</a:t>
            </a:r>
            <a:endParaRPr lang="en-US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9007" y="4356901"/>
            <a:ext cx="209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Harold Brooks</a:t>
            </a:r>
          </a:p>
          <a:p>
            <a:pPr algn="ctr"/>
            <a:r>
              <a:rPr lang="en-US" b="1" dirty="0" smtClean="0">
                <a:latin typeface="+mn-lt"/>
              </a:rPr>
              <a:t>Rodger Brown</a:t>
            </a:r>
            <a:endParaRPr lang="en-US" b="1" dirty="0">
              <a:latin typeface="+mn-lt"/>
            </a:endParaRPr>
          </a:p>
        </p:txBody>
      </p:sp>
      <p:pic>
        <p:nvPicPr>
          <p:cNvPr id="16" name="Picture 15" descr="NA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20" y="2098979"/>
            <a:ext cx="2164573" cy="4810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ms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392" y="2301233"/>
            <a:ext cx="3317347" cy="33173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9112246" cy="717550"/>
          </a:xfrm>
        </p:spPr>
        <p:txBody>
          <a:bodyPr/>
          <a:lstStyle/>
          <a:p>
            <a:r>
              <a:rPr lang="en-US" dirty="0"/>
              <a:t>Quality</a:t>
            </a:r>
            <a:r>
              <a:rPr lang="en-US" dirty="0">
                <a:latin typeface="Century Gothic" charset="0"/>
              </a:rPr>
              <a:t>: </a:t>
            </a:r>
            <a:r>
              <a:rPr lang="en-US" dirty="0" smtClean="0">
                <a:latin typeface="+mn-lt"/>
              </a:rPr>
              <a:t>11 Current AMS/AGU Fellows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208" y="2111575"/>
            <a:ext cx="3980091" cy="39751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>
                <a:latin typeface="+mn-lt"/>
              </a:rPr>
              <a:t>Harold Brooks</a:t>
            </a:r>
          </a:p>
          <a:p>
            <a:pPr lvl="1"/>
            <a:r>
              <a:rPr lang="en-US" dirty="0" smtClean="0">
                <a:latin typeface="+mn-lt"/>
              </a:rPr>
              <a:t>Donald Burgess</a:t>
            </a:r>
          </a:p>
          <a:p>
            <a:pPr lvl="1"/>
            <a:r>
              <a:rPr lang="en-US" dirty="0" smtClean="0">
                <a:latin typeface="+mn-lt"/>
              </a:rPr>
              <a:t>Robert Davies-Jones (ret.)</a:t>
            </a:r>
            <a:endParaRPr lang="en-US" dirty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Richard </a:t>
            </a:r>
            <a:r>
              <a:rPr lang="en-US" dirty="0" err="1">
                <a:latin typeface="+mn-lt"/>
              </a:rPr>
              <a:t>Doviak</a:t>
            </a:r>
            <a:endParaRPr lang="en-US" dirty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Douglas Forsyth</a:t>
            </a:r>
          </a:p>
          <a:p>
            <a:pPr lvl="1"/>
            <a:r>
              <a:rPr lang="en-US" dirty="0" smtClean="0">
                <a:latin typeface="+mn-lt"/>
              </a:rPr>
              <a:t>David Jorgensen</a:t>
            </a:r>
          </a:p>
          <a:p>
            <a:pPr lvl="1"/>
            <a:r>
              <a:rPr lang="en-US" dirty="0" smtClean="0">
                <a:latin typeface="+mn-lt"/>
              </a:rPr>
              <a:t>Steven Koch</a:t>
            </a:r>
          </a:p>
          <a:p>
            <a:pPr lvl="1"/>
            <a:r>
              <a:rPr lang="en-US" dirty="0" smtClean="0">
                <a:latin typeface="+mn-lt"/>
              </a:rPr>
              <a:t>John Lewis</a:t>
            </a:r>
          </a:p>
          <a:p>
            <a:pPr lvl="1"/>
            <a:r>
              <a:rPr lang="en-US" dirty="0" smtClean="0">
                <a:latin typeface="+mn-lt"/>
              </a:rPr>
              <a:t>Donald </a:t>
            </a:r>
            <a:r>
              <a:rPr lang="en-US" dirty="0" err="1" smtClean="0">
                <a:latin typeface="+mn-lt"/>
              </a:rPr>
              <a:t>MacGorman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Dave Rust (ret.)</a:t>
            </a:r>
          </a:p>
          <a:p>
            <a:pPr lvl="1"/>
            <a:r>
              <a:rPr lang="en-US" dirty="0" err="1">
                <a:latin typeface="+mn-lt"/>
              </a:rPr>
              <a:t>Dusan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Zrnic</a:t>
            </a:r>
            <a:endParaRPr lang="en-US" dirty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>
                <a:latin typeface="+mn-lt"/>
              </a:rPr>
              <a:pPr>
                <a:defRPr/>
              </a:pPr>
              <a:t>21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14970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>
                <a:latin typeface="+mj-lt"/>
              </a:rPr>
              <a:t>Quality: </a:t>
            </a:r>
            <a:r>
              <a:rPr lang="en-US" dirty="0" smtClean="0">
                <a:latin typeface="+mj-lt"/>
              </a:rPr>
              <a:t>Service</a:t>
            </a:r>
            <a:endParaRPr lang="en-US" dirty="0">
              <a:latin typeface="+mj-lt"/>
            </a:endParaRP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134826" y="1511906"/>
            <a:ext cx="5389674" cy="422116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 typeface="Arial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AMS Publications 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Commissioner (Jorgensen)</a:t>
            </a:r>
            <a:endParaRPr lang="en-US" sz="1900" dirty="0">
              <a:solidFill>
                <a:srgbClr val="000000"/>
              </a:solidFill>
              <a:latin typeface="+mn-lt"/>
              <a:cs typeface="Questrial" charset="0"/>
              <a:sym typeface="Quest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 typeface="Arial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21 </a:t>
            </a: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Chief, Co-Chief, Associate Editors of 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professional </a:t>
            </a: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journals since 2009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 typeface="Arial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31 members on national/international scientific </a:t>
            </a: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a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nd technical </a:t>
            </a: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a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dvisory </a:t>
            </a: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c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ommittees</a:t>
            </a:r>
            <a:endParaRPr lang="en-US" sz="1900" dirty="0">
              <a:solidFill>
                <a:srgbClr val="000000"/>
              </a:solidFill>
              <a:latin typeface="+mn-lt"/>
              <a:cs typeface="Questrial" charset="0"/>
              <a:sym typeface="Quest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 typeface="Arial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Nat’l Institute of Science and Technology (NIST) </a:t>
            </a: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team investigating the May 22, 2011 Joplin, Missouri tornado (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Jorgensen)</a:t>
            </a:r>
            <a:endParaRPr lang="en-US" sz="1900" dirty="0">
              <a:solidFill>
                <a:srgbClr val="000000"/>
              </a:solidFill>
              <a:latin typeface="+mn-lt"/>
              <a:cs typeface="Questrial" charset="0"/>
              <a:sym typeface="Quest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 typeface="Arial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AMS Editor’s Awards (3</a:t>
            </a: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Font typeface="Arial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Volunteerism (38 separate organizations)</a:t>
            </a:r>
            <a:endParaRPr lang="en-US" sz="1900" dirty="0">
              <a:solidFill>
                <a:srgbClr val="000000"/>
              </a:solidFill>
              <a:latin typeface="+mn-lt"/>
              <a:cs typeface="Questrial" charset="0"/>
              <a:sym typeface="Questrial" charset="0"/>
            </a:endParaRPr>
          </a:p>
        </p:txBody>
      </p:sp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NSSL Lab Review Feb 25–27, 2015</a:t>
            </a:r>
          </a:p>
        </p:txBody>
      </p:sp>
      <p:sp>
        <p:nvSpPr>
          <p:cNvPr id="9523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B924772-B4E4-3446-A729-A6642EF32D51}" type="slidenum">
              <a:rPr lang="en-US" sz="14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6" name="Content Placeholder 7" descr="Screen Shot 2015-01-13 at 6.38.3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4500" y="1644918"/>
            <a:ext cx="3444875" cy="3743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/>
          <p:cNvSpPr/>
          <p:nvPr/>
        </p:nvSpPr>
        <p:spPr>
          <a:xfrm>
            <a:off x="7277100" y="1458152"/>
            <a:ext cx="1866899" cy="4913911"/>
          </a:xfrm>
          <a:prstGeom prst="rect">
            <a:avLst/>
          </a:prstGeom>
          <a:solidFill>
            <a:srgbClr val="D0EAFF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594150" y="1458424"/>
            <a:ext cx="1802518" cy="4907121"/>
          </a:xfrm>
          <a:prstGeom prst="rect">
            <a:avLst/>
          </a:prstGeom>
          <a:solidFill>
            <a:srgbClr val="D0EAFF"/>
          </a:solidFill>
          <a:ln>
            <a:solidFill>
              <a:srgbClr val="0A459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454739"/>
            <a:ext cx="1805861" cy="49092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A459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3962" y="737189"/>
            <a:ext cx="5611809" cy="717550"/>
          </a:xfrm>
          <a:ln>
            <a:noFill/>
          </a:ln>
        </p:spPr>
        <p:txBody>
          <a:bodyPr/>
          <a:lstStyle/>
          <a:p>
            <a:r>
              <a:rPr lang="en-US" dirty="0">
                <a:latin typeface="+mj-lt"/>
              </a:rPr>
              <a:t>Quality: </a:t>
            </a:r>
            <a:r>
              <a:rPr lang="en-US" dirty="0" smtClean="0">
                <a:latin typeface="+mj-lt"/>
              </a:rPr>
              <a:t>Collaborations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79463" y="6461329"/>
            <a:ext cx="4175125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 descr="465px-Salt_River_Project_logo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70" y="4632332"/>
            <a:ext cx="633216" cy="20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0px-The_Weather_Channel_logo_2005-present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18" y="3350399"/>
            <a:ext cx="317047" cy="31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WillisR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596" y="1839358"/>
            <a:ext cx="635699" cy="1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WD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41" b="28842"/>
          <a:stretch>
            <a:fillRect/>
          </a:stretch>
        </p:blipFill>
        <p:spPr bwMode="auto">
          <a:xfrm>
            <a:off x="89343" y="2587967"/>
            <a:ext cx="695324" cy="31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USGS_gre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273" y="5414091"/>
            <a:ext cx="763177" cy="28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UCONNsea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426" y="4190526"/>
            <a:ext cx="475845" cy="47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U.S. Navy 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172" y="3721586"/>
            <a:ext cx="456562" cy="47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spc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598" y="2345046"/>
            <a:ext cx="898487" cy="42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SeaGrantLogo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807" y="4340469"/>
            <a:ext cx="683763" cy="48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Screen Shot 2015-01-06 at 2.59.11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822" y="4916511"/>
            <a:ext cx="769077" cy="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SCO_sea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443" y="4351550"/>
            <a:ext cx="506872" cy="50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scc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13" y="4287698"/>
            <a:ext cx="593288" cy="25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renci-log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622" y="5735411"/>
            <a:ext cx="579033" cy="2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nsf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732" y="2208776"/>
            <a:ext cx="554479" cy="5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nexrad_logo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600" y="1748879"/>
            <a:ext cx="467119" cy="46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6" descr="nerc-fb-log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35" y="2224653"/>
            <a:ext cx="557460" cy="55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 descr="NCEPprofile.jp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8299" y="3197832"/>
            <a:ext cx="607299" cy="4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8" descr="ncaslogo_newver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996" y="2632990"/>
            <a:ext cx="624047" cy="22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 descr="nasa-logo-640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85" y="5836005"/>
            <a:ext cx="515812" cy="45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7583" descr="LM-logo-700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0" y="2303959"/>
            <a:ext cx="782875" cy="22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7588" descr="Lincoln_Lab_Logo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6350" y="2974773"/>
            <a:ext cx="762666" cy="31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7590" descr="IOOS_blue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9752" y="5549489"/>
            <a:ext cx="669681" cy="25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7592" descr="GTRI_alt_logo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367" y="5197418"/>
            <a:ext cx="783965" cy="24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7593" descr="GOES_RPG-xxlg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095" y="4287698"/>
            <a:ext cx="676718" cy="58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7594" descr="FR-University-of-Grenoble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135" y="2902726"/>
            <a:ext cx="1039825" cy="12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7595" descr="FAA-Logo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4152" y="3727452"/>
            <a:ext cx="554416" cy="5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7596" descr="European_Severe_Storms_Laboratory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615" y="1853882"/>
            <a:ext cx="567685" cy="31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7597" descr="earth_networks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226" y="3742507"/>
            <a:ext cx="683837" cy="3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7598" descr="dhs-seal-250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7026" y="3175466"/>
            <a:ext cx="534787" cy="5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7599" descr="CWB_logo.pn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482" y="1861748"/>
            <a:ext cx="454203" cy="3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7600" descr="cosee se logo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070" y="5193476"/>
            <a:ext cx="842414" cy="2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7601" descr="cimms-white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850" y="1987826"/>
            <a:ext cx="942567" cy="2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7602" descr="bcilogosmall.pn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0" y="2771093"/>
            <a:ext cx="525615" cy="20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7603" descr="842355_com_600pxusair.pn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618" y="3175466"/>
            <a:ext cx="488355" cy="48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7604" descr="2000px-US-NationalWeatherService-Logo.svg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400" y="1720970"/>
            <a:ext cx="576033" cy="57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0" descr="logo_big_crimson.gif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208" y="1829775"/>
            <a:ext cx="309385" cy="4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CAPS.jpg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902" y="2865139"/>
            <a:ext cx="1304210" cy="223579"/>
          </a:xfrm>
          <a:prstGeom prst="rect">
            <a:avLst/>
          </a:prstGeom>
        </p:spPr>
      </p:pic>
      <p:pic>
        <p:nvPicPr>
          <p:cNvPr id="46" name="Picture 45" descr="cireslogo-cc.jpg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590" y="3985930"/>
            <a:ext cx="590702" cy="279297"/>
          </a:xfrm>
          <a:prstGeom prst="rect">
            <a:avLst/>
          </a:prstGeom>
        </p:spPr>
      </p:pic>
      <p:pic>
        <p:nvPicPr>
          <p:cNvPr id="48" name="Picture 47" descr="ncar-logo-lg.jpg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9" y="3773957"/>
            <a:ext cx="695323" cy="223049"/>
          </a:xfrm>
          <a:prstGeom prst="rect">
            <a:avLst/>
          </a:prstGeom>
        </p:spPr>
      </p:pic>
      <p:pic>
        <p:nvPicPr>
          <p:cNvPr id="49" name="Picture 48" descr="eol.gif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71" y="3398427"/>
            <a:ext cx="328929" cy="326880"/>
          </a:xfrm>
          <a:prstGeom prst="rect">
            <a:avLst/>
          </a:prstGeom>
        </p:spPr>
      </p:pic>
      <p:pic>
        <p:nvPicPr>
          <p:cNvPr id="52" name="Picture 51" descr="Bucky-Badger-university-of-wisconsin-120012_594_388.gif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44" y="4768190"/>
            <a:ext cx="532442" cy="347790"/>
          </a:xfrm>
          <a:prstGeom prst="rect">
            <a:avLst/>
          </a:prstGeom>
        </p:spPr>
      </p:pic>
      <p:pic>
        <p:nvPicPr>
          <p:cNvPr id="54" name="Picture 53" descr="UAH_primary.png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577" y="5446351"/>
            <a:ext cx="789651" cy="419010"/>
          </a:xfrm>
          <a:prstGeom prst="rect">
            <a:avLst/>
          </a:prstGeom>
        </p:spPr>
      </p:pic>
      <p:pic>
        <p:nvPicPr>
          <p:cNvPr id="56" name="Picture 55" descr="Purdue_University_logo.svg.png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528" y="2771093"/>
            <a:ext cx="540527" cy="176212"/>
          </a:xfrm>
          <a:prstGeom prst="rect">
            <a:avLst/>
          </a:prstGeom>
        </p:spPr>
      </p:pic>
      <p:pic>
        <p:nvPicPr>
          <p:cNvPr id="57" name="Picture 56" descr="cu_logo2.jpg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327" y="2361353"/>
            <a:ext cx="409411" cy="299748"/>
          </a:xfrm>
          <a:prstGeom prst="rect">
            <a:avLst/>
          </a:prstGeom>
        </p:spPr>
      </p:pic>
      <p:pic>
        <p:nvPicPr>
          <p:cNvPr id="58" name="Picture 57" descr="colorado-state-rams.pn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676" y="2708877"/>
            <a:ext cx="342402" cy="477631"/>
          </a:xfrm>
          <a:prstGeom prst="rect">
            <a:avLst/>
          </a:prstGeom>
        </p:spPr>
      </p:pic>
      <p:pic>
        <p:nvPicPr>
          <p:cNvPr id="62" name="Picture 61" descr="NRL_logo.jpg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002" y="4733634"/>
            <a:ext cx="503398" cy="490062"/>
          </a:xfrm>
          <a:prstGeom prst="rect">
            <a:avLst/>
          </a:prstGeom>
        </p:spPr>
      </p:pic>
      <p:pic>
        <p:nvPicPr>
          <p:cNvPr id="67" name="Picture 66" descr="Met_Office_2.jpg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301" y="1861748"/>
            <a:ext cx="311744" cy="311744"/>
          </a:xfrm>
          <a:prstGeom prst="rect">
            <a:avLst/>
          </a:prstGeom>
        </p:spPr>
      </p:pic>
      <p:pic>
        <p:nvPicPr>
          <p:cNvPr id="72" name="Picture 71" descr="7_SMA_logo.png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63" y="4285399"/>
            <a:ext cx="369214" cy="369214"/>
          </a:xfrm>
          <a:prstGeom prst="rect">
            <a:avLst/>
          </a:prstGeom>
        </p:spPr>
      </p:pic>
      <p:pic>
        <p:nvPicPr>
          <p:cNvPr id="73" name="Picture 72" descr="snlTab.png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76" y="4196526"/>
            <a:ext cx="564610" cy="332975"/>
          </a:xfrm>
          <a:prstGeom prst="rect">
            <a:avLst/>
          </a:prstGeom>
        </p:spPr>
      </p:pic>
      <p:pic>
        <p:nvPicPr>
          <p:cNvPr id="74" name="Picture 73" descr="PNNL.png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19" y="5299367"/>
            <a:ext cx="755054" cy="320731"/>
          </a:xfrm>
          <a:prstGeom prst="rect">
            <a:avLst/>
          </a:prstGeom>
        </p:spPr>
      </p:pic>
      <p:pic>
        <p:nvPicPr>
          <p:cNvPr id="75" name="Picture 74" descr="und.jpg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476" y="2346155"/>
            <a:ext cx="367864" cy="339171"/>
          </a:xfrm>
          <a:prstGeom prst="rect">
            <a:avLst/>
          </a:prstGeom>
        </p:spPr>
      </p:pic>
      <p:pic>
        <p:nvPicPr>
          <p:cNvPr id="76" name="Picture 75" descr="nesdismontage_off.jpg"/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561" y="4306027"/>
            <a:ext cx="772233" cy="360344"/>
          </a:xfrm>
          <a:prstGeom prst="rect">
            <a:avLst/>
          </a:prstGeom>
        </p:spPr>
      </p:pic>
      <p:pic>
        <p:nvPicPr>
          <p:cNvPr id="78" name="Picture 77" descr="LLNL-logo.png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71" y="3231962"/>
            <a:ext cx="963846" cy="185802"/>
          </a:xfrm>
          <a:prstGeom prst="rect">
            <a:avLst/>
          </a:prstGeom>
        </p:spPr>
      </p:pic>
      <p:pic>
        <p:nvPicPr>
          <p:cNvPr id="82" name="Picture 81" descr="DTC_logo.png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651" y="6041001"/>
            <a:ext cx="1038322" cy="285539"/>
          </a:xfrm>
          <a:prstGeom prst="rect">
            <a:avLst/>
          </a:prstGeom>
        </p:spPr>
      </p:pic>
      <p:pic>
        <p:nvPicPr>
          <p:cNvPr id="85" name="Picture 84" descr="National_Climatic_Data_Center_logo.png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791" y="4779421"/>
            <a:ext cx="512420" cy="460586"/>
          </a:xfrm>
          <a:prstGeom prst="rect">
            <a:avLst/>
          </a:prstGeom>
        </p:spPr>
      </p:pic>
      <p:pic>
        <p:nvPicPr>
          <p:cNvPr id="86" name="Picture 85" descr="CoD_Logo.png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666" y="5447102"/>
            <a:ext cx="394187" cy="394187"/>
          </a:xfrm>
          <a:prstGeom prst="rect">
            <a:avLst/>
          </a:prstGeom>
        </p:spPr>
      </p:pic>
      <p:pic>
        <p:nvPicPr>
          <p:cNvPr id="88" name="Picture 87" descr="Logo_Small.jpg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2" y="5059027"/>
            <a:ext cx="778431" cy="285032"/>
          </a:xfrm>
          <a:prstGeom prst="rect">
            <a:avLst/>
          </a:prstGeom>
        </p:spPr>
      </p:pic>
      <p:pic>
        <p:nvPicPr>
          <p:cNvPr id="89" name="Picture 88" descr="DODc.gif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06" y="3722366"/>
            <a:ext cx="498393" cy="498393"/>
          </a:xfrm>
          <a:prstGeom prst="rect">
            <a:avLst/>
          </a:prstGeom>
        </p:spPr>
      </p:pic>
      <p:pic>
        <p:nvPicPr>
          <p:cNvPr id="91" name="Picture 90" descr="AFWA.JPG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285" y="4943352"/>
            <a:ext cx="522528" cy="516381"/>
          </a:xfrm>
          <a:prstGeom prst="rect">
            <a:avLst/>
          </a:prstGeom>
        </p:spPr>
      </p:pic>
      <p:pic>
        <p:nvPicPr>
          <p:cNvPr id="92" name="Picture 91" descr="ARM.png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798" y="5768572"/>
            <a:ext cx="800652" cy="253371"/>
          </a:xfrm>
          <a:prstGeom prst="rect">
            <a:avLst/>
          </a:prstGeom>
        </p:spPr>
      </p:pic>
      <p:pic>
        <p:nvPicPr>
          <p:cNvPr id="93" name="Picture 92" descr="AER.jpg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" y="4678022"/>
            <a:ext cx="667266" cy="291382"/>
          </a:xfrm>
          <a:prstGeom prst="rect">
            <a:avLst/>
          </a:prstGeom>
        </p:spPr>
      </p:pic>
      <p:pic>
        <p:nvPicPr>
          <p:cNvPr id="94" name="Picture 93" descr="Argonne_logo.jpg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98" y="4939234"/>
            <a:ext cx="755054" cy="284462"/>
          </a:xfrm>
          <a:prstGeom prst="rect">
            <a:avLst/>
          </a:prstGeom>
        </p:spPr>
      </p:pic>
      <p:pic>
        <p:nvPicPr>
          <p:cNvPr id="95" name="Picture 94" descr="KULeuven-logo-2012.png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60" y="2904136"/>
            <a:ext cx="651486" cy="232603"/>
          </a:xfrm>
          <a:prstGeom prst="rect">
            <a:avLst/>
          </a:prstGeom>
        </p:spPr>
      </p:pic>
      <p:pic>
        <p:nvPicPr>
          <p:cNvPr id="97" name="Picture 96" descr="2000px-Logo_universidad_de_valparaiso_2008.svg.png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889" y="5400516"/>
            <a:ext cx="648563" cy="329794"/>
          </a:xfrm>
          <a:prstGeom prst="rect">
            <a:avLst/>
          </a:prstGeom>
        </p:spPr>
      </p:pic>
      <p:pic>
        <p:nvPicPr>
          <p:cNvPr id="98" name="Picture 97" descr="Hohenheim_logo.jpg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369" y="3591444"/>
            <a:ext cx="408458" cy="432368"/>
          </a:xfrm>
          <a:prstGeom prst="rect">
            <a:avLst/>
          </a:prstGeom>
        </p:spPr>
      </p:pic>
      <p:pic>
        <p:nvPicPr>
          <p:cNvPr id="99" name="Picture 98" descr="200px-Siegel_Uni-Koeln_(Grau).svg.png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70" y="4164458"/>
            <a:ext cx="467874" cy="467874"/>
          </a:xfrm>
          <a:prstGeom prst="rect">
            <a:avLst/>
          </a:prstGeom>
        </p:spPr>
      </p:pic>
      <p:pic>
        <p:nvPicPr>
          <p:cNvPr id="100" name="Picture 99" descr="lzu-logo.jpg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26" y="3135826"/>
            <a:ext cx="340760" cy="339391"/>
          </a:xfrm>
          <a:prstGeom prst="rect">
            <a:avLst/>
          </a:prstGeom>
        </p:spPr>
      </p:pic>
      <p:pic>
        <p:nvPicPr>
          <p:cNvPr id="101" name="Picture 100" descr="CAMS.jpeg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537" y="4698222"/>
            <a:ext cx="832018" cy="160654"/>
          </a:xfrm>
          <a:prstGeom prst="rect">
            <a:avLst/>
          </a:prstGeom>
        </p:spPr>
      </p:pic>
      <p:pic>
        <p:nvPicPr>
          <p:cNvPr id="102" name="Picture 101" descr="FMI_logo_en.gif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1" y="3993172"/>
            <a:ext cx="1220125" cy="203354"/>
          </a:xfrm>
          <a:prstGeom prst="rect">
            <a:avLst/>
          </a:prstGeom>
        </p:spPr>
      </p:pic>
      <p:pic>
        <p:nvPicPr>
          <p:cNvPr id="103" name="Picture 102" descr="University-of-Melbourne.jpg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531" y="3506040"/>
            <a:ext cx="395858" cy="399256"/>
          </a:xfrm>
          <a:prstGeom prst="rect">
            <a:avLst/>
          </a:prstGeom>
        </p:spPr>
      </p:pic>
      <p:pic>
        <p:nvPicPr>
          <p:cNvPr id="104" name="Picture 103" descr="University-of-Hamburg.jpg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466" y="3197832"/>
            <a:ext cx="361813" cy="356331"/>
          </a:xfrm>
          <a:prstGeom prst="rect">
            <a:avLst/>
          </a:prstGeom>
        </p:spPr>
      </p:pic>
      <p:pic>
        <p:nvPicPr>
          <p:cNvPr id="105" name="Picture 104" descr="Adam_Mickiewicz_University.svg.png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609" y="5317949"/>
            <a:ext cx="323635" cy="377881"/>
          </a:xfrm>
          <a:prstGeom prst="rect">
            <a:avLst/>
          </a:prstGeom>
        </p:spPr>
      </p:pic>
      <p:pic>
        <p:nvPicPr>
          <p:cNvPr id="106" name="Picture 105" descr="Logo_Usal_Hor_Eng_Gris_2012.png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039" y="4876759"/>
            <a:ext cx="973111" cy="379514"/>
          </a:xfrm>
          <a:prstGeom prst="rect">
            <a:avLst/>
          </a:prstGeom>
        </p:spPr>
      </p:pic>
      <p:pic>
        <p:nvPicPr>
          <p:cNvPr id="107" name="Picture 106" descr="University_of_the_Balearic_Islands_logo.gif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794" y="5612792"/>
            <a:ext cx="496712" cy="367935"/>
          </a:xfrm>
          <a:prstGeom prst="rect">
            <a:avLst/>
          </a:prstGeom>
        </p:spPr>
      </p:pic>
      <p:pic>
        <p:nvPicPr>
          <p:cNvPr id="108" name="Picture 107" descr="UniOfManchesterLogo.svg.png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039" y="3253033"/>
            <a:ext cx="657487" cy="277377"/>
          </a:xfrm>
          <a:prstGeom prst="rect">
            <a:avLst/>
          </a:prstGeom>
        </p:spPr>
      </p:pic>
      <p:pic>
        <p:nvPicPr>
          <p:cNvPr id="11" name="Picture 12" descr="UNC_032685.jpg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420" y="3755298"/>
            <a:ext cx="360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7591" descr="HyDROS_0057.jpg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9669" y="2297885"/>
            <a:ext cx="507528" cy="50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ARRC.png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573" y="2273013"/>
            <a:ext cx="507528" cy="507528"/>
          </a:xfrm>
          <a:prstGeom prst="rect">
            <a:avLst/>
          </a:prstGeom>
        </p:spPr>
      </p:pic>
      <p:pic>
        <p:nvPicPr>
          <p:cNvPr id="47" name="Picture 46" descr="CIRA_Logo.png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996" y="4007146"/>
            <a:ext cx="447319" cy="216185"/>
          </a:xfrm>
          <a:prstGeom prst="rect">
            <a:avLst/>
          </a:prstGeom>
        </p:spPr>
      </p:pic>
      <p:pic>
        <p:nvPicPr>
          <p:cNvPr id="50" name="Picture 49" descr="SSEC_logo.png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12" y="3175640"/>
            <a:ext cx="565320" cy="399158"/>
          </a:xfrm>
          <a:prstGeom prst="rect">
            <a:avLst/>
          </a:prstGeom>
        </p:spPr>
      </p:pic>
      <p:pic>
        <p:nvPicPr>
          <p:cNvPr id="51" name="Picture 50" descr="cimss_logo_csw.png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784" y="3131566"/>
            <a:ext cx="830508" cy="553672"/>
          </a:xfrm>
          <a:prstGeom prst="rect">
            <a:avLst/>
          </a:prstGeom>
        </p:spPr>
      </p:pic>
      <p:pic>
        <p:nvPicPr>
          <p:cNvPr id="53" name="Picture 52" descr="sportLogoHQ.png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680" y="5492796"/>
            <a:ext cx="1005856" cy="226318"/>
          </a:xfrm>
          <a:prstGeom prst="rect">
            <a:avLst/>
          </a:prstGeom>
        </p:spPr>
      </p:pic>
      <p:pic>
        <p:nvPicPr>
          <p:cNvPr id="55" name="Picture 54" descr="2000px-North_Carolina_State_University_Athletic_logo.svg.png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122" y="2773792"/>
            <a:ext cx="344515" cy="409801"/>
          </a:xfrm>
          <a:prstGeom prst="rect">
            <a:avLst/>
          </a:prstGeom>
        </p:spPr>
      </p:pic>
      <p:pic>
        <p:nvPicPr>
          <p:cNvPr id="59" name="Picture 58" descr="texasam_logo.jpg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683" y="2339554"/>
            <a:ext cx="405793" cy="405793"/>
          </a:xfrm>
          <a:prstGeom prst="rect">
            <a:avLst/>
          </a:prstGeom>
        </p:spPr>
      </p:pic>
      <p:pic>
        <p:nvPicPr>
          <p:cNvPr id="60" name="Picture 59" descr="Texas_Tech_Red_Raiders.jpg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208" y="2347604"/>
            <a:ext cx="385370" cy="289098"/>
          </a:xfrm>
          <a:prstGeom prst="rect">
            <a:avLst/>
          </a:prstGeom>
        </p:spPr>
      </p:pic>
      <p:pic>
        <p:nvPicPr>
          <p:cNvPr id="61" name="Picture 60" descr="Penn_State_Nittany_Lions.jpg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523" y="1829775"/>
            <a:ext cx="559023" cy="419369"/>
          </a:xfrm>
          <a:prstGeom prst="rect">
            <a:avLst/>
          </a:prstGeom>
        </p:spPr>
      </p:pic>
      <p:pic>
        <p:nvPicPr>
          <p:cNvPr id="64" name="Picture 63" descr="Wrn Mich.gif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407" y="4760881"/>
            <a:ext cx="690450" cy="386534"/>
          </a:xfrm>
          <a:prstGeom prst="rect">
            <a:avLst/>
          </a:prstGeom>
        </p:spPr>
      </p:pic>
      <p:pic>
        <p:nvPicPr>
          <p:cNvPr id="65" name="Picture 64" descr="university-of-illinois-sports-logo.jpg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50" y="1830880"/>
            <a:ext cx="558568" cy="419258"/>
          </a:xfrm>
          <a:prstGeom prst="rect">
            <a:avLst/>
          </a:prstGeom>
        </p:spPr>
      </p:pic>
      <p:pic>
        <p:nvPicPr>
          <p:cNvPr id="71" name="Picture 70" descr="125px-Vanderbilt_University_wordmark.svg.png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061" y="3215588"/>
            <a:ext cx="312752" cy="402824"/>
          </a:xfrm>
          <a:prstGeom prst="rect">
            <a:avLst/>
          </a:prstGeom>
        </p:spPr>
      </p:pic>
      <p:pic>
        <p:nvPicPr>
          <p:cNvPr id="79" name="Picture 78" descr="Iowa_State_Cyclones_logo.svg.png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71" y="4485944"/>
            <a:ext cx="346495" cy="247690"/>
          </a:xfrm>
          <a:prstGeom prst="rect">
            <a:avLst/>
          </a:prstGeom>
        </p:spPr>
      </p:pic>
      <p:pic>
        <p:nvPicPr>
          <p:cNvPr id="80" name="Picture 79" descr="UGA$!logo.png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956" y="4158936"/>
            <a:ext cx="398513" cy="258638"/>
          </a:xfrm>
          <a:prstGeom prst="rect">
            <a:avLst/>
          </a:prstGeom>
        </p:spPr>
      </p:pic>
      <p:pic>
        <p:nvPicPr>
          <p:cNvPr id="81" name="Picture 80" descr="1024px-FSU_seal.svg.png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122" y="4267810"/>
            <a:ext cx="465824" cy="465824"/>
          </a:xfrm>
          <a:prstGeom prst="rect">
            <a:avLst/>
          </a:prstGeom>
        </p:spPr>
      </p:pic>
      <p:pic>
        <p:nvPicPr>
          <p:cNvPr id="83" name="Picture 82" descr="Cleveland_State_University_logo.png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616" y="3300088"/>
            <a:ext cx="401419" cy="408110"/>
          </a:xfrm>
          <a:prstGeom prst="rect">
            <a:avLst/>
          </a:prstGeom>
        </p:spPr>
      </p:pic>
      <p:pic>
        <p:nvPicPr>
          <p:cNvPr id="84" name="Picture 83" descr="Creighton-University-Logo.jpg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519" y="3795537"/>
            <a:ext cx="328276" cy="400989"/>
          </a:xfrm>
          <a:prstGeom prst="rect">
            <a:avLst/>
          </a:prstGeom>
        </p:spPr>
      </p:pic>
      <p:pic>
        <p:nvPicPr>
          <p:cNvPr id="87" name="Picture 86" descr="columbia_university_logo.jpg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71" y="3236305"/>
            <a:ext cx="403831" cy="324244"/>
          </a:xfrm>
          <a:prstGeom prst="rect">
            <a:avLst/>
          </a:prstGeom>
        </p:spPr>
      </p:pic>
      <p:pic>
        <p:nvPicPr>
          <p:cNvPr id="90" name="Picture 89" descr="vertlogocolor.jpg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974" y="3624433"/>
            <a:ext cx="332412" cy="456856"/>
          </a:xfrm>
          <a:prstGeom prst="rect">
            <a:avLst/>
          </a:prstGeom>
        </p:spPr>
      </p:pic>
      <p:pic>
        <p:nvPicPr>
          <p:cNvPr id="109" name="Picture 108" descr="UW Seal.GIF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078" y="3732857"/>
            <a:ext cx="441229" cy="441229"/>
          </a:xfrm>
          <a:prstGeom prst="rect">
            <a:avLst/>
          </a:prstGeom>
        </p:spPr>
      </p:pic>
      <p:pic>
        <p:nvPicPr>
          <p:cNvPr id="110" name="Picture 109" descr="Washington_State_U_Seal.png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824" y="3292430"/>
            <a:ext cx="422525" cy="422525"/>
          </a:xfrm>
          <a:prstGeom prst="rect">
            <a:avLst/>
          </a:prstGeom>
        </p:spPr>
      </p:pic>
      <p:pic>
        <p:nvPicPr>
          <p:cNvPr id="112" name="Picture 111" descr="general-dynamics.jpg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00" y="2346155"/>
            <a:ext cx="414346" cy="331476"/>
          </a:xfrm>
          <a:prstGeom prst="rect">
            <a:avLst/>
          </a:prstGeom>
        </p:spPr>
      </p:pic>
      <p:pic>
        <p:nvPicPr>
          <p:cNvPr id="113" name="Picture 112" descr="noaa_logo.gif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62" y="1763149"/>
            <a:ext cx="447562" cy="449353"/>
          </a:xfrm>
          <a:prstGeom prst="rect">
            <a:avLst/>
          </a:prstGeom>
        </p:spPr>
      </p:pic>
      <p:pic>
        <p:nvPicPr>
          <p:cNvPr id="114" name="Picture 113" descr="Utah_State_University_Logo.svg.png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676" y="5825570"/>
            <a:ext cx="718923" cy="269596"/>
          </a:xfrm>
          <a:prstGeom prst="rect">
            <a:avLst/>
          </a:prstGeom>
        </p:spPr>
      </p:pic>
      <p:pic>
        <p:nvPicPr>
          <p:cNvPr id="115" name="Picture 114" descr="OCS.jpg"/>
          <p:cNvPicPr>
            <a:picLocks noChangeAspect="1"/>
          </p:cNvPicPr>
          <p:nvPr/>
        </p:nvPicPr>
        <p:blipFill rotWithShape="1">
          <a:blip r:embed="rId10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597" y="3685021"/>
            <a:ext cx="929201" cy="253162"/>
          </a:xfrm>
          <a:prstGeom prst="rect">
            <a:avLst/>
          </a:prstGeom>
        </p:spPr>
      </p:pic>
      <p:pic>
        <p:nvPicPr>
          <p:cNvPr id="116" name="Picture 115" descr="esrl.png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709" y="2810203"/>
            <a:ext cx="1362602" cy="284035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1818395" y="1458424"/>
            <a:ext cx="1778477" cy="4908673"/>
          </a:xfrm>
          <a:prstGeom prst="rect">
            <a:avLst/>
          </a:prstGeom>
          <a:noFill/>
          <a:ln>
            <a:solidFill>
              <a:srgbClr val="0A459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5416100" y="1458424"/>
            <a:ext cx="1860999" cy="4905569"/>
          </a:xfrm>
          <a:prstGeom prst="rect">
            <a:avLst/>
          </a:prstGeom>
          <a:noFill/>
          <a:ln>
            <a:solidFill>
              <a:srgbClr val="0A459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8" y="4064764"/>
            <a:ext cx="954210" cy="143928"/>
          </a:xfrm>
          <a:prstGeom prst="rect">
            <a:avLst/>
          </a:prstGeom>
        </p:spPr>
      </p:pic>
      <p:pic>
        <p:nvPicPr>
          <p:cNvPr id="120" name="Picture 11" descr="universal_gold_b.png"/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13" y="6061206"/>
            <a:ext cx="680357" cy="6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46684" y="1467685"/>
            <a:ext cx="1748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Private Sector</a:t>
            </a:r>
            <a:endParaRPr lang="en-US" sz="14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1818395" y="1467691"/>
            <a:ext cx="132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International</a:t>
            </a:r>
            <a:endParaRPr lang="en-US" sz="14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3650930" y="1481673"/>
            <a:ext cx="1748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University</a:t>
            </a:r>
            <a:endParaRPr lang="en-US" sz="14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5416101" y="1464606"/>
            <a:ext cx="17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Cooperative Institute, State</a:t>
            </a:r>
            <a:endParaRPr lang="en-US" sz="14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7296586" y="1464606"/>
            <a:ext cx="1748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Federal</a:t>
            </a:r>
          </a:p>
        </p:txBody>
      </p:sp>
      <p:pic>
        <p:nvPicPr>
          <p:cNvPr id="126" name="Shape 216"/>
          <p:cNvPicPr preferRelativeResize="0"/>
          <p:nvPr/>
        </p:nvPicPr>
        <p:blipFill rotWithShape="1">
          <a:blip r:embed="rId10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555" y="5223696"/>
            <a:ext cx="315411" cy="34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217"/>
          <p:cNvPicPr preferRelativeResize="0"/>
          <p:nvPr/>
        </p:nvPicPr>
        <p:blipFill rotWithShape="1">
          <a:blip r:embed="rId10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659" y="4768190"/>
            <a:ext cx="693560" cy="24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218"/>
          <p:cNvPicPr preferRelativeResize="0"/>
          <p:nvPr/>
        </p:nvPicPr>
        <p:blipFill rotWithShape="1">
          <a:blip r:embed="rId10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263" y="2224653"/>
            <a:ext cx="303956" cy="30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219"/>
          <p:cNvPicPr preferRelativeResize="0"/>
          <p:nvPr/>
        </p:nvPicPr>
        <p:blipFill rotWithShape="1">
          <a:blip r:embed="rId1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387" y="4216702"/>
            <a:ext cx="407379" cy="40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221"/>
          <p:cNvPicPr preferRelativeResize="0"/>
          <p:nvPr/>
        </p:nvPicPr>
        <p:blipFill rotWithShape="1">
          <a:blip r:embed="rId1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35" y="2662003"/>
            <a:ext cx="908809" cy="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Picture 95" descr="mcgill_logo.png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434" y="5242438"/>
            <a:ext cx="727662" cy="172165"/>
          </a:xfrm>
          <a:prstGeom prst="rect">
            <a:avLst/>
          </a:prstGeom>
        </p:spPr>
      </p:pic>
      <p:pic>
        <p:nvPicPr>
          <p:cNvPr id="69" name="Picture 68" descr="Unidata_logo.jpg"/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565" y="2016059"/>
            <a:ext cx="529321" cy="326000"/>
          </a:xfrm>
          <a:prstGeom prst="rect">
            <a:avLst/>
          </a:prstGeom>
        </p:spPr>
      </p:pic>
      <p:pic>
        <p:nvPicPr>
          <p:cNvPr id="70" name="Picture 69" descr="Regulus Group.png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53" y="2896146"/>
            <a:ext cx="700110" cy="316434"/>
          </a:xfrm>
          <a:prstGeom prst="rect">
            <a:avLst/>
          </a:prstGeom>
        </p:spPr>
      </p:pic>
      <p:pic>
        <p:nvPicPr>
          <p:cNvPr id="77" name="Picture 76" descr="AvMet.jpg"/>
          <p:cNvPicPr>
            <a:picLocks noChangeAspect="1"/>
          </p:cNvPicPr>
          <p:nvPr/>
        </p:nvPicPr>
        <p:blipFill rotWithShape="1">
          <a:blip r:embed="rId1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8" y="5452443"/>
            <a:ext cx="379767" cy="274645"/>
          </a:xfrm>
          <a:prstGeom prst="rect">
            <a:avLst/>
          </a:prstGeom>
        </p:spPr>
      </p:pic>
      <p:pic>
        <p:nvPicPr>
          <p:cNvPr id="131" name="Picture 130" descr="Image-SensisLogo.png"/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49" y="3421043"/>
            <a:ext cx="782151" cy="238241"/>
          </a:xfrm>
          <a:prstGeom prst="rect">
            <a:avLst/>
          </a:prstGeom>
        </p:spPr>
      </p:pic>
      <p:pic>
        <p:nvPicPr>
          <p:cNvPr id="132" name="Picture 131" descr="northrup_grumman_LOGO.jpeg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2" y="2034663"/>
            <a:ext cx="1108413" cy="193767"/>
          </a:xfrm>
          <a:prstGeom prst="rect">
            <a:avLst/>
          </a:prstGeom>
        </p:spPr>
      </p:pic>
      <p:pic>
        <p:nvPicPr>
          <p:cNvPr id="133" name="Picture 132" descr="2000px-Logo_Ball_Corporation.svg.png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025" y="2332343"/>
            <a:ext cx="461648" cy="461648"/>
          </a:xfrm>
          <a:prstGeom prst="rect">
            <a:avLst/>
          </a:prstGeom>
        </p:spPr>
      </p:pic>
      <p:pic>
        <p:nvPicPr>
          <p:cNvPr id="134" name="Picture 133" descr="2000px-Raytheon.svg.png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8" y="1829775"/>
            <a:ext cx="706996" cy="137864"/>
          </a:xfrm>
          <a:prstGeom prst="rect">
            <a:avLst/>
          </a:prstGeom>
        </p:spPr>
      </p:pic>
      <p:pic>
        <p:nvPicPr>
          <p:cNvPr id="135" name="Picture 134" descr="Vaisala_Logo_PMS_313C.jpg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8" y="2985007"/>
            <a:ext cx="701658" cy="218365"/>
          </a:xfrm>
          <a:prstGeom prst="rect">
            <a:avLst/>
          </a:prstGeom>
        </p:spPr>
      </p:pic>
      <p:pic>
        <p:nvPicPr>
          <p:cNvPr id="136" name="Picture 135" descr="logo_A4_pms124_blk.png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446" y="5452443"/>
            <a:ext cx="392339" cy="635013"/>
          </a:xfrm>
          <a:prstGeom prst="rect">
            <a:avLst/>
          </a:prstGeom>
        </p:spPr>
      </p:pic>
      <p:pic>
        <p:nvPicPr>
          <p:cNvPr id="137" name="Picture 136" descr="http://www.bsf.org.il/bsfpublic/SiteGallery/Logo_BSF.jpg"/>
          <p:cNvPicPr>
            <a:picLocks noChangeAspect="1" noChangeArrowheads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888" y="5052083"/>
            <a:ext cx="440182" cy="24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 descr="http://www.uba.ar/imagenes-web/logo-uba.jpg"/>
          <p:cNvPicPr>
            <a:picLocks noChangeAspect="1" noChangeArrowheads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857" y="3663821"/>
            <a:ext cx="563443" cy="1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 descr="http://m24digital.com/en/wp-content/uploads/2010/09/SMN.jpg"/>
          <p:cNvPicPr>
            <a:picLocks noChangeAspect="1" noChangeArrowheads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858" y="3528788"/>
            <a:ext cx="418076" cy="44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 descr="http://swc.gsfc.nasa.gov/main/sites/all/genral_design_elements/collaborator_logos/kma_logo-small.gif"/>
          <p:cNvPicPr>
            <a:picLocks noChangeAspect="1" noChangeArrowheads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857" y="3020438"/>
            <a:ext cx="739257" cy="1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 descr="http://www.arielmuller.net/wp-content/uploads/2013/10/INVAP.png"/>
          <p:cNvPicPr>
            <a:picLocks noChangeAspect="1" noChangeArrowheads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459" y="4451042"/>
            <a:ext cx="744413" cy="24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1" descr="http://upload.wikimedia.org/wikipedia/en/9/9c/LogoUPM.png"/>
          <p:cNvPicPr>
            <a:picLocks noChangeAspect="1" noChangeArrowheads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609" y="3957713"/>
            <a:ext cx="349908" cy="3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2" descr="http://www.wetterausbildung.de/wp-content/uploads/2011/03/logo-dwd.jpg"/>
          <p:cNvPicPr>
            <a:picLocks noChangeAspect="1" noChangeArrowheads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691" y="2249144"/>
            <a:ext cx="720945" cy="2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043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79400" y="3733797"/>
            <a:ext cx="4173938" cy="2243667"/>
          </a:xfrm>
          <a:prstGeom prst="rect">
            <a:avLst/>
          </a:prstGeom>
          <a:solidFill>
            <a:srgbClr val="CCCC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90952" y="3733797"/>
            <a:ext cx="4173938" cy="2243667"/>
          </a:xfrm>
          <a:prstGeom prst="rect">
            <a:avLst/>
          </a:prstGeom>
          <a:solidFill>
            <a:srgbClr val="CCCC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>
                <a:latin typeface="+mn-lt"/>
              </a:rPr>
              <a:t>Quality: </a:t>
            </a:r>
            <a:r>
              <a:rPr lang="en-US" dirty="0" smtClean="0">
                <a:latin typeface="+mn-lt"/>
              </a:rPr>
              <a:t>CRADAs and MOUs</a:t>
            </a:r>
            <a:endParaRPr lang="en-US" dirty="0">
              <a:latin typeface="+mn-lt"/>
            </a:endParaRPr>
          </a:p>
        </p:txBody>
      </p:sp>
      <p:sp>
        <p:nvSpPr>
          <p:cNvPr id="6861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122984-A382-634F-AFEB-44B6889F7E3E}" type="slidenum">
              <a:rPr lang="en-US" sz="1400">
                <a:solidFill>
                  <a:schemeClr val="bg1"/>
                </a:solidFill>
                <a:latin typeface="+mn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logo-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918" y="4838772"/>
            <a:ext cx="1644593" cy="718163"/>
          </a:xfrm>
          <a:prstGeom prst="rect">
            <a:avLst/>
          </a:prstGeom>
        </p:spPr>
      </p:pic>
      <p:pic>
        <p:nvPicPr>
          <p:cNvPr id="4" name="Picture 3" descr="DRI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65" y="4479691"/>
            <a:ext cx="1437491" cy="739281"/>
          </a:xfrm>
          <a:prstGeom prst="rect">
            <a:avLst/>
          </a:prstGeom>
        </p:spPr>
      </p:pic>
      <p:pic>
        <p:nvPicPr>
          <p:cNvPr id="12" name="Picture 11" descr="WillisR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868" y="4838772"/>
            <a:ext cx="2041867" cy="371699"/>
          </a:xfrm>
          <a:prstGeom prst="rect">
            <a:avLst/>
          </a:prstGeom>
        </p:spPr>
      </p:pic>
      <p:pic>
        <p:nvPicPr>
          <p:cNvPr id="13" name="Picture 12" descr="ncaslogo_new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231" y="4375405"/>
            <a:ext cx="1719676" cy="619084"/>
          </a:xfrm>
          <a:prstGeom prst="rect">
            <a:avLst/>
          </a:prstGeom>
        </p:spPr>
      </p:pic>
      <p:pic>
        <p:nvPicPr>
          <p:cNvPr id="7" name="Picture 6" descr="met offic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231" y="5074809"/>
            <a:ext cx="936710" cy="856244"/>
          </a:xfrm>
          <a:prstGeom prst="rect">
            <a:avLst/>
          </a:prstGeom>
        </p:spPr>
      </p:pic>
      <p:pic>
        <p:nvPicPr>
          <p:cNvPr id="8" name="Picture 7" descr="f2a887c34b9744d8441164011e9a465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02" y="5197854"/>
            <a:ext cx="1407741" cy="733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2932" y="3826656"/>
            <a:ext cx="3851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Cooperative Research and Development Agreement (CRADA)</a:t>
            </a:r>
            <a:endParaRPr lang="en-US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00" y="1642527"/>
            <a:ext cx="8610891" cy="1828800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wcb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358" y="2321198"/>
            <a:ext cx="850106" cy="850106"/>
          </a:xfrm>
          <a:prstGeom prst="rect">
            <a:avLst/>
          </a:prstGeom>
        </p:spPr>
      </p:pic>
      <p:pic>
        <p:nvPicPr>
          <p:cNvPr id="5" name="Picture 4" descr="nesdis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023" y="2257633"/>
            <a:ext cx="3390490" cy="385283"/>
          </a:xfrm>
          <a:prstGeom prst="rect">
            <a:avLst/>
          </a:prstGeom>
        </p:spPr>
      </p:pic>
      <p:pic>
        <p:nvPicPr>
          <p:cNvPr id="11" name="Picture 10" descr="465px-Salt_River_Project_logo.sv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115" y="2738297"/>
            <a:ext cx="1358396" cy="435271"/>
          </a:xfrm>
          <a:prstGeom prst="rect">
            <a:avLst/>
          </a:prstGeom>
        </p:spPr>
      </p:pic>
      <p:pic>
        <p:nvPicPr>
          <p:cNvPr id="15" name="Picture 14" descr="2000px-US-NationalWeatherService-Logo.svg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02" y="2257633"/>
            <a:ext cx="915935" cy="915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5" y="1761051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+mn-lt"/>
              </a:rPr>
              <a:t>Formal Reimbursable Agreements</a:t>
            </a: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9" name="Picture 18" descr="FAA-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796" y="2274638"/>
            <a:ext cx="900003" cy="928855"/>
          </a:xfrm>
          <a:prstGeom prst="rect">
            <a:avLst/>
          </a:prstGeom>
        </p:spPr>
      </p:pic>
      <p:pic>
        <p:nvPicPr>
          <p:cNvPr id="21" name="Picture 20" descr="logo_big_crimson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071" y="2266345"/>
            <a:ext cx="630918" cy="8675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6863" y="3826656"/>
            <a:ext cx="391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Memorandum of Understanding (MOU)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446471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8674379" cy="717550"/>
          </a:xfrm>
        </p:spPr>
        <p:txBody>
          <a:bodyPr/>
          <a:lstStyle/>
          <a:p>
            <a:r>
              <a:rPr lang="en-US" dirty="0"/>
              <a:t>Quality</a:t>
            </a:r>
            <a:r>
              <a:rPr lang="en-US" dirty="0">
                <a:latin typeface="Century Gothic" charset="0"/>
              </a:rPr>
              <a:t>: </a:t>
            </a:r>
            <a:r>
              <a:rPr lang="en-US" dirty="0" smtClean="0">
                <a:latin typeface="+mn-lt"/>
              </a:rPr>
              <a:t>Involvement in Education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2056" y="3626716"/>
            <a:ext cx="5891944" cy="241199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8571"/>
              <a:defRPr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NSSL/CIMMS faculty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have served on </a:t>
            </a:r>
            <a:r>
              <a:rPr lang="en-US" sz="1800" b="1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98 </a:t>
            </a:r>
            <a:r>
              <a:rPr lang="en-US" sz="1800" b="1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M.S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. and </a:t>
            </a:r>
            <a:r>
              <a:rPr lang="en-US" sz="1800" b="1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69 Ph.D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. committees since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2009.  Many OU GRA stipends are paid by NSSL.</a:t>
            </a:r>
            <a:endParaRPr lang="en-US" sz="1800" dirty="0">
              <a:solidFill>
                <a:schemeClr val="dk1"/>
              </a:solidFill>
              <a:latin typeface="+mn-lt"/>
              <a:ea typeface="Questrial"/>
              <a:cs typeface="Century Gothic"/>
              <a:sym typeface="Questrial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8571"/>
              <a:defRPr/>
            </a:pPr>
            <a:r>
              <a:rPr lang="en-US" sz="1800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NSSL and CIMMS scientists have </a:t>
            </a:r>
            <a:r>
              <a:rPr lang="en-US" sz="1800" b="1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mentored 69 undergraduate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students (e.g. Hollings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Scholars, Senior Capstone projects)</a:t>
            </a:r>
            <a:endParaRPr lang="en-US" sz="1600" dirty="0" smtClean="0">
              <a:solidFill>
                <a:schemeClr val="dk1"/>
              </a:solidFill>
              <a:latin typeface="+mn-lt"/>
              <a:ea typeface="Questrial"/>
              <a:cs typeface="Century Gothic"/>
              <a:sym typeface="Questrial"/>
            </a:endParaRPr>
          </a:p>
        </p:txBody>
      </p:sp>
      <p:sp>
        <p:nvSpPr>
          <p:cNvPr id="9830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9830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C20B38-29FC-CC44-B0A5-E97C3F014069}" type="slidenum">
              <a:rPr lang="en-US" sz="1400">
                <a:solidFill>
                  <a:schemeClr val="bg1"/>
                </a:solidFill>
                <a:latin typeface="+mn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54" y="1596954"/>
            <a:ext cx="9112246" cy="191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8571"/>
              <a:buNone/>
              <a:defRPr/>
            </a:pPr>
            <a:r>
              <a:rPr lang="en-US" sz="2000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NSSL and CIMMS scientists:</a:t>
            </a:r>
          </a:p>
          <a:p>
            <a:pPr marL="742950" lvl="1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8571"/>
              <a:buFont typeface="Arial"/>
              <a:buChar char="•"/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Have </a:t>
            </a:r>
            <a:r>
              <a:rPr lang="en-US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faculty appointments </a:t>
            </a:r>
            <a:r>
              <a:rPr lang="en-US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in meteorology, electrical engineering, computer science, and </a:t>
            </a:r>
            <a:r>
              <a:rPr lang="en-US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physics.  Courses taught by some.</a:t>
            </a:r>
            <a:endParaRPr lang="en-US" dirty="0">
              <a:solidFill>
                <a:schemeClr val="dk1"/>
              </a:solidFill>
              <a:latin typeface="+mn-lt"/>
              <a:ea typeface="Questrial"/>
              <a:cs typeface="Century Gothic"/>
              <a:sym typeface="Questrial"/>
            </a:endParaRPr>
          </a:p>
          <a:p>
            <a:pPr marL="742950" lvl="1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78571"/>
              <a:buFont typeface="Arial"/>
              <a:buChar char="•"/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24 serve as adjunct, affiliate, or emeritus faculty at OU </a:t>
            </a:r>
            <a:r>
              <a:rPr lang="en-US" dirty="0" smtClean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or other </a:t>
            </a:r>
            <a:r>
              <a:rPr lang="en-US" dirty="0">
                <a:solidFill>
                  <a:schemeClr val="dk1"/>
                </a:solidFill>
                <a:latin typeface="+mn-lt"/>
                <a:ea typeface="Questrial"/>
                <a:cs typeface="Century Gothic"/>
                <a:sym typeface="Questrial"/>
              </a:rPr>
              <a:t>universities</a:t>
            </a:r>
          </a:p>
        </p:txBody>
      </p:sp>
      <p:pic>
        <p:nvPicPr>
          <p:cNvPr id="6" name="Picture 5" descr="548106346a40d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00" y="3611424"/>
            <a:ext cx="2629655" cy="24718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/>
              <a:t>Quality</a:t>
            </a:r>
            <a:r>
              <a:rPr lang="en-US" dirty="0">
                <a:latin typeface="+mn-lt"/>
              </a:rPr>
              <a:t>: </a:t>
            </a:r>
            <a:r>
              <a:rPr lang="en-US" dirty="0" smtClean="0">
                <a:latin typeface="+mn-lt"/>
              </a:rPr>
              <a:t>Media Stories</a:t>
            </a:r>
            <a:endParaRPr lang="en-US" dirty="0">
              <a:latin typeface="+mn-lt"/>
            </a:endParaRPr>
          </a:p>
        </p:txBody>
      </p:sp>
      <p:sp>
        <p:nvSpPr>
          <p:cNvPr id="9933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9933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127D63-D927-9248-A417-5FED12424BBC}" type="slidenum">
              <a:rPr lang="en-US" sz="1400">
                <a:solidFill>
                  <a:schemeClr val="bg1"/>
                </a:solidFill>
                <a:latin typeface="+mn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 descr="IMG_01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80" y="1621467"/>
            <a:ext cx="5071739" cy="11852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091907" y="3392406"/>
            <a:ext cx="1877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+mn-lt"/>
              </a:rPr>
              <a:t>“</a:t>
            </a:r>
            <a:r>
              <a:rPr lang="en-US" sz="1400" i="1" dirty="0">
                <a:latin typeface="+mn-lt"/>
              </a:rPr>
              <a:t>Lack of Twisters Aside, VORTEX2 Gets Useful Data”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0196" y="4957734"/>
            <a:ext cx="2093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+mn-lt"/>
              </a:rPr>
              <a:t>“</a:t>
            </a:r>
            <a:r>
              <a:rPr lang="en-US" sz="1400" i="1" dirty="0">
                <a:latin typeface="+mn-lt"/>
              </a:rPr>
              <a:t>This App Uses The Power Of You To Report The Weather”</a:t>
            </a:r>
          </a:p>
        </p:txBody>
      </p:sp>
      <p:pic>
        <p:nvPicPr>
          <p:cNvPr id="5" name="Picture 4" descr="Washington-Post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946" y="2970858"/>
            <a:ext cx="2079387" cy="355723"/>
          </a:xfrm>
          <a:prstGeom prst="rect">
            <a:avLst/>
          </a:prstGeom>
        </p:spPr>
      </p:pic>
      <p:pic>
        <p:nvPicPr>
          <p:cNvPr id="7" name="Picture 6" descr="NP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731" y="4952401"/>
            <a:ext cx="1219960" cy="10979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54099" y="4952401"/>
            <a:ext cx="1714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+mn-lt"/>
              </a:rPr>
              <a:t>“</a:t>
            </a:r>
            <a:r>
              <a:rPr lang="en-US" sz="1400" i="1" dirty="0">
                <a:latin typeface="+mn-lt"/>
              </a:rPr>
              <a:t>Tornadoes Are Now Ganging Up in the United </a:t>
            </a:r>
            <a:r>
              <a:rPr lang="en-US" sz="1400" i="1" dirty="0" smtClean="0">
                <a:latin typeface="+mn-lt"/>
              </a:rPr>
              <a:t>States”</a:t>
            </a:r>
            <a:endParaRPr lang="en-US" sz="1400" i="1" dirty="0">
              <a:latin typeface="+mn-lt"/>
            </a:endParaRPr>
          </a:p>
        </p:txBody>
      </p:sp>
      <p:pic>
        <p:nvPicPr>
          <p:cNvPr id="15" name="Picture 14" descr="Smithsonia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35" y="4938434"/>
            <a:ext cx="1174855" cy="1084093"/>
          </a:xfrm>
          <a:prstGeom prst="rect">
            <a:avLst/>
          </a:prstGeom>
        </p:spPr>
      </p:pic>
      <p:pic>
        <p:nvPicPr>
          <p:cNvPr id="6" name="Picture 5" descr="Screen Shot 2015-02-05 at 4.52.15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234" y="2079334"/>
            <a:ext cx="3530141" cy="584201"/>
          </a:xfrm>
          <a:prstGeom prst="rect">
            <a:avLst/>
          </a:prstGeom>
        </p:spPr>
      </p:pic>
      <p:pic>
        <p:nvPicPr>
          <p:cNvPr id="11" name="Picture 10" descr="Screen Shot 2015-02-05 at 4.52.0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373" y="1621467"/>
            <a:ext cx="2011848" cy="394368"/>
          </a:xfrm>
          <a:prstGeom prst="rect">
            <a:avLst/>
          </a:prstGeom>
        </p:spPr>
      </p:pic>
      <p:pic>
        <p:nvPicPr>
          <p:cNvPr id="12" name="Picture 11" descr="screen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81" y="2970858"/>
            <a:ext cx="2966718" cy="1778279"/>
          </a:xfrm>
          <a:prstGeom prst="rect">
            <a:avLst/>
          </a:prstGeom>
        </p:spPr>
      </p:pic>
      <p:pic>
        <p:nvPicPr>
          <p:cNvPr id="16" name="Picture 15" descr="090611_Colorado2_Coniglio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731" y="2970858"/>
            <a:ext cx="3526711" cy="177827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7872" y="901269"/>
            <a:ext cx="7583488" cy="58459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Quality: </a:t>
            </a:r>
            <a:r>
              <a:rPr lang="en-US" sz="3600" dirty="0" smtClean="0">
                <a:latin typeface="+mn-lt"/>
              </a:rPr>
              <a:t>Community Connections</a:t>
            </a:r>
            <a:endParaRPr lang="en-US" sz="3600" dirty="0">
              <a:latin typeface="+mn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7938" y="1478504"/>
            <a:ext cx="4340369" cy="4974683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+mn-lt"/>
              </a:rPr>
              <a:t>Rust: NOAA Scientist in Residence at San Francisco Exploratorium</a:t>
            </a:r>
          </a:p>
          <a:p>
            <a:r>
              <a:rPr lang="en-US" sz="1600" dirty="0" smtClean="0">
                <a:latin typeface="+mn-lt"/>
              </a:rPr>
              <a:t>5,000 visitors to Annual National Weather Festival</a:t>
            </a:r>
          </a:p>
          <a:p>
            <a:r>
              <a:rPr lang="en-US" sz="1600" dirty="0" smtClean="0">
                <a:latin typeface="+mn-lt"/>
              </a:rPr>
              <a:t>NSSL Website redesigned in 2012 to be public-friendly</a:t>
            </a:r>
          </a:p>
          <a:p>
            <a:r>
              <a:rPr lang="en-US" sz="1600" dirty="0" smtClean="0">
                <a:latin typeface="+mn-lt"/>
              </a:rPr>
              <a:t>Severe Weather 101 education pages, NSSL News Blog, strong social media presence (21 YouTube videos, 70K </a:t>
            </a:r>
            <a:r>
              <a:rPr lang="en-US" sz="1600" dirty="0" err="1" smtClean="0">
                <a:latin typeface="+mn-lt"/>
              </a:rPr>
              <a:t>FaceBook</a:t>
            </a:r>
            <a:r>
              <a:rPr lang="en-US" sz="1600" dirty="0" smtClean="0">
                <a:latin typeface="+mn-lt"/>
              </a:rPr>
              <a:t> followers, 20K Twitter)</a:t>
            </a:r>
          </a:p>
          <a:p>
            <a:r>
              <a:rPr lang="en-US" sz="1600" dirty="0" smtClean="0">
                <a:latin typeface="+mn-lt"/>
              </a:rPr>
              <a:t>Brooks: contributed to the </a:t>
            </a:r>
            <a:r>
              <a:rPr lang="en-US" sz="1600" dirty="0">
                <a:latin typeface="+mn-lt"/>
              </a:rPr>
              <a:t>Norman Public Schools tornado safety review, s</a:t>
            </a:r>
            <a:r>
              <a:rPr lang="en-US" sz="1600" dirty="0" smtClean="0">
                <a:latin typeface="+mn-lt"/>
              </a:rPr>
              <a:t>erved </a:t>
            </a:r>
            <a:r>
              <a:rPr lang="en-US" sz="1600" dirty="0">
                <a:latin typeface="+mn-lt"/>
              </a:rPr>
              <a:t>on the OKC Mayor's Safety Task </a:t>
            </a:r>
            <a:r>
              <a:rPr lang="en-US" sz="1600" dirty="0" smtClean="0">
                <a:latin typeface="+mn-lt"/>
              </a:rPr>
              <a:t>Force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 smtClean="0">
                <a:latin typeface="+mn-lt"/>
              </a:rPr>
              <a:t>the </a:t>
            </a:r>
            <a:r>
              <a:rPr lang="en-US" sz="1600" dirty="0">
                <a:latin typeface="+mn-lt"/>
              </a:rPr>
              <a:t>Moore Tornado Science Working Group</a:t>
            </a:r>
          </a:p>
        </p:txBody>
      </p:sp>
      <p:pic>
        <p:nvPicPr>
          <p:cNvPr id="17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9AD14C-FE23-D54B-A888-E1B4BDA57072}" type="slidenum">
              <a:rPr lang="en-US" smtClean="0">
                <a:latin typeface="+mn-lt"/>
              </a:rPr>
              <a:pPr>
                <a:defRPr/>
              </a:pPr>
              <a:t>27</a:t>
            </a:fld>
            <a:endParaRPr lang="en-US" dirty="0">
              <a:latin typeface="+mn-lt"/>
            </a:endParaRPr>
          </a:p>
        </p:txBody>
      </p:sp>
      <p:pic>
        <p:nvPicPr>
          <p:cNvPr id="18" name="Content Placeholder 8" descr="IMG_784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8680" y="1615570"/>
            <a:ext cx="3641386" cy="2073159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129199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001AE5-A9F3-9543-B881-A0CE74BE677C}" type="slidenum">
              <a:rPr lang="en-US" smtClean="0">
                <a:latin typeface="+mn-lt"/>
              </a:rPr>
              <a:pPr>
                <a:defRPr/>
              </a:pPr>
              <a:t>28</a:t>
            </a:fld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7813" y="2655640"/>
            <a:ext cx="52606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2"/>
                </a:solidFill>
                <a:latin typeface="+mn-lt"/>
              </a:rPr>
              <a:t>Relevance</a:t>
            </a:r>
            <a:endParaRPr lang="en-US" sz="800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5114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 smtClean="0"/>
              <a:t>Relevance: In General</a:t>
            </a:r>
            <a:endParaRPr lang="en-US" dirty="0">
              <a:latin typeface="Century Gothic" charset="0"/>
            </a:endParaRPr>
          </a:p>
        </p:txBody>
      </p:sp>
      <p:sp>
        <p:nvSpPr>
          <p:cNvPr id="104454" name="Footer Placeholder 6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104455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D5F36C-7662-8B43-947E-B5120F57181E}" type="slidenum">
              <a:rPr lang="en-US" sz="1400">
                <a:solidFill>
                  <a:schemeClr val="bg1"/>
                </a:solidFill>
                <a:latin typeface="+mn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081" y="2350935"/>
            <a:ext cx="6663577" cy="3570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Our research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addresses existing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(and future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) societally relevant needs (national and international)</a:t>
            </a:r>
          </a:p>
          <a:p>
            <a:pPr marL="342900" indent="-3429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200" dirty="0">
                <a:solidFill>
                  <a:srgbClr val="191919"/>
                </a:solidFill>
                <a:latin typeface="+mn-lt"/>
              </a:rPr>
              <a:t>Research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at NSSL addresses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issues identified in the NOAA research plans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and other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guiding documents</a:t>
            </a:r>
          </a:p>
          <a:p>
            <a:pPr marL="342900" indent="-3429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NSSL’s customers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are engaged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from the beginning of projects to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ensure relevance of research</a:t>
            </a:r>
          </a:p>
          <a:p>
            <a:pPr marL="342900" indent="-3429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There are few,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if any, topics relevant to national needs and NOAA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research and development priorities that 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NSSL should be pursuing but is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not</a:t>
            </a: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pic>
        <p:nvPicPr>
          <p:cNvPr id="2" name="Picture 1" descr="relev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75" y="755240"/>
            <a:ext cx="2223088" cy="22230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788355" y="766917"/>
            <a:ext cx="7583487" cy="587810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+mj-lt"/>
              </a:rPr>
              <a:t>NSSL Research Themes</a:t>
            </a:r>
          </a:p>
        </p:txBody>
      </p:sp>
      <p:pic>
        <p:nvPicPr>
          <p:cNvPr id="63492" name="Content Placeholder 5" descr="Strategic_Plan_6-02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3" b="2803"/>
          <a:stretch>
            <a:fillRect/>
          </a:stretch>
        </p:blipFill>
        <p:spPr>
          <a:xfrm>
            <a:off x="13514" y="1344167"/>
            <a:ext cx="9133170" cy="5027844"/>
          </a:xfrm>
        </p:spPr>
      </p:pic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6349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3F2AA8-24D6-3349-AA26-5DBA9432B632}" type="slidenum">
              <a:rPr lang="en-US" sz="14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0" y="742810"/>
            <a:ext cx="8451850" cy="102365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Relevance to NOAA Planning</a:t>
            </a:r>
            <a:br>
              <a:rPr lang="en-US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(details to follow in subsequent presentations)</a:t>
            </a:r>
            <a:endParaRPr lang="en-US" sz="2800" dirty="0">
              <a:latin typeface="+mn-lt"/>
            </a:endParaRPr>
          </a:p>
        </p:txBody>
      </p:sp>
      <p:pic>
        <p:nvPicPr>
          <p:cNvPr id="8294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5" y="2014538"/>
            <a:ext cx="2843213" cy="3681412"/>
          </a:xfrm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1BCBFB-0E25-854C-B4F5-E46031ED1444}" type="slidenum">
              <a:rPr lang="en-US" smtClean="0">
                <a:latin typeface="+mn-lt"/>
              </a:rPr>
              <a:pPr>
                <a:defRPr/>
              </a:pPr>
              <a:t>30</a:t>
            </a:fld>
            <a:endParaRPr lang="en-US" dirty="0">
              <a:latin typeface="+mn-lt"/>
            </a:endParaRPr>
          </a:p>
        </p:txBody>
      </p:sp>
      <p:grpSp>
        <p:nvGrpSpPr>
          <p:cNvPr id="103432" name="Group 1"/>
          <p:cNvGrpSpPr>
            <a:grpSpLocks/>
          </p:cNvGrpSpPr>
          <p:nvPr/>
        </p:nvGrpSpPr>
        <p:grpSpPr bwMode="auto">
          <a:xfrm>
            <a:off x="4437064" y="2036763"/>
            <a:ext cx="4341812" cy="3765550"/>
            <a:chOff x="4437591" y="2015069"/>
            <a:chExt cx="4341283" cy="3766606"/>
          </a:xfrm>
        </p:grpSpPr>
        <p:pic>
          <p:nvPicPr>
            <p:cNvPr id="82949" name="Picture 7" descr="Screen Shot 2014-12-31 at 11.09.4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591" y="3634773"/>
              <a:ext cx="2687310" cy="20611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1" name="Picture 10" descr="Screen Shot 2014-12-31 at 11.13.44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122" y="2067471"/>
              <a:ext cx="1831752" cy="20579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2" name="Picture 8" descr="Screen Shot 2014-12-31 at 11.09.03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089" y="4125448"/>
              <a:ext cx="1974610" cy="165622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0" name="Picture 9" descr="Screen Shot 2014-12-31 at 11.07.30 AM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7432" y="2015069"/>
              <a:ext cx="2365087" cy="16975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Left Brace 1"/>
          <p:cNvSpPr/>
          <p:nvPr/>
        </p:nvSpPr>
        <p:spPr>
          <a:xfrm>
            <a:off x="3641857" y="2089150"/>
            <a:ext cx="650707" cy="36274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0" y="722986"/>
            <a:ext cx="8451850" cy="12638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Relevance of NSSL Research to NOAA and OAR Missions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1BCBFB-0E25-854C-B4F5-E46031ED1444}" type="slidenum">
              <a:rPr lang="en-US" smtClean="0">
                <a:latin typeface="+mn-lt"/>
              </a:rPr>
              <a:pPr>
                <a:defRPr/>
              </a:pPr>
              <a:t>31</a:t>
            </a:fld>
            <a:endParaRPr lang="en-US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8172" y="2068794"/>
            <a:ext cx="7898773" cy="412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Wingdings" charset="2"/>
              <a:buChar char="u"/>
            </a:pPr>
            <a:r>
              <a:rPr lang="en-US" sz="1600" b="1" dirty="0" smtClean="0">
                <a:solidFill>
                  <a:srgbClr val="191919"/>
                </a:solidFill>
                <a:latin typeface="+mn-lt"/>
              </a:rPr>
              <a:t>NOAA </a:t>
            </a:r>
            <a:r>
              <a:rPr lang="en-US" sz="1600" b="1" dirty="0">
                <a:solidFill>
                  <a:srgbClr val="191919"/>
                </a:solidFill>
                <a:latin typeface="+mn-lt"/>
              </a:rPr>
              <a:t>Strategic Plan</a:t>
            </a:r>
            <a:r>
              <a:rPr lang="en-US" sz="1600" b="1" dirty="0" smtClean="0">
                <a:solidFill>
                  <a:srgbClr val="191919"/>
                </a:solidFill>
                <a:latin typeface="+mn-lt"/>
              </a:rPr>
              <a:t>: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“</a:t>
            </a:r>
            <a:r>
              <a:rPr lang="en-US" sz="1600" dirty="0">
                <a:solidFill>
                  <a:srgbClr val="191919"/>
                </a:solidFill>
                <a:latin typeface="+mn-lt"/>
              </a:rPr>
              <a:t>Society is prepared for </a:t>
            </a: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and responds </a:t>
            </a:r>
            <a:r>
              <a:rPr lang="en-US" sz="1600" dirty="0">
                <a:solidFill>
                  <a:srgbClr val="191919"/>
                </a:solidFill>
                <a:latin typeface="+mn-lt"/>
              </a:rPr>
              <a:t>to weather-related </a:t>
            </a: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events”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“A </a:t>
            </a:r>
            <a:r>
              <a:rPr lang="en-US" sz="1600" dirty="0">
                <a:solidFill>
                  <a:srgbClr val="191919"/>
                </a:solidFill>
                <a:latin typeface="+mn-lt"/>
              </a:rPr>
              <a:t>holistic understanding </a:t>
            </a: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of the </a:t>
            </a:r>
            <a:r>
              <a:rPr lang="en-US" sz="1600" dirty="0">
                <a:solidFill>
                  <a:srgbClr val="191919"/>
                </a:solidFill>
                <a:latin typeface="+mn-lt"/>
              </a:rPr>
              <a:t>Earth system through research</a:t>
            </a: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”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“</a:t>
            </a:r>
            <a:r>
              <a:rPr lang="en-US" sz="1600" dirty="0">
                <a:solidFill>
                  <a:srgbClr val="191919"/>
                </a:solidFill>
                <a:latin typeface="+mn-lt"/>
              </a:rPr>
              <a:t>Accurate and reliable data from sustained and integrated earth observing systems</a:t>
            </a: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”</a:t>
            </a:r>
          </a:p>
          <a:p>
            <a:pPr lvl="1" eaLnBrk="0" hangingPunct="0">
              <a:spcBef>
                <a:spcPts val="2000"/>
              </a:spcBef>
              <a:buClr>
                <a:schemeClr val="tx1"/>
              </a:buClr>
              <a:buSzPct val="90000"/>
            </a:pPr>
            <a:endParaRPr lang="en-US" sz="1600" dirty="0" smtClean="0">
              <a:solidFill>
                <a:srgbClr val="191919"/>
              </a:solidFill>
              <a:latin typeface="+mn-lt"/>
            </a:endParaRPr>
          </a:p>
          <a:p>
            <a:pPr marL="457200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Wingdings" charset="2"/>
              <a:buChar char="u"/>
            </a:pPr>
            <a:r>
              <a:rPr lang="en-US" sz="1600" b="1" dirty="0">
                <a:solidFill>
                  <a:srgbClr val="191919"/>
                </a:solidFill>
                <a:latin typeface="+mn-lt"/>
              </a:rPr>
              <a:t>OAR Strategic </a:t>
            </a:r>
            <a:r>
              <a:rPr lang="en-US" sz="1600" b="1" dirty="0" smtClean="0">
                <a:solidFill>
                  <a:srgbClr val="191919"/>
                </a:solidFill>
                <a:latin typeface="+mn-lt"/>
              </a:rPr>
              <a:t>Plan: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NSSL focuses on “How </a:t>
            </a:r>
            <a:r>
              <a:rPr lang="en-US" sz="1600" dirty="0">
                <a:solidFill>
                  <a:srgbClr val="191919"/>
                </a:solidFill>
                <a:latin typeface="+mn-lt"/>
              </a:rPr>
              <a:t>can we improve forecasts, warnings, and decision support for high-impact weather events</a:t>
            </a:r>
            <a:r>
              <a:rPr lang="en-US" sz="1600" dirty="0" smtClean="0">
                <a:solidFill>
                  <a:srgbClr val="191919"/>
                </a:solidFill>
                <a:latin typeface="+mn-lt"/>
              </a:rPr>
              <a:t>?”</a:t>
            </a:r>
            <a:endParaRPr lang="en-US" sz="1600" dirty="0">
              <a:solidFill>
                <a:srgbClr val="191919"/>
              </a:solidFill>
              <a:latin typeface="+mn-lt"/>
            </a:endParaRP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+mj-lt"/>
              <a:buAutoNum type="arabicPeriod"/>
            </a:pPr>
            <a:endParaRPr lang="en-US" sz="1600" dirty="0">
              <a:solidFill>
                <a:srgbClr val="191919"/>
              </a:solidFill>
              <a:latin typeface="+mn-lt"/>
            </a:endParaRPr>
          </a:p>
        </p:txBody>
      </p:sp>
      <p:pic>
        <p:nvPicPr>
          <p:cNvPr id="2" name="Picture 1" descr="NOA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93" y="2457710"/>
            <a:ext cx="1152144" cy="1146048"/>
          </a:xfrm>
          <a:prstGeom prst="rect">
            <a:avLst/>
          </a:prstGeom>
        </p:spPr>
      </p:pic>
      <p:pic>
        <p:nvPicPr>
          <p:cNvPr id="3" name="Picture 2" descr="NOAA Researc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98" y="4599262"/>
            <a:ext cx="1385197" cy="5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652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0" y="733227"/>
            <a:ext cx="8783637" cy="715963"/>
          </a:xfrm>
        </p:spPr>
        <p:txBody>
          <a:bodyPr/>
          <a:lstStyle/>
          <a:p>
            <a:r>
              <a:rPr lang="en-US" sz="3500" dirty="0">
                <a:latin typeface="+mn-lt"/>
              </a:rPr>
              <a:t>Relevance: NOAA 5-Year Research Plan</a:t>
            </a:r>
          </a:p>
        </p:txBody>
      </p:sp>
      <p:graphicFrame>
        <p:nvGraphicFramePr>
          <p:cNvPr id="2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210621"/>
              </p:ext>
            </p:extLst>
          </p:nvPr>
        </p:nvGraphicFramePr>
        <p:xfrm>
          <a:off x="1285479" y="2296725"/>
          <a:ext cx="6410722" cy="3453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46BA3B-7CFC-1A4A-B062-01B4B1A2557E}" type="slidenum">
              <a:rPr lang="en-US" smtClean="0">
                <a:latin typeface="+mn-lt"/>
              </a:rPr>
              <a:pPr>
                <a:defRPr/>
              </a:pPr>
              <a:t>32</a:t>
            </a:fld>
            <a:endParaRPr lang="en-US" dirty="0">
              <a:latin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942667" y="3426622"/>
            <a:ext cx="2026708" cy="646331"/>
            <a:chOff x="6942667" y="3426622"/>
            <a:chExt cx="2026708" cy="646331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6942667" y="3810000"/>
              <a:ext cx="228600" cy="0"/>
            </a:xfrm>
            <a:prstGeom prst="straightConnector1">
              <a:avLst/>
            </a:prstGeom>
            <a:ln>
              <a:solidFill>
                <a:srgbClr val="0A459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8" name="TextBox 15"/>
            <p:cNvSpPr txBox="1">
              <a:spLocks noChangeArrowheads="1"/>
            </p:cNvSpPr>
            <p:nvPr/>
          </p:nvSpPr>
          <p:spPr bwMode="auto">
            <a:xfrm>
              <a:off x="7171266" y="3426622"/>
              <a:ext cx="1798109" cy="646331"/>
            </a:xfrm>
            <a:prstGeom prst="rect">
              <a:avLst/>
            </a:prstGeom>
            <a:solidFill>
              <a:srgbClr val="0099D8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 smtClean="0">
                  <a:solidFill>
                    <a:srgbClr val="FFFFFF"/>
                  </a:solidFill>
                  <a:latin typeface="+mn-lt"/>
                </a:rPr>
                <a:t>FLASH</a:t>
              </a:r>
            </a:p>
            <a:p>
              <a:pPr algn="ctr" eaLnBrk="1" hangingPunct="1"/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Flooded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Locations and Simulated </a:t>
              </a:r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Hydrographs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56867" y="4411133"/>
            <a:ext cx="2785532" cy="923151"/>
            <a:chOff x="6256867" y="4411133"/>
            <a:chExt cx="2785532" cy="923151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6256867" y="4411133"/>
              <a:ext cx="914399" cy="566962"/>
            </a:xfrm>
            <a:prstGeom prst="straightConnector1">
              <a:avLst/>
            </a:prstGeom>
            <a:ln>
              <a:solidFill>
                <a:srgbClr val="0A459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9" name="TextBox 16"/>
            <p:cNvSpPr txBox="1">
              <a:spLocks noChangeArrowheads="1"/>
            </p:cNvSpPr>
            <p:nvPr/>
          </p:nvSpPr>
          <p:spPr bwMode="auto">
            <a:xfrm>
              <a:off x="7171266" y="4503287"/>
              <a:ext cx="1871133" cy="830997"/>
            </a:xfrm>
            <a:prstGeom prst="rect">
              <a:avLst/>
            </a:prstGeom>
            <a:solidFill>
              <a:srgbClr val="0099D8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solidFill>
                    <a:srgbClr val="FFFFFF"/>
                  </a:solidFill>
                  <a:latin typeface="+mn-lt"/>
                </a:rPr>
                <a:t>CI-</a:t>
              </a:r>
              <a:r>
                <a:rPr lang="en-US" sz="1200" b="1" dirty="0" smtClean="0">
                  <a:solidFill>
                    <a:srgbClr val="FFFFFF"/>
                  </a:solidFill>
                  <a:latin typeface="+mn-lt"/>
                </a:rPr>
                <a:t>FLOW</a:t>
              </a:r>
            </a:p>
            <a:p>
              <a:pPr algn="ctr" eaLnBrk="1" hangingPunct="1"/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Coastal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and Inland Flooding Observation and </a:t>
              </a:r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Warning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66813" y="5410484"/>
            <a:ext cx="2712311" cy="830997"/>
            <a:chOff x="1166813" y="5410484"/>
            <a:chExt cx="2712311" cy="830997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964921" y="5410484"/>
              <a:ext cx="914203" cy="491699"/>
            </a:xfrm>
            <a:prstGeom prst="straightConnector1">
              <a:avLst/>
            </a:prstGeom>
            <a:ln>
              <a:solidFill>
                <a:srgbClr val="0A459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3" name="TextBox 10"/>
            <p:cNvSpPr txBox="1">
              <a:spLocks noChangeArrowheads="1"/>
            </p:cNvSpPr>
            <p:nvPr/>
          </p:nvSpPr>
          <p:spPr bwMode="auto">
            <a:xfrm>
              <a:off x="1166813" y="5410484"/>
              <a:ext cx="1798108" cy="830997"/>
            </a:xfrm>
            <a:prstGeom prst="rect">
              <a:avLst/>
            </a:prstGeom>
            <a:solidFill>
              <a:srgbClr val="0099D8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National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Weather Radar Testbed </a:t>
              </a:r>
              <a:r>
                <a:rPr lang="en-US" sz="1200" b="1" dirty="0">
                  <a:solidFill>
                    <a:srgbClr val="FFFFFF"/>
                  </a:solidFill>
                  <a:latin typeface="+mn-lt"/>
                </a:rPr>
                <a:t>(NWRT)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Multi-function Phased Array</a:t>
              </a:r>
              <a:r>
                <a:rPr lang="en-US" sz="1200" b="1" dirty="0">
                  <a:solidFill>
                    <a:srgbClr val="FFFFFF"/>
                  </a:solidFill>
                  <a:latin typeface="+mn-lt"/>
                </a:rPr>
                <a:t> (MPAR</a:t>
              </a:r>
              <a:r>
                <a:rPr lang="en-US" sz="1200" b="1" dirty="0" smtClean="0">
                  <a:solidFill>
                    <a:srgbClr val="FFFFFF"/>
                  </a:solidFill>
                  <a:latin typeface="+mn-lt"/>
                </a:rPr>
                <a:t>)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5739" y="3502822"/>
            <a:ext cx="1820861" cy="830997"/>
            <a:chOff x="185739" y="3502822"/>
            <a:chExt cx="1820861" cy="83099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794934" y="3810000"/>
              <a:ext cx="211666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4" name="TextBox 11"/>
            <p:cNvSpPr txBox="1">
              <a:spLocks noChangeArrowheads="1"/>
            </p:cNvSpPr>
            <p:nvPr/>
          </p:nvSpPr>
          <p:spPr bwMode="auto">
            <a:xfrm>
              <a:off x="185739" y="3502822"/>
              <a:ext cx="1609195" cy="830997"/>
            </a:xfrm>
            <a:prstGeom prst="rect">
              <a:avLst/>
            </a:prstGeom>
            <a:solidFill>
              <a:srgbClr val="0099D8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Observation </a:t>
              </a:r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systems, WSR-88D improvements, and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field programs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5738" y="4411133"/>
            <a:ext cx="2517894" cy="661033"/>
            <a:chOff x="185738" y="4411133"/>
            <a:chExt cx="2517894" cy="661033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1821515" y="4411133"/>
              <a:ext cx="882117" cy="444902"/>
            </a:xfrm>
            <a:prstGeom prst="straightConnector1">
              <a:avLst/>
            </a:prstGeom>
            <a:ln>
              <a:solidFill>
                <a:srgbClr val="0A459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5" name="TextBox 12"/>
            <p:cNvSpPr txBox="1">
              <a:spLocks noChangeArrowheads="1"/>
            </p:cNvSpPr>
            <p:nvPr/>
          </p:nvSpPr>
          <p:spPr bwMode="auto">
            <a:xfrm>
              <a:off x="185738" y="4610501"/>
              <a:ext cx="1628904" cy="461665"/>
            </a:xfrm>
            <a:prstGeom prst="rect">
              <a:avLst/>
            </a:prstGeom>
            <a:solidFill>
              <a:srgbClr val="0099D8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 err="1" smtClean="0">
                  <a:solidFill>
                    <a:srgbClr val="FFFFFF"/>
                  </a:solidFill>
                  <a:latin typeface="+mn-lt"/>
                </a:rPr>
                <a:t>WoF</a:t>
              </a:r>
              <a:endParaRPr lang="en-US" sz="1200" b="1" dirty="0">
                <a:solidFill>
                  <a:srgbClr val="FFFFFF"/>
                </a:solidFill>
                <a:latin typeface="+mn-lt"/>
              </a:endParaRPr>
            </a:p>
            <a:p>
              <a:pPr algn="ctr" eaLnBrk="1" hangingPunct="1"/>
              <a:r>
                <a:rPr lang="en-US" sz="1200" b="1" dirty="0" smtClean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Warn-on-</a:t>
              </a:r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Forecast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5448" y="1973559"/>
            <a:ext cx="3545285" cy="930508"/>
            <a:chOff x="205448" y="1973559"/>
            <a:chExt cx="3545285" cy="930508"/>
          </a:xfrm>
        </p:grpSpPr>
        <p:cxnSp>
          <p:nvCxnSpPr>
            <p:cNvPr id="7" name="Straight Arrow Connector 6"/>
            <p:cNvCxnSpPr>
              <a:stCxn id="101382" idx="3"/>
            </p:cNvCxnSpPr>
            <p:nvPr/>
          </p:nvCxnSpPr>
          <p:spPr>
            <a:xfrm>
              <a:off x="1814642" y="2296725"/>
              <a:ext cx="1936091" cy="607342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2" name="TextBox 9"/>
            <p:cNvSpPr txBox="1">
              <a:spLocks noChangeArrowheads="1"/>
            </p:cNvSpPr>
            <p:nvPr/>
          </p:nvSpPr>
          <p:spPr bwMode="auto">
            <a:xfrm>
              <a:off x="205448" y="1973559"/>
              <a:ext cx="1609194" cy="6463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 smtClean="0">
                  <a:solidFill>
                    <a:schemeClr val="bg1"/>
                  </a:solidFill>
                  <a:latin typeface="+mn-lt"/>
                </a:rPr>
                <a:t>HWT</a:t>
              </a:r>
            </a:p>
            <a:p>
              <a:pPr algn="ctr" eaLnBrk="1" hangingPunct="1"/>
              <a:r>
                <a:rPr lang="en-US" sz="1200" dirty="0" smtClean="0">
                  <a:solidFill>
                    <a:schemeClr val="bg1"/>
                  </a:solidFill>
                  <a:latin typeface="+mn-lt"/>
                </a:rPr>
                <a:t>NOAA </a:t>
              </a: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Hazardous Weather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</a:rPr>
                <a:t>Testbed</a:t>
              </a: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 </a:t>
              </a:r>
              <a:endParaRPr lang="en-US"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19655" y="5410484"/>
            <a:ext cx="2471822" cy="830997"/>
            <a:chOff x="5119655" y="5410484"/>
            <a:chExt cx="2471822" cy="830997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5119655" y="5410484"/>
              <a:ext cx="862628" cy="491699"/>
            </a:xfrm>
            <a:prstGeom prst="straightConnector1">
              <a:avLst/>
            </a:prstGeom>
            <a:ln>
              <a:solidFill>
                <a:srgbClr val="0A459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"/>
            <p:cNvSpPr txBox="1">
              <a:spLocks noChangeArrowheads="1"/>
            </p:cNvSpPr>
            <p:nvPr/>
          </p:nvSpPr>
          <p:spPr bwMode="auto">
            <a:xfrm>
              <a:off x="5982282" y="5410484"/>
              <a:ext cx="1609195" cy="830997"/>
            </a:xfrm>
            <a:prstGeom prst="rect">
              <a:avLst/>
            </a:prstGeom>
            <a:solidFill>
              <a:srgbClr val="0099D8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 smtClean="0">
                  <a:solidFill>
                    <a:srgbClr val="FFFFFF"/>
                  </a:solidFill>
                  <a:latin typeface="+mn-lt"/>
                </a:rPr>
                <a:t>MRMS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  <a:p>
              <a:pPr algn="ctr" eaLnBrk="1" hangingPunct="1"/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Multiple-Radar Multiple Sensor System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85740" y="2832897"/>
            <a:ext cx="1880127" cy="461962"/>
            <a:chOff x="185740" y="2832897"/>
            <a:chExt cx="1880127" cy="46196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814642" y="2988733"/>
              <a:ext cx="251225" cy="306126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6" name="TextBox 13"/>
            <p:cNvSpPr txBox="1">
              <a:spLocks noChangeArrowheads="1"/>
            </p:cNvSpPr>
            <p:nvPr/>
          </p:nvSpPr>
          <p:spPr bwMode="auto">
            <a:xfrm>
              <a:off x="185740" y="2832897"/>
              <a:ext cx="1609194" cy="461962"/>
            </a:xfrm>
            <a:prstGeom prst="rect">
              <a:avLst/>
            </a:prstGeom>
            <a:solidFill>
              <a:srgbClr val="0099D8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Basic and applied research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18110" y="1973559"/>
            <a:ext cx="3452486" cy="1015174"/>
            <a:chOff x="5218110" y="1973559"/>
            <a:chExt cx="3452486" cy="1015174"/>
          </a:xfrm>
        </p:grpSpPr>
        <p:cxnSp>
          <p:nvCxnSpPr>
            <p:cNvPr id="27" name="Straight Arrow Connector 26"/>
            <p:cNvCxnSpPr/>
            <p:nvPr/>
          </p:nvCxnSpPr>
          <p:spPr>
            <a:xfrm flipH="1">
              <a:off x="5218110" y="2296725"/>
              <a:ext cx="1503696" cy="692008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387" name="TextBox 14"/>
            <p:cNvSpPr txBox="1">
              <a:spLocks noChangeArrowheads="1"/>
            </p:cNvSpPr>
            <p:nvPr/>
          </p:nvSpPr>
          <p:spPr bwMode="auto">
            <a:xfrm>
              <a:off x="6721806" y="1973559"/>
              <a:ext cx="1948790" cy="6463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solidFill>
                    <a:srgbClr val="FFFFFF"/>
                  </a:solidFill>
                  <a:latin typeface="+mn-lt"/>
                </a:rPr>
                <a:t>FACETs:  </a:t>
              </a:r>
              <a:r>
                <a:rPr lang="en-US" sz="1200" dirty="0">
                  <a:solidFill>
                    <a:srgbClr val="FFFFFF"/>
                  </a:solidFill>
                  <a:latin typeface="+mn-lt"/>
                </a:rPr>
                <a:t>Forecasting a Continuum of Environmental </a:t>
              </a:r>
              <a:r>
                <a:rPr lang="en-US" sz="1200" dirty="0" smtClean="0">
                  <a:solidFill>
                    <a:srgbClr val="FFFFFF"/>
                  </a:solidFill>
                  <a:latin typeface="+mn-lt"/>
                </a:rPr>
                <a:t>Threats</a:t>
              </a:r>
              <a:endParaRPr lang="en-US" sz="1200" dirty="0">
                <a:solidFill>
                  <a:srgbClr val="FFFFFF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0" y="722986"/>
            <a:ext cx="8451850" cy="12638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Relevance to NOAA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Administrator’s Top Priorities</a:t>
            </a:r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1BCBFB-0E25-854C-B4F5-E46031ED1444}" type="slidenum">
              <a:rPr lang="en-US" smtClean="0">
                <a:latin typeface="+mn-lt"/>
              </a:rPr>
              <a:pPr>
                <a:defRPr/>
              </a:pPr>
              <a:t>33</a:t>
            </a:fld>
            <a:endParaRPr lang="en-US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081" y="2068794"/>
            <a:ext cx="8165840" cy="427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457200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200" b="1" dirty="0" smtClean="0">
                <a:solidFill>
                  <a:srgbClr val="191919"/>
                </a:solidFill>
                <a:latin typeface="+mn-lt"/>
              </a:rPr>
              <a:t>Provide information and services to make communities more resilient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Dual Pol</a:t>
            </a:r>
            <a:r>
              <a:rPr lang="en-US" sz="2200" dirty="0">
                <a:solidFill>
                  <a:srgbClr val="191919"/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&amp; other WSR-88D enhancements, MRMS, CI-FLOW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Leadership in Weather Ready Nation symposia</a:t>
            </a:r>
          </a:p>
          <a:p>
            <a:pPr marL="457200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200" b="1" dirty="0" smtClean="0">
                <a:solidFill>
                  <a:srgbClr val="191919"/>
                </a:solidFill>
                <a:latin typeface="+mn-lt"/>
              </a:rPr>
              <a:t>Evolve the Weather Service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Warn On Forecast, MRMS, FACETs, FLASH</a:t>
            </a:r>
          </a:p>
          <a:p>
            <a:pPr marL="457200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200" b="1" dirty="0" smtClean="0">
                <a:solidFill>
                  <a:srgbClr val="191919"/>
                </a:solidFill>
                <a:latin typeface="+mn-lt"/>
              </a:rPr>
              <a:t>Invest in observational infrastructure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WSR-88D, MPAR, CLAMPS, OSSEs, UAS, Field projects</a:t>
            </a:r>
          </a:p>
          <a:p>
            <a:pPr marL="457200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200" b="1" dirty="0" smtClean="0">
                <a:solidFill>
                  <a:srgbClr val="191919"/>
                </a:solidFill>
                <a:latin typeface="+mn-lt"/>
              </a:rPr>
              <a:t>Achieve organizational excellence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Strong emphasis on Research </a:t>
            </a:r>
            <a:r>
              <a:rPr lang="en-US" sz="2200" dirty="0" smtClean="0">
                <a:solidFill>
                  <a:srgbClr val="191919"/>
                </a:solidFill>
                <a:latin typeface="+mn-lt"/>
                <a:sym typeface="Wingdings"/>
              </a:rPr>
              <a:t> Operations/Applications</a:t>
            </a:r>
            <a:endParaRPr lang="en-US" sz="2200" dirty="0" smtClean="0">
              <a:solidFill>
                <a:srgbClr val="191919"/>
              </a:solidFill>
              <a:latin typeface="+mn-lt"/>
            </a:endParaRP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</a:pPr>
            <a:r>
              <a:rPr lang="en-US" sz="2200" dirty="0" smtClean="0">
                <a:solidFill>
                  <a:srgbClr val="191919"/>
                </a:solidFill>
                <a:latin typeface="+mn-lt"/>
              </a:rPr>
              <a:t>Vital Signs Survey, NSSL Futures Conference, AOP Milestones met</a:t>
            </a:r>
          </a:p>
          <a:p>
            <a:pPr marL="914400" lvl="1" indent="-457200" eaLnBrk="0" hangingPunct="0">
              <a:spcBef>
                <a:spcPts val="2000"/>
              </a:spcBef>
              <a:buClr>
                <a:schemeClr val="tx1"/>
              </a:buClr>
              <a:buSzPct val="90000"/>
              <a:buFont typeface="+mj-lt"/>
              <a:buAutoNum type="arabicPeriod"/>
            </a:pPr>
            <a:endParaRPr lang="en-US" sz="2200" dirty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2030" y="749412"/>
            <a:ext cx="252197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99D8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Acronyms: see previous slide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6701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1754" y="803757"/>
            <a:ext cx="9035943" cy="1228243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Relevance: 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Quotes from Users of </a:t>
            </a:r>
            <a:r>
              <a:rPr lang="en-US" sz="3200" dirty="0">
                <a:latin typeface="+mn-lt"/>
              </a:rPr>
              <a:t>NSSL </a:t>
            </a:r>
            <a:r>
              <a:rPr lang="en-US" sz="3200" dirty="0" smtClean="0">
                <a:latin typeface="+mn-lt"/>
              </a:rPr>
              <a:t>WDSS-II</a:t>
            </a:r>
            <a:br>
              <a:rPr lang="en-US" sz="32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(Warning </a:t>
            </a:r>
            <a:r>
              <a:rPr lang="en-US" sz="2000" dirty="0">
                <a:latin typeface="+mn-lt"/>
              </a:rPr>
              <a:t>Decision Support System – Integrated </a:t>
            </a:r>
            <a:r>
              <a:rPr lang="en-US" sz="2000" dirty="0" smtClean="0">
                <a:latin typeface="+mn-lt"/>
              </a:rPr>
              <a:t>Information)</a:t>
            </a:r>
            <a:endParaRPr lang="en-US" sz="20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>
                <a:latin typeface="+mn-lt"/>
              </a:rPr>
              <a:pPr>
                <a:defRPr/>
              </a:pPr>
              <a:t>34</a:t>
            </a:fld>
            <a:endParaRPr lang="en-US" dirty="0">
              <a:latin typeface="+mn-lt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09" y="4569940"/>
            <a:ext cx="4934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A4595"/>
                </a:solidFill>
                <a:latin typeface="+mn-lt"/>
              </a:rPr>
              <a:t>- Steven </a:t>
            </a:r>
            <a:r>
              <a:rPr lang="en-US" sz="1400" i="1" dirty="0" err="1">
                <a:solidFill>
                  <a:srgbClr val="0A4595"/>
                </a:solidFill>
                <a:latin typeface="+mn-lt"/>
              </a:rPr>
              <a:t>Klapp</a:t>
            </a:r>
            <a:r>
              <a:rPr lang="en-US" sz="1400" i="1" dirty="0">
                <a:solidFill>
                  <a:srgbClr val="0A4595"/>
                </a:solidFill>
                <a:latin typeface="+mn-lt"/>
              </a:rPr>
              <a:t>, a volunteer and disaster assessment team leader for the American Red Cross of Central </a:t>
            </a:r>
            <a:r>
              <a:rPr lang="en-US" sz="1400" i="1" dirty="0" smtClean="0">
                <a:solidFill>
                  <a:srgbClr val="0A4595"/>
                </a:solidFill>
                <a:latin typeface="+mn-lt"/>
              </a:rPr>
              <a:t>Oklahoma</a:t>
            </a:r>
            <a:endParaRPr lang="en-US" sz="1400" i="1" dirty="0">
              <a:solidFill>
                <a:srgbClr val="0A4595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654" y="2224362"/>
            <a:ext cx="4814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A4595"/>
                </a:solidFill>
                <a:latin typeface="+mn-lt"/>
              </a:rPr>
              <a:t>Known users of </a:t>
            </a:r>
            <a:r>
              <a:rPr lang="en-US" sz="1600" b="1" dirty="0">
                <a:solidFill>
                  <a:srgbClr val="0A4595"/>
                </a:solidFill>
                <a:latin typeface="+mn-lt"/>
              </a:rPr>
              <a:t>WDSS-II On </a:t>
            </a:r>
            <a:r>
              <a:rPr lang="en-US" sz="1600" b="1" dirty="0" smtClean="0">
                <a:solidFill>
                  <a:srgbClr val="0A4595"/>
                </a:solidFill>
                <a:latin typeface="+mn-lt"/>
              </a:rPr>
              <a:t>Demand: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FEMA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DHS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NWS </a:t>
            </a:r>
            <a:r>
              <a:rPr lang="en-US" sz="1600" dirty="0">
                <a:solidFill>
                  <a:srgbClr val="0A4595"/>
                </a:solidFill>
                <a:latin typeface="+mn-lt"/>
              </a:rPr>
              <a:t>Forecast </a:t>
            </a: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Offices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Virginia </a:t>
            </a:r>
            <a:r>
              <a:rPr lang="en-US" sz="1600" dirty="0">
                <a:solidFill>
                  <a:srgbClr val="0A4595"/>
                </a:solidFill>
                <a:latin typeface="+mn-lt"/>
              </a:rPr>
              <a:t>Department of Emergency </a:t>
            </a: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Management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A4595"/>
                </a:solidFill>
                <a:latin typeface="+mn-lt"/>
              </a:rPr>
              <a:t>American Red Cross </a:t>
            </a:r>
            <a:endParaRPr lang="en-US" sz="1600" dirty="0">
              <a:solidFill>
                <a:srgbClr val="0A4595"/>
              </a:solidFill>
              <a:latin typeface="+mn-lt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5093160"/>
            <a:ext cx="79446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A4595"/>
                </a:solidFill>
                <a:latin typeface="+mn-lt"/>
              </a:rPr>
              <a:t>“This kind of technology has been nothing short of </a:t>
            </a:r>
            <a:r>
              <a:rPr lang="en-US" b="1" i="1" dirty="0" smtClean="0">
                <a:solidFill>
                  <a:srgbClr val="0A4595"/>
                </a:solidFill>
                <a:latin typeface="+mn-lt"/>
              </a:rPr>
              <a:t>a blessing </a:t>
            </a:r>
            <a:r>
              <a:rPr lang="en-US" b="1" i="1" dirty="0">
                <a:solidFill>
                  <a:srgbClr val="0A4595"/>
                </a:solidFill>
                <a:latin typeface="+mn-lt"/>
              </a:rPr>
              <a:t>for the American Red </a:t>
            </a:r>
            <a:r>
              <a:rPr lang="en-US" b="1" i="1" dirty="0" smtClean="0">
                <a:solidFill>
                  <a:srgbClr val="0A4595"/>
                </a:solidFill>
                <a:latin typeface="+mn-lt"/>
              </a:rPr>
              <a:t>Cross </a:t>
            </a:r>
            <a:r>
              <a:rPr lang="en-US" b="1" i="1" dirty="0">
                <a:solidFill>
                  <a:srgbClr val="0A4595"/>
                </a:solidFill>
                <a:latin typeface="+mn-lt"/>
              </a:rPr>
              <a:t>and those we </a:t>
            </a:r>
            <a:r>
              <a:rPr lang="en-US" b="1" i="1" dirty="0" smtClean="0">
                <a:solidFill>
                  <a:srgbClr val="0A4595"/>
                </a:solidFill>
                <a:latin typeface="+mn-lt"/>
              </a:rPr>
              <a:t>serv</a:t>
            </a:r>
            <a:r>
              <a:rPr lang="en-US" b="1" i="1" dirty="0">
                <a:solidFill>
                  <a:srgbClr val="0A4595"/>
                </a:solidFill>
                <a:latin typeface="+mn-lt"/>
              </a:rPr>
              <a:t>e</a:t>
            </a:r>
            <a:r>
              <a:rPr lang="en-US" b="1" i="1" dirty="0" smtClean="0">
                <a:solidFill>
                  <a:srgbClr val="0A4595"/>
                </a:solidFill>
                <a:latin typeface="+mn-lt"/>
              </a:rPr>
              <a:t>” </a:t>
            </a:r>
            <a:endParaRPr lang="en-US" b="1" i="1" dirty="0">
              <a:solidFill>
                <a:srgbClr val="0A4595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452" y="5720669"/>
            <a:ext cx="779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A4595"/>
                </a:solidFill>
                <a:latin typeface="+mn-lt"/>
              </a:rPr>
              <a:t>- </a:t>
            </a:r>
            <a:r>
              <a:rPr lang="en-US" sz="1400" i="1" dirty="0" smtClean="0">
                <a:solidFill>
                  <a:srgbClr val="0A4595"/>
                </a:solidFill>
                <a:latin typeface="+mn-lt"/>
              </a:rPr>
              <a:t>Rusty </a:t>
            </a:r>
            <a:r>
              <a:rPr lang="en-US" sz="1400" i="1" dirty="0" err="1">
                <a:solidFill>
                  <a:srgbClr val="0A4595"/>
                </a:solidFill>
                <a:latin typeface="+mn-lt"/>
              </a:rPr>
              <a:t>Surette</a:t>
            </a:r>
            <a:r>
              <a:rPr lang="en-US" sz="1400" i="1" dirty="0">
                <a:solidFill>
                  <a:srgbClr val="0A4595"/>
                </a:solidFill>
                <a:latin typeface="+mn-lt"/>
              </a:rPr>
              <a:t>, </a:t>
            </a:r>
            <a:r>
              <a:rPr lang="en-US" sz="1400" i="1" dirty="0" smtClean="0">
                <a:solidFill>
                  <a:srgbClr val="0A4595"/>
                </a:solidFill>
                <a:latin typeface="+mn-lt"/>
              </a:rPr>
              <a:t>Director </a:t>
            </a:r>
            <a:r>
              <a:rPr lang="en-US" sz="1400" i="1" dirty="0">
                <a:solidFill>
                  <a:srgbClr val="0A4595"/>
                </a:solidFill>
                <a:latin typeface="+mn-lt"/>
              </a:rPr>
              <a:t>of </a:t>
            </a:r>
            <a:r>
              <a:rPr lang="en-US" sz="1400" i="1" dirty="0" smtClean="0">
                <a:solidFill>
                  <a:srgbClr val="0A4595"/>
                </a:solidFill>
                <a:latin typeface="+mn-lt"/>
              </a:rPr>
              <a:t>Communications </a:t>
            </a:r>
            <a:r>
              <a:rPr lang="en-US" sz="1400" i="1" dirty="0">
                <a:solidFill>
                  <a:srgbClr val="0A4595"/>
                </a:solidFill>
                <a:latin typeface="+mn-lt"/>
              </a:rPr>
              <a:t>for the American Red Cross of Central Oklahoma</a:t>
            </a:r>
            <a:endParaRPr lang="en-US" sz="1400" dirty="0">
              <a:solidFill>
                <a:srgbClr val="0A4595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752" y="3936414"/>
            <a:ext cx="5060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A4595"/>
                </a:solidFill>
                <a:latin typeface="+mn-lt"/>
              </a:rPr>
              <a:t>“This technology cut our disaster assessment time down from 72 to 24 </a:t>
            </a:r>
            <a:r>
              <a:rPr lang="en-US" b="1" i="1" dirty="0" smtClean="0">
                <a:solidFill>
                  <a:srgbClr val="0A4595"/>
                </a:solidFill>
                <a:latin typeface="+mn-lt"/>
              </a:rPr>
              <a:t>hours” </a:t>
            </a:r>
            <a:endParaRPr lang="en-US" b="1" dirty="0">
              <a:solidFill>
                <a:srgbClr val="0A4595"/>
              </a:solidFill>
              <a:latin typeface="+mn-lt"/>
            </a:endParaRPr>
          </a:p>
        </p:txBody>
      </p:sp>
      <p:pic>
        <p:nvPicPr>
          <p:cNvPr id="2" name="Picture 1" descr="Screen Shot 2013-05-21 at 8.31.45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33" r="-1"/>
          <a:stretch/>
        </p:blipFill>
        <p:spPr>
          <a:xfrm>
            <a:off x="4934777" y="2349501"/>
            <a:ext cx="4172687" cy="23550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68119" y="2487461"/>
            <a:ext cx="313531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MS PGothic" charset="0"/>
                <a:cs typeface="MS PGothic" charset="0"/>
              </a:rPr>
              <a:t>WDSS-II Rotation Tracks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  <a:ea typeface="MS PGothic" charset="0"/>
                <a:cs typeface="MS PGothic" charset="0"/>
              </a:rPr>
              <a:t>:</a:t>
            </a:r>
          </a:p>
          <a:p>
            <a:pPr>
              <a:lnSpc>
                <a:spcPct val="85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+mn-lt"/>
                <a:ea typeface="MS PGothic" charset="0"/>
                <a:cs typeface="MS PGothic" charset="0"/>
              </a:rPr>
              <a:t>20 May, 2013 Moore, OK</a:t>
            </a:r>
            <a:endParaRPr lang="en-US" sz="1600" b="1" dirty="0">
              <a:solidFill>
                <a:schemeClr val="bg1"/>
              </a:solidFill>
              <a:latin typeface="+mn-lt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414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001AE5-A9F3-9543-B881-A0CE74BE677C}" type="slidenum">
              <a:rPr lang="en-US" smtClean="0">
                <a:latin typeface="+mn-lt"/>
              </a:rPr>
              <a:pPr>
                <a:defRPr/>
              </a:pPr>
              <a:t>35</a:t>
            </a:fld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8462" y="2668340"/>
            <a:ext cx="6586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A4595"/>
                </a:solidFill>
                <a:latin typeface="+mn-lt"/>
              </a:rPr>
              <a:t>Performance</a:t>
            </a:r>
            <a:endParaRPr lang="en-US" sz="8000" b="1" dirty="0">
              <a:solidFill>
                <a:srgbClr val="0A459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67845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0" y="733227"/>
            <a:ext cx="7583487" cy="598175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Performance:  </a:t>
            </a:r>
            <a:r>
              <a:rPr lang="en-US" sz="3600" dirty="0" smtClean="0">
                <a:latin typeface="+mn-lt"/>
              </a:rPr>
              <a:t>General</a:t>
            </a:r>
            <a:endParaRPr lang="en-US" sz="3600" dirty="0">
              <a:latin typeface="+mn-lt"/>
            </a:endParaRP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272401" y="2549457"/>
            <a:ext cx="8597612" cy="296535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NSSL managed and structured to </a:t>
            </a:r>
            <a:r>
              <a:rPr lang="en-US" sz="2000" dirty="0">
                <a:latin typeface="+mn-lt"/>
              </a:rPr>
              <a:t>optimize conduct of </a:t>
            </a:r>
            <a:r>
              <a:rPr lang="en-US" sz="2000" dirty="0" smtClean="0">
                <a:latin typeface="+mn-lt"/>
              </a:rPr>
              <a:t>research even with big changes in management since last Lab Review</a:t>
            </a:r>
            <a:endParaRPr lang="en-US" sz="2000" dirty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Nice proportion </a:t>
            </a:r>
            <a:r>
              <a:rPr lang="en-US" sz="2000" dirty="0">
                <a:latin typeface="+mn-lt"/>
              </a:rPr>
              <a:t>of external to internal funding </a:t>
            </a:r>
            <a:r>
              <a:rPr lang="en-US" sz="2000" dirty="0" smtClean="0">
                <a:latin typeface="+mn-lt"/>
              </a:rPr>
              <a:t>(17%)</a:t>
            </a:r>
            <a:endParaRPr lang="en-US" sz="2000" dirty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Adequate human, technical and support </a:t>
            </a:r>
            <a:r>
              <a:rPr lang="en-US" sz="2000" dirty="0">
                <a:latin typeface="+mn-lt"/>
              </a:rPr>
              <a:t>services </a:t>
            </a:r>
            <a:r>
              <a:rPr lang="en-US" sz="2000" dirty="0" smtClean="0">
                <a:latin typeface="+mn-lt"/>
              </a:rPr>
              <a:t>(but in the future?)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Projects on track – meeting annual milestones &amp; targets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32E8A7-9AE5-B54A-BD11-674E70973D01}" type="slidenum">
              <a:rPr lang="en-US" smtClean="0">
                <a:latin typeface="+mn-lt"/>
              </a:rPr>
              <a:pPr>
                <a:defRPr/>
              </a:pPr>
              <a:t>36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Performan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048" y="750506"/>
            <a:ext cx="2120331" cy="15390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0" y="733227"/>
            <a:ext cx="7583487" cy="598175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Performance:  </a:t>
            </a:r>
            <a:r>
              <a:rPr lang="en-US" sz="3600" dirty="0" smtClean="0">
                <a:latin typeface="+mn-lt"/>
              </a:rPr>
              <a:t>General</a:t>
            </a:r>
            <a:endParaRPr lang="en-US" sz="3600" dirty="0">
              <a:latin typeface="+mn-lt"/>
            </a:endParaRP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272401" y="2265359"/>
            <a:ext cx="8597612" cy="400147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Work </a:t>
            </a:r>
            <a:r>
              <a:rPr lang="en-US" sz="2000" dirty="0">
                <a:latin typeface="+mn-lt"/>
              </a:rPr>
              <a:t>well integrated with NOAA’s planning and execution </a:t>
            </a:r>
            <a:r>
              <a:rPr lang="en-US" sz="2000" dirty="0" smtClean="0">
                <a:latin typeface="+mn-lt"/>
              </a:rPr>
              <a:t>activities: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+mn-lt"/>
              </a:rPr>
              <a:t>L</a:t>
            </a:r>
            <a:r>
              <a:rPr lang="en-US" sz="1600" dirty="0" smtClean="0">
                <a:latin typeface="+mn-lt"/>
              </a:rPr>
              <a:t>eadership on “OAR Tiger Team” (2012) and </a:t>
            </a:r>
            <a:r>
              <a:rPr lang="en-US" sz="1600" dirty="0"/>
              <a:t>OAR Strategic </a:t>
            </a:r>
            <a:r>
              <a:rPr lang="en-US" sz="1600" dirty="0" smtClean="0"/>
              <a:t>Planning (2013)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Broad NSSL input to OAR Strategic Plan and Priorities Exercise (2014)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Active involvement in development of OAR Budget Initiatives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NSSL 10-year Strategic Plan</a:t>
            </a:r>
            <a:endParaRPr lang="en-US" sz="2000" dirty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Major Project Planning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Program Plans and Annual Operating Plans for MPAR, </a:t>
            </a:r>
            <a:r>
              <a:rPr lang="en-US" sz="1600" dirty="0" err="1" smtClean="0">
                <a:latin typeface="+mn-lt"/>
              </a:rPr>
              <a:t>WoF</a:t>
            </a:r>
            <a:r>
              <a:rPr lang="en-US" sz="1600" dirty="0" smtClean="0">
                <a:latin typeface="+mn-lt"/>
              </a:rPr>
              <a:t>, WSR-88D tasks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Response to recommendations from previous NSSL Lab Review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Hiring recommendations implemented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NSSL Division Chief to detail other responses</a:t>
            </a:r>
            <a:endParaRPr lang="en-US" sz="16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32E8A7-9AE5-B54A-BD11-674E70973D01}" type="slidenum">
              <a:rPr lang="en-US" smtClean="0">
                <a:latin typeface="+mn-lt"/>
              </a:rPr>
              <a:pPr>
                <a:defRPr/>
              </a:pPr>
              <a:t>37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Performan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048" y="750506"/>
            <a:ext cx="2120331" cy="15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02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0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0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0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0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0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0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0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05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05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48" y="753549"/>
            <a:ext cx="8796336" cy="824329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Performance: FY14 Income </a:t>
            </a:r>
            <a:r>
              <a:rPr lang="en-US" sz="3600" dirty="0" smtClean="0">
                <a:latin typeface="+mj-lt"/>
              </a:rPr>
              <a:t>and Expenses</a:t>
            </a:r>
            <a:br>
              <a:rPr lang="en-US" sz="36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(Total: $31.3M)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1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528428"/>
              </p:ext>
            </p:extLst>
          </p:nvPr>
        </p:nvGraphicFramePr>
        <p:xfrm>
          <a:off x="220133" y="1505514"/>
          <a:ext cx="4219782" cy="463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j-lt"/>
              </a:rPr>
              <a:t>NSSL Lab Review Feb 25–27, 2015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CF27BB-2CA4-D641-959D-952C08B34E1A}" type="slidenum">
              <a:rPr lang="en-US" smtClean="0">
                <a:latin typeface="+mj-lt"/>
              </a:rPr>
              <a:pPr>
                <a:defRPr/>
              </a:pPr>
              <a:t>38</a:t>
            </a:fld>
            <a:endParaRPr lang="en-US" dirty="0">
              <a:latin typeface="+mj-lt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258066811"/>
              </p:ext>
            </p:extLst>
          </p:nvPr>
        </p:nvGraphicFramePr>
        <p:xfrm>
          <a:off x="4439915" y="1617132"/>
          <a:ext cx="4618361" cy="457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711423" y="5930241"/>
            <a:ext cx="83645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822960"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latin typeface="+mj-lt"/>
              </a:rPr>
              <a:t>Infrastructure:</a:t>
            </a:r>
            <a:r>
              <a:rPr lang="en-US" sz="1100" dirty="0" smtClean="0">
                <a:latin typeface="+mj-lt"/>
              </a:rPr>
              <a:t> NWC Lease, Line </a:t>
            </a:r>
            <a:r>
              <a:rPr lang="en-US" sz="1100" dirty="0">
                <a:latin typeface="+mj-lt"/>
              </a:rPr>
              <a:t>Office </a:t>
            </a:r>
            <a:r>
              <a:rPr lang="en-US" sz="1100" dirty="0" smtClean="0">
                <a:latin typeface="+mj-lt"/>
              </a:rPr>
              <a:t>Overhead, CIMMS, copiers</a:t>
            </a:r>
            <a:r>
              <a:rPr lang="en-US" sz="1100" dirty="0">
                <a:latin typeface="+mj-lt"/>
              </a:rPr>
              <a:t>/</a:t>
            </a:r>
            <a:r>
              <a:rPr lang="en-US" sz="1100" dirty="0" smtClean="0">
                <a:latin typeface="+mj-lt"/>
              </a:rPr>
              <a:t>telephones, other </a:t>
            </a:r>
            <a:r>
              <a:rPr lang="en-US" sz="1100" dirty="0">
                <a:latin typeface="+mj-lt"/>
              </a:rPr>
              <a:t>l</a:t>
            </a:r>
            <a:r>
              <a:rPr lang="en-US" sz="1100" dirty="0" smtClean="0">
                <a:latin typeface="+mj-lt"/>
              </a:rPr>
              <a:t>ease </a:t>
            </a:r>
            <a:r>
              <a:rPr lang="en-US" sz="1100" dirty="0">
                <a:latin typeface="+mj-lt"/>
              </a:rPr>
              <a:t>and </a:t>
            </a:r>
            <a:r>
              <a:rPr lang="en-US" sz="1100" dirty="0" smtClean="0">
                <a:latin typeface="+mj-lt"/>
              </a:rPr>
              <a:t>utilities, Tech Transfer</a:t>
            </a:r>
          </a:p>
          <a:p>
            <a:pPr marL="457200" indent="-82296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latin typeface="+mj-lt"/>
              </a:rPr>
              <a:t>Operations: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smtClean="0">
                <a:latin typeface="+mj-lt"/>
              </a:rPr>
              <a:t>CIMMS, </a:t>
            </a:r>
            <a:r>
              <a:rPr lang="en-US" sz="1100" dirty="0">
                <a:latin typeface="+mj-lt"/>
              </a:rPr>
              <a:t>contracts, property, federal </a:t>
            </a:r>
            <a:r>
              <a:rPr lang="en-US" sz="1100" dirty="0" smtClean="0">
                <a:latin typeface="+mj-lt"/>
              </a:rPr>
              <a:t>travel</a:t>
            </a:r>
            <a:endParaRPr lang="en-US" sz="11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4483" y="4305095"/>
            <a:ext cx="67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(42%)</a:t>
            </a:r>
            <a:endParaRPr lang="en-US" sz="14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6682" y="4517589"/>
            <a:ext cx="67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(58%)</a:t>
            </a:r>
            <a:endParaRPr lang="en-US" sz="14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6682" y="3583757"/>
            <a:ext cx="663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(25%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46682" y="2781631"/>
            <a:ext cx="663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(17%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4483" y="3791575"/>
            <a:ext cx="663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(41%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8329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j-lt"/>
              </a:rPr>
              <a:t>NSSL Lab Review Feb 25–27, 2015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CF27BB-2CA4-D641-959D-952C08B34E1A}" type="slidenum">
              <a:rPr lang="en-US" smtClean="0">
                <a:latin typeface="+mj-lt"/>
              </a:rPr>
              <a:pPr>
                <a:defRPr/>
              </a:pPr>
              <a:t>39</a:t>
            </a:fld>
            <a:endParaRPr lang="en-US" dirty="0">
              <a:latin typeface="+mj-lt"/>
            </a:endParaRPr>
          </a:p>
        </p:txBody>
      </p:sp>
      <p:pic>
        <p:nvPicPr>
          <p:cNvPr id="6" name="Picture 5" descr="NSSL Expenses Break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63" y="1587862"/>
            <a:ext cx="5591340" cy="47452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3039" y="754303"/>
            <a:ext cx="8796336" cy="777395"/>
          </a:xfrm>
        </p:spPr>
        <p:txBody>
          <a:bodyPr/>
          <a:lstStyle/>
          <a:p>
            <a:r>
              <a:rPr lang="en-US" sz="3200" dirty="0" smtClean="0">
                <a:latin typeface="+mj-lt"/>
              </a:rPr>
              <a:t>Performance: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Expenses by Science Theme</a:t>
            </a:r>
            <a:br>
              <a:rPr lang="en-US" sz="32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(excludes administration/infrastructure costs)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99015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5" descr="2012_NSSL_Group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700" y="890707"/>
            <a:ext cx="5773713" cy="305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798080-E753-BF4E-B172-6740D1A181D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0" descr="logo_big_crims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207" y="936742"/>
            <a:ext cx="700215" cy="9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7601" descr="cimms-whi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886" y="4219279"/>
            <a:ext cx="2130817" cy="56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P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944" y="4944404"/>
            <a:ext cx="2888684" cy="495203"/>
          </a:xfrm>
          <a:prstGeom prst="rect">
            <a:avLst/>
          </a:prstGeom>
        </p:spPr>
      </p:pic>
      <p:pic>
        <p:nvPicPr>
          <p:cNvPr id="7" name="Picture 6" descr="ARR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560" y="2068197"/>
            <a:ext cx="921508" cy="921508"/>
          </a:xfrm>
          <a:prstGeom prst="rect">
            <a:avLst/>
          </a:prstGeom>
        </p:spPr>
      </p:pic>
      <p:pic>
        <p:nvPicPr>
          <p:cNvPr id="8" name="Picture 67591" descr="HyDROS_005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281" y="3166576"/>
            <a:ext cx="832066" cy="83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7604" descr="2000px-US-NationalWeatherService-Logo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852" y="2177050"/>
            <a:ext cx="988013" cy="98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nexrad_logo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22" y="3412813"/>
            <a:ext cx="855073" cy="8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spclogo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593" y="5706901"/>
            <a:ext cx="1121217" cy="526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noaa_logo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14" y="873242"/>
            <a:ext cx="1022688" cy="1026781"/>
          </a:xfrm>
          <a:prstGeom prst="rect">
            <a:avLst/>
          </a:prstGeom>
        </p:spPr>
      </p:pic>
      <p:pic>
        <p:nvPicPr>
          <p:cNvPr id="14" name="Picture 13" descr="140px-WDTB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22" y="4513814"/>
            <a:ext cx="855073" cy="861181"/>
          </a:xfrm>
          <a:prstGeom prst="rect">
            <a:avLst/>
          </a:prstGeom>
        </p:spPr>
      </p:pic>
      <p:pic>
        <p:nvPicPr>
          <p:cNvPr id="15" name="Picture 14" descr="OCS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527" y="5684896"/>
            <a:ext cx="2000053" cy="544917"/>
          </a:xfrm>
          <a:prstGeom prst="rect">
            <a:avLst/>
          </a:prstGeom>
        </p:spPr>
      </p:pic>
      <p:pic>
        <p:nvPicPr>
          <p:cNvPr id="13" name="Picture 12" descr="universal-s1-1200x1200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731" y="3966643"/>
            <a:ext cx="2025650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972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387897" y="2713689"/>
            <a:ext cx="690050" cy="307777"/>
          </a:xfrm>
          <a:prstGeom prst="rect">
            <a:avLst/>
          </a:prstGeom>
          <a:solidFill>
            <a:srgbClr val="FFFFFF"/>
          </a:solidFill>
          <a:ln w="19050" cmpd="sng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+mj-lt"/>
              </a:rPr>
              <a:t>MPAR</a:t>
            </a:r>
            <a:endParaRPr lang="en-US" dirty="0">
              <a:latin typeface="+mj-lt"/>
            </a:endParaRPr>
          </a:p>
        </p:txBody>
      </p:sp>
      <p:graphicFrame>
        <p:nvGraphicFramePr>
          <p:cNvPr id="2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742385"/>
              </p:ext>
            </p:extLst>
          </p:nvPr>
        </p:nvGraphicFramePr>
        <p:xfrm>
          <a:off x="503182" y="1549400"/>
          <a:ext cx="7931150" cy="466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31754" y="755240"/>
            <a:ext cx="7583487" cy="71755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Performance: Healthy Funding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j-lt"/>
              </a:rPr>
              <a:t>NSSL Lab Review Feb 25–27, 2015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29A093-7005-EF4C-B463-A18B4E81DE5E}" type="slidenum">
              <a:rPr lang="en-US" smtClean="0">
                <a:latin typeface="+mj-lt"/>
              </a:rPr>
              <a:pPr>
                <a:defRPr/>
              </a:pPr>
              <a:t>40</a:t>
            </a:fld>
            <a:endParaRPr lang="en-US" dirty="0">
              <a:latin typeface="+mj-lt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885798" y="2272482"/>
            <a:ext cx="560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latin typeface="+mj-lt"/>
              </a:rPr>
              <a:t>WoF</a:t>
            </a:r>
            <a:endParaRPr lang="en-US" dirty="0">
              <a:latin typeface="+mj-lt"/>
            </a:endParaRPr>
          </a:p>
        </p:txBody>
      </p:sp>
      <p:cxnSp>
        <p:nvCxnSpPr>
          <p:cNvPr id="7" name="Elbow Connector 6"/>
          <p:cNvCxnSpPr>
            <a:endCxn id="6" idx="2"/>
          </p:cNvCxnSpPr>
          <p:nvPr/>
        </p:nvCxnSpPr>
        <p:spPr>
          <a:xfrm rot="16200000" flipV="1">
            <a:off x="4427583" y="3318866"/>
            <a:ext cx="1476824" cy="5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6200000" flipH="1">
            <a:off x="7621574" y="2586822"/>
            <a:ext cx="39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279325" y="2272482"/>
            <a:ext cx="690050" cy="523220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+mj-lt"/>
              </a:rPr>
              <a:t>MPAR</a:t>
            </a:r>
          </a:p>
          <a:p>
            <a:pPr algn="ctr" eaLnBrk="1" hangingPunct="1"/>
            <a:r>
              <a:rPr lang="en-US" dirty="0" smtClean="0">
                <a:latin typeface="+mj-lt"/>
              </a:rPr>
              <a:t>ATD</a:t>
            </a:r>
          </a:p>
        </p:txBody>
      </p:sp>
      <p:cxnSp>
        <p:nvCxnSpPr>
          <p:cNvPr id="23" name="Elbow Connector 22"/>
          <p:cNvCxnSpPr/>
          <p:nvPr/>
        </p:nvCxnSpPr>
        <p:spPr>
          <a:xfrm rot="16200000" flipH="1">
            <a:off x="5514657" y="3225697"/>
            <a:ext cx="540413" cy="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6495619" y="1951141"/>
            <a:ext cx="1282573" cy="523220"/>
          </a:xfrm>
          <a:prstGeom prst="rect">
            <a:avLst/>
          </a:prstGeom>
          <a:solidFill>
            <a:srgbClr val="FFFFFF"/>
          </a:solidFill>
          <a:ln w="19050" cmpd="sng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+mj-lt"/>
              </a:rPr>
              <a:t>Sandy</a:t>
            </a:r>
          </a:p>
          <a:p>
            <a:pPr algn="ctr" eaLnBrk="1" hangingPunct="1"/>
            <a:r>
              <a:rPr lang="en-US" dirty="0" smtClean="0">
                <a:latin typeface="+mj-lt"/>
              </a:rPr>
              <a:t>Supplemental</a:t>
            </a:r>
            <a:endParaRPr lang="en-US" dirty="0">
              <a:latin typeface="+mj-lt"/>
            </a:endParaRPr>
          </a:p>
        </p:txBody>
      </p:sp>
      <p:cxnSp>
        <p:nvCxnSpPr>
          <p:cNvPr id="25" name="Elbow Connector 24"/>
          <p:cNvCxnSpPr/>
          <p:nvPr/>
        </p:nvCxnSpPr>
        <p:spPr>
          <a:xfrm rot="10800000" flipV="1">
            <a:off x="8112069" y="2764976"/>
            <a:ext cx="512125" cy="256490"/>
          </a:xfrm>
          <a:prstGeom prst="bentConnector3">
            <a:avLst>
              <a:gd name="adj1" fmla="val 2000"/>
            </a:avLst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8353702" y="3173866"/>
            <a:ext cx="678566" cy="523220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+mj-lt"/>
              </a:rPr>
              <a:t>OAR+ </a:t>
            </a:r>
          </a:p>
          <a:p>
            <a:pPr algn="ctr" eaLnBrk="1" hangingPunct="1"/>
            <a:r>
              <a:rPr lang="en-US" dirty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2%</a:t>
            </a:r>
          </a:p>
        </p:txBody>
      </p:sp>
      <p:cxnSp>
        <p:nvCxnSpPr>
          <p:cNvPr id="29" name="Elbow Connector 28"/>
          <p:cNvCxnSpPr/>
          <p:nvPr/>
        </p:nvCxnSpPr>
        <p:spPr>
          <a:xfrm rot="10800000" flipV="1">
            <a:off x="8180704" y="3666360"/>
            <a:ext cx="512125" cy="256490"/>
          </a:xfrm>
          <a:prstGeom prst="bentConnector3">
            <a:avLst>
              <a:gd name="adj1" fmla="val 2000"/>
            </a:avLst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Left-Right Arrow 19"/>
          <p:cNvSpPr/>
          <p:nvPr/>
        </p:nvSpPr>
        <p:spPr>
          <a:xfrm rot="19619064">
            <a:off x="5031373" y="4015566"/>
            <a:ext cx="419559" cy="106924"/>
          </a:xfrm>
          <a:prstGeom prst="left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18736081" flipV="1">
            <a:off x="5622705" y="3473034"/>
            <a:ext cx="405059" cy="138266"/>
          </a:xfrm>
          <a:prstGeom prst="leftRightArrow">
            <a:avLst/>
          </a:prstGeom>
          <a:solidFill>
            <a:srgbClr val="FF66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-Right Arrow 26"/>
          <p:cNvSpPr/>
          <p:nvPr/>
        </p:nvSpPr>
        <p:spPr>
          <a:xfrm rot="18448500" flipV="1">
            <a:off x="7411955" y="2757408"/>
            <a:ext cx="491971" cy="134128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Elbow Connector 45"/>
          <p:cNvCxnSpPr/>
          <p:nvPr/>
        </p:nvCxnSpPr>
        <p:spPr>
          <a:xfrm rot="5400000">
            <a:off x="7444991" y="2590258"/>
            <a:ext cx="353207" cy="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68116"/>
            <a:ext cx="7583488" cy="864992"/>
          </a:xfrm>
        </p:spPr>
        <p:txBody>
          <a:bodyPr/>
          <a:lstStyle/>
          <a:p>
            <a:r>
              <a:rPr lang="en-US" sz="2800" b="1" dirty="0" smtClean="0">
                <a:latin typeface="+mj-lt"/>
              </a:rPr>
              <a:t>Grand Scientific Challenges </a:t>
            </a:r>
            <a:r>
              <a:rPr lang="en-US" sz="2800" dirty="0" smtClean="0">
                <a:latin typeface="+mj-lt"/>
              </a:rPr>
              <a:t/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from the NSSL Strategic Plan for 2015-2025</a:t>
            </a:r>
            <a:endParaRPr lang="en-US" sz="28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j-lt"/>
              </a:rPr>
              <a:t>NSSL Lab Review Feb 25–27, 2015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>
                <a:latin typeface="+mj-lt"/>
              </a:rPr>
              <a:pPr>
                <a:defRPr/>
              </a:pPr>
              <a:t>41</a:t>
            </a:fld>
            <a:endParaRPr lang="en-US" dirty="0"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82793" y="1777578"/>
            <a:ext cx="3696074" cy="1642545"/>
          </a:xfrm>
          <a:custGeom>
            <a:avLst/>
            <a:gdLst>
              <a:gd name="connsiteX0" fmla="*/ 0 w 3540572"/>
              <a:gd name="connsiteY0" fmla="*/ 135379 h 1353791"/>
              <a:gd name="connsiteX1" fmla="*/ 135379 w 3540572"/>
              <a:gd name="connsiteY1" fmla="*/ 0 h 1353791"/>
              <a:gd name="connsiteX2" fmla="*/ 3405193 w 3540572"/>
              <a:gd name="connsiteY2" fmla="*/ 0 h 1353791"/>
              <a:gd name="connsiteX3" fmla="*/ 3540572 w 3540572"/>
              <a:gd name="connsiteY3" fmla="*/ 135379 h 1353791"/>
              <a:gd name="connsiteX4" fmla="*/ 3540572 w 3540572"/>
              <a:gd name="connsiteY4" fmla="*/ 1218412 h 1353791"/>
              <a:gd name="connsiteX5" fmla="*/ 3405193 w 3540572"/>
              <a:gd name="connsiteY5" fmla="*/ 1353791 h 1353791"/>
              <a:gd name="connsiteX6" fmla="*/ 135379 w 3540572"/>
              <a:gd name="connsiteY6" fmla="*/ 1353791 h 1353791"/>
              <a:gd name="connsiteX7" fmla="*/ 0 w 3540572"/>
              <a:gd name="connsiteY7" fmla="*/ 1218412 h 1353791"/>
              <a:gd name="connsiteX8" fmla="*/ 0 w 3540572"/>
              <a:gd name="connsiteY8" fmla="*/ 135379 h 135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572" h="1353791">
                <a:moveTo>
                  <a:pt x="0" y="135379"/>
                </a:moveTo>
                <a:cubicBezTo>
                  <a:pt x="0" y="60611"/>
                  <a:pt x="60611" y="0"/>
                  <a:pt x="135379" y="0"/>
                </a:cubicBezTo>
                <a:lnTo>
                  <a:pt x="3405193" y="0"/>
                </a:lnTo>
                <a:cubicBezTo>
                  <a:pt x="3479961" y="0"/>
                  <a:pt x="3540572" y="60611"/>
                  <a:pt x="3540572" y="135379"/>
                </a:cubicBezTo>
                <a:lnTo>
                  <a:pt x="3540572" y="1218412"/>
                </a:lnTo>
                <a:cubicBezTo>
                  <a:pt x="3540572" y="1293180"/>
                  <a:pt x="3479961" y="1353791"/>
                  <a:pt x="3405193" y="1353791"/>
                </a:cubicBezTo>
                <a:lnTo>
                  <a:pt x="135379" y="1353791"/>
                </a:lnTo>
                <a:cubicBezTo>
                  <a:pt x="60611" y="1353791"/>
                  <a:pt x="0" y="1293180"/>
                  <a:pt x="0" y="1218412"/>
                </a:cubicBezTo>
                <a:lnTo>
                  <a:pt x="0" y="13537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82880" tIns="0" rIns="182880" bIns="0" numCol="1" spcCol="1270" anchor="ctr" anchorCtr="0">
            <a:noAutofit/>
          </a:bodyPr>
          <a:lstStyle/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+mj-lt"/>
              </a:rPr>
              <a:t>Goal 1:</a:t>
            </a:r>
            <a:r>
              <a:rPr lang="en-US" sz="1400" kern="12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1400" kern="1200" dirty="0" smtClean="0">
                <a:solidFill>
                  <a:schemeClr val="tx1"/>
                </a:solidFill>
                <a:latin typeface="+mj-lt"/>
              </a:rPr>
              <a:t>Aim to develop reliable severe convective probabilistic guidance products with a </a:t>
            </a:r>
            <a:r>
              <a:rPr lang="en-US" sz="1400" b="1" kern="1200" dirty="0" smtClean="0">
                <a:solidFill>
                  <a:schemeClr val="tx1"/>
                </a:solidFill>
                <a:latin typeface="+mj-lt"/>
              </a:rPr>
              <a:t>lead-time of 60 min for weather hazards including tornadoes </a:t>
            </a:r>
            <a:r>
              <a:rPr lang="en-US" sz="1400" kern="1200" dirty="0" smtClean="0">
                <a:solidFill>
                  <a:schemeClr val="tx1"/>
                </a:solidFill>
                <a:latin typeface="+mj-lt"/>
              </a:rPr>
              <a:t>via the Warn-on-Forecast program.</a:t>
            </a:r>
            <a:endParaRPr lang="en-US" sz="140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82793" y="3532857"/>
            <a:ext cx="3696074" cy="1227671"/>
          </a:xfrm>
          <a:custGeom>
            <a:avLst/>
            <a:gdLst>
              <a:gd name="connsiteX0" fmla="*/ 0 w 3540572"/>
              <a:gd name="connsiteY0" fmla="*/ 88514 h 885143"/>
              <a:gd name="connsiteX1" fmla="*/ 88514 w 3540572"/>
              <a:gd name="connsiteY1" fmla="*/ 0 h 885143"/>
              <a:gd name="connsiteX2" fmla="*/ 3452058 w 3540572"/>
              <a:gd name="connsiteY2" fmla="*/ 0 h 885143"/>
              <a:gd name="connsiteX3" fmla="*/ 3540572 w 3540572"/>
              <a:gd name="connsiteY3" fmla="*/ 88514 h 885143"/>
              <a:gd name="connsiteX4" fmla="*/ 3540572 w 3540572"/>
              <a:gd name="connsiteY4" fmla="*/ 796629 h 885143"/>
              <a:gd name="connsiteX5" fmla="*/ 3452058 w 3540572"/>
              <a:gd name="connsiteY5" fmla="*/ 885143 h 885143"/>
              <a:gd name="connsiteX6" fmla="*/ 88514 w 3540572"/>
              <a:gd name="connsiteY6" fmla="*/ 885143 h 885143"/>
              <a:gd name="connsiteX7" fmla="*/ 0 w 3540572"/>
              <a:gd name="connsiteY7" fmla="*/ 796629 h 885143"/>
              <a:gd name="connsiteX8" fmla="*/ 0 w 3540572"/>
              <a:gd name="connsiteY8" fmla="*/ 88514 h 8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572" h="885143">
                <a:moveTo>
                  <a:pt x="0" y="88514"/>
                </a:moveTo>
                <a:cubicBezTo>
                  <a:pt x="0" y="39629"/>
                  <a:pt x="39629" y="0"/>
                  <a:pt x="88514" y="0"/>
                </a:cubicBezTo>
                <a:lnTo>
                  <a:pt x="3452058" y="0"/>
                </a:lnTo>
                <a:cubicBezTo>
                  <a:pt x="3500943" y="0"/>
                  <a:pt x="3540572" y="39629"/>
                  <a:pt x="3540572" y="88514"/>
                </a:cubicBezTo>
                <a:lnTo>
                  <a:pt x="3540572" y="796629"/>
                </a:lnTo>
                <a:cubicBezTo>
                  <a:pt x="3540572" y="845514"/>
                  <a:pt x="3500943" y="885143"/>
                  <a:pt x="3452058" y="885143"/>
                </a:cubicBezTo>
                <a:lnTo>
                  <a:pt x="88514" y="885143"/>
                </a:lnTo>
                <a:cubicBezTo>
                  <a:pt x="39629" y="885143"/>
                  <a:pt x="0" y="845514"/>
                  <a:pt x="0" y="796629"/>
                </a:cubicBezTo>
                <a:lnTo>
                  <a:pt x="0" y="885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  <a:alpha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0" rIns="182880" bIns="0" numCol="1" spcCol="1270" anchor="ctr" anchorCtr="0">
            <a:noAutofit/>
          </a:bodyPr>
          <a:lstStyle/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+mj-lt"/>
              </a:rPr>
              <a:t>Goal 2:  </a:t>
            </a:r>
            <a:r>
              <a:rPr lang="en-US" sz="1400" b="1" kern="1200" dirty="0" smtClean="0">
                <a:latin typeface="+mj-lt"/>
              </a:rPr>
              <a:t>Produce enhanced radar capabilities </a:t>
            </a:r>
            <a:r>
              <a:rPr lang="en-US" sz="1400" kern="1200" dirty="0" smtClean="0">
                <a:latin typeface="+mj-lt"/>
              </a:rPr>
              <a:t>for WSR-88D as well as radar replacement technologies such as phased array radar.</a:t>
            </a:r>
            <a:endParaRPr lang="en-US" sz="1400" kern="1200" dirty="0">
              <a:latin typeface="+mj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82793" y="4901006"/>
            <a:ext cx="3696074" cy="1324418"/>
          </a:xfrm>
          <a:custGeom>
            <a:avLst/>
            <a:gdLst>
              <a:gd name="connsiteX0" fmla="*/ 0 w 3540572"/>
              <a:gd name="connsiteY0" fmla="*/ 88514 h 885143"/>
              <a:gd name="connsiteX1" fmla="*/ 88514 w 3540572"/>
              <a:gd name="connsiteY1" fmla="*/ 0 h 885143"/>
              <a:gd name="connsiteX2" fmla="*/ 3452058 w 3540572"/>
              <a:gd name="connsiteY2" fmla="*/ 0 h 885143"/>
              <a:gd name="connsiteX3" fmla="*/ 3540572 w 3540572"/>
              <a:gd name="connsiteY3" fmla="*/ 88514 h 885143"/>
              <a:gd name="connsiteX4" fmla="*/ 3540572 w 3540572"/>
              <a:gd name="connsiteY4" fmla="*/ 796629 h 885143"/>
              <a:gd name="connsiteX5" fmla="*/ 3452058 w 3540572"/>
              <a:gd name="connsiteY5" fmla="*/ 885143 h 885143"/>
              <a:gd name="connsiteX6" fmla="*/ 88514 w 3540572"/>
              <a:gd name="connsiteY6" fmla="*/ 885143 h 885143"/>
              <a:gd name="connsiteX7" fmla="*/ 0 w 3540572"/>
              <a:gd name="connsiteY7" fmla="*/ 796629 h 885143"/>
              <a:gd name="connsiteX8" fmla="*/ 0 w 3540572"/>
              <a:gd name="connsiteY8" fmla="*/ 88514 h 8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572" h="885143">
                <a:moveTo>
                  <a:pt x="0" y="88514"/>
                </a:moveTo>
                <a:cubicBezTo>
                  <a:pt x="0" y="39629"/>
                  <a:pt x="39629" y="0"/>
                  <a:pt x="88514" y="0"/>
                </a:cubicBezTo>
                <a:lnTo>
                  <a:pt x="3452058" y="0"/>
                </a:lnTo>
                <a:cubicBezTo>
                  <a:pt x="3500943" y="0"/>
                  <a:pt x="3540572" y="39629"/>
                  <a:pt x="3540572" y="88514"/>
                </a:cubicBezTo>
                <a:lnTo>
                  <a:pt x="3540572" y="796629"/>
                </a:lnTo>
                <a:cubicBezTo>
                  <a:pt x="3540572" y="845514"/>
                  <a:pt x="3500943" y="885143"/>
                  <a:pt x="3452058" y="885143"/>
                </a:cubicBezTo>
                <a:lnTo>
                  <a:pt x="88514" y="885143"/>
                </a:lnTo>
                <a:cubicBezTo>
                  <a:pt x="39629" y="885143"/>
                  <a:pt x="0" y="845514"/>
                  <a:pt x="0" y="796629"/>
                </a:cubicBezTo>
                <a:lnTo>
                  <a:pt x="0" y="885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  <a:alpha val="90000"/>
            </a:schemeClr>
          </a:solidFill>
          <a:ln>
            <a:solidFill>
              <a:schemeClr val="tx2">
                <a:lumMod val="25000"/>
                <a:lumOff val="75000"/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6865514"/>
              <a:satOff val="-24954"/>
              <a:lumOff val="-20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0" rIns="182880" bIns="0" numCol="1" spcCol="1270" anchor="ctr" anchorCtr="0">
            <a:noAutofit/>
          </a:bodyPr>
          <a:lstStyle/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+mj-lt"/>
              </a:rPr>
              <a:t>Goal 3: </a:t>
            </a:r>
            <a:r>
              <a:rPr lang="en-US" sz="1400" kern="12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1400" kern="1200" dirty="0" smtClean="0">
                <a:latin typeface="+mj-lt"/>
              </a:rPr>
              <a:t>Intend to achieve the proven capability to </a:t>
            </a:r>
            <a:r>
              <a:rPr lang="en-US" sz="1400" b="1" kern="1200" dirty="0" smtClean="0">
                <a:latin typeface="+mj-lt"/>
              </a:rPr>
              <a:t>reliably predict flash flooding </a:t>
            </a:r>
            <a:r>
              <a:rPr lang="en-US" sz="1400" kern="1200" dirty="0" smtClean="0">
                <a:latin typeface="+mj-lt"/>
              </a:rPr>
              <a:t>for both urban and complex landscapes several hours in advance.</a:t>
            </a:r>
            <a:endParaRPr lang="en-US" sz="1400" kern="1200" dirty="0">
              <a:latin typeface="+mj-lt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19047" y="1777577"/>
            <a:ext cx="3540572" cy="1642546"/>
          </a:xfrm>
          <a:custGeom>
            <a:avLst/>
            <a:gdLst>
              <a:gd name="connsiteX0" fmla="*/ 0 w 3540572"/>
              <a:gd name="connsiteY0" fmla="*/ 88514 h 885143"/>
              <a:gd name="connsiteX1" fmla="*/ 88514 w 3540572"/>
              <a:gd name="connsiteY1" fmla="*/ 0 h 885143"/>
              <a:gd name="connsiteX2" fmla="*/ 3452058 w 3540572"/>
              <a:gd name="connsiteY2" fmla="*/ 0 h 885143"/>
              <a:gd name="connsiteX3" fmla="*/ 3540572 w 3540572"/>
              <a:gd name="connsiteY3" fmla="*/ 88514 h 885143"/>
              <a:gd name="connsiteX4" fmla="*/ 3540572 w 3540572"/>
              <a:gd name="connsiteY4" fmla="*/ 796629 h 885143"/>
              <a:gd name="connsiteX5" fmla="*/ 3452058 w 3540572"/>
              <a:gd name="connsiteY5" fmla="*/ 885143 h 885143"/>
              <a:gd name="connsiteX6" fmla="*/ 88514 w 3540572"/>
              <a:gd name="connsiteY6" fmla="*/ 885143 h 885143"/>
              <a:gd name="connsiteX7" fmla="*/ 0 w 3540572"/>
              <a:gd name="connsiteY7" fmla="*/ 796629 h 885143"/>
              <a:gd name="connsiteX8" fmla="*/ 0 w 3540572"/>
              <a:gd name="connsiteY8" fmla="*/ 88514 h 8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572" h="885143">
                <a:moveTo>
                  <a:pt x="0" y="88514"/>
                </a:moveTo>
                <a:cubicBezTo>
                  <a:pt x="0" y="39629"/>
                  <a:pt x="39629" y="0"/>
                  <a:pt x="88514" y="0"/>
                </a:cubicBezTo>
                <a:lnTo>
                  <a:pt x="3452058" y="0"/>
                </a:lnTo>
                <a:cubicBezTo>
                  <a:pt x="3500943" y="0"/>
                  <a:pt x="3540572" y="39629"/>
                  <a:pt x="3540572" y="88514"/>
                </a:cubicBezTo>
                <a:lnTo>
                  <a:pt x="3540572" y="796629"/>
                </a:lnTo>
                <a:cubicBezTo>
                  <a:pt x="3540572" y="845514"/>
                  <a:pt x="3500943" y="885143"/>
                  <a:pt x="3452058" y="885143"/>
                </a:cubicBezTo>
                <a:lnTo>
                  <a:pt x="88514" y="885143"/>
                </a:lnTo>
                <a:cubicBezTo>
                  <a:pt x="39629" y="885143"/>
                  <a:pt x="0" y="845514"/>
                  <a:pt x="0" y="796629"/>
                </a:cubicBezTo>
                <a:lnTo>
                  <a:pt x="0" y="885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82880" tIns="0" rIns="182880" bIns="0" numCol="1" spcCol="1270" anchor="ctr" anchorCtr="0">
            <a:noAutofit/>
          </a:bodyPr>
          <a:lstStyle/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 smtClean="0">
              <a:solidFill>
                <a:srgbClr val="000000"/>
              </a:solidFill>
              <a:latin typeface="+mj-lt"/>
            </a:endParaRPr>
          </a:p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 smtClean="0">
              <a:solidFill>
                <a:srgbClr val="000000"/>
              </a:solidFill>
              <a:latin typeface="+mj-lt"/>
            </a:endParaRPr>
          </a:p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 smtClean="0">
              <a:solidFill>
                <a:srgbClr val="000000"/>
              </a:solidFill>
              <a:latin typeface="+mj-lt"/>
            </a:endParaRPr>
          </a:p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+mj-lt"/>
              </a:rPr>
              <a:t>Goal 4</a:t>
            </a:r>
            <a:r>
              <a:rPr lang="en-US" sz="1400" b="1" kern="1200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en-US" sz="1400" kern="1200" dirty="0" smtClean="0">
                <a:solidFill>
                  <a:srgbClr val="000000"/>
                </a:solidFill>
                <a:latin typeface="+mj-lt"/>
              </a:rPr>
              <a:t>  Attempt to predict useful </a:t>
            </a:r>
            <a:r>
              <a:rPr lang="en-US" sz="1400" b="1" kern="1200" dirty="0" smtClean="0">
                <a:solidFill>
                  <a:srgbClr val="000000"/>
                </a:solidFill>
                <a:latin typeface="+mj-lt"/>
              </a:rPr>
              <a:t>warnings of lightning activity one hour in advance </a:t>
            </a:r>
            <a:r>
              <a:rPr lang="en-US" sz="1400" kern="1200" dirty="0" smtClean="0">
                <a:solidFill>
                  <a:srgbClr val="000000"/>
                </a:solidFill>
                <a:latin typeface="+mj-lt"/>
              </a:rPr>
              <a:t>from the very onset of convection to its demise.</a:t>
            </a:r>
          </a:p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 smtClean="0">
              <a:solidFill>
                <a:srgbClr val="000000"/>
              </a:solidFill>
              <a:latin typeface="+mj-lt"/>
            </a:endParaRPr>
          </a:p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 smtClean="0">
              <a:solidFill>
                <a:srgbClr val="000000"/>
              </a:solidFill>
              <a:latin typeface="+mj-lt"/>
            </a:endParaRPr>
          </a:p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819047" y="3543946"/>
            <a:ext cx="3540572" cy="1205493"/>
          </a:xfrm>
          <a:custGeom>
            <a:avLst/>
            <a:gdLst>
              <a:gd name="connsiteX0" fmla="*/ 0 w 3540572"/>
              <a:gd name="connsiteY0" fmla="*/ 88514 h 885143"/>
              <a:gd name="connsiteX1" fmla="*/ 88514 w 3540572"/>
              <a:gd name="connsiteY1" fmla="*/ 0 h 885143"/>
              <a:gd name="connsiteX2" fmla="*/ 3452058 w 3540572"/>
              <a:gd name="connsiteY2" fmla="*/ 0 h 885143"/>
              <a:gd name="connsiteX3" fmla="*/ 3540572 w 3540572"/>
              <a:gd name="connsiteY3" fmla="*/ 88514 h 885143"/>
              <a:gd name="connsiteX4" fmla="*/ 3540572 w 3540572"/>
              <a:gd name="connsiteY4" fmla="*/ 796629 h 885143"/>
              <a:gd name="connsiteX5" fmla="*/ 3452058 w 3540572"/>
              <a:gd name="connsiteY5" fmla="*/ 885143 h 885143"/>
              <a:gd name="connsiteX6" fmla="*/ 88514 w 3540572"/>
              <a:gd name="connsiteY6" fmla="*/ 885143 h 885143"/>
              <a:gd name="connsiteX7" fmla="*/ 0 w 3540572"/>
              <a:gd name="connsiteY7" fmla="*/ 796629 h 885143"/>
              <a:gd name="connsiteX8" fmla="*/ 0 w 3540572"/>
              <a:gd name="connsiteY8" fmla="*/ 88514 h 8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572" h="885143">
                <a:moveTo>
                  <a:pt x="0" y="88514"/>
                </a:moveTo>
                <a:cubicBezTo>
                  <a:pt x="0" y="39629"/>
                  <a:pt x="39629" y="0"/>
                  <a:pt x="88514" y="0"/>
                </a:cubicBezTo>
                <a:lnTo>
                  <a:pt x="3452058" y="0"/>
                </a:lnTo>
                <a:cubicBezTo>
                  <a:pt x="3500943" y="0"/>
                  <a:pt x="3540572" y="39629"/>
                  <a:pt x="3540572" y="88514"/>
                </a:cubicBezTo>
                <a:lnTo>
                  <a:pt x="3540572" y="796629"/>
                </a:lnTo>
                <a:cubicBezTo>
                  <a:pt x="3540572" y="845514"/>
                  <a:pt x="3500943" y="885143"/>
                  <a:pt x="3452058" y="885143"/>
                </a:cubicBezTo>
                <a:lnTo>
                  <a:pt x="88514" y="885143"/>
                </a:lnTo>
                <a:cubicBezTo>
                  <a:pt x="39629" y="885143"/>
                  <a:pt x="0" y="845514"/>
                  <a:pt x="0" y="796629"/>
                </a:cubicBezTo>
                <a:lnTo>
                  <a:pt x="0" y="885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  <a:alpha val="90000"/>
            </a:schemeClr>
          </a:solidFill>
          <a:ln>
            <a:solidFill>
              <a:schemeClr val="tx2">
                <a:lumMod val="25000"/>
                <a:lumOff val="75000"/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13731028"/>
              <a:satOff val="-49907"/>
              <a:lumOff val="-403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0" rIns="182880" bIns="0" numCol="1" spcCol="1270" anchor="ctr" anchorCtr="0">
            <a:noAutofit/>
          </a:bodyPr>
          <a:lstStyle/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+mj-lt"/>
              </a:rPr>
              <a:t>Goal 5:  </a:t>
            </a:r>
            <a:r>
              <a:rPr lang="en-US" sz="1400" kern="1200" dirty="0" smtClean="0">
                <a:latin typeface="+mj-lt"/>
              </a:rPr>
              <a:t>Develop and field test </a:t>
            </a:r>
            <a:r>
              <a:rPr lang="en-US" sz="1400" b="1" kern="1200" dirty="0" smtClean="0">
                <a:latin typeface="+mj-lt"/>
              </a:rPr>
              <a:t>innovative atmospheric observing</a:t>
            </a:r>
            <a:r>
              <a:rPr lang="en-US" sz="1400" b="1" dirty="0" smtClean="0">
                <a:latin typeface="+mj-lt"/>
              </a:rPr>
              <a:t> systems </a:t>
            </a:r>
            <a:r>
              <a:rPr lang="en-US" sz="1400" dirty="0" smtClean="0">
                <a:latin typeface="+mj-lt"/>
              </a:rPr>
              <a:t>needed for</a:t>
            </a:r>
            <a:r>
              <a:rPr lang="en-US" sz="1400" kern="1200" dirty="0" smtClean="0">
                <a:latin typeface="+mj-lt"/>
              </a:rPr>
              <a:t> reliable nowcasting of convection initiation.</a:t>
            </a:r>
            <a:endParaRPr lang="en-US" sz="1400" kern="1200" dirty="0">
              <a:latin typeface="+mj-lt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819047" y="4901007"/>
            <a:ext cx="3540572" cy="1324418"/>
          </a:xfrm>
          <a:custGeom>
            <a:avLst/>
            <a:gdLst>
              <a:gd name="connsiteX0" fmla="*/ 0 w 3540572"/>
              <a:gd name="connsiteY0" fmla="*/ 88514 h 885143"/>
              <a:gd name="connsiteX1" fmla="*/ 88514 w 3540572"/>
              <a:gd name="connsiteY1" fmla="*/ 0 h 885143"/>
              <a:gd name="connsiteX2" fmla="*/ 3452058 w 3540572"/>
              <a:gd name="connsiteY2" fmla="*/ 0 h 885143"/>
              <a:gd name="connsiteX3" fmla="*/ 3540572 w 3540572"/>
              <a:gd name="connsiteY3" fmla="*/ 88514 h 885143"/>
              <a:gd name="connsiteX4" fmla="*/ 3540572 w 3540572"/>
              <a:gd name="connsiteY4" fmla="*/ 796629 h 885143"/>
              <a:gd name="connsiteX5" fmla="*/ 3452058 w 3540572"/>
              <a:gd name="connsiteY5" fmla="*/ 885143 h 885143"/>
              <a:gd name="connsiteX6" fmla="*/ 88514 w 3540572"/>
              <a:gd name="connsiteY6" fmla="*/ 885143 h 885143"/>
              <a:gd name="connsiteX7" fmla="*/ 0 w 3540572"/>
              <a:gd name="connsiteY7" fmla="*/ 796629 h 885143"/>
              <a:gd name="connsiteX8" fmla="*/ 0 w 3540572"/>
              <a:gd name="connsiteY8" fmla="*/ 88514 h 8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572" h="885143">
                <a:moveTo>
                  <a:pt x="0" y="88514"/>
                </a:moveTo>
                <a:cubicBezTo>
                  <a:pt x="0" y="39629"/>
                  <a:pt x="39629" y="0"/>
                  <a:pt x="88514" y="0"/>
                </a:cubicBezTo>
                <a:lnTo>
                  <a:pt x="3452058" y="0"/>
                </a:lnTo>
                <a:cubicBezTo>
                  <a:pt x="3500943" y="0"/>
                  <a:pt x="3540572" y="39629"/>
                  <a:pt x="3540572" y="88514"/>
                </a:cubicBezTo>
                <a:lnTo>
                  <a:pt x="3540572" y="796629"/>
                </a:lnTo>
                <a:cubicBezTo>
                  <a:pt x="3540572" y="845514"/>
                  <a:pt x="3500943" y="885143"/>
                  <a:pt x="3452058" y="885143"/>
                </a:cubicBezTo>
                <a:lnTo>
                  <a:pt x="88514" y="885143"/>
                </a:lnTo>
                <a:cubicBezTo>
                  <a:pt x="39629" y="885143"/>
                  <a:pt x="0" y="845514"/>
                  <a:pt x="0" y="796629"/>
                </a:cubicBezTo>
                <a:lnTo>
                  <a:pt x="0" y="885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  <a:alpha val="90000"/>
            </a:schemeClr>
          </a:solidFill>
          <a:ln>
            <a:solidFill>
              <a:schemeClr val="tx2">
                <a:lumMod val="25000"/>
                <a:lumOff val="75000"/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20596542"/>
              <a:satOff val="-74861"/>
              <a:lumOff val="-605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0" rIns="182880" bIns="0" numCol="1" spcCol="1270" anchor="ctr" anchorCtr="0">
            <a:noAutofit/>
          </a:bodyPr>
          <a:lstStyle/>
          <a:p>
            <a:pPr lvl="0" defTabSz="6223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+mj-lt"/>
              </a:rPr>
              <a:t>Goal 6:</a:t>
            </a:r>
            <a:r>
              <a:rPr lang="en-US" sz="1400" b="1" i="1" kern="12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1400" kern="1200" dirty="0" smtClean="0">
                <a:latin typeface="+mj-lt"/>
              </a:rPr>
              <a:t>Provide </a:t>
            </a:r>
            <a:r>
              <a:rPr lang="en-US" sz="1400" b="1" kern="1200" dirty="0" smtClean="0">
                <a:latin typeface="+mj-lt"/>
              </a:rPr>
              <a:t>grid-based probabilistic uncertainty information </a:t>
            </a:r>
            <a:r>
              <a:rPr lang="en-US" sz="1400" kern="1200" dirty="0" smtClean="0">
                <a:latin typeface="+mj-lt"/>
              </a:rPr>
              <a:t>for high impact weather to reduce warning false alarms.</a:t>
            </a:r>
            <a:endParaRPr lang="en-US" sz="1400" kern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67996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127000" y="744322"/>
            <a:ext cx="7583487" cy="12573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3600" dirty="0">
                <a:latin typeface="+mj-lt"/>
              </a:rPr>
              <a:t>Performance: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Research Leadership &amp; Planning</a:t>
            </a:r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>
          <a:xfrm>
            <a:off x="1033463" y="2495786"/>
            <a:ext cx="7078603" cy="3241675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2012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— Vital Signs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Survey (NSSL management initiated)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2013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— NSSL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management team building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2014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— NSSL Management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Retreat</a:t>
            </a:r>
            <a:endParaRPr lang="en-US" sz="2000" dirty="0">
              <a:solidFill>
                <a:srgbClr val="000000"/>
              </a:solidFill>
              <a:latin typeface="+mj-lt"/>
              <a:cs typeface="Questrial" charset="0"/>
              <a:sym typeface="Questrial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2014 —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NSSL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All-Hands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Futures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Conference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ct val="79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2015 — NSSL/ESRL/GLERL Water Prediction Summit</a:t>
            </a:r>
            <a:endParaRPr lang="en-US" sz="2000" dirty="0">
              <a:solidFill>
                <a:srgbClr val="000000"/>
              </a:solidFill>
              <a:latin typeface="+mj-lt"/>
              <a:cs typeface="Questrial" charset="0"/>
              <a:sym typeface="Questrial" charset="0"/>
            </a:endParaRPr>
          </a:p>
        </p:txBody>
      </p:sp>
      <p:sp>
        <p:nvSpPr>
          <p:cNvPr id="10854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j-lt"/>
              </a:rPr>
              <a:t>NSSL Lab Review Feb 25–27, 2015</a:t>
            </a:r>
          </a:p>
        </p:txBody>
      </p:sp>
      <p:sp>
        <p:nvSpPr>
          <p:cNvPr id="10854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2AF8AE3-75DF-6B45-9A35-E572DDC41FFA}" type="slidenum">
              <a:rPr lang="en-US" sz="1400">
                <a:solidFill>
                  <a:schemeClr val="bg1"/>
                </a:solidFill>
                <a:latin typeface="+mj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40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 flipV="1">
            <a:off x="6835775" y="2878030"/>
            <a:ext cx="2194827" cy="16493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" y="796431"/>
            <a:ext cx="8204201" cy="1143000"/>
          </a:xfrm>
        </p:spPr>
        <p:txBody>
          <a:bodyPr/>
          <a:lstStyle/>
          <a:p>
            <a:r>
              <a:rPr lang="en-US" dirty="0" smtClean="0"/>
              <a:t>Performance: </a:t>
            </a:r>
            <a:br>
              <a:rPr lang="en-US" dirty="0" smtClean="0"/>
            </a:br>
            <a:r>
              <a:rPr lang="en-US" sz="2800" dirty="0" smtClean="0"/>
              <a:t>Progress from Vital Signs Revisited Report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679073"/>
              </p:ext>
            </p:extLst>
          </p:nvPr>
        </p:nvGraphicFramePr>
        <p:xfrm>
          <a:off x="779463" y="2265363"/>
          <a:ext cx="7583487" cy="391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9055E0-225A-C241-BFB6-2D5623285F2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37269" y="5934045"/>
            <a:ext cx="6932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>
                <a:solidFill>
                  <a:srgbClr val="000000"/>
                </a:solidFill>
                <a:latin typeface="+mj-lt"/>
              </a:rPr>
              <a:t>NSSL progressed in 5 of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the 6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Indicators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of Corporate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Health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4998" y="2685118"/>
            <a:ext cx="1443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Excellence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7498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120650" y="773908"/>
            <a:ext cx="8374062" cy="114300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Performance: </a:t>
            </a:r>
            <a:br>
              <a:rPr lang="en-US" sz="3600" dirty="0">
                <a:latin typeface="+mn-lt"/>
              </a:rPr>
            </a:br>
            <a:r>
              <a:rPr lang="en-US" sz="3600" dirty="0" smtClean="0">
                <a:latin typeface="+mn-lt"/>
              </a:rPr>
              <a:t>Workforce Management Plan</a:t>
            </a:r>
            <a:endParaRPr lang="en-US" sz="3600" dirty="0">
              <a:latin typeface="+mn-lt"/>
            </a:endParaRPr>
          </a:p>
        </p:txBody>
      </p:sp>
      <p:sp>
        <p:nvSpPr>
          <p:cNvPr id="109572" name="Content Placeholder 5"/>
          <p:cNvSpPr>
            <a:spLocks noGrp="1"/>
          </p:cNvSpPr>
          <p:nvPr>
            <p:ph idx="1"/>
          </p:nvPr>
        </p:nvSpPr>
        <p:spPr>
          <a:xfrm>
            <a:off x="388938" y="1876227"/>
            <a:ext cx="8374062" cy="4406824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600" b="1" dirty="0" smtClean="0">
                <a:latin typeface="+mn-lt"/>
              </a:rPr>
              <a:t>HIRING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NSSL Management Retreat </a:t>
            </a:r>
            <a:r>
              <a:rPr lang="en-US" sz="1400" dirty="0" smtClean="0">
                <a:latin typeface="+mn-lt"/>
                <a:sym typeface="Wingdings"/>
              </a:rPr>
              <a:t> </a:t>
            </a:r>
            <a:r>
              <a:rPr lang="en-US" sz="1400" dirty="0">
                <a:latin typeface="+mn-lt"/>
              </a:rPr>
              <a:t>Strategic Hiring Plan </a:t>
            </a:r>
            <a:endParaRPr lang="en-US" sz="1400" dirty="0" smtClean="0">
              <a:latin typeface="+mn-lt"/>
            </a:endParaRP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Use of Research Experience for Undergraduates (REU), NOAA Hollings Scholars program, National Research Council (NRC) post-doc, and NOAA Educational Partnership Program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600" b="1" dirty="0" smtClean="0">
                <a:latin typeface="+mn-lt"/>
              </a:rPr>
              <a:t>RETENTION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Individual Development </a:t>
            </a:r>
            <a:r>
              <a:rPr lang="en-US" sz="1400" dirty="0">
                <a:latin typeface="+mn-lt"/>
              </a:rPr>
              <a:t>Plans and Stay </a:t>
            </a:r>
            <a:r>
              <a:rPr lang="en-US" sz="1400" dirty="0" smtClean="0">
                <a:latin typeface="+mn-lt"/>
              </a:rPr>
              <a:t>Interviews</a:t>
            </a:r>
            <a:endParaRPr lang="en-US" sz="1400" dirty="0">
              <a:latin typeface="+mn-lt"/>
            </a:endParaRP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LEAP (</a:t>
            </a:r>
            <a:r>
              <a:rPr lang="en-US" sz="1400" dirty="0">
                <a:latin typeface="+mn-lt"/>
              </a:rPr>
              <a:t>Leadership Effectiveness &amp; Advancement Program</a:t>
            </a:r>
            <a:r>
              <a:rPr lang="en-US" sz="1400" dirty="0" smtClean="0">
                <a:latin typeface="+mn-lt"/>
              </a:rPr>
              <a:t>) and other opportunities</a:t>
            </a:r>
            <a:endParaRPr lang="en-US" sz="1400" dirty="0">
              <a:latin typeface="+mn-lt"/>
            </a:endParaRP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Strong emphasis on award nominations (with results)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Merit Principles consistently applied to Employee Performance Evaluations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600" b="1" dirty="0" smtClean="0">
                <a:latin typeface="+mn-lt"/>
              </a:rPr>
              <a:t>SUCCESSION PLANNING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Visiting Scientist and IPA personnel arrangements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Assignments to OAR HQ for career enhancement / efficient research to operations efforts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400" dirty="0" smtClean="0">
                <a:latin typeface="+mn-lt"/>
              </a:rPr>
              <a:t>CIMMS-NSSL rotating liaison position</a:t>
            </a:r>
            <a:endParaRPr lang="en-US" sz="2000" dirty="0">
              <a:latin typeface="+mn-lt"/>
            </a:endParaRPr>
          </a:p>
          <a:p>
            <a:pPr lvl="1">
              <a:buFont typeface="Arial" charset="0"/>
              <a:buChar char="•"/>
            </a:pPr>
            <a:endParaRPr lang="en-US" sz="18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7DA16B-3EE8-A448-9CF0-DAFA38D37BAC}" type="slidenum">
              <a:rPr lang="en-US" smtClean="0">
                <a:latin typeface="+mn-lt"/>
              </a:rPr>
              <a:pPr>
                <a:defRPr/>
              </a:pPr>
              <a:t>44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9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95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95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95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95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95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95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101600" y="736204"/>
            <a:ext cx="8374062" cy="114300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Performance: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Research Leadership &amp; Planning</a:t>
            </a:r>
          </a:p>
        </p:txBody>
      </p:sp>
      <p:sp>
        <p:nvSpPr>
          <p:cNvPr id="109572" name="Content Placeholder 5"/>
          <p:cNvSpPr>
            <a:spLocks noGrp="1"/>
          </p:cNvSpPr>
          <p:nvPr>
            <p:ph idx="1"/>
          </p:nvPr>
        </p:nvSpPr>
        <p:spPr>
          <a:xfrm>
            <a:off x="388938" y="1972487"/>
            <a:ext cx="8374062" cy="4212413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800" b="1" dirty="0">
                <a:latin typeface="+mn-lt"/>
              </a:rPr>
              <a:t>Director’s Discretionary Research </a:t>
            </a:r>
            <a:r>
              <a:rPr lang="en-US" sz="1800" b="1" dirty="0" smtClean="0">
                <a:latin typeface="+mn-lt"/>
              </a:rPr>
              <a:t>Fund</a:t>
            </a:r>
            <a:endParaRPr lang="en-US" sz="1800" b="1" dirty="0">
              <a:latin typeface="+mn-lt"/>
            </a:endParaRP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$300–400K annually</a:t>
            </a:r>
            <a:endParaRPr lang="en-US" sz="1600" dirty="0">
              <a:latin typeface="+mn-lt"/>
            </a:endParaRP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High-risk exploratory research seed </a:t>
            </a:r>
            <a:r>
              <a:rPr lang="en-US" sz="1600" dirty="0">
                <a:latin typeface="+mn-lt"/>
              </a:rPr>
              <a:t>projects </a:t>
            </a:r>
            <a:r>
              <a:rPr lang="en-US" sz="1600" dirty="0" smtClean="0">
                <a:latin typeface="+mn-lt"/>
              </a:rPr>
              <a:t>competitively awarded</a:t>
            </a:r>
            <a:endParaRPr lang="en-US" sz="1600" dirty="0">
              <a:latin typeface="+mn-lt"/>
            </a:endParaRP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600" dirty="0">
                <a:latin typeface="+mn-lt"/>
              </a:rPr>
              <a:t>Usually 5-7 </a:t>
            </a:r>
            <a:r>
              <a:rPr lang="en-US" sz="1600" dirty="0" smtClean="0">
                <a:latin typeface="+mn-lt"/>
              </a:rPr>
              <a:t>projects </a:t>
            </a:r>
            <a:r>
              <a:rPr lang="en-US" sz="1600" dirty="0" smtClean="0">
                <a:latin typeface="+mn-lt"/>
                <a:sym typeface="Wingdings"/>
              </a:rPr>
              <a:t> some are proposed for future NOAA funding</a:t>
            </a:r>
            <a:endParaRPr lang="en-US" sz="1600" dirty="0">
              <a:latin typeface="+mn-lt"/>
            </a:endParaRP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800" b="1" dirty="0">
                <a:latin typeface="+mn-lt"/>
              </a:rPr>
              <a:t>MOU/SLA </a:t>
            </a:r>
            <a:r>
              <a:rPr lang="en-US" sz="1800" b="1" dirty="0" smtClean="0">
                <a:latin typeface="+mn-lt"/>
              </a:rPr>
              <a:t>agreements </a:t>
            </a:r>
            <a:r>
              <a:rPr lang="en-US" sz="1800" dirty="0" smtClean="0">
                <a:latin typeface="+mn-lt"/>
              </a:rPr>
              <a:t>for NWS projects (e.g., WSR</a:t>
            </a:r>
            <a:r>
              <a:rPr lang="en-US" sz="1800" dirty="0">
                <a:latin typeface="+mn-lt"/>
              </a:rPr>
              <a:t>-88D </a:t>
            </a:r>
            <a:r>
              <a:rPr lang="en-US" sz="1800" dirty="0" smtClean="0">
                <a:latin typeface="+mn-lt"/>
              </a:rPr>
              <a:t>improvements)</a:t>
            </a:r>
            <a:endParaRPr lang="en-US" sz="1800" dirty="0">
              <a:latin typeface="+mn-lt"/>
            </a:endParaRP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800" b="1" dirty="0" smtClean="0">
                <a:latin typeface="+mn-lt"/>
              </a:rPr>
              <a:t>Clearly </a:t>
            </a:r>
            <a:r>
              <a:rPr lang="en-US" sz="1800" b="1" dirty="0">
                <a:latin typeface="+mn-lt"/>
              </a:rPr>
              <a:t>defined </a:t>
            </a:r>
            <a:r>
              <a:rPr lang="en-US" sz="1800" b="1" dirty="0" smtClean="0">
                <a:latin typeface="+mn-lt"/>
              </a:rPr>
              <a:t>project objectives</a:t>
            </a:r>
            <a:r>
              <a:rPr lang="en-US" sz="1800" b="1" dirty="0">
                <a:latin typeface="+mn-lt"/>
              </a:rPr>
              <a:t>, scope, and methodologies </a:t>
            </a:r>
            <a:r>
              <a:rPr lang="en-US" sz="1800" dirty="0" smtClean="0">
                <a:latin typeface="+mn-lt"/>
              </a:rPr>
              <a:t>in </a:t>
            </a:r>
            <a:r>
              <a:rPr lang="en-US" sz="1800" dirty="0">
                <a:latin typeface="+mn-lt"/>
              </a:rPr>
              <a:t>Annual Operating Plan, </a:t>
            </a:r>
            <a:r>
              <a:rPr lang="en-US" sz="1800" dirty="0" smtClean="0">
                <a:latin typeface="+mn-lt"/>
              </a:rPr>
              <a:t>Strategy, Execution, Evaluation (SEE) documentation, Memorandum Of Understanding (MOUs) </a:t>
            </a:r>
            <a:r>
              <a:rPr lang="en-US" sz="1800" dirty="0">
                <a:latin typeface="+mn-lt"/>
              </a:rPr>
              <a:t>with </a:t>
            </a:r>
            <a:r>
              <a:rPr lang="en-US" sz="1800" dirty="0" smtClean="0">
                <a:latin typeface="+mn-lt"/>
              </a:rPr>
              <a:t>agencies</a:t>
            </a:r>
            <a:endParaRPr lang="en-US" sz="1800" dirty="0">
              <a:latin typeface="+mn-lt"/>
            </a:endParaRP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1800" b="1" dirty="0" smtClean="0">
                <a:latin typeface="+mn-lt"/>
              </a:rPr>
              <a:t>Project termination </a:t>
            </a:r>
            <a:r>
              <a:rPr lang="en-US" sz="1800" dirty="0" smtClean="0">
                <a:latin typeface="+mn-lt"/>
              </a:rPr>
              <a:t>when technology transitioned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smtClean="0">
                <a:latin typeface="+mn-lt"/>
              </a:rPr>
              <a:t>customer support dies, or </a:t>
            </a:r>
            <a:r>
              <a:rPr lang="en-US" sz="1800" dirty="0">
                <a:latin typeface="+mn-lt"/>
              </a:rPr>
              <a:t>reimbursable funding </a:t>
            </a:r>
            <a:r>
              <a:rPr lang="en-US" sz="1800" dirty="0" smtClean="0">
                <a:latin typeface="+mn-lt"/>
              </a:rPr>
              <a:t>ends</a:t>
            </a:r>
            <a:endParaRPr lang="en-US" sz="1800" dirty="0">
              <a:latin typeface="+mn-lt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Century Gothic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Century Gothic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7DA16B-3EE8-A448-9CF0-DAFA38D37BA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417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61729"/>
            <a:ext cx="9143999" cy="931457"/>
          </a:xfrm>
        </p:spPr>
        <p:txBody>
          <a:bodyPr/>
          <a:lstStyle/>
          <a:p>
            <a:r>
              <a:rPr lang="en-US" sz="3600" dirty="0"/>
              <a:t>Performance: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Examples from FY 2014 Annual </a:t>
            </a:r>
            <a:r>
              <a:rPr lang="en-US" sz="2800" dirty="0"/>
              <a:t>Operating </a:t>
            </a:r>
            <a:r>
              <a:rPr lang="en-US" sz="2800" dirty="0" smtClean="0"/>
              <a:t>Plan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j-lt"/>
              </a:rPr>
              <a:t>NSSL Lab Review Feb 25–27, 2015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7F1890-10D7-E847-A1A4-445131A8B905}" type="slidenum">
              <a:rPr lang="en-US" smtClean="0">
                <a:latin typeface="+mj-lt"/>
              </a:rPr>
              <a:pPr>
                <a:defRPr/>
              </a:pPr>
              <a:t>46</a:t>
            </a:fld>
            <a:endParaRPr lang="en-US" dirty="0"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573474"/>
              </p:ext>
            </p:extLst>
          </p:nvPr>
        </p:nvGraphicFramePr>
        <p:xfrm>
          <a:off x="463852" y="2016799"/>
          <a:ext cx="8505522" cy="3901440"/>
        </p:xfrm>
        <a:graphic>
          <a:graphicData uri="http://schemas.openxmlformats.org/drawingml/2006/table">
            <a:tbl>
              <a:tblPr/>
              <a:tblGrid>
                <a:gridCol w="5963287"/>
                <a:gridCol w="1139575"/>
                <a:gridCol w="1402660"/>
              </a:tblGrid>
              <a:tr h="235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Measure </a:t>
                      </a: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                     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Target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901">
                <a:tc>
                  <a:txBody>
                    <a:bodyPr/>
                    <a:lstStyle/>
                    <a:p>
                      <a:pPr marL="115888" indent="0"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 NSSL journal articles published in peer-reviewed literature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901">
                <a:tc>
                  <a:txBody>
                    <a:bodyPr/>
                    <a:lstStyle/>
                    <a:p>
                      <a:pPr marL="115888" indent="0" algn="l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115888" indent="0"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experiments conducted in the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HWT</a:t>
                      </a: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  <a:p>
                      <a:pPr algn="ctr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901"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115888" indent="0"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events demonstrating improved severe weather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warning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performance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using the NWRT Phased Array Radar data compared to the WSR-88D data within the HWT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901"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115888" indent="0"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years completed in historical re-analysis of CONUS WSR-88D data 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998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788355" y="766917"/>
            <a:ext cx="7583487" cy="587810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+mj-lt"/>
              </a:rPr>
              <a:t>NSSL Research Themes</a:t>
            </a:r>
          </a:p>
        </p:txBody>
      </p:sp>
      <p:pic>
        <p:nvPicPr>
          <p:cNvPr id="63492" name="Content Placeholder 5" descr="Strategic_Plan_6-02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3" b="2803"/>
          <a:stretch>
            <a:fillRect/>
          </a:stretch>
        </p:blipFill>
        <p:spPr>
          <a:xfrm>
            <a:off x="13514" y="1344167"/>
            <a:ext cx="9133170" cy="5027844"/>
          </a:xfrm>
        </p:spPr>
      </p:pic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n-lt"/>
              </a:rPr>
              <a:t>NSSL Lab Review Feb 25–27, 2015</a:t>
            </a:r>
          </a:p>
        </p:txBody>
      </p:sp>
      <p:sp>
        <p:nvSpPr>
          <p:cNvPr id="6349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3F2AA8-24D6-3349-AA26-5DBA9432B632}" type="slidenum">
              <a:rPr lang="en-US" sz="14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1723" y="3760406"/>
            <a:ext cx="4527672" cy="204513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76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779463" y="554195"/>
            <a:ext cx="7583488" cy="1143000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R2O Performance: </a:t>
            </a:r>
            <a:br>
              <a:rPr lang="en-US" sz="3000" dirty="0" smtClean="0">
                <a:latin typeface="+mj-lt"/>
              </a:rPr>
            </a:br>
            <a:r>
              <a:rPr lang="en-US" sz="3000" dirty="0" smtClean="0">
                <a:latin typeface="+mj-lt"/>
              </a:rPr>
              <a:t>Radar Technology and Products</a:t>
            </a:r>
            <a:endParaRPr lang="en-US" sz="3000" dirty="0">
              <a:latin typeface="+mj-lt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sz="half" idx="1"/>
          </p:nvPr>
        </p:nvSpPr>
        <p:spPr>
          <a:xfrm>
            <a:off x="203200" y="1792866"/>
            <a:ext cx="4876800" cy="3975100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NOAA’s primary weather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radar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lab 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Questrial" charset="0"/>
                <a:sym typeface="Questrial" charset="0"/>
              </a:rPr>
              <a:t>Continuous</a:t>
            </a:r>
            <a:r>
              <a:rPr lang="en-US" sz="1800" dirty="0" smtClean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 </a:t>
            </a:r>
            <a:r>
              <a:rPr lang="en-US" sz="1800" b="1" dirty="0" smtClean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technology infusion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to help NWS improve operational </a:t>
            </a:r>
            <a:r>
              <a:rPr lang="en-US" sz="1800" dirty="0" smtClean="0">
                <a:solidFill>
                  <a:schemeClr val="bg2"/>
                </a:solidFill>
                <a:latin typeface="+mn-lt"/>
                <a:cs typeface="Questrial" charset="0"/>
                <a:sym typeface="Questrial" charset="0"/>
              </a:rPr>
              <a:t>NEXRAD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 radar system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Developed </a:t>
            </a:r>
            <a:r>
              <a:rPr lang="en-US" sz="1800" b="1" dirty="0" smtClean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dual-polarization technology,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national NWS radar upgrade completed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05352" y="1773395"/>
            <a:ext cx="4351960" cy="3975100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National Weather Radar </a:t>
            </a:r>
            <a:r>
              <a:rPr lang="en-US" sz="1800" dirty="0" err="1">
                <a:solidFill>
                  <a:srgbClr val="000000"/>
                </a:solidFill>
                <a:cs typeface="Questrial" charset="0"/>
                <a:sym typeface="Questrial" charset="0"/>
              </a:rPr>
              <a:t>Testbed</a:t>
            </a:r>
            <a:endParaRPr lang="en-US" sz="1800" dirty="0">
              <a:solidFill>
                <a:srgbClr val="000000"/>
              </a:solidFill>
              <a:cs typeface="Questrial" charset="0"/>
              <a:sym typeface="Questrial" charset="0"/>
            </a:endParaRPr>
          </a:p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Exploring replacement for the aging NWS NEXRAD and FAA radars by </a:t>
            </a:r>
            <a:r>
              <a:rPr lang="en-US" sz="1800" b="1" dirty="0">
                <a:solidFill>
                  <a:srgbClr val="0A4595"/>
                </a:solidFill>
                <a:cs typeface="Questrial" charset="0"/>
                <a:sym typeface="Questrial" charset="0"/>
              </a:rPr>
              <a:t>MPAR</a:t>
            </a: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 (</a:t>
            </a:r>
            <a:r>
              <a:rPr lang="en-US" sz="1800" b="1" dirty="0">
                <a:solidFill>
                  <a:srgbClr val="0A4595"/>
                </a:solidFill>
                <a:cs typeface="Questrial" charset="0"/>
                <a:sym typeface="Questria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ultifunction </a:t>
            </a:r>
            <a:r>
              <a:rPr lang="en-US" sz="1800" b="1" dirty="0">
                <a:solidFill>
                  <a:srgbClr val="0A4595"/>
                </a:solidFill>
                <a:cs typeface="Questrial" charset="0"/>
                <a:sym typeface="Questrial" charset="0"/>
              </a:rPr>
              <a:t>P</a:t>
            </a: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hased </a:t>
            </a:r>
            <a:r>
              <a:rPr lang="en-US" sz="1800" b="1" dirty="0">
                <a:solidFill>
                  <a:srgbClr val="0A4595"/>
                </a:solidFill>
                <a:cs typeface="Questrial" charset="0"/>
                <a:sym typeface="Questrial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rray </a:t>
            </a:r>
            <a:r>
              <a:rPr lang="en-US" sz="1800" b="1" dirty="0">
                <a:solidFill>
                  <a:srgbClr val="0A4595"/>
                </a:solidFill>
                <a:cs typeface="Questrial" charset="0"/>
                <a:sym typeface="Questrial" charset="0"/>
              </a:rPr>
              <a:t>R</a:t>
            </a:r>
            <a:r>
              <a:rPr lang="en-US" sz="1800" dirty="0">
                <a:solidFill>
                  <a:srgbClr val="000000"/>
                </a:solidFill>
                <a:cs typeface="Questrial" charset="0"/>
                <a:sym typeface="Questrial" charset="0"/>
              </a:rPr>
              <a:t>adar) at a savings of $5B to the Nation</a:t>
            </a: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809953-F745-9742-B3E7-1072EB42D18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76389" y="4255941"/>
            <a:ext cx="1848176" cy="1333704"/>
            <a:chOff x="779463" y="1752600"/>
            <a:chExt cx="1848176" cy="1333704"/>
          </a:xfrm>
          <a:effectLst/>
        </p:grpSpPr>
        <p:pic>
          <p:nvPicPr>
            <p:cNvPr id="10" name="Picture 6" descr="nssl008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63" y="1752600"/>
              <a:ext cx="1848176" cy="13337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97439" y="2801708"/>
              <a:ext cx="1492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WSR-88D Doppler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Content Placeholder 1"/>
          <p:cNvSpPr txBox="1">
            <a:spLocks/>
          </p:cNvSpPr>
          <p:nvPr/>
        </p:nvSpPr>
        <p:spPr>
          <a:xfrm>
            <a:off x="2124066" y="4595778"/>
            <a:ext cx="3837514" cy="3975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US" dirty="0"/>
          </a:p>
        </p:txBody>
      </p:sp>
      <p:pic>
        <p:nvPicPr>
          <p:cNvPr id="34" name="Picture 33" descr="Antenn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18" y="4184796"/>
            <a:ext cx="3044301" cy="2029532"/>
          </a:xfrm>
          <a:prstGeom prst="rect">
            <a:avLst/>
          </a:prstGeom>
          <a:effectLst/>
        </p:spPr>
      </p:pic>
      <p:grpSp>
        <p:nvGrpSpPr>
          <p:cNvPr id="31" name="Group 30"/>
          <p:cNvGrpSpPr/>
          <p:nvPr/>
        </p:nvGrpSpPr>
        <p:grpSpPr>
          <a:xfrm>
            <a:off x="1887081" y="4901723"/>
            <a:ext cx="1833065" cy="1176766"/>
            <a:chOff x="6536267" y="1758805"/>
            <a:chExt cx="2077683" cy="13338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" descr="31March08 001 copy enhanced 1-2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6267" y="1758805"/>
              <a:ext cx="2077683" cy="132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919744" y="2815608"/>
              <a:ext cx="1101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MPAR/NWRT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398465" y="1025360"/>
            <a:ext cx="7583488" cy="719668"/>
          </a:xfrm>
        </p:spPr>
        <p:txBody>
          <a:bodyPr/>
          <a:lstStyle/>
          <a:p>
            <a:r>
              <a:rPr lang="en-US" sz="3000" dirty="0"/>
              <a:t>R2O </a:t>
            </a:r>
            <a:r>
              <a:rPr lang="en-US" sz="3000" dirty="0" smtClean="0">
                <a:latin typeface="+mj-lt"/>
              </a:rPr>
              <a:t>Performance</a:t>
            </a:r>
            <a:r>
              <a:rPr lang="en-US" sz="3000" dirty="0">
                <a:latin typeface="+mj-lt"/>
              </a:rPr>
              <a:t>: </a:t>
            </a:r>
            <a:r>
              <a:rPr lang="en-US" sz="3000" dirty="0" smtClean="0">
                <a:latin typeface="+mj-lt"/>
              </a:rPr>
              <a:t/>
            </a:r>
            <a:br>
              <a:rPr lang="en-US" sz="3000" dirty="0" smtClean="0">
                <a:latin typeface="+mj-lt"/>
              </a:rPr>
            </a:br>
            <a:r>
              <a:rPr lang="en-US" sz="3000" dirty="0" smtClean="0">
                <a:latin typeface="+mj-lt"/>
              </a:rPr>
              <a:t>Forecast and Warning Technology</a:t>
            </a:r>
            <a:endParaRPr lang="en-US" sz="30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18888" y="3318897"/>
            <a:ext cx="5510674" cy="87111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Flash flood forecasting 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demonstration system: </a:t>
            </a:r>
            <a:r>
              <a:rPr lang="en-US" sz="1800" b="1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F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looded </a:t>
            </a:r>
            <a:r>
              <a:rPr lang="en-US" sz="1800" b="1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L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ocations </a:t>
            </a:r>
            <a:r>
              <a:rPr lang="en-US" sz="1800" b="1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nd </a:t>
            </a:r>
            <a:r>
              <a:rPr lang="en-US" sz="1800" b="1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imulated</a:t>
            </a:r>
            <a:r>
              <a:rPr lang="en-US" sz="1800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 </a:t>
            </a:r>
            <a:r>
              <a:rPr lang="en-US" sz="1800" b="1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H</a:t>
            </a:r>
            <a:r>
              <a:rPr lang="en-US" sz="1800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ydrographs 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(</a:t>
            </a:r>
            <a:r>
              <a:rPr lang="en-US" sz="1800" b="1" dirty="0">
                <a:solidFill>
                  <a:srgbClr val="0A4595"/>
                </a:solidFill>
                <a:latin typeface="+mj-lt"/>
                <a:cs typeface="Questrial" charset="0"/>
                <a:sym typeface="Questrial" charset="0"/>
              </a:rPr>
              <a:t>FLASH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cs typeface="Questrial" charset="0"/>
                <a:sym typeface="Questrial" charset="0"/>
              </a:rPr>
              <a:t>) used at NWS River Forecast Centers</a:t>
            </a:r>
            <a:endParaRPr lang="en-US" sz="1800" dirty="0">
              <a:solidFill>
                <a:srgbClr val="000000"/>
              </a:solidFill>
              <a:latin typeface="+mj-lt"/>
              <a:cs typeface="Questrial" charset="0"/>
              <a:sym typeface="Questrial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11264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+mj-lt"/>
              </a:rPr>
              <a:t>NSSL Lab Review Feb 25–27, 2015</a:t>
            </a:r>
          </a:p>
        </p:txBody>
      </p:sp>
      <p:sp>
        <p:nvSpPr>
          <p:cNvPr id="11264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F1BE3DD-E171-0A4E-8DB0-5A53AFB0996F}" type="slidenum">
              <a:rPr lang="en-US" sz="1400">
                <a:solidFill>
                  <a:schemeClr val="bg1"/>
                </a:solidFill>
                <a:latin typeface="+mj-l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 descr="Screen Shot 2014-10-16 at 9.13.2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27" y="1846684"/>
            <a:ext cx="2263987" cy="1091249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5-01-14 at 9.37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562" y="2923659"/>
            <a:ext cx="2208186" cy="23271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28" y="4540940"/>
            <a:ext cx="2828540" cy="1560187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10"/>
          <p:cNvSpPr txBox="1">
            <a:spLocks/>
          </p:cNvSpPr>
          <p:nvPr/>
        </p:nvSpPr>
        <p:spPr bwMode="auto">
          <a:xfrm>
            <a:off x="3437368" y="5250777"/>
            <a:ext cx="5300380" cy="10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18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18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•"/>
              <a:defRPr sz="18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A4595"/>
                </a:solidFill>
                <a:cs typeface="Questrial" charset="0"/>
                <a:sym typeface="Questrial" charset="0"/>
              </a:rPr>
              <a:t>WOF</a:t>
            </a:r>
            <a:r>
              <a:rPr lang="en-US" sz="1800" dirty="0" smtClean="0">
                <a:solidFill>
                  <a:srgbClr val="000000"/>
                </a:solidFill>
                <a:cs typeface="Questrial" charset="0"/>
                <a:sym typeface="Questrial" charset="0"/>
              </a:rPr>
              <a:t>: </a:t>
            </a:r>
            <a:r>
              <a:rPr lang="en-US" sz="1800" b="1" dirty="0" smtClean="0">
                <a:solidFill>
                  <a:srgbClr val="0A4595"/>
                </a:solidFill>
                <a:cs typeface="Questrial" charset="0"/>
                <a:sym typeface="Questrial" charset="0"/>
              </a:rPr>
              <a:t>W</a:t>
            </a:r>
            <a:r>
              <a:rPr lang="en-US" sz="1800" dirty="0" smtClean="0">
                <a:solidFill>
                  <a:srgbClr val="000000"/>
                </a:solidFill>
                <a:cs typeface="Questrial" charset="0"/>
                <a:sym typeface="Questrial" charset="0"/>
              </a:rPr>
              <a:t>arn-</a:t>
            </a:r>
            <a:r>
              <a:rPr lang="en-US" sz="1800" b="1" dirty="0" smtClean="0">
                <a:solidFill>
                  <a:srgbClr val="0A4595"/>
                </a:solidFill>
                <a:cs typeface="Questrial" charset="0"/>
                <a:sym typeface="Questrial" charset="0"/>
              </a:rPr>
              <a:t>O</a:t>
            </a:r>
            <a:r>
              <a:rPr lang="en-US" sz="1800" dirty="0" smtClean="0">
                <a:solidFill>
                  <a:srgbClr val="000000"/>
                </a:solidFill>
                <a:cs typeface="Questrial" charset="0"/>
                <a:sym typeface="Questrial" charset="0"/>
              </a:rPr>
              <a:t>n-</a:t>
            </a:r>
            <a:r>
              <a:rPr lang="en-US" sz="1800" b="1" dirty="0" smtClean="0">
                <a:solidFill>
                  <a:srgbClr val="0A4595"/>
                </a:solidFill>
                <a:cs typeface="Questrial" charset="0"/>
                <a:sym typeface="Questrial" charset="0"/>
              </a:rPr>
              <a:t>F</a:t>
            </a:r>
            <a:r>
              <a:rPr lang="en-US" sz="1800" dirty="0" smtClean="0">
                <a:solidFill>
                  <a:srgbClr val="000000"/>
                </a:solidFill>
                <a:cs typeface="Questrial" charset="0"/>
                <a:sym typeface="Questrial" charset="0"/>
              </a:rPr>
              <a:t>orecast research leading to quadrupling tornado warning lead time to 60 min on the basis of ensemble model forecasts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846562" y="1846684"/>
            <a:ext cx="5992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Decision support system </a:t>
            </a:r>
            <a:r>
              <a:rPr lang="en-US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for more accurate, precise, and timely 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hazardous weather warnings (</a:t>
            </a:r>
            <a:r>
              <a:rPr lang="en-US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MRMS</a:t>
            </a:r>
            <a:r>
              <a:rPr lang="en-US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: </a:t>
            </a:r>
            <a:r>
              <a:rPr lang="en-US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ulti-</a:t>
            </a:r>
            <a:r>
              <a:rPr lang="en-US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R</a:t>
            </a:r>
            <a:r>
              <a:rPr lang="en-US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adar / </a:t>
            </a:r>
            <a:r>
              <a:rPr lang="en-US" b="1" dirty="0" smtClean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ulti-</a:t>
            </a:r>
            <a:r>
              <a:rPr lang="en-US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ensor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) now in NWS operations</a:t>
            </a:r>
            <a:endParaRPr lang="en-US" dirty="0">
              <a:solidFill>
                <a:srgbClr val="000000"/>
              </a:solidFill>
              <a:latin typeface="+mn-lt"/>
              <a:cs typeface="Questrial" charset="0"/>
              <a:sym typeface="Questrial" charset="0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779463" y="841375"/>
            <a:ext cx="7583487" cy="715963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NSSL Organization Chart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7E00A8-A954-7242-BFAB-B31120FA99D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31017539"/>
              </p:ext>
            </p:extLst>
          </p:nvPr>
        </p:nvGraphicFramePr>
        <p:xfrm>
          <a:off x="397933" y="1786808"/>
          <a:ext cx="8356600" cy="4155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413" y="1011612"/>
            <a:ext cx="7583488" cy="711200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+mn-lt"/>
              </a:rPr>
              <a:t>Performance: 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Understanding High-Impact Weather</a:t>
            </a:r>
            <a:endParaRPr lang="en-US" sz="3000" dirty="0"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15736" y="1738048"/>
            <a:ext cx="4098396" cy="397510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Jointly with NCDC, recalibration of 15 years of WSR-88D data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nearly completed under the </a:t>
            </a:r>
            <a:r>
              <a:rPr lang="en-US" sz="1800" b="1" dirty="0" smtClean="0">
                <a:solidFill>
                  <a:schemeClr val="bg2"/>
                </a:solidFill>
                <a:latin typeface="+mn-lt"/>
                <a:cs typeface="Questrial" charset="0"/>
                <a:sym typeface="Questrial" charset="0"/>
              </a:rPr>
              <a:t>M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ulti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-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Y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ear 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R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eanalysis 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O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f 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R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emotely 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ensed 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torms (</a:t>
            </a:r>
            <a:r>
              <a:rPr lang="en-US" sz="1800" b="1" dirty="0">
                <a:solidFill>
                  <a:srgbClr val="0A4595"/>
                </a:solidFill>
                <a:latin typeface="+mn-lt"/>
                <a:cs typeface="Questrial" charset="0"/>
                <a:sym typeface="Questrial" charset="0"/>
              </a:rPr>
              <a:t>MYRORSS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Questrial" charset="0"/>
                <a:sym typeface="Questrial" charset="0"/>
              </a:rPr>
              <a:t>)</a:t>
            </a:r>
            <a:endParaRPr lang="en-US" sz="1800" dirty="0">
              <a:latin typeface="+mn-l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729868" y="1738048"/>
            <a:ext cx="4098396" cy="39751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  <a:cs typeface="Questrial" charset="0"/>
                <a:sym typeface="Questrial" charset="0"/>
              </a:rPr>
              <a:t>Field program planning, leadership, and deployment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  <a:cs typeface="Questrial" charset="0"/>
                <a:sym typeface="Questrial" charset="0"/>
              </a:rPr>
              <a:t>Design and develop innovative instruments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>
                <a:latin typeface="+mn-lt"/>
              </a:rPr>
              <a:pPr>
                <a:defRPr/>
              </a:pPr>
              <a:t>50</a:t>
            </a:fld>
            <a:endParaRPr lang="en-US" dirty="0">
              <a:latin typeface="+mn-lt"/>
            </a:endParaRPr>
          </a:p>
        </p:txBody>
      </p:sp>
      <p:pic>
        <p:nvPicPr>
          <p:cNvPr id="15" name="Picture 14" descr="West Virginia radar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11" y="3387868"/>
            <a:ext cx="3108380" cy="2220918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4679068" y="3353968"/>
            <a:ext cx="4305260" cy="2813303"/>
            <a:chOff x="4363332" y="3353966"/>
            <a:chExt cx="4305260" cy="2813303"/>
          </a:xfrm>
        </p:grpSpPr>
        <p:pic>
          <p:nvPicPr>
            <p:cNvPr id="26" name="Picture 25" descr="Mobile Meson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5862" y="3353967"/>
              <a:ext cx="1892730" cy="13485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725062" y="4473904"/>
              <a:ext cx="13839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Mobile Mesonet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6" descr="Particle Imager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75862" y="4814119"/>
              <a:ext cx="1892730" cy="1353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706013" y="5890270"/>
              <a:ext cx="1582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HD Particle Imager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 descr="NO-X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4132" y="4814120"/>
              <a:ext cx="2029724" cy="13531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63332" y="5890270"/>
              <a:ext cx="13644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NOXP DP Radar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ElecFieldMeter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132" y="3353966"/>
              <a:ext cx="2029724" cy="134857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63332" y="4472482"/>
              <a:ext cx="1595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Electric Field Meter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1610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76213" y="747169"/>
            <a:ext cx="8793162" cy="717563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+mj-lt"/>
              </a:rPr>
              <a:t>Performance: Research to </a:t>
            </a:r>
            <a:r>
              <a:rPr lang="en-US" sz="3000" dirty="0" smtClean="0">
                <a:latin typeface="+mj-lt"/>
              </a:rPr>
              <a:t>Operations (R2O)</a:t>
            </a:r>
            <a:endParaRPr lang="en-US" sz="3000" dirty="0">
              <a:latin typeface="+mj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668325"/>
              </p:ext>
            </p:extLst>
          </p:nvPr>
        </p:nvGraphicFramePr>
        <p:xfrm>
          <a:off x="284919" y="2170165"/>
          <a:ext cx="8751216" cy="3306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902"/>
                <a:gridCol w="1093902"/>
                <a:gridCol w="1093902"/>
                <a:gridCol w="1093902"/>
                <a:gridCol w="1093902"/>
                <a:gridCol w="1093902"/>
                <a:gridCol w="1093902"/>
                <a:gridCol w="1093902"/>
              </a:tblGrid>
              <a:tr h="6400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Project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</a:p>
                    <a:p>
                      <a:pPr algn="ctr"/>
                      <a:r>
                        <a:rPr lang="en-US" sz="1200" dirty="0" smtClean="0"/>
                        <a:t>Basic</a:t>
                      </a:r>
                      <a:r>
                        <a:rPr lang="en-US" sz="1200" baseline="0" dirty="0" smtClean="0"/>
                        <a:t> Science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</a:p>
                    <a:p>
                      <a:pPr algn="ctr"/>
                      <a:r>
                        <a:rPr lang="en-US" sz="1200" dirty="0" smtClean="0"/>
                        <a:t>Concept formulated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3-4</a:t>
                      </a:r>
                    </a:p>
                    <a:p>
                      <a:pPr algn="ctr"/>
                      <a:r>
                        <a:rPr lang="en-US" sz="1200" dirty="0" smtClean="0"/>
                        <a:t>Exp. Design &amp;</a:t>
                      </a:r>
                      <a:r>
                        <a:rPr lang="en-US" sz="1200" baseline="0" dirty="0" smtClean="0"/>
                        <a:t> Validate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5-6</a:t>
                      </a:r>
                    </a:p>
                    <a:p>
                      <a:pPr algn="ctr"/>
                      <a:r>
                        <a:rPr lang="en-US" sz="1200" dirty="0" smtClean="0"/>
                        <a:t>Prototype</a:t>
                      </a:r>
                      <a:r>
                        <a:rPr lang="en-US" sz="1200" baseline="0" dirty="0" smtClean="0"/>
                        <a:t> Developed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 Demo in</a:t>
                      </a:r>
                    </a:p>
                    <a:p>
                      <a:pPr algn="ctr"/>
                      <a:r>
                        <a:rPr lang="en-US" sz="1200" dirty="0" smtClean="0"/>
                        <a:t>Testbed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</a:p>
                    <a:p>
                      <a:pPr algn="ctr"/>
                      <a:r>
                        <a:rPr lang="en-US" sz="1200" dirty="0" smtClean="0"/>
                        <a:t>Implement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</a:p>
                    <a:p>
                      <a:pPr algn="ctr"/>
                      <a:r>
                        <a:rPr lang="en-US" sz="1200" dirty="0" smtClean="0"/>
                        <a:t>Transition</a:t>
                      </a:r>
                      <a:r>
                        <a:rPr lang="en-US" sz="1200" baseline="0" dirty="0" smtClean="0"/>
                        <a:t> / Deploy</a:t>
                      </a:r>
                      <a:endParaRPr lang="en-US" sz="1200" dirty="0"/>
                    </a:p>
                  </a:txBody>
                  <a:tcPr marL="91443" marR="91443" marT="45711" marB="45711"/>
                </a:tc>
              </a:tr>
              <a:tr h="3707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Dual-pol</a:t>
                      </a:r>
                      <a:endParaRPr lang="en-US" sz="14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</a:tr>
              <a:tr h="3707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MRMS</a:t>
                      </a:r>
                      <a:endParaRPr lang="en-US" sz="14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</a:tr>
              <a:tr h="3707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FLASH</a:t>
                      </a:r>
                      <a:endParaRPr lang="en-US" sz="14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</a:tr>
              <a:tr h="370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CI-FLOW</a:t>
                      </a:r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</a:tr>
              <a:tr h="3707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WoF</a:t>
                      </a:r>
                      <a:endParaRPr lang="en-US" sz="14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</a:tr>
              <a:tr h="3707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MPAR</a:t>
                      </a:r>
                      <a:endParaRPr lang="en-US" sz="14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progress</a:t>
                      </a:r>
                      <a:endParaRPr lang="en-US" sz="12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</a:tr>
              <a:tr h="44214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FACETs</a:t>
                      </a:r>
                      <a:endParaRPr lang="en-US" sz="14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progress</a:t>
                      </a:r>
                      <a:endParaRPr lang="en-US" sz="1200" dirty="0"/>
                    </a:p>
                  </a:txBody>
                  <a:tcPr marL="91443" marR="91443" marT="45711" marB="45711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1" marB="4571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1" marB="45711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j-lt"/>
              </a:rPr>
              <a:t>NSSL Lab Review Feb 25–27, 2015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E7612C-92C0-CA4E-BBB6-3F9D11D24933}" type="slidenum">
              <a:rPr lang="en-US" smtClean="0">
                <a:latin typeface="+mj-lt"/>
              </a:rPr>
              <a:pPr>
                <a:defRPr/>
              </a:pPr>
              <a:t>51</a:t>
            </a:fld>
            <a:endParaRPr lang="en-US" dirty="0">
              <a:latin typeface="+mj-lt"/>
            </a:endParaRPr>
          </a:p>
        </p:txBody>
      </p:sp>
      <p:grpSp>
        <p:nvGrpSpPr>
          <p:cNvPr id="113751" name="Group 6"/>
          <p:cNvGrpSpPr>
            <a:grpSpLocks/>
          </p:cNvGrpSpPr>
          <p:nvPr/>
        </p:nvGrpSpPr>
        <p:grpSpPr bwMode="auto">
          <a:xfrm>
            <a:off x="1857375" y="2895600"/>
            <a:ext cx="6810905" cy="2089149"/>
            <a:chOff x="1857747" y="2726870"/>
            <a:chExt cx="6442158" cy="2089032"/>
          </a:xfrm>
        </p:grpSpPr>
        <p:sp>
          <p:nvSpPr>
            <p:cNvPr id="11" name="Oval 10"/>
            <p:cNvSpPr/>
            <p:nvPr/>
          </p:nvSpPr>
          <p:spPr>
            <a:xfrm>
              <a:off x="1857747" y="3088800"/>
              <a:ext cx="223841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857747" y="2726870"/>
              <a:ext cx="223841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857747" y="3468191"/>
              <a:ext cx="223841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857747" y="3839646"/>
              <a:ext cx="223841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857747" y="4592078"/>
              <a:ext cx="223841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857747" y="4204750"/>
              <a:ext cx="223841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900748" y="2726870"/>
              <a:ext cx="223840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900748" y="3088800"/>
              <a:ext cx="223840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900748" y="3468191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900748" y="3839646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900748" y="4204750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900748" y="4592078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940574" y="2726870"/>
              <a:ext cx="222253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975637" y="2726870"/>
              <a:ext cx="222253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005938" y="2726870"/>
              <a:ext cx="223840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041002" y="2726870"/>
              <a:ext cx="222253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076065" y="2726870"/>
              <a:ext cx="223840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940574" y="3088800"/>
              <a:ext cx="222253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975637" y="3088800"/>
              <a:ext cx="222253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005938" y="3088800"/>
              <a:ext cx="223840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041002" y="3088800"/>
              <a:ext cx="222253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076065" y="3088800"/>
              <a:ext cx="223840" cy="223825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940574" y="3468191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975637" y="3468191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005938" y="3468191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940574" y="3839646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975637" y="3839646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005938" y="3839646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40574" y="4204750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975637" y="4204750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6005938" y="4204750"/>
              <a:ext cx="223840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940574" y="4592078"/>
              <a:ext cx="222253" cy="223824"/>
            </a:xfrm>
            <a:prstGeom prst="ellipse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284919" y="5520670"/>
            <a:ext cx="8684456" cy="491065"/>
          </a:xfrm>
          <a:prstGeom prst="rightArrow">
            <a:avLst>
              <a:gd name="adj1" fmla="val 55328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113755" name="TextBox 2"/>
          <p:cNvSpPr txBox="1">
            <a:spLocks noChangeArrowheads="1"/>
          </p:cNvSpPr>
          <p:nvPr/>
        </p:nvSpPr>
        <p:spPr bwMode="auto">
          <a:xfrm>
            <a:off x="3649663" y="5596005"/>
            <a:ext cx="1858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10 - 20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years</a:t>
            </a:r>
          </a:p>
        </p:txBody>
      </p:sp>
      <p:sp>
        <p:nvSpPr>
          <p:cNvPr id="53" name="TextBox 7"/>
          <p:cNvSpPr txBox="1">
            <a:spLocks noChangeArrowheads="1"/>
          </p:cNvSpPr>
          <p:nvPr/>
        </p:nvSpPr>
        <p:spPr bwMode="auto">
          <a:xfrm>
            <a:off x="284919" y="1507151"/>
            <a:ext cx="8751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j-lt"/>
              </a:rPr>
              <a:t>NSSL has implemented more than </a:t>
            </a:r>
            <a:r>
              <a:rPr lang="en-US" sz="1400" b="1" dirty="0">
                <a:latin typeface="+mj-lt"/>
              </a:rPr>
              <a:t>60 research to operations projects </a:t>
            </a:r>
            <a:r>
              <a:rPr lang="en-US" sz="1400" dirty="0">
                <a:latin typeface="+mj-lt"/>
              </a:rPr>
              <a:t>over the past decade</a:t>
            </a:r>
            <a:r>
              <a:rPr lang="en-US" sz="1400" dirty="0" smtClean="0">
                <a:latin typeface="+mj-lt"/>
              </a:rPr>
              <a:t>.  Some of the most prominent ones – past and current – are shown below in terms of Technology Readiness Levels:</a:t>
            </a:r>
            <a:endParaRPr lang="en-US" sz="1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775" y="3613666"/>
            <a:ext cx="9760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In progress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59727" y="4724582"/>
            <a:ext cx="9760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In progress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857375" y="5199433"/>
            <a:ext cx="236654" cy="223837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  <a:ln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2956886" y="5170839"/>
            <a:ext cx="236654" cy="223837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  <a:ln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057743" y="5154501"/>
            <a:ext cx="236654" cy="223837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  <a:ln>
            <a:solidFill>
              <a:schemeClr val="accent4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78" y="931285"/>
            <a:ext cx="4576382" cy="56439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77" y="1497089"/>
            <a:ext cx="8915049" cy="391951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Successes</a:t>
            </a:r>
          </a:p>
          <a:p>
            <a:pPr lvl="1"/>
            <a:r>
              <a:rPr lang="en-US" dirty="0" smtClean="0"/>
              <a:t>Preeminent severe storm research</a:t>
            </a:r>
          </a:p>
          <a:p>
            <a:pPr lvl="1"/>
            <a:r>
              <a:rPr lang="en-US" dirty="0" smtClean="0"/>
              <a:t>Strong sense of vision</a:t>
            </a:r>
          </a:p>
          <a:p>
            <a:pPr lvl="1"/>
            <a:r>
              <a:rPr lang="en-US" dirty="0" smtClean="0"/>
              <a:t>Improving NWS capabilities (R2O)</a:t>
            </a:r>
            <a:endParaRPr lang="en-US" dirty="0"/>
          </a:p>
          <a:p>
            <a:pPr lvl="1"/>
            <a:r>
              <a:rPr lang="en-US" dirty="0" smtClean="0"/>
              <a:t>Enthusiastic, dedicated professionals</a:t>
            </a:r>
          </a:p>
          <a:p>
            <a:pPr marL="0" indent="0">
              <a:buNone/>
            </a:pPr>
            <a:r>
              <a:rPr lang="en-US" dirty="0" smtClean="0"/>
              <a:t>Remaining challenges</a:t>
            </a:r>
          </a:p>
          <a:p>
            <a:pPr lvl="1"/>
            <a:r>
              <a:rPr lang="en-US" dirty="0" smtClean="0"/>
              <a:t>Maintaining “brain trust” in face of budget uncertainties</a:t>
            </a:r>
          </a:p>
          <a:p>
            <a:pPr lvl="1"/>
            <a:r>
              <a:rPr lang="en-US" dirty="0" smtClean="0"/>
              <a:t>Workforce diversity: age, gender, race</a:t>
            </a:r>
          </a:p>
          <a:p>
            <a:pPr lvl="1"/>
            <a:r>
              <a:rPr lang="en-US" dirty="0" smtClean="0"/>
              <a:t>Phased array radar decisions by NOAA &amp; FAA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/>
          <a:lstStyle/>
          <a:p>
            <a:fld id="{2AE81A39-2840-ED4D-A514-D0833010961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6" descr="15986550085_413ff536d5_k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360" y="752535"/>
            <a:ext cx="3778881" cy="251834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sx="101000" sy="101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55845" y="2527286"/>
            <a:ext cx="3778882" cy="7565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/>
              </a:rPr>
              <a:t>Celebrating 50 Years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/>
              </a:rPr>
              <a:t>of service to the nation!</a:t>
            </a:r>
          </a:p>
        </p:txBody>
      </p:sp>
    </p:spTree>
    <p:extLst>
      <p:ext uri="{BB962C8B-B14F-4D97-AF65-F5344CB8AC3E}">
        <p14:creationId xmlns:p14="http://schemas.microsoft.com/office/powerpoint/2010/main" val="18019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779463" y="917575"/>
            <a:ext cx="7583487" cy="715963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Workforce </a:t>
            </a:r>
            <a:r>
              <a:rPr lang="en-US" dirty="0" smtClean="0">
                <a:latin typeface="+mj-lt"/>
              </a:rPr>
              <a:t>Distribution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68B0A8-EB7F-294C-88F6-025DEDB6186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14812117"/>
              </p:ext>
            </p:extLst>
          </p:nvPr>
        </p:nvGraphicFramePr>
        <p:xfrm>
          <a:off x="1226079" y="1727213"/>
          <a:ext cx="669025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5832421" y="5696606"/>
            <a:ext cx="328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*  Federal</a:t>
            </a:r>
            <a:r>
              <a:rPr lang="en-US" dirty="0">
                <a:latin typeface="+mn-lt"/>
              </a:rPr>
              <a:t>: 16 Ph.D., 8 M.S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* CIMMS</a:t>
            </a:r>
            <a:r>
              <a:rPr lang="en-US" dirty="0">
                <a:latin typeface="+mn-lt"/>
              </a:rPr>
              <a:t>: 25 Ph.D., 15 M.S.</a:t>
            </a:r>
          </a:p>
        </p:txBody>
      </p:sp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87879"/>
              </p:ext>
            </p:extLst>
          </p:nvPr>
        </p:nvGraphicFramePr>
        <p:xfrm>
          <a:off x="1153087" y="5668197"/>
          <a:ext cx="4679334" cy="68586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0531"/>
                <a:gridCol w="1371334"/>
                <a:gridCol w="1151467"/>
                <a:gridCol w="1016002"/>
              </a:tblGrid>
              <a:tr h="3397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Federal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CIMMS</a:t>
                      </a:r>
                    </a:p>
                  </a:txBody>
                  <a:tcPr marL="85340" marR="85340" marT="42670" marB="426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Contract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</a:tr>
              <a:tr h="34610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42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48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10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sz="1600" b="0" dirty="0">
                        <a:solidFill>
                          <a:schemeClr val="bg2"/>
                        </a:solidFill>
                      </a:endParaRPr>
                    </a:p>
                  </a:txBody>
                  <a:tcPr marL="85340" marR="85340" marT="42670" marB="4267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7334" y="3886200"/>
            <a:ext cx="7797800" cy="2249551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7333" y="1425081"/>
            <a:ext cx="7789331" cy="2249551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40885"/>
            <a:ext cx="7583488" cy="684196"/>
          </a:xfrm>
        </p:spPr>
        <p:txBody>
          <a:bodyPr/>
          <a:lstStyle/>
          <a:p>
            <a:pPr algn="ctr"/>
            <a:r>
              <a:rPr lang="en-US" dirty="0" smtClean="0"/>
              <a:t>Workforce Diversity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051832"/>
              </p:ext>
            </p:extLst>
          </p:nvPr>
        </p:nvGraphicFramePr>
        <p:xfrm>
          <a:off x="4732865" y="1229873"/>
          <a:ext cx="3733799" cy="2555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130B9B-FAE4-2B4A-82F7-E23547B8B10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232498221"/>
              </p:ext>
            </p:extLst>
          </p:nvPr>
        </p:nvGraphicFramePr>
        <p:xfrm>
          <a:off x="4954589" y="3818505"/>
          <a:ext cx="3520545" cy="25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96567594"/>
              </p:ext>
            </p:extLst>
          </p:nvPr>
        </p:nvGraphicFramePr>
        <p:xfrm>
          <a:off x="514239" y="1301763"/>
          <a:ext cx="3716337" cy="24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7334" y="1460552"/>
            <a:ext cx="562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Total Workforce by Gender</a:t>
            </a:r>
            <a:endParaRPr lang="en-US" b="1" dirty="0">
              <a:latin typeface="+mj-lt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048685612"/>
              </p:ext>
            </p:extLst>
          </p:nvPr>
        </p:nvGraphicFramePr>
        <p:xfrm>
          <a:off x="170926" y="3779321"/>
          <a:ext cx="4561939" cy="2621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7334" y="3886200"/>
            <a:ext cx="301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Total Workforce by Race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60724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-42862" y="917575"/>
            <a:ext cx="9186862" cy="614363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Federal Employee Retirement Eligibility</a:t>
            </a:r>
          </a:p>
        </p:txBody>
      </p:sp>
      <p:graphicFrame>
        <p:nvGraphicFramePr>
          <p:cNvPr id="2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009710"/>
              </p:ext>
            </p:extLst>
          </p:nvPr>
        </p:nvGraphicFramePr>
        <p:xfrm>
          <a:off x="855663" y="1820863"/>
          <a:ext cx="7289800" cy="3275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7AB895-723D-3445-93EA-693100C8CBB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9463" y="5070745"/>
            <a:ext cx="3716337" cy="860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Ctr="1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400" b="1" dirty="0"/>
              <a:t>2009</a:t>
            </a: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400" dirty="0"/>
              <a:t>Average age of Federal Scientists = 53.6</a:t>
            </a: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400" dirty="0"/>
              <a:t>% Eligible to retire = 43.5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070745"/>
            <a:ext cx="3716338" cy="860425"/>
          </a:xfrm>
          <a:prstGeom prst="rect">
            <a:avLst/>
          </a:prstGeom>
          <a:solidFill>
            <a:srgbClr val="C4EE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Ctr="1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400" b="1" dirty="0"/>
              <a:t>2014</a:t>
            </a: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400" dirty="0"/>
              <a:t>Average age of Federal Scientists = 58.1</a:t>
            </a:r>
          </a:p>
          <a:p>
            <a:pPr algn="ctr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400" dirty="0"/>
              <a:t>% Eligible to retire = 41.4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663" y="6007592"/>
            <a:ext cx="6876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2"/>
                </a:solidFill>
                <a:latin typeface="+mn-lt"/>
              </a:rPr>
              <a:t>Attrition rate is stable (number retiring ~ number reaching retirement age)</a:t>
            </a:r>
            <a:endParaRPr lang="en-US" sz="1600" i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846810" y="849313"/>
            <a:ext cx="7583487" cy="708025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15-year Staff History</a:t>
            </a:r>
          </a:p>
        </p:txBody>
      </p:sp>
      <p:graphicFrame>
        <p:nvGraphicFramePr>
          <p:cNvPr id="2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886809"/>
              </p:ext>
            </p:extLst>
          </p:nvPr>
        </p:nvGraphicFramePr>
        <p:xfrm>
          <a:off x="677863" y="1778000"/>
          <a:ext cx="7583487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NSSL Lab Review Feb 25–27, 2015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055368-5AFC-2440-A798-D9C717C61A5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82235" y="1409008"/>
            <a:ext cx="353943" cy="1284967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Last NSSL Review</a:t>
            </a:r>
            <a:endParaRPr lang="en-US" sz="11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ch 2015 Lab Review_NEW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ppt/theme/themeOverride2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ppt/theme/themeOverride3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ppt/theme/themeOverride4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ppt/theme/themeOverride5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Koch 2015 Lab Review_NEW.thmx</Template>
  <TotalTime>25852</TotalTime>
  <Words>3727</Words>
  <Application>Microsoft Macintosh PowerPoint</Application>
  <PresentationFormat>On-screen Show (4:3)</PresentationFormat>
  <Paragraphs>575</Paragraphs>
  <Slides>52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Koch 2015 Lab Review_NEW</vt:lpstr>
      <vt:lpstr>National Severe Storms Laboratory Review</vt:lpstr>
      <vt:lpstr>PowerPoint Presentation</vt:lpstr>
      <vt:lpstr>NSSL Research Themes</vt:lpstr>
      <vt:lpstr>PowerPoint Presentation</vt:lpstr>
      <vt:lpstr>NSSL Organization Chart</vt:lpstr>
      <vt:lpstr>Workforce Distribution</vt:lpstr>
      <vt:lpstr>Workforce Diversity</vt:lpstr>
      <vt:lpstr>Federal Employee Retirement Eligibility</vt:lpstr>
      <vt:lpstr>15-year Staff History</vt:lpstr>
      <vt:lpstr>Hires at NSSL since Feb 2009 Lab Review</vt:lpstr>
      <vt:lpstr>PowerPoint Presentation</vt:lpstr>
      <vt:lpstr>Quality: Annual Peer-Reviewed Publications</vt:lpstr>
      <vt:lpstr>Quality: Citations</vt:lpstr>
      <vt:lpstr>Quality: Authored Textbooks</vt:lpstr>
      <vt:lpstr>Quality: DoC Awards 2010–2014</vt:lpstr>
      <vt:lpstr>Quality: NOAA Awards 2010–2014</vt:lpstr>
      <vt:lpstr>Quality:  NOAA Awards 2010–2014</vt:lpstr>
      <vt:lpstr>Quality:  NOAA Awards 2010–2014 (cont.)</vt:lpstr>
      <vt:lpstr>Quality: Non-NOAA Awards 2010–2014</vt:lpstr>
      <vt:lpstr>Quality: Prestigious Memberships</vt:lpstr>
      <vt:lpstr>Quality: 11 Current AMS/AGU Fellows</vt:lpstr>
      <vt:lpstr>Quality: Service</vt:lpstr>
      <vt:lpstr>Quality: Collaborations</vt:lpstr>
      <vt:lpstr>Quality: CRADAs and MOUs</vt:lpstr>
      <vt:lpstr>Quality: Involvement in Education</vt:lpstr>
      <vt:lpstr>Quality: Media Stories</vt:lpstr>
      <vt:lpstr>Quality: Community Connections</vt:lpstr>
      <vt:lpstr>PowerPoint Presentation</vt:lpstr>
      <vt:lpstr>Relevance: In General</vt:lpstr>
      <vt:lpstr>Relevance to NOAA Planning (details to follow in subsequent presentations)</vt:lpstr>
      <vt:lpstr>Relevance of NSSL Research to NOAA and OAR Missions</vt:lpstr>
      <vt:lpstr>Relevance: NOAA 5-Year Research Plan</vt:lpstr>
      <vt:lpstr>Relevance to NOAA  Administrator’s Top Priorities</vt:lpstr>
      <vt:lpstr>Relevance:  Quotes from Users of NSSL WDSS-II (Warning Decision Support System – Integrated Information)</vt:lpstr>
      <vt:lpstr>PowerPoint Presentation</vt:lpstr>
      <vt:lpstr>Performance:  General</vt:lpstr>
      <vt:lpstr>Performance:  General</vt:lpstr>
      <vt:lpstr>Performance: FY14 Income and Expenses (Total: $31.3M)</vt:lpstr>
      <vt:lpstr>Performance: Expenses by Science Theme (excludes administration/infrastructure costs)</vt:lpstr>
      <vt:lpstr>Performance: Healthy Funding</vt:lpstr>
      <vt:lpstr>Grand Scientific Challenges  from the NSSL Strategic Plan for 2015-2025</vt:lpstr>
      <vt:lpstr>Performance: Research Leadership &amp; Planning</vt:lpstr>
      <vt:lpstr>Performance:  Progress from Vital Signs Revisited Report</vt:lpstr>
      <vt:lpstr>Performance:  Workforce Management Plan</vt:lpstr>
      <vt:lpstr>Performance:  Research Leadership &amp; Planning</vt:lpstr>
      <vt:lpstr>Performance:  Examples from FY 2014 Annual Operating Plan</vt:lpstr>
      <vt:lpstr>NSSL Research Themes</vt:lpstr>
      <vt:lpstr>R2O Performance:  Radar Technology and Products</vt:lpstr>
      <vt:lpstr>R2O Performance:  Forecast and Warning Technology</vt:lpstr>
      <vt:lpstr>Performance:  Understanding High-Impact Weather</vt:lpstr>
      <vt:lpstr>Performance: Research to Operations (R2O)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Steve Koch</cp:lastModifiedBy>
  <cp:revision>539</cp:revision>
  <dcterms:created xsi:type="dcterms:W3CDTF">2014-10-24T15:10:25Z</dcterms:created>
  <dcterms:modified xsi:type="dcterms:W3CDTF">2015-02-19T01:10:03Z</dcterms:modified>
</cp:coreProperties>
</file>