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5051" r:id="rId1"/>
  </p:sldMasterIdLst>
  <p:notesMasterIdLst>
    <p:notesMasterId r:id="rId12"/>
  </p:notesMasterIdLst>
  <p:handoutMasterIdLst>
    <p:handoutMasterId r:id="rId13"/>
  </p:handoutMasterIdLst>
  <p:sldIdLst>
    <p:sldId id="256" r:id="rId2"/>
    <p:sldId id="260" r:id="rId3"/>
    <p:sldId id="261" r:id="rId4"/>
    <p:sldId id="262" r:id="rId5"/>
    <p:sldId id="263" r:id="rId6"/>
    <p:sldId id="271" r:id="rId7"/>
    <p:sldId id="265" r:id="rId8"/>
    <p:sldId id="267" r:id="rId9"/>
    <p:sldId id="269" r:id="rId10"/>
    <p:sldId id="26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0" autoAdjust="0"/>
    <p:restoredTop sz="79472" autoAdjust="0"/>
  </p:normalViewPr>
  <p:slideViewPr>
    <p:cSldViewPr snapToGrid="0" snapToObjects="1">
      <p:cViewPr varScale="1">
        <p:scale>
          <a:sx n="123" d="100"/>
          <a:sy n="123" d="100"/>
        </p:scale>
        <p:origin x="-2016" y="-104"/>
      </p:cViewPr>
      <p:guideLst>
        <p:guide orient="horz" pos="269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1DB7F8-5096-C24D-A554-7000DED36531}" type="datetimeFigureOut">
              <a:rPr lang="en-US" smtClean="0"/>
              <a:t>2/18/15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A5527C-FF65-7E45-8C08-C143030C5125}" type="slidenum">
              <a:rPr lang="en-US" smtClean="0"/>
              <a:t>‹#›</a:t>
            </a:fld>
            <a:endParaRPr lang="en-US"/>
          </a:p>
        </p:txBody>
      </p:sp>
    </p:spTree>
    <p:extLst>
      <p:ext uri="{BB962C8B-B14F-4D97-AF65-F5344CB8AC3E}">
        <p14:creationId xmlns:p14="http://schemas.microsoft.com/office/powerpoint/2010/main" val="1967654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AFE238-AD58-F64E-85D7-52F93FA94EB0}" type="datetimeFigureOut">
              <a:rPr lang="en-US" smtClean="0"/>
              <a:t>2/18/15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8C3057-D8C7-3446-9A91-8A752B787481}" type="slidenum">
              <a:rPr lang="en-US" smtClean="0"/>
              <a:t>‹#›</a:t>
            </a:fld>
            <a:endParaRPr lang="en-US"/>
          </a:p>
        </p:txBody>
      </p:sp>
    </p:spTree>
    <p:extLst>
      <p:ext uri="{BB962C8B-B14F-4D97-AF65-F5344CB8AC3E}">
        <p14:creationId xmlns:p14="http://schemas.microsoft.com/office/powerpoint/2010/main" val="330273460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experimental warning program? Well,</a:t>
            </a:r>
            <a:r>
              <a:rPr lang="en-US" baseline="0" dirty="0" smtClean="0"/>
              <a:t> we are part of NOAA’s Hazardous Weather </a:t>
            </a:r>
            <a:r>
              <a:rPr lang="en-US" baseline="0" dirty="0" err="1" smtClean="0"/>
              <a:t>Testbed</a:t>
            </a:r>
            <a:r>
              <a:rPr lang="en-US" baseline="0" dirty="0" smtClean="0"/>
              <a:t> and our mission is the evaluate new technologies, methodologies, observation systems, applications, and meteorological techniques at the warning scale (~0-2 hour time period) in both real-time and displaced real-time. In our experiments. we work heavily with internal and external researchers, algorithm developers and technology specialists, training developers and social scientists as well as forecasters to capture feedback for further improvement of products, development of best practices training, and demonstrate quality and relevancy in NWS operations.</a:t>
            </a:r>
            <a:endParaRPr lang="en-US" dirty="0"/>
          </a:p>
        </p:txBody>
      </p:sp>
      <p:sp>
        <p:nvSpPr>
          <p:cNvPr id="4" name="Slide Number Placeholder 3"/>
          <p:cNvSpPr>
            <a:spLocks noGrp="1"/>
          </p:cNvSpPr>
          <p:nvPr>
            <p:ph type="sldNum" sz="quarter" idx="10"/>
          </p:nvPr>
        </p:nvSpPr>
        <p:spPr/>
        <p:txBody>
          <a:bodyPr/>
          <a:lstStyle/>
          <a:p>
            <a:fld id="{0F8C3057-D8C7-3446-9A91-8A752B787481}" type="slidenum">
              <a:rPr lang="en-US" smtClean="0"/>
              <a:t>2</a:t>
            </a:fld>
            <a:endParaRPr lang="en-US"/>
          </a:p>
        </p:txBody>
      </p:sp>
    </p:spTree>
    <p:extLst>
      <p:ext uri="{BB962C8B-B14F-4D97-AF65-F5344CB8AC3E}">
        <p14:creationId xmlns:p14="http://schemas.microsoft.com/office/powerpoint/2010/main" val="1783836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we execute these</a:t>
            </a:r>
            <a:r>
              <a:rPr lang="en-US" baseline="0" dirty="0" smtClean="0"/>
              <a:t> experiments is based on a strong technological backbone in our program. Since 2008 we’ve been using the Advanced Weather Interactive Processing System (or AWIPS), which is the same software environment that forecasters use in day-to-day operations. The NWS has been transitioning to a next generation AWIPS-2 software system for several years and we were the first NOAA </a:t>
            </a:r>
            <a:r>
              <a:rPr lang="en-US" baseline="0" dirty="0" err="1" smtClean="0"/>
              <a:t>testbed</a:t>
            </a:r>
            <a:r>
              <a:rPr lang="en-US" baseline="0" dirty="0" smtClean="0"/>
              <a:t> to utilize AWIPS-2 for performance evaluation. We have 10 AWIPS-2 workstations in the HWT that we can localize to any NWS office in the nation as our study region can change from day-to-day. Furthermore, we have a satellite broadcast access feed that provides every product available to the NWS also available for us in the </a:t>
            </a:r>
            <a:r>
              <a:rPr lang="en-US" baseline="0" dirty="0" err="1" smtClean="0"/>
              <a:t>testbed</a:t>
            </a:r>
            <a:r>
              <a:rPr lang="en-US" baseline="0" dirty="0" smtClean="0"/>
              <a:t>. We did this because we don’t want to innovate in a </a:t>
            </a:r>
            <a:r>
              <a:rPr lang="en-US" baseline="0" dirty="0" err="1" smtClean="0"/>
              <a:t>vaccum</a:t>
            </a:r>
            <a:r>
              <a:rPr lang="en-US" baseline="0" dirty="0" smtClean="0"/>
              <a:t>, we want to see how these new products and techniques look side-by-side with current products and observe how forecasters pair these products together for best practices and ultimately provides an analog of an NWS forecast office that they are familiar with.</a:t>
            </a:r>
            <a:endParaRPr lang="en-US" dirty="0"/>
          </a:p>
        </p:txBody>
      </p:sp>
      <p:sp>
        <p:nvSpPr>
          <p:cNvPr id="4" name="Slide Number Placeholder 3"/>
          <p:cNvSpPr>
            <a:spLocks noGrp="1"/>
          </p:cNvSpPr>
          <p:nvPr>
            <p:ph type="sldNum" sz="quarter" idx="10"/>
          </p:nvPr>
        </p:nvSpPr>
        <p:spPr/>
        <p:txBody>
          <a:bodyPr/>
          <a:lstStyle/>
          <a:p>
            <a:fld id="{0F8C3057-D8C7-3446-9A91-8A752B787481}" type="slidenum">
              <a:rPr lang="en-US" smtClean="0"/>
              <a:t>3</a:t>
            </a:fld>
            <a:endParaRPr lang="en-US"/>
          </a:p>
        </p:txBody>
      </p:sp>
    </p:spTree>
    <p:extLst>
      <p:ext uri="{BB962C8B-B14F-4D97-AF65-F5344CB8AC3E}">
        <p14:creationId xmlns:p14="http://schemas.microsoft.com/office/powerpoint/2010/main" val="2243821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we have the system to display information but how to we capture forecaster feedback? It’s ultimately dependent on the experiment but for our big real-time spring program we use a mixed media approach. During operations we use blogging to capture key judgments and allows forecaster to describe in free form what they are seeing. Forecasters will take daily and/or weekly questionnaires developed by the project investigators to provide direct assessment of their products. Furthermore, we will have face-to-face daily and weekly debriefs with all partners for questions and concerns to be raised and captured. This system has provided a great amount of transparency in the evaluation process.</a:t>
            </a:r>
            <a:endParaRPr lang="en-US" dirty="0"/>
          </a:p>
        </p:txBody>
      </p:sp>
      <p:sp>
        <p:nvSpPr>
          <p:cNvPr id="4" name="Slide Number Placeholder 3"/>
          <p:cNvSpPr>
            <a:spLocks noGrp="1"/>
          </p:cNvSpPr>
          <p:nvPr>
            <p:ph type="sldNum" sz="quarter" idx="10"/>
          </p:nvPr>
        </p:nvSpPr>
        <p:spPr/>
        <p:txBody>
          <a:bodyPr/>
          <a:lstStyle/>
          <a:p>
            <a:fld id="{0F8C3057-D8C7-3446-9A91-8A752B787481}" type="slidenum">
              <a:rPr lang="en-US" smtClean="0"/>
              <a:t>4</a:t>
            </a:fld>
            <a:endParaRPr lang="en-US"/>
          </a:p>
        </p:txBody>
      </p:sp>
    </p:spTree>
    <p:extLst>
      <p:ext uri="{BB962C8B-B14F-4D97-AF65-F5344CB8AC3E}">
        <p14:creationId xmlns:p14="http://schemas.microsoft.com/office/powerpoint/2010/main" val="3454485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So</a:t>
            </a:r>
            <a:r>
              <a:rPr lang="en-US" baseline="0" dirty="0" smtClean="0"/>
              <a:t> what have we evaluated in the HWT in the past? We’ll take you through some our prior initiatives. First, we’ll discuss 3DVAR. 3DVAR is a data assimilation technique that objectively blends model data and observations. Why did we look at 3DVAR? It serves as one of the proposed vehicles for Warn-On-Forecast (which examines w</a:t>
            </a:r>
            <a:r>
              <a:rPr lang="en-US" dirty="0" smtClean="0"/>
              <a:t>arning methods where NWP plays a larger role)</a:t>
            </a:r>
            <a:r>
              <a:rPr lang="en-US" baseline="0" dirty="0" smtClean="0"/>
              <a:t>. Using the 3DVAR system, numerous derived fields were available in AWIPS at 1km spatial and temporal resolution which is much higher than current product display capabilities in a NWS forecast office. We ran this project for two years and capitalizing on forecaster feedback, we were able to swap out weaker performing products with new ones that forecasters suggested.</a:t>
            </a:r>
            <a:endParaRPr lang="en-US" dirty="0"/>
          </a:p>
        </p:txBody>
      </p:sp>
      <p:sp>
        <p:nvSpPr>
          <p:cNvPr id="4" name="Slide Number Placeholder 3"/>
          <p:cNvSpPr>
            <a:spLocks noGrp="1"/>
          </p:cNvSpPr>
          <p:nvPr>
            <p:ph type="sldNum" sz="quarter" idx="10"/>
          </p:nvPr>
        </p:nvSpPr>
        <p:spPr/>
        <p:txBody>
          <a:bodyPr/>
          <a:lstStyle/>
          <a:p>
            <a:fld id="{0F8C3057-D8C7-3446-9A91-8A752B787481}" type="slidenum">
              <a:rPr lang="en-US" smtClean="0"/>
              <a:t>5</a:t>
            </a:fld>
            <a:endParaRPr lang="en-US"/>
          </a:p>
        </p:txBody>
      </p:sp>
    </p:spTree>
    <p:extLst>
      <p:ext uri="{BB962C8B-B14F-4D97-AF65-F5344CB8AC3E}">
        <p14:creationId xmlns:p14="http://schemas.microsoft.com/office/powerpoint/2010/main" val="3637279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So</a:t>
            </a:r>
            <a:r>
              <a:rPr lang="en-US" baseline="0" dirty="0" smtClean="0"/>
              <a:t> what have we evaluated in the HWT in the past? We’ll take you through some our prior initiatives. First, we’ll discuss 3DVAR. 3DVAR is a data assimilation technique that objectively blends model data and observations. Why did we look at 3DVAR? It serves as one of the proposed vehicles for Warn-On-Forecast (which examines w</a:t>
            </a:r>
            <a:r>
              <a:rPr lang="en-US" dirty="0" smtClean="0"/>
              <a:t>arning methods where NWP plays a larger role)</a:t>
            </a:r>
            <a:r>
              <a:rPr lang="en-US" baseline="0" dirty="0" smtClean="0"/>
              <a:t>. Using the 3DVAR system, numerous derived fields were available in AWIPS at 1km spatial and temporal resolution which is much higher than current product display capabilities in a NWS forecast office. We ran this project for two years and capitalizing on forecaster feedback, we were able to swap out weaker performing products with new ones that forecasters suggested.</a:t>
            </a:r>
            <a:endParaRPr lang="en-US" dirty="0"/>
          </a:p>
        </p:txBody>
      </p:sp>
      <p:sp>
        <p:nvSpPr>
          <p:cNvPr id="4" name="Slide Number Placeholder 3"/>
          <p:cNvSpPr>
            <a:spLocks noGrp="1"/>
          </p:cNvSpPr>
          <p:nvPr>
            <p:ph type="sldNum" sz="quarter" idx="10"/>
          </p:nvPr>
        </p:nvSpPr>
        <p:spPr/>
        <p:txBody>
          <a:bodyPr/>
          <a:lstStyle/>
          <a:p>
            <a:fld id="{0F8C3057-D8C7-3446-9A91-8A752B787481}" type="slidenum">
              <a:rPr lang="en-US" smtClean="0"/>
              <a:t>6</a:t>
            </a:fld>
            <a:endParaRPr lang="en-US"/>
          </a:p>
        </p:txBody>
      </p:sp>
    </p:spTree>
    <p:extLst>
      <p:ext uri="{BB962C8B-B14F-4D97-AF65-F5344CB8AC3E}">
        <p14:creationId xmlns:p14="http://schemas.microsoft.com/office/powerpoint/2010/main" val="3637279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past initiative includes</a:t>
            </a:r>
            <a:r>
              <a:rPr lang="en-US" baseline="0" dirty="0" smtClean="0"/>
              <a:t> MR/MS which stands for Multiple-Radar/Multiple-Sensor which you’ve heard about a bit already. How this system works is it exploits areas of overlapping radar coverage to generate 3D cubes of reflectivity, velocity, and derivative products every 2 minutes with a variable spatial resolution from 500m for velocity products and 1km for all other products. This initiative went through several iterations in its 8 years in the HWT and during this time began to gain NWS support and trust. Each year the NWS provides a “dream list” and each NWS region votes on products and services they wish to see in operations. MR/MS was rated in the top 10 from every NWS region. This is a rare feat particularly due to the geographic challenges each region faces. We will be hitting an MR/MS milestone this year as the system is implemented into the AWIPS-2 operational baseline.</a:t>
            </a:r>
            <a:endParaRPr lang="en-US" dirty="0"/>
          </a:p>
        </p:txBody>
      </p:sp>
      <p:sp>
        <p:nvSpPr>
          <p:cNvPr id="4" name="Slide Number Placeholder 3"/>
          <p:cNvSpPr>
            <a:spLocks noGrp="1"/>
          </p:cNvSpPr>
          <p:nvPr>
            <p:ph type="sldNum" sz="quarter" idx="10"/>
          </p:nvPr>
        </p:nvSpPr>
        <p:spPr/>
        <p:txBody>
          <a:bodyPr/>
          <a:lstStyle/>
          <a:p>
            <a:fld id="{0F8C3057-D8C7-3446-9A91-8A752B787481}" type="slidenum">
              <a:rPr lang="en-US" smtClean="0"/>
              <a:t>7</a:t>
            </a:fld>
            <a:endParaRPr lang="en-US"/>
          </a:p>
        </p:txBody>
      </p:sp>
    </p:spTree>
    <p:extLst>
      <p:ext uri="{BB962C8B-B14F-4D97-AF65-F5344CB8AC3E}">
        <p14:creationId xmlns:p14="http://schemas.microsoft.com/office/powerpoint/2010/main" val="2939295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current initiative</a:t>
            </a:r>
            <a:r>
              <a:rPr lang="en-US" baseline="0" dirty="0" smtClean="0"/>
              <a:t> the EWP is working on is our first public/private sector data evaluation experiment. We were tasked to evaluate Earth Network’s total lightning and derivative products and determine it’s place in warning operations. To do this, we brought 18 NWS forecasters in and put them through six two-hour scenarios with varying convective modes. Each forecaster had one of three data tiers of information use to make a warning decision and we collected a lot of information about their decisions through observations, warning extraction, and post-event surveys.</a:t>
            </a:r>
            <a:endParaRPr lang="en-US" dirty="0"/>
          </a:p>
        </p:txBody>
      </p:sp>
      <p:sp>
        <p:nvSpPr>
          <p:cNvPr id="4" name="Slide Number Placeholder 3"/>
          <p:cNvSpPr>
            <a:spLocks noGrp="1"/>
          </p:cNvSpPr>
          <p:nvPr>
            <p:ph type="sldNum" sz="quarter" idx="10"/>
          </p:nvPr>
        </p:nvSpPr>
        <p:spPr/>
        <p:txBody>
          <a:bodyPr/>
          <a:lstStyle/>
          <a:p>
            <a:fld id="{0F8C3057-D8C7-3446-9A91-8A752B787481}" type="slidenum">
              <a:rPr lang="en-US" smtClean="0"/>
              <a:t>8</a:t>
            </a:fld>
            <a:endParaRPr lang="en-US"/>
          </a:p>
        </p:txBody>
      </p:sp>
    </p:spTree>
    <p:extLst>
      <p:ext uri="{BB962C8B-B14F-4D97-AF65-F5344CB8AC3E}">
        <p14:creationId xmlns:p14="http://schemas.microsoft.com/office/powerpoint/2010/main" val="326909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Expounding</a:t>
            </a:r>
            <a:r>
              <a:rPr lang="en-US" baseline="0" dirty="0" smtClean="0"/>
              <a:t> on one output from our experiment was our use of the NASA Task Load Index. This multi-dimensional assessment tool allows us to assess perceived workload of a new task or product. What we found when we applied this to our experiment, was that the mean perceived workload was similar and independent of the data tier utilized. What influenced the perceived workload or forecaster stress more was effectively the meteorology of the case. We are moving forward with this evaluation of these products in real-time as part of spring program this year.</a:t>
            </a:r>
            <a:endParaRPr lang="en-US" dirty="0"/>
          </a:p>
        </p:txBody>
      </p:sp>
      <p:sp>
        <p:nvSpPr>
          <p:cNvPr id="4" name="Slide Number Placeholder 3"/>
          <p:cNvSpPr>
            <a:spLocks noGrp="1"/>
          </p:cNvSpPr>
          <p:nvPr>
            <p:ph type="sldNum" sz="quarter" idx="10"/>
          </p:nvPr>
        </p:nvSpPr>
        <p:spPr/>
        <p:txBody>
          <a:bodyPr/>
          <a:lstStyle/>
          <a:p>
            <a:fld id="{0F8C3057-D8C7-3446-9A91-8A752B787481}" type="slidenum">
              <a:rPr lang="en-US" smtClean="0"/>
              <a:t>9</a:t>
            </a:fld>
            <a:endParaRPr lang="en-US"/>
          </a:p>
        </p:txBody>
      </p:sp>
    </p:spTree>
    <p:extLst>
      <p:ext uri="{BB962C8B-B14F-4D97-AF65-F5344CB8AC3E}">
        <p14:creationId xmlns:p14="http://schemas.microsoft.com/office/powerpoint/2010/main" val="3662949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is just</a:t>
            </a:r>
            <a:r>
              <a:rPr lang="en-US" baseline="0" dirty="0" smtClean="0"/>
              <a:t> one of many initiatives the EWP will be a part of moving forward as we provide a platform for the evaluation of new products and services to meet the needs of the National Weather Service.</a:t>
            </a:r>
            <a:br>
              <a:rPr lang="en-US" baseline="0" dirty="0" smtClean="0"/>
            </a:br>
            <a:r>
              <a:rPr lang="en-US" baseline="0" dirty="0" smtClean="0"/>
              <a:t>Some of our current and proposed future initiatives include:</a:t>
            </a:r>
            <a:br>
              <a:rPr lang="en-US" baseline="0" dirty="0" smtClean="0"/>
            </a:br>
            <a:r>
              <a:rPr lang="en-US" baseline="0" dirty="0" smtClean="0"/>
              <a:t>- Continued work on exploring the role rapid-scan radar has on human factors and forecaster conceptual models for storm dynamics as part of the Phased Array Radar Innovative Sensing Experiment (or PARISE) which you will hear about in the next talk from Dr. Pam </a:t>
            </a:r>
            <a:r>
              <a:rPr lang="en-US" baseline="0" dirty="0" err="1" smtClean="0"/>
              <a:t>Heinselman</a:t>
            </a:r>
            <a:endParaRPr lang="en-US" baseline="0" dirty="0" smtClean="0"/>
          </a:p>
          <a:p>
            <a:pPr marL="171450" indent="-171450">
              <a:buFontTx/>
              <a:buChar char="-"/>
            </a:pPr>
            <a:r>
              <a:rPr lang="en-US" baseline="0" dirty="0" smtClean="0"/>
              <a:t>Continued risk reduction activities in the development of algorithms and tools to support the GOES-R satellite mission. You’ll hear more about this from Dr. Kristin Calhoun in this session.</a:t>
            </a:r>
            <a:br>
              <a:rPr lang="en-US" baseline="0" dirty="0" smtClean="0"/>
            </a:br>
            <a:r>
              <a:rPr lang="en-US" baseline="0" dirty="0" smtClean="0"/>
              <a:t>- Probabilistic Hazard Information (or PHI) development into AWIPS-2 which is one of the pillars of the FACETs frameworks. You’ll hear more about this from Dr. Christopher </a:t>
            </a:r>
            <a:r>
              <a:rPr lang="en-US" baseline="0" dirty="0" err="1" smtClean="0"/>
              <a:t>Karstens</a:t>
            </a:r>
            <a:r>
              <a:rPr lang="en-US" baseline="0" dirty="0" smtClean="0"/>
              <a:t> and </a:t>
            </a:r>
            <a:r>
              <a:rPr lang="en-US" baseline="0" dirty="0" err="1" smtClean="0"/>
              <a:t>Lans</a:t>
            </a:r>
            <a:r>
              <a:rPr lang="en-US" baseline="0" dirty="0" smtClean="0"/>
              <a:t> </a:t>
            </a:r>
            <a:r>
              <a:rPr lang="en-US" baseline="0" dirty="0" err="1" smtClean="0"/>
              <a:t>Rothfusz</a:t>
            </a:r>
            <a:r>
              <a:rPr lang="en-US" baseline="0" dirty="0" smtClean="0"/>
              <a:t/>
            </a:r>
            <a:br>
              <a:rPr lang="en-US" baseline="0" dirty="0" smtClean="0"/>
            </a:br>
            <a:r>
              <a:rPr lang="en-US" baseline="0" dirty="0" smtClean="0"/>
              <a:t>- And finally, evaluation of a new paradigm for flash flood prediction under the Flooded Locations and Simulated Hydrographs (or FLASH) project.</a:t>
            </a:r>
          </a:p>
        </p:txBody>
      </p:sp>
      <p:sp>
        <p:nvSpPr>
          <p:cNvPr id="4" name="Slide Number Placeholder 3"/>
          <p:cNvSpPr>
            <a:spLocks noGrp="1"/>
          </p:cNvSpPr>
          <p:nvPr>
            <p:ph type="sldNum" sz="quarter" idx="10"/>
          </p:nvPr>
        </p:nvSpPr>
        <p:spPr/>
        <p:txBody>
          <a:bodyPr/>
          <a:lstStyle/>
          <a:p>
            <a:fld id="{0F8C3057-D8C7-3446-9A91-8A752B787481}" type="slidenum">
              <a:rPr lang="en-US" smtClean="0"/>
              <a:t>10</a:t>
            </a:fld>
            <a:endParaRPr lang="en-US"/>
          </a:p>
        </p:txBody>
      </p:sp>
    </p:spTree>
    <p:extLst>
      <p:ext uri="{BB962C8B-B14F-4D97-AF65-F5344CB8AC3E}">
        <p14:creationId xmlns:p14="http://schemas.microsoft.com/office/powerpoint/2010/main" val="19487524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Three Pictures">
    <p:bg>
      <p:bgRef idx="1001">
        <a:schemeClr val="bg2"/>
      </p:bgRef>
    </p:bg>
    <p:spTree>
      <p:nvGrpSpPr>
        <p:cNvPr id="1" name=""/>
        <p:cNvGrpSpPr/>
        <p:nvPr/>
      </p:nvGrpSpPr>
      <p:grpSpPr>
        <a:xfrm>
          <a:off x="0" y="0"/>
          <a:ext cx="0" cy="0"/>
          <a:chOff x="0" y="0"/>
          <a:chExt cx="0" cy="0"/>
        </a:xfrm>
      </p:grpSpPr>
      <p:pic>
        <p:nvPicPr>
          <p:cNvPr id="11" name="Picture Placeholder 12" descr="BlueDome_w_scud.psd"/>
          <p:cNvPicPr>
            <a:picLocks noChangeAspect="1"/>
          </p:cNvPicPr>
          <p:nvPr userDrawn="1"/>
        </p:nvPicPr>
        <p:blipFill rotWithShape="1">
          <a:blip r:embed="rId2" cstate="print">
            <a:extLst>
              <a:ext uri="{28A0092B-C50C-407E-A947-70E740481C1C}">
                <a14:useLocalDpi xmlns:a14="http://schemas.microsoft.com/office/drawing/2010/main"/>
              </a:ext>
            </a:extLst>
          </a:blip>
          <a:srcRect t="-315"/>
          <a:stretch/>
        </p:blipFill>
        <p:spPr>
          <a:xfrm>
            <a:off x="0" y="-9339"/>
            <a:ext cx="2234144" cy="4281714"/>
          </a:xfrm>
          <a:prstGeom prst="rect">
            <a:avLst/>
          </a:prstGeom>
        </p:spPr>
      </p:pic>
      <p:pic>
        <p:nvPicPr>
          <p:cNvPr id="13" name="Picture Placeholder 11" descr="090605_Wyoming6_Coniglio.psd"/>
          <p:cNvPicPr>
            <a:picLocks noChangeAspect="1"/>
          </p:cNvPicPr>
          <p:nvPr userDrawn="1"/>
        </p:nvPicPr>
        <p:blipFill rotWithShape="1">
          <a:blip r:embed="rId3" cstate="print">
            <a:extLst>
              <a:ext uri="{28A0092B-C50C-407E-A947-70E740481C1C}">
                <a14:useLocalDpi xmlns:a14="http://schemas.microsoft.com/office/drawing/2010/main"/>
              </a:ext>
            </a:extLst>
          </a:blip>
          <a:srcRect t="-315"/>
          <a:stretch/>
        </p:blipFill>
        <p:spPr>
          <a:xfrm>
            <a:off x="2319004" y="-9339"/>
            <a:ext cx="4505991" cy="4281714"/>
          </a:xfrm>
          <a:prstGeom prst="rect">
            <a:avLst/>
          </a:prstGeom>
        </p:spPr>
      </p:pic>
      <p:pic>
        <p:nvPicPr>
          <p:cNvPr id="14" name="Picture Placeholder 13" descr="15764.psd"/>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6909855" y="2924"/>
            <a:ext cx="2234144" cy="4272375"/>
          </a:xfrm>
          <a:prstGeom prst="rect">
            <a:avLst/>
          </a:prstGeom>
        </p:spPr>
      </p:pic>
      <p:sp>
        <p:nvSpPr>
          <p:cNvPr id="2" name="Title 1"/>
          <p:cNvSpPr>
            <a:spLocks noGrp="1"/>
          </p:cNvSpPr>
          <p:nvPr>
            <p:ph type="ctrTitle"/>
          </p:nvPr>
        </p:nvSpPr>
        <p:spPr>
          <a:xfrm>
            <a:off x="0" y="4295141"/>
            <a:ext cx="9143999" cy="1162085"/>
          </a:xfrm>
          <a:prstGeom prst="rect">
            <a:avLst/>
          </a:prstGeom>
        </p:spPr>
        <p:txBody>
          <a:bodyPr anchor="ctr" anchorCtr="0">
            <a:normAutofit/>
          </a:bodyPr>
          <a:lstStyle>
            <a:lvl1pPr algn="r">
              <a:defRPr sz="3200" baseline="0">
                <a:solidFill>
                  <a:schemeClr val="tx1"/>
                </a:solidFill>
              </a:defRPr>
            </a:lvl1pPr>
          </a:lstStyle>
          <a:p>
            <a:r>
              <a:rPr lang="en-US" dirty="0" smtClean="0"/>
              <a:t>Click to edit Master title</a:t>
            </a:r>
            <a:endParaRPr dirty="0"/>
          </a:p>
        </p:txBody>
      </p:sp>
      <p:sp>
        <p:nvSpPr>
          <p:cNvPr id="3" name="Subtitle 2"/>
          <p:cNvSpPr>
            <a:spLocks noGrp="1"/>
          </p:cNvSpPr>
          <p:nvPr>
            <p:ph type="subTitle" idx="1"/>
          </p:nvPr>
        </p:nvSpPr>
        <p:spPr>
          <a:xfrm>
            <a:off x="3552484" y="5457226"/>
            <a:ext cx="5591516" cy="1399138"/>
          </a:xfrm>
          <a:prstGeom prst="rect">
            <a:avLst/>
          </a:prstGeom>
        </p:spPr>
        <p:txBody>
          <a:bodyPr>
            <a:noAutofit/>
          </a:bodyPr>
          <a:lstStyle>
            <a:lvl1pPr marL="0" indent="0" algn="r">
              <a:spcBef>
                <a:spcPct val="0"/>
              </a:spcBef>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a:t>
            </a:r>
            <a:endParaRPr dirty="0"/>
          </a:p>
        </p:txBody>
      </p:sp>
      <p:grpSp>
        <p:nvGrpSpPr>
          <p:cNvPr id="7" name="Group 6"/>
          <p:cNvGrpSpPr/>
          <p:nvPr userDrawn="1"/>
        </p:nvGrpSpPr>
        <p:grpSpPr>
          <a:xfrm>
            <a:off x="214652" y="6032501"/>
            <a:ext cx="2476501" cy="698500"/>
            <a:chOff x="1823332" y="6023429"/>
            <a:chExt cx="2476501" cy="698500"/>
          </a:xfrm>
        </p:grpSpPr>
        <p:pic>
          <p:nvPicPr>
            <p:cNvPr id="4" name="Picture 3" descr="noaa_wt.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713204" y="6023429"/>
              <a:ext cx="696758" cy="698500"/>
            </a:xfrm>
            <a:prstGeom prst="rect">
              <a:avLst/>
            </a:prstGeom>
          </p:spPr>
        </p:pic>
        <p:pic>
          <p:nvPicPr>
            <p:cNvPr id="5" name="Picture 4" descr="US-DeptOfCommerce-Seal.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823332" y="6032501"/>
              <a:ext cx="680357" cy="680357"/>
            </a:xfrm>
            <a:prstGeom prst="rect">
              <a:avLst/>
            </a:prstGeom>
          </p:spPr>
        </p:pic>
        <p:pic>
          <p:nvPicPr>
            <p:cNvPr id="6" name="Picture 5" descr="universal_gold_b.pn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619476" y="6032501"/>
              <a:ext cx="680357" cy="680357"/>
            </a:xfrm>
            <a:prstGeom prst="rect">
              <a:avLst/>
            </a:prstGeom>
          </p:spPr>
        </p:pic>
      </p:grpSp>
    </p:spTree>
    <p:extLst>
      <p:ext uri="{BB962C8B-B14F-4D97-AF65-F5344CB8AC3E}">
        <p14:creationId xmlns:p14="http://schemas.microsoft.com/office/powerpoint/2010/main" val="1407048149"/>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79463" y="898809"/>
            <a:ext cx="7583488" cy="1143000"/>
          </a:xfrm>
          <a:prstGeom prst="rect">
            <a:avLst/>
          </a:prstGeom>
        </p:spPr>
        <p:txBody>
          <a:bodyPr/>
          <a:lstStyle/>
          <a:p>
            <a:r>
              <a:rPr lang="en-US" smtClean="0"/>
              <a:t>Click to edit Master title style</a:t>
            </a:r>
            <a:endParaRPr dirty="0"/>
          </a:p>
        </p:txBody>
      </p:sp>
      <p:pic>
        <p:nvPicPr>
          <p:cNvPr id="7" name="Picture 6" descr="pan1a.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731520"/>
          </a:xfrm>
          <a:prstGeom prst="rect">
            <a:avLst/>
          </a:prstGeom>
        </p:spPr>
      </p:pic>
      <p:pic>
        <p:nvPicPr>
          <p:cNvPr id="10" name="Picture 9" descr="pan1a.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731520"/>
          </a:xfrm>
          <a:prstGeom prst="rect">
            <a:avLst/>
          </a:prstGeom>
        </p:spPr>
      </p:pic>
      <p:sp>
        <p:nvSpPr>
          <p:cNvPr id="13" name="Rectangle 12"/>
          <p:cNvSpPr/>
          <p:nvPr userDrawn="1"/>
        </p:nvSpPr>
        <p:spPr>
          <a:xfrm>
            <a:off x="0" y="6408385"/>
            <a:ext cx="9144000" cy="45392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dirty="0">
              <a:solidFill>
                <a:schemeClr val="bg1"/>
              </a:solidFill>
            </a:endParaRPr>
          </a:p>
        </p:txBody>
      </p:sp>
      <p:sp>
        <p:nvSpPr>
          <p:cNvPr id="14" name="Footer Placeholder 8"/>
          <p:cNvSpPr>
            <a:spLocks noGrp="1"/>
          </p:cNvSpPr>
          <p:nvPr>
            <p:ph type="ftr" sz="quarter" idx="3"/>
          </p:nvPr>
        </p:nvSpPr>
        <p:spPr>
          <a:xfrm>
            <a:off x="779463" y="6452783"/>
            <a:ext cx="4174404" cy="365125"/>
          </a:xfrm>
          <a:prstGeom prst="rect">
            <a:avLst/>
          </a:prstGeom>
        </p:spPr>
        <p:txBody>
          <a:bodyPr vert="horz" lIns="91440" tIns="45720" rIns="91440" bIns="45720" rtlCol="0" anchor="ctr"/>
          <a:lstStyle>
            <a:lvl1pPr algn="l">
              <a:defRPr sz="1400">
                <a:solidFill>
                  <a:schemeClr val="bg1"/>
                </a:solidFill>
              </a:defRPr>
            </a:lvl1pPr>
          </a:lstStyle>
          <a:p>
            <a:r>
              <a:rPr lang="en-US" smtClean="0"/>
              <a:t>NSSL Lab Review Feb 25–27, 2015</a:t>
            </a:r>
            <a:endParaRPr lang="en-US" dirty="0"/>
          </a:p>
        </p:txBody>
      </p:sp>
      <p:sp>
        <p:nvSpPr>
          <p:cNvPr id="15" name="Slide Number Placeholder 10"/>
          <p:cNvSpPr>
            <a:spLocks noGrp="1"/>
          </p:cNvSpPr>
          <p:nvPr>
            <p:ph type="sldNum" sz="quarter" idx="4"/>
          </p:nvPr>
        </p:nvSpPr>
        <p:spPr>
          <a:xfrm>
            <a:off x="6836447" y="6452783"/>
            <a:ext cx="2133600" cy="365125"/>
          </a:xfrm>
          <a:prstGeom prst="rect">
            <a:avLst/>
          </a:prstGeom>
        </p:spPr>
        <p:txBody>
          <a:bodyPr vert="horz" lIns="91440" tIns="45720" rIns="91440" bIns="45720" rtlCol="0" anchor="ctr"/>
          <a:lstStyle>
            <a:lvl1pPr algn="r">
              <a:defRPr sz="1400">
                <a:solidFill>
                  <a:schemeClr val="bg1"/>
                </a:solidFill>
              </a:defRPr>
            </a:lvl1pPr>
          </a:lstStyle>
          <a:p>
            <a:fld id="{2AE81A39-2840-ED4D-A514-D08330109612}" type="slidenum">
              <a:rPr lang="en-US" smtClean="0"/>
              <a:pPr/>
              <a:t>‹#›</a:t>
            </a:fld>
            <a:endParaRPr lang="en-US" dirty="0"/>
          </a:p>
        </p:txBody>
      </p:sp>
      <p:pic>
        <p:nvPicPr>
          <p:cNvPr id="16" name="Picture 15" descr="universal_gold_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922" y="6068206"/>
            <a:ext cx="680357" cy="6803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No Banner)">
    <p:spTree>
      <p:nvGrpSpPr>
        <p:cNvPr id="1" name=""/>
        <p:cNvGrpSpPr/>
        <p:nvPr/>
      </p:nvGrpSpPr>
      <p:grpSpPr>
        <a:xfrm>
          <a:off x="0" y="0"/>
          <a:ext cx="0" cy="0"/>
          <a:chOff x="0" y="0"/>
          <a:chExt cx="0" cy="0"/>
        </a:xfrm>
      </p:grpSpPr>
      <p:sp>
        <p:nvSpPr>
          <p:cNvPr id="2" name="Title 1"/>
          <p:cNvSpPr>
            <a:spLocks noGrp="1"/>
          </p:cNvSpPr>
          <p:nvPr>
            <p:ph type="title"/>
          </p:nvPr>
        </p:nvSpPr>
        <p:spPr>
          <a:xfrm>
            <a:off x="779463" y="825721"/>
            <a:ext cx="7583488" cy="1143000"/>
          </a:xfrm>
          <a:prstGeom prst="rect">
            <a:avLst/>
          </a:prstGeom>
        </p:spPr>
        <p:txBody>
          <a:bodyPr/>
          <a:lstStyle/>
          <a:p>
            <a:r>
              <a:rPr lang="en-US" smtClean="0"/>
              <a:t>Click to edit Master title style</a:t>
            </a:r>
            <a:endParaRPr/>
          </a:p>
        </p:txBody>
      </p:sp>
      <p:sp>
        <p:nvSpPr>
          <p:cNvPr id="9" name="Rectangle 8"/>
          <p:cNvSpPr/>
          <p:nvPr userDrawn="1"/>
        </p:nvSpPr>
        <p:spPr>
          <a:xfrm>
            <a:off x="0" y="6408385"/>
            <a:ext cx="9144000" cy="45392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dirty="0">
              <a:solidFill>
                <a:schemeClr val="bg1"/>
              </a:solidFill>
            </a:endParaRPr>
          </a:p>
        </p:txBody>
      </p:sp>
      <p:sp>
        <p:nvSpPr>
          <p:cNvPr id="10" name="Footer Placeholder 8"/>
          <p:cNvSpPr>
            <a:spLocks noGrp="1"/>
          </p:cNvSpPr>
          <p:nvPr>
            <p:ph type="ftr" sz="quarter" idx="3"/>
          </p:nvPr>
        </p:nvSpPr>
        <p:spPr>
          <a:xfrm>
            <a:off x="779463" y="6452783"/>
            <a:ext cx="4174404" cy="365125"/>
          </a:xfrm>
          <a:prstGeom prst="rect">
            <a:avLst/>
          </a:prstGeom>
        </p:spPr>
        <p:txBody>
          <a:bodyPr vert="horz" lIns="91440" tIns="45720" rIns="91440" bIns="45720" rtlCol="0" anchor="ctr"/>
          <a:lstStyle>
            <a:lvl1pPr algn="l">
              <a:defRPr sz="1400">
                <a:solidFill>
                  <a:schemeClr val="bg1"/>
                </a:solidFill>
              </a:defRPr>
            </a:lvl1pPr>
          </a:lstStyle>
          <a:p>
            <a:r>
              <a:rPr lang="en-US" smtClean="0"/>
              <a:t>NSSL Lab Review Feb 25–27, 2015</a:t>
            </a:r>
            <a:endParaRPr lang="en-US" dirty="0"/>
          </a:p>
        </p:txBody>
      </p:sp>
      <p:sp>
        <p:nvSpPr>
          <p:cNvPr id="13" name="Slide Number Placeholder 10"/>
          <p:cNvSpPr>
            <a:spLocks noGrp="1"/>
          </p:cNvSpPr>
          <p:nvPr>
            <p:ph type="sldNum" sz="quarter" idx="4"/>
          </p:nvPr>
        </p:nvSpPr>
        <p:spPr>
          <a:xfrm>
            <a:off x="6836447" y="6452783"/>
            <a:ext cx="2133600" cy="365125"/>
          </a:xfrm>
          <a:prstGeom prst="rect">
            <a:avLst/>
          </a:prstGeom>
        </p:spPr>
        <p:txBody>
          <a:bodyPr vert="horz" lIns="91440" tIns="45720" rIns="91440" bIns="45720" rtlCol="0" anchor="ctr"/>
          <a:lstStyle>
            <a:lvl1pPr algn="r">
              <a:defRPr sz="1400">
                <a:solidFill>
                  <a:schemeClr val="bg1"/>
                </a:solidFill>
              </a:defRPr>
            </a:lvl1pPr>
          </a:lstStyle>
          <a:p>
            <a:fld id="{2AE81A39-2840-ED4D-A514-D08330109612}" type="slidenum">
              <a:rPr lang="en-US" smtClean="0"/>
              <a:pPr/>
              <a:t>‹#›</a:t>
            </a:fld>
            <a:endParaRPr lang="en-US" dirty="0"/>
          </a:p>
        </p:txBody>
      </p:sp>
      <p:pic>
        <p:nvPicPr>
          <p:cNvPr id="14" name="Picture 13" descr="universal_gold_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922" y="6068206"/>
            <a:ext cx="680357" cy="680357"/>
          </a:xfrm>
          <a:prstGeom prst="rect">
            <a:avLst/>
          </a:prstGeom>
        </p:spPr>
      </p:pic>
    </p:spTree>
    <p:extLst>
      <p:ext uri="{BB962C8B-B14F-4D97-AF65-F5344CB8AC3E}">
        <p14:creationId xmlns:p14="http://schemas.microsoft.com/office/powerpoint/2010/main" val="358687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an1a.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731520"/>
          </a:xfrm>
          <a:prstGeom prst="rect">
            <a:avLst/>
          </a:prstGeom>
        </p:spPr>
      </p:pic>
      <p:pic>
        <p:nvPicPr>
          <p:cNvPr id="11" name="Picture 10" descr="pan1a.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731520"/>
          </a:xfrm>
          <a:prstGeom prst="rect">
            <a:avLst/>
          </a:prstGeom>
        </p:spPr>
      </p:pic>
      <p:sp>
        <p:nvSpPr>
          <p:cNvPr id="12" name="Rectangle 11"/>
          <p:cNvSpPr/>
          <p:nvPr userDrawn="1"/>
        </p:nvSpPr>
        <p:spPr>
          <a:xfrm>
            <a:off x="0" y="6408385"/>
            <a:ext cx="9144000" cy="45392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dirty="0">
              <a:solidFill>
                <a:schemeClr val="bg1"/>
              </a:solidFill>
            </a:endParaRPr>
          </a:p>
        </p:txBody>
      </p:sp>
      <p:sp>
        <p:nvSpPr>
          <p:cNvPr id="13" name="Footer Placeholder 8"/>
          <p:cNvSpPr>
            <a:spLocks noGrp="1"/>
          </p:cNvSpPr>
          <p:nvPr>
            <p:ph type="ftr" sz="quarter" idx="3"/>
          </p:nvPr>
        </p:nvSpPr>
        <p:spPr>
          <a:xfrm>
            <a:off x="779463" y="6452783"/>
            <a:ext cx="4174404" cy="365125"/>
          </a:xfrm>
          <a:prstGeom prst="rect">
            <a:avLst/>
          </a:prstGeom>
        </p:spPr>
        <p:txBody>
          <a:bodyPr vert="horz" lIns="91440" tIns="45720" rIns="91440" bIns="45720" rtlCol="0" anchor="ctr"/>
          <a:lstStyle>
            <a:lvl1pPr algn="l">
              <a:defRPr sz="1400">
                <a:solidFill>
                  <a:schemeClr val="bg1"/>
                </a:solidFill>
              </a:defRPr>
            </a:lvl1pPr>
          </a:lstStyle>
          <a:p>
            <a:r>
              <a:rPr lang="en-US" smtClean="0"/>
              <a:t>NSSL Lab Review Feb 25–27, 2015</a:t>
            </a:r>
            <a:endParaRPr lang="en-US" dirty="0"/>
          </a:p>
        </p:txBody>
      </p:sp>
      <p:sp>
        <p:nvSpPr>
          <p:cNvPr id="14" name="Slide Number Placeholder 10"/>
          <p:cNvSpPr>
            <a:spLocks noGrp="1"/>
          </p:cNvSpPr>
          <p:nvPr>
            <p:ph type="sldNum" sz="quarter" idx="4"/>
          </p:nvPr>
        </p:nvSpPr>
        <p:spPr>
          <a:xfrm>
            <a:off x="6836447" y="6452783"/>
            <a:ext cx="2133600" cy="365125"/>
          </a:xfrm>
          <a:prstGeom prst="rect">
            <a:avLst/>
          </a:prstGeom>
        </p:spPr>
        <p:txBody>
          <a:bodyPr vert="horz" lIns="91440" tIns="45720" rIns="91440" bIns="45720" rtlCol="0" anchor="ctr"/>
          <a:lstStyle>
            <a:lvl1pPr algn="r">
              <a:defRPr sz="1400">
                <a:solidFill>
                  <a:schemeClr val="bg1"/>
                </a:solidFill>
              </a:defRPr>
            </a:lvl1pPr>
          </a:lstStyle>
          <a:p>
            <a:fld id="{2AE81A39-2840-ED4D-A514-D08330109612}" type="slidenum">
              <a:rPr lang="en-US" smtClean="0"/>
              <a:pPr/>
              <a:t>‹#›</a:t>
            </a:fld>
            <a:endParaRPr lang="en-US" dirty="0"/>
          </a:p>
        </p:txBody>
      </p:sp>
      <p:pic>
        <p:nvPicPr>
          <p:cNvPr id="15" name="Picture 14" descr="universal_gold_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922" y="6068206"/>
            <a:ext cx="680357" cy="6803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No Banner)">
    <p:spTree>
      <p:nvGrpSpPr>
        <p:cNvPr id="1" name=""/>
        <p:cNvGrpSpPr/>
        <p:nvPr/>
      </p:nvGrpSpPr>
      <p:grpSpPr>
        <a:xfrm>
          <a:off x="0" y="0"/>
          <a:ext cx="0" cy="0"/>
          <a:chOff x="0" y="0"/>
          <a:chExt cx="0" cy="0"/>
        </a:xfrm>
      </p:grpSpPr>
      <p:sp>
        <p:nvSpPr>
          <p:cNvPr id="10" name="Rectangle 9"/>
          <p:cNvSpPr/>
          <p:nvPr userDrawn="1"/>
        </p:nvSpPr>
        <p:spPr>
          <a:xfrm>
            <a:off x="0" y="6408385"/>
            <a:ext cx="9144000" cy="45392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dirty="0">
              <a:solidFill>
                <a:schemeClr val="bg1"/>
              </a:solidFill>
            </a:endParaRPr>
          </a:p>
        </p:txBody>
      </p:sp>
      <p:sp>
        <p:nvSpPr>
          <p:cNvPr id="11" name="Footer Placeholder 8"/>
          <p:cNvSpPr>
            <a:spLocks noGrp="1"/>
          </p:cNvSpPr>
          <p:nvPr>
            <p:ph type="ftr" sz="quarter" idx="3"/>
          </p:nvPr>
        </p:nvSpPr>
        <p:spPr>
          <a:xfrm>
            <a:off x="779463" y="6452783"/>
            <a:ext cx="4174404" cy="365125"/>
          </a:xfrm>
          <a:prstGeom prst="rect">
            <a:avLst/>
          </a:prstGeom>
        </p:spPr>
        <p:txBody>
          <a:bodyPr vert="horz" lIns="91440" tIns="45720" rIns="91440" bIns="45720" rtlCol="0" anchor="ctr"/>
          <a:lstStyle>
            <a:lvl1pPr algn="l">
              <a:defRPr sz="1400">
                <a:solidFill>
                  <a:schemeClr val="bg1"/>
                </a:solidFill>
              </a:defRPr>
            </a:lvl1pPr>
          </a:lstStyle>
          <a:p>
            <a:r>
              <a:rPr lang="en-US" smtClean="0"/>
              <a:t>NSSL Lab Review Feb 25–27, 2015</a:t>
            </a:r>
            <a:endParaRPr lang="en-US" dirty="0"/>
          </a:p>
        </p:txBody>
      </p:sp>
      <p:sp>
        <p:nvSpPr>
          <p:cNvPr id="12" name="Slide Number Placeholder 10"/>
          <p:cNvSpPr>
            <a:spLocks noGrp="1"/>
          </p:cNvSpPr>
          <p:nvPr>
            <p:ph type="sldNum" sz="quarter" idx="4"/>
          </p:nvPr>
        </p:nvSpPr>
        <p:spPr>
          <a:xfrm>
            <a:off x="6836447" y="6452783"/>
            <a:ext cx="2133600" cy="365125"/>
          </a:xfrm>
          <a:prstGeom prst="rect">
            <a:avLst/>
          </a:prstGeom>
        </p:spPr>
        <p:txBody>
          <a:bodyPr vert="horz" lIns="91440" tIns="45720" rIns="91440" bIns="45720" rtlCol="0" anchor="ctr"/>
          <a:lstStyle>
            <a:lvl1pPr algn="r">
              <a:defRPr sz="1400">
                <a:solidFill>
                  <a:schemeClr val="bg1"/>
                </a:solidFill>
              </a:defRPr>
            </a:lvl1pPr>
          </a:lstStyle>
          <a:p>
            <a:fld id="{2AE81A39-2840-ED4D-A514-D08330109612}" type="slidenum">
              <a:rPr lang="en-US" smtClean="0"/>
              <a:pPr/>
              <a:t>‹#›</a:t>
            </a:fld>
            <a:endParaRPr lang="en-US" dirty="0"/>
          </a:p>
        </p:txBody>
      </p:sp>
      <p:pic>
        <p:nvPicPr>
          <p:cNvPr id="13" name="Picture 12" descr="universal_gold_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922" y="6068206"/>
            <a:ext cx="680357" cy="680357"/>
          </a:xfrm>
          <a:prstGeom prst="rect">
            <a:avLst/>
          </a:prstGeom>
        </p:spPr>
      </p:pic>
    </p:spTree>
    <p:extLst>
      <p:ext uri="{BB962C8B-B14F-4D97-AF65-F5344CB8AC3E}">
        <p14:creationId xmlns:p14="http://schemas.microsoft.com/office/powerpoint/2010/main" val="322459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5780" y="2177303"/>
            <a:ext cx="3657600" cy="1162050"/>
          </a:xfrm>
          <a:prstGeom prst="rect">
            <a:avLst/>
          </a:prstGeom>
        </p:spPr>
        <p:txBody>
          <a:bodyPr anchor="b">
            <a:normAutofit/>
          </a:bodyPr>
          <a:lstStyle>
            <a:lvl1pPr algn="l">
              <a:defRPr sz="3000" b="0">
                <a:solidFill>
                  <a:schemeClr val="bg2"/>
                </a:solidFill>
              </a:defRPr>
            </a:lvl1pPr>
          </a:lstStyle>
          <a:p>
            <a:r>
              <a:rPr lang="en-US" smtClean="0"/>
              <a:t>Click to edit Master title style</a:t>
            </a:r>
            <a:endParaRPr dirty="0"/>
          </a:p>
        </p:txBody>
      </p:sp>
      <p:sp>
        <p:nvSpPr>
          <p:cNvPr id="3" name="Content Placeholder 2"/>
          <p:cNvSpPr>
            <a:spLocks noGrp="1"/>
          </p:cNvSpPr>
          <p:nvPr>
            <p:ph idx="1"/>
          </p:nvPr>
        </p:nvSpPr>
        <p:spPr>
          <a:xfrm>
            <a:off x="4945380" y="922774"/>
            <a:ext cx="3657600" cy="5271696"/>
          </a:xfrm>
          <a:prstGeom prst="rect">
            <a:avLst/>
          </a:prstGeo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25780" y="3352799"/>
            <a:ext cx="3657600" cy="2841671"/>
          </a:xfrm>
          <a:prstGeom prst="rect">
            <a:avLst/>
          </a:prstGeo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9" name="Picture 8" descr="pan1a.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731520"/>
          </a:xfrm>
          <a:prstGeom prst="rect">
            <a:avLst/>
          </a:prstGeom>
        </p:spPr>
      </p:pic>
      <p:pic>
        <p:nvPicPr>
          <p:cNvPr id="11" name="Picture 10" descr="pan1a.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731520"/>
          </a:xfrm>
          <a:prstGeom prst="rect">
            <a:avLst/>
          </a:prstGeom>
        </p:spPr>
      </p:pic>
      <p:sp>
        <p:nvSpPr>
          <p:cNvPr id="13" name="Rectangle 12"/>
          <p:cNvSpPr/>
          <p:nvPr userDrawn="1"/>
        </p:nvSpPr>
        <p:spPr>
          <a:xfrm>
            <a:off x="0" y="6408385"/>
            <a:ext cx="9144000" cy="45392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dirty="0">
              <a:solidFill>
                <a:schemeClr val="bg1"/>
              </a:solidFill>
            </a:endParaRPr>
          </a:p>
        </p:txBody>
      </p:sp>
      <p:sp>
        <p:nvSpPr>
          <p:cNvPr id="14" name="Footer Placeholder 8"/>
          <p:cNvSpPr>
            <a:spLocks noGrp="1"/>
          </p:cNvSpPr>
          <p:nvPr>
            <p:ph type="ftr" sz="quarter" idx="3"/>
          </p:nvPr>
        </p:nvSpPr>
        <p:spPr>
          <a:xfrm>
            <a:off x="779463" y="6452783"/>
            <a:ext cx="4174404" cy="365125"/>
          </a:xfrm>
          <a:prstGeom prst="rect">
            <a:avLst/>
          </a:prstGeom>
        </p:spPr>
        <p:txBody>
          <a:bodyPr vert="horz" lIns="91440" tIns="45720" rIns="91440" bIns="45720" rtlCol="0" anchor="ctr"/>
          <a:lstStyle>
            <a:lvl1pPr algn="l">
              <a:defRPr sz="1400">
                <a:solidFill>
                  <a:schemeClr val="bg1"/>
                </a:solidFill>
              </a:defRPr>
            </a:lvl1pPr>
          </a:lstStyle>
          <a:p>
            <a:r>
              <a:rPr lang="en-US" smtClean="0"/>
              <a:t>NSSL Lab Review Feb 25–27, 2015</a:t>
            </a:r>
            <a:endParaRPr lang="en-US" dirty="0"/>
          </a:p>
        </p:txBody>
      </p:sp>
      <p:sp>
        <p:nvSpPr>
          <p:cNvPr id="15" name="Slide Number Placeholder 10"/>
          <p:cNvSpPr>
            <a:spLocks noGrp="1"/>
          </p:cNvSpPr>
          <p:nvPr>
            <p:ph type="sldNum" sz="quarter" idx="4"/>
          </p:nvPr>
        </p:nvSpPr>
        <p:spPr>
          <a:xfrm>
            <a:off x="6836447" y="6452783"/>
            <a:ext cx="2133600" cy="365125"/>
          </a:xfrm>
          <a:prstGeom prst="rect">
            <a:avLst/>
          </a:prstGeom>
        </p:spPr>
        <p:txBody>
          <a:bodyPr vert="horz" lIns="91440" tIns="45720" rIns="91440" bIns="45720" rtlCol="0" anchor="ctr"/>
          <a:lstStyle>
            <a:lvl1pPr algn="r">
              <a:defRPr sz="1400">
                <a:solidFill>
                  <a:schemeClr val="bg1"/>
                </a:solidFill>
              </a:defRPr>
            </a:lvl1pPr>
          </a:lstStyle>
          <a:p>
            <a:fld id="{2AE81A39-2840-ED4D-A514-D08330109612}" type="slidenum">
              <a:rPr lang="en-US" smtClean="0"/>
              <a:pPr/>
              <a:t>‹#›</a:t>
            </a:fld>
            <a:endParaRPr lang="en-US" dirty="0"/>
          </a:p>
        </p:txBody>
      </p:sp>
      <p:pic>
        <p:nvPicPr>
          <p:cNvPr id="18" name="Picture 17" descr="universal_gold_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922" y="6068206"/>
            <a:ext cx="680357" cy="6803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No Banner)">
    <p:spTree>
      <p:nvGrpSpPr>
        <p:cNvPr id="1" name=""/>
        <p:cNvGrpSpPr/>
        <p:nvPr/>
      </p:nvGrpSpPr>
      <p:grpSpPr>
        <a:xfrm>
          <a:off x="0" y="0"/>
          <a:ext cx="0" cy="0"/>
          <a:chOff x="0" y="0"/>
          <a:chExt cx="0" cy="0"/>
        </a:xfrm>
      </p:grpSpPr>
      <p:sp>
        <p:nvSpPr>
          <p:cNvPr id="2" name="Title 1"/>
          <p:cNvSpPr>
            <a:spLocks noGrp="1"/>
          </p:cNvSpPr>
          <p:nvPr>
            <p:ph type="title"/>
          </p:nvPr>
        </p:nvSpPr>
        <p:spPr>
          <a:xfrm>
            <a:off x="525780" y="2177303"/>
            <a:ext cx="3657600" cy="1162050"/>
          </a:xfrm>
          <a:prstGeom prst="rect">
            <a:avLst/>
          </a:prstGeom>
        </p:spPr>
        <p:txBody>
          <a:bodyPr anchor="b">
            <a:normAutofit/>
          </a:bodyPr>
          <a:lstStyle>
            <a:lvl1pPr algn="l">
              <a:defRPr sz="3000" b="0">
                <a:solidFill>
                  <a:schemeClr val="bg2"/>
                </a:solidFill>
              </a:defRPr>
            </a:lvl1pPr>
          </a:lstStyle>
          <a:p>
            <a:r>
              <a:rPr lang="en-US" smtClean="0"/>
              <a:t>Click to edit Master title style</a:t>
            </a:r>
            <a:endParaRPr dirty="0"/>
          </a:p>
        </p:txBody>
      </p:sp>
      <p:sp>
        <p:nvSpPr>
          <p:cNvPr id="3" name="Content Placeholder 2"/>
          <p:cNvSpPr>
            <a:spLocks noGrp="1"/>
          </p:cNvSpPr>
          <p:nvPr>
            <p:ph idx="1"/>
          </p:nvPr>
        </p:nvSpPr>
        <p:spPr>
          <a:xfrm>
            <a:off x="4945380" y="609600"/>
            <a:ext cx="3657600" cy="5334000"/>
          </a:xfrm>
          <a:prstGeom prst="rect">
            <a:avLst/>
          </a:prstGeo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25780" y="3352799"/>
            <a:ext cx="3657600" cy="2590801"/>
          </a:xfrm>
          <a:prstGeom prst="rect">
            <a:avLst/>
          </a:prstGeo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Rectangle 9"/>
          <p:cNvSpPr/>
          <p:nvPr userDrawn="1"/>
        </p:nvSpPr>
        <p:spPr>
          <a:xfrm>
            <a:off x="0" y="6408385"/>
            <a:ext cx="9144000" cy="45392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dirty="0">
              <a:solidFill>
                <a:schemeClr val="bg1"/>
              </a:solidFill>
            </a:endParaRPr>
          </a:p>
        </p:txBody>
      </p:sp>
      <p:sp>
        <p:nvSpPr>
          <p:cNvPr id="11" name="Footer Placeholder 8"/>
          <p:cNvSpPr>
            <a:spLocks noGrp="1"/>
          </p:cNvSpPr>
          <p:nvPr>
            <p:ph type="ftr" sz="quarter" idx="3"/>
          </p:nvPr>
        </p:nvSpPr>
        <p:spPr>
          <a:xfrm>
            <a:off x="779463" y="6452783"/>
            <a:ext cx="4174404" cy="365125"/>
          </a:xfrm>
          <a:prstGeom prst="rect">
            <a:avLst/>
          </a:prstGeom>
        </p:spPr>
        <p:txBody>
          <a:bodyPr vert="horz" lIns="91440" tIns="45720" rIns="91440" bIns="45720" rtlCol="0" anchor="ctr"/>
          <a:lstStyle>
            <a:lvl1pPr algn="l">
              <a:defRPr sz="1400">
                <a:solidFill>
                  <a:schemeClr val="bg1"/>
                </a:solidFill>
              </a:defRPr>
            </a:lvl1pPr>
          </a:lstStyle>
          <a:p>
            <a:r>
              <a:rPr lang="en-US" smtClean="0"/>
              <a:t>NSSL Lab Review Feb 25–27, 2015</a:t>
            </a:r>
            <a:endParaRPr lang="en-US" dirty="0"/>
          </a:p>
        </p:txBody>
      </p:sp>
      <p:sp>
        <p:nvSpPr>
          <p:cNvPr id="13" name="Slide Number Placeholder 10"/>
          <p:cNvSpPr>
            <a:spLocks noGrp="1"/>
          </p:cNvSpPr>
          <p:nvPr>
            <p:ph type="sldNum" sz="quarter" idx="4"/>
          </p:nvPr>
        </p:nvSpPr>
        <p:spPr>
          <a:xfrm>
            <a:off x="6836447" y="6452783"/>
            <a:ext cx="2133600" cy="365125"/>
          </a:xfrm>
          <a:prstGeom prst="rect">
            <a:avLst/>
          </a:prstGeom>
        </p:spPr>
        <p:txBody>
          <a:bodyPr vert="horz" lIns="91440" tIns="45720" rIns="91440" bIns="45720" rtlCol="0" anchor="ctr"/>
          <a:lstStyle>
            <a:lvl1pPr algn="r">
              <a:defRPr sz="1400">
                <a:solidFill>
                  <a:schemeClr val="bg1"/>
                </a:solidFill>
              </a:defRPr>
            </a:lvl1pPr>
          </a:lstStyle>
          <a:p>
            <a:fld id="{2AE81A39-2840-ED4D-A514-D08330109612}" type="slidenum">
              <a:rPr lang="en-US" smtClean="0"/>
              <a:pPr/>
              <a:t>‹#›</a:t>
            </a:fld>
            <a:endParaRPr lang="en-US" dirty="0"/>
          </a:p>
        </p:txBody>
      </p:sp>
      <p:pic>
        <p:nvPicPr>
          <p:cNvPr id="14" name="Picture 13" descr="universal_gold_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922" y="6068206"/>
            <a:ext cx="680357" cy="680357"/>
          </a:xfrm>
          <a:prstGeom prst="rect">
            <a:avLst/>
          </a:prstGeom>
        </p:spPr>
      </p:pic>
    </p:spTree>
    <p:extLst>
      <p:ext uri="{BB962C8B-B14F-4D97-AF65-F5344CB8AC3E}">
        <p14:creationId xmlns:p14="http://schemas.microsoft.com/office/powerpoint/2010/main" val="409251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0352" y="2176272"/>
            <a:ext cx="3657600" cy="1161288"/>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3000" b="0" kern="1200">
                <a:solidFill>
                  <a:srgbClr val="0A4595"/>
                </a:solidFill>
                <a:latin typeface="+mj-lt"/>
                <a:ea typeface="+mj-ea"/>
                <a:cs typeface="+mj-cs"/>
              </a:defRPr>
            </a:lvl1pPr>
          </a:lstStyle>
          <a:p>
            <a:r>
              <a:rPr lang="en-US" smtClean="0"/>
              <a:t>Click to edit Master title style</a:t>
            </a:r>
            <a:endParaRPr dirty="0"/>
          </a:p>
        </p:txBody>
      </p:sp>
      <p:sp>
        <p:nvSpPr>
          <p:cNvPr id="3" name="Picture Placeholder 2"/>
          <p:cNvSpPr>
            <a:spLocks noGrp="1"/>
          </p:cNvSpPr>
          <p:nvPr>
            <p:ph type="pic" idx="1"/>
          </p:nvPr>
        </p:nvSpPr>
        <p:spPr>
          <a:xfrm flipH="1">
            <a:off x="4654475" y="228600"/>
            <a:ext cx="4251960" cy="5965870"/>
          </a:xfrm>
          <a:prstGeom prst="snip2DiagRect">
            <a:avLst>
              <a:gd name="adj1" fmla="val 0"/>
              <a:gd name="adj2" fmla="val 0"/>
            </a:avLst>
          </a:prstGeom>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sp>
        <p:nvSpPr>
          <p:cNvPr id="4" name="Text Placeholder 3"/>
          <p:cNvSpPr>
            <a:spLocks noGrp="1"/>
          </p:cNvSpPr>
          <p:nvPr>
            <p:ph type="body" sz="half" idx="2"/>
          </p:nvPr>
        </p:nvSpPr>
        <p:spPr>
          <a:xfrm>
            <a:off x="530352" y="3342401"/>
            <a:ext cx="3657600" cy="2595282"/>
          </a:xfrm>
          <a:prstGeom prst="rect">
            <a:avLst/>
          </a:prstGeo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Rectangle 9"/>
          <p:cNvSpPr/>
          <p:nvPr userDrawn="1"/>
        </p:nvSpPr>
        <p:spPr>
          <a:xfrm>
            <a:off x="0" y="6408385"/>
            <a:ext cx="9144000" cy="45392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dirty="0">
              <a:solidFill>
                <a:schemeClr val="bg1"/>
              </a:solidFill>
            </a:endParaRPr>
          </a:p>
        </p:txBody>
      </p:sp>
      <p:sp>
        <p:nvSpPr>
          <p:cNvPr id="12" name="Footer Placeholder 8"/>
          <p:cNvSpPr>
            <a:spLocks noGrp="1"/>
          </p:cNvSpPr>
          <p:nvPr>
            <p:ph type="ftr" sz="quarter" idx="3"/>
          </p:nvPr>
        </p:nvSpPr>
        <p:spPr>
          <a:xfrm>
            <a:off x="779463" y="6452783"/>
            <a:ext cx="4174404" cy="365125"/>
          </a:xfrm>
          <a:prstGeom prst="rect">
            <a:avLst/>
          </a:prstGeom>
        </p:spPr>
        <p:txBody>
          <a:bodyPr vert="horz" lIns="91440" tIns="45720" rIns="91440" bIns="45720" rtlCol="0" anchor="ctr"/>
          <a:lstStyle>
            <a:lvl1pPr algn="l">
              <a:defRPr sz="1400">
                <a:solidFill>
                  <a:schemeClr val="bg1"/>
                </a:solidFill>
              </a:defRPr>
            </a:lvl1pPr>
          </a:lstStyle>
          <a:p>
            <a:r>
              <a:rPr lang="en-US" smtClean="0"/>
              <a:t>NSSL Lab Review Feb 25–27, 2015</a:t>
            </a:r>
            <a:endParaRPr lang="en-US" dirty="0"/>
          </a:p>
        </p:txBody>
      </p:sp>
      <p:sp>
        <p:nvSpPr>
          <p:cNvPr id="13" name="Slide Number Placeholder 10"/>
          <p:cNvSpPr>
            <a:spLocks noGrp="1"/>
          </p:cNvSpPr>
          <p:nvPr>
            <p:ph type="sldNum" sz="quarter" idx="4"/>
          </p:nvPr>
        </p:nvSpPr>
        <p:spPr>
          <a:xfrm>
            <a:off x="6836447" y="6452783"/>
            <a:ext cx="2133600" cy="365125"/>
          </a:xfrm>
          <a:prstGeom prst="rect">
            <a:avLst/>
          </a:prstGeom>
        </p:spPr>
        <p:txBody>
          <a:bodyPr vert="horz" lIns="91440" tIns="45720" rIns="91440" bIns="45720" rtlCol="0" anchor="ctr"/>
          <a:lstStyle>
            <a:lvl1pPr algn="r">
              <a:defRPr sz="1400">
                <a:solidFill>
                  <a:schemeClr val="bg1"/>
                </a:solidFill>
              </a:defRPr>
            </a:lvl1pPr>
          </a:lstStyle>
          <a:p>
            <a:fld id="{2AE81A39-2840-ED4D-A514-D08330109612}" type="slidenum">
              <a:rPr lang="en-US" smtClean="0"/>
              <a:pPr/>
              <a:t>‹#›</a:t>
            </a:fld>
            <a:endParaRPr lang="en-US" dirty="0"/>
          </a:p>
        </p:txBody>
      </p:sp>
      <p:pic>
        <p:nvPicPr>
          <p:cNvPr id="16" name="Picture 15" descr="universal_gold_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922" y="6068206"/>
            <a:ext cx="680357" cy="6803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648200"/>
            <a:ext cx="8153400" cy="6096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3000" b="0" kern="1200">
                <a:solidFill>
                  <a:srgbClr val="0A4595"/>
                </a:solidFill>
                <a:latin typeface="+mj-lt"/>
                <a:ea typeface="+mj-ea"/>
                <a:cs typeface="+mj-cs"/>
              </a:defRPr>
            </a:lvl1pPr>
          </a:lstStyle>
          <a:p>
            <a:r>
              <a:rPr lang="en-US" smtClean="0"/>
              <a:t>Click to edit Master title style</a:t>
            </a:r>
            <a:endParaRPr dirty="0"/>
          </a:p>
        </p:txBody>
      </p:sp>
      <p:sp>
        <p:nvSpPr>
          <p:cNvPr id="7" name="Text Placeholder 3"/>
          <p:cNvSpPr>
            <a:spLocks noGrp="1"/>
          </p:cNvSpPr>
          <p:nvPr>
            <p:ph type="body" sz="half" idx="2"/>
          </p:nvPr>
        </p:nvSpPr>
        <p:spPr>
          <a:xfrm>
            <a:off x="457200" y="5257799"/>
            <a:ext cx="8156448" cy="820272"/>
          </a:xfrm>
          <a:prstGeom prst="rect">
            <a:avLst/>
          </a:prstGeo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0"/>
            </a:avLst>
          </a:prstGeom>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dirty="0"/>
          </a:p>
        </p:txBody>
      </p:sp>
      <p:sp>
        <p:nvSpPr>
          <p:cNvPr id="11" name="Rectangle 10"/>
          <p:cNvSpPr/>
          <p:nvPr userDrawn="1"/>
        </p:nvSpPr>
        <p:spPr>
          <a:xfrm>
            <a:off x="0" y="6408385"/>
            <a:ext cx="9144000" cy="45392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dirty="0">
              <a:solidFill>
                <a:schemeClr val="bg1"/>
              </a:solidFill>
            </a:endParaRPr>
          </a:p>
        </p:txBody>
      </p:sp>
      <p:sp>
        <p:nvSpPr>
          <p:cNvPr id="12" name="Footer Placeholder 8"/>
          <p:cNvSpPr>
            <a:spLocks noGrp="1"/>
          </p:cNvSpPr>
          <p:nvPr>
            <p:ph type="ftr" sz="quarter" idx="3"/>
          </p:nvPr>
        </p:nvSpPr>
        <p:spPr>
          <a:xfrm>
            <a:off x="779463" y="6452783"/>
            <a:ext cx="4174404" cy="365125"/>
          </a:xfrm>
          <a:prstGeom prst="rect">
            <a:avLst/>
          </a:prstGeom>
        </p:spPr>
        <p:txBody>
          <a:bodyPr vert="horz" lIns="91440" tIns="45720" rIns="91440" bIns="45720" rtlCol="0" anchor="ctr"/>
          <a:lstStyle>
            <a:lvl1pPr algn="l">
              <a:defRPr sz="1400">
                <a:solidFill>
                  <a:schemeClr val="bg1"/>
                </a:solidFill>
              </a:defRPr>
            </a:lvl1pPr>
          </a:lstStyle>
          <a:p>
            <a:r>
              <a:rPr lang="en-US" smtClean="0"/>
              <a:t>NSSL Lab Review Feb 25–27, 2015</a:t>
            </a:r>
            <a:endParaRPr lang="en-US" dirty="0"/>
          </a:p>
        </p:txBody>
      </p:sp>
      <p:sp>
        <p:nvSpPr>
          <p:cNvPr id="16" name="Slide Number Placeholder 10"/>
          <p:cNvSpPr>
            <a:spLocks noGrp="1"/>
          </p:cNvSpPr>
          <p:nvPr>
            <p:ph type="sldNum" sz="quarter" idx="4"/>
          </p:nvPr>
        </p:nvSpPr>
        <p:spPr>
          <a:xfrm>
            <a:off x="6836447" y="6452783"/>
            <a:ext cx="2133600" cy="365125"/>
          </a:xfrm>
          <a:prstGeom prst="rect">
            <a:avLst/>
          </a:prstGeom>
        </p:spPr>
        <p:txBody>
          <a:bodyPr vert="horz" lIns="91440" tIns="45720" rIns="91440" bIns="45720" rtlCol="0" anchor="ctr"/>
          <a:lstStyle>
            <a:lvl1pPr algn="r">
              <a:defRPr sz="1400">
                <a:solidFill>
                  <a:schemeClr val="bg1"/>
                </a:solidFill>
              </a:defRPr>
            </a:lvl1pPr>
          </a:lstStyle>
          <a:p>
            <a:fld id="{2AE81A39-2840-ED4D-A514-D08330109612}" type="slidenum">
              <a:rPr lang="en-US" smtClean="0"/>
              <a:pPr/>
              <a:t>‹#›</a:t>
            </a:fld>
            <a:endParaRPr lang="en-US" dirty="0"/>
          </a:p>
        </p:txBody>
      </p:sp>
      <p:pic>
        <p:nvPicPr>
          <p:cNvPr id="17" name="Picture 16" descr="universal_gold_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922" y="6068206"/>
            <a:ext cx="680357" cy="680357"/>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79463" y="962761"/>
            <a:ext cx="7583488" cy="1143000"/>
          </a:xfrm>
          <a:prstGeom prst="rect">
            <a:avLst/>
          </a:prstGeom>
        </p:spPr>
        <p:txBody>
          <a:bodyPr/>
          <a:lstStyle/>
          <a:p>
            <a:r>
              <a:rPr lang="en-US" smtClean="0"/>
              <a:t>Click to edit Master title style</a:t>
            </a:r>
            <a:endParaRPr dirty="0"/>
          </a:p>
        </p:txBody>
      </p:sp>
      <p:sp>
        <p:nvSpPr>
          <p:cNvPr id="3" name="Vertical Text Placeholder 2"/>
          <p:cNvSpPr>
            <a:spLocks noGrp="1"/>
          </p:cNvSpPr>
          <p:nvPr>
            <p:ph type="body" orient="vert" idx="1"/>
          </p:nvPr>
        </p:nvSpPr>
        <p:spPr>
          <a:xfrm>
            <a:off x="779463" y="2329772"/>
            <a:ext cx="7583488" cy="3764315"/>
          </a:xfrm>
          <a:prstGeom prst="rect">
            <a:avLst/>
          </a:prstGeo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pic>
        <p:nvPicPr>
          <p:cNvPr id="14" name="Picture 13" descr="pan1a.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731520"/>
          </a:xfrm>
          <a:prstGeom prst="rect">
            <a:avLst/>
          </a:prstGeom>
        </p:spPr>
      </p:pic>
      <p:pic>
        <p:nvPicPr>
          <p:cNvPr id="10" name="Picture 9" descr="pan1a.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731520"/>
          </a:xfrm>
          <a:prstGeom prst="rect">
            <a:avLst/>
          </a:prstGeom>
        </p:spPr>
      </p:pic>
      <p:sp>
        <p:nvSpPr>
          <p:cNvPr id="15" name="Rectangle 14"/>
          <p:cNvSpPr/>
          <p:nvPr userDrawn="1"/>
        </p:nvSpPr>
        <p:spPr>
          <a:xfrm>
            <a:off x="0" y="6408385"/>
            <a:ext cx="9144000" cy="45392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dirty="0">
              <a:solidFill>
                <a:schemeClr val="bg1"/>
              </a:solidFill>
            </a:endParaRPr>
          </a:p>
        </p:txBody>
      </p:sp>
      <p:sp>
        <p:nvSpPr>
          <p:cNvPr id="16" name="Footer Placeholder 8"/>
          <p:cNvSpPr>
            <a:spLocks noGrp="1"/>
          </p:cNvSpPr>
          <p:nvPr>
            <p:ph type="ftr" sz="quarter" idx="3"/>
          </p:nvPr>
        </p:nvSpPr>
        <p:spPr>
          <a:xfrm>
            <a:off x="779463" y="6452783"/>
            <a:ext cx="4174404" cy="365125"/>
          </a:xfrm>
          <a:prstGeom prst="rect">
            <a:avLst/>
          </a:prstGeom>
        </p:spPr>
        <p:txBody>
          <a:bodyPr vert="horz" lIns="91440" tIns="45720" rIns="91440" bIns="45720" rtlCol="0" anchor="ctr"/>
          <a:lstStyle>
            <a:lvl1pPr algn="l">
              <a:defRPr sz="1400">
                <a:solidFill>
                  <a:schemeClr val="bg1"/>
                </a:solidFill>
              </a:defRPr>
            </a:lvl1pPr>
          </a:lstStyle>
          <a:p>
            <a:r>
              <a:rPr lang="en-US" smtClean="0"/>
              <a:t>NSSL Lab Review Feb 25–27, 2015</a:t>
            </a:r>
            <a:endParaRPr lang="en-US" dirty="0"/>
          </a:p>
        </p:txBody>
      </p:sp>
      <p:sp>
        <p:nvSpPr>
          <p:cNvPr id="17" name="Slide Number Placeholder 10"/>
          <p:cNvSpPr>
            <a:spLocks noGrp="1"/>
          </p:cNvSpPr>
          <p:nvPr>
            <p:ph type="sldNum" sz="quarter" idx="4"/>
          </p:nvPr>
        </p:nvSpPr>
        <p:spPr>
          <a:xfrm>
            <a:off x="6836447" y="6452783"/>
            <a:ext cx="2133600" cy="365125"/>
          </a:xfrm>
          <a:prstGeom prst="rect">
            <a:avLst/>
          </a:prstGeom>
        </p:spPr>
        <p:txBody>
          <a:bodyPr vert="horz" lIns="91440" tIns="45720" rIns="91440" bIns="45720" rtlCol="0" anchor="ctr"/>
          <a:lstStyle>
            <a:lvl1pPr algn="r">
              <a:defRPr sz="1400">
                <a:solidFill>
                  <a:schemeClr val="bg1"/>
                </a:solidFill>
              </a:defRPr>
            </a:lvl1pPr>
          </a:lstStyle>
          <a:p>
            <a:fld id="{2AE81A39-2840-ED4D-A514-D08330109612}" type="slidenum">
              <a:rPr lang="en-US" smtClean="0"/>
              <a:pPr/>
              <a:t>‹#›</a:t>
            </a:fld>
            <a:endParaRPr lang="en-US" dirty="0"/>
          </a:p>
        </p:txBody>
      </p:sp>
      <p:pic>
        <p:nvPicPr>
          <p:cNvPr id="18" name="Picture 17" descr="universal_gold_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922" y="6068206"/>
            <a:ext cx="680357" cy="6803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No Banner)">
    <p:spTree>
      <p:nvGrpSpPr>
        <p:cNvPr id="1" name=""/>
        <p:cNvGrpSpPr/>
        <p:nvPr/>
      </p:nvGrpSpPr>
      <p:grpSpPr>
        <a:xfrm>
          <a:off x="0" y="0"/>
          <a:ext cx="0" cy="0"/>
          <a:chOff x="0" y="0"/>
          <a:chExt cx="0" cy="0"/>
        </a:xfrm>
      </p:grpSpPr>
      <p:sp>
        <p:nvSpPr>
          <p:cNvPr id="2" name="Title 1"/>
          <p:cNvSpPr>
            <a:spLocks noGrp="1"/>
          </p:cNvSpPr>
          <p:nvPr>
            <p:ph type="title"/>
          </p:nvPr>
        </p:nvSpPr>
        <p:spPr>
          <a:xfrm>
            <a:off x="779463" y="825721"/>
            <a:ext cx="7583488" cy="1143000"/>
          </a:xfrm>
          <a:prstGeom prst="rect">
            <a:avLst/>
          </a:prstGeom>
        </p:spPr>
        <p:txBody>
          <a:bodyPr/>
          <a:lstStyle/>
          <a:p>
            <a:r>
              <a:rPr lang="en-US" smtClean="0"/>
              <a:t>Click to edit Master title style</a:t>
            </a:r>
            <a:endParaRPr dirty="0"/>
          </a:p>
        </p:txBody>
      </p:sp>
      <p:sp>
        <p:nvSpPr>
          <p:cNvPr id="3" name="Vertical Text Placeholder 2"/>
          <p:cNvSpPr>
            <a:spLocks noGrp="1"/>
          </p:cNvSpPr>
          <p:nvPr>
            <p:ph type="body" orient="vert" idx="1"/>
          </p:nvPr>
        </p:nvSpPr>
        <p:spPr>
          <a:xfrm>
            <a:off x="779463" y="2192732"/>
            <a:ext cx="7583488" cy="3764315"/>
          </a:xfrm>
          <a:prstGeom prst="rect">
            <a:avLst/>
          </a:prstGeo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Rectangle 9"/>
          <p:cNvSpPr/>
          <p:nvPr userDrawn="1"/>
        </p:nvSpPr>
        <p:spPr>
          <a:xfrm>
            <a:off x="0" y="6408385"/>
            <a:ext cx="9144000" cy="45392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dirty="0">
              <a:solidFill>
                <a:schemeClr val="bg1"/>
              </a:solidFill>
            </a:endParaRPr>
          </a:p>
        </p:txBody>
      </p:sp>
      <p:sp>
        <p:nvSpPr>
          <p:cNvPr id="14" name="Footer Placeholder 8"/>
          <p:cNvSpPr>
            <a:spLocks noGrp="1"/>
          </p:cNvSpPr>
          <p:nvPr>
            <p:ph type="ftr" sz="quarter" idx="3"/>
          </p:nvPr>
        </p:nvSpPr>
        <p:spPr>
          <a:xfrm>
            <a:off x="779463" y="6452783"/>
            <a:ext cx="4174404" cy="365125"/>
          </a:xfrm>
          <a:prstGeom prst="rect">
            <a:avLst/>
          </a:prstGeom>
        </p:spPr>
        <p:txBody>
          <a:bodyPr vert="horz" lIns="91440" tIns="45720" rIns="91440" bIns="45720" rtlCol="0" anchor="ctr"/>
          <a:lstStyle>
            <a:lvl1pPr algn="l">
              <a:defRPr sz="1400">
                <a:solidFill>
                  <a:schemeClr val="bg1"/>
                </a:solidFill>
              </a:defRPr>
            </a:lvl1pPr>
          </a:lstStyle>
          <a:p>
            <a:r>
              <a:rPr lang="en-US" smtClean="0"/>
              <a:t>NSSL Lab Review Feb 25–27, 2015</a:t>
            </a:r>
            <a:endParaRPr lang="en-US" dirty="0"/>
          </a:p>
        </p:txBody>
      </p:sp>
      <p:sp>
        <p:nvSpPr>
          <p:cNvPr id="15" name="Slide Number Placeholder 10"/>
          <p:cNvSpPr>
            <a:spLocks noGrp="1"/>
          </p:cNvSpPr>
          <p:nvPr>
            <p:ph type="sldNum" sz="quarter" idx="4"/>
          </p:nvPr>
        </p:nvSpPr>
        <p:spPr>
          <a:xfrm>
            <a:off x="6836447" y="6452783"/>
            <a:ext cx="2133600" cy="365125"/>
          </a:xfrm>
          <a:prstGeom prst="rect">
            <a:avLst/>
          </a:prstGeom>
        </p:spPr>
        <p:txBody>
          <a:bodyPr vert="horz" lIns="91440" tIns="45720" rIns="91440" bIns="45720" rtlCol="0" anchor="ctr"/>
          <a:lstStyle>
            <a:lvl1pPr algn="r">
              <a:defRPr sz="1400">
                <a:solidFill>
                  <a:schemeClr val="bg1"/>
                </a:solidFill>
              </a:defRPr>
            </a:lvl1pPr>
          </a:lstStyle>
          <a:p>
            <a:fld id="{2AE81A39-2840-ED4D-A514-D08330109612}" type="slidenum">
              <a:rPr lang="en-US" smtClean="0"/>
              <a:pPr/>
              <a:t>‹#›</a:t>
            </a:fld>
            <a:endParaRPr lang="en-US" dirty="0"/>
          </a:p>
        </p:txBody>
      </p:sp>
      <p:pic>
        <p:nvPicPr>
          <p:cNvPr id="16" name="Picture 15" descr="universal_gold_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922" y="6068206"/>
            <a:ext cx="680357" cy="680357"/>
          </a:xfrm>
          <a:prstGeom prst="rect">
            <a:avLst/>
          </a:prstGeom>
        </p:spPr>
      </p:pic>
    </p:spTree>
    <p:extLst>
      <p:ext uri="{BB962C8B-B14F-4D97-AF65-F5344CB8AC3E}">
        <p14:creationId xmlns:p14="http://schemas.microsoft.com/office/powerpoint/2010/main" val="411145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No Pictures">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638300" y="2106544"/>
            <a:ext cx="5867400" cy="1470025"/>
          </a:xfrm>
          <a:prstGeom prst="rect">
            <a:avLst/>
          </a:prstGeom>
        </p:spPr>
        <p:txBody>
          <a:bodyPr>
            <a:normAutofit/>
          </a:bodyPr>
          <a:lstStyle>
            <a:lvl1pPr algn="ctr">
              <a:defRPr sz="4600">
                <a:solidFill>
                  <a:schemeClr val="tx1"/>
                </a:solidFill>
              </a:defRPr>
            </a:lvl1pPr>
          </a:lstStyle>
          <a:p>
            <a:r>
              <a:rPr lang="en-US" smtClean="0"/>
              <a:t>Click to edit Master title style</a:t>
            </a:r>
            <a:endParaRPr dirty="0"/>
          </a:p>
        </p:txBody>
      </p:sp>
      <p:sp>
        <p:nvSpPr>
          <p:cNvPr id="3" name="Subtitle 2"/>
          <p:cNvSpPr>
            <a:spLocks noGrp="1"/>
          </p:cNvSpPr>
          <p:nvPr>
            <p:ph type="subTitle" idx="1"/>
          </p:nvPr>
        </p:nvSpPr>
        <p:spPr>
          <a:xfrm>
            <a:off x="1638300" y="4081949"/>
            <a:ext cx="5867400" cy="573741"/>
          </a:xfrm>
          <a:prstGeom prst="rect">
            <a:avLst/>
          </a:prstGeom>
        </p:spPr>
        <p:txBody>
          <a:bodyPr>
            <a:normAutofit/>
          </a:bodyPr>
          <a:lstStyle>
            <a:lvl1pPr marL="0" indent="0" algn="ctr">
              <a:spcBef>
                <a:spcPct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grpSp>
        <p:nvGrpSpPr>
          <p:cNvPr id="7" name="Group 6"/>
          <p:cNvGrpSpPr/>
          <p:nvPr userDrawn="1"/>
        </p:nvGrpSpPr>
        <p:grpSpPr>
          <a:xfrm>
            <a:off x="3333750" y="6014357"/>
            <a:ext cx="2476501" cy="698500"/>
            <a:chOff x="3409962" y="6014357"/>
            <a:chExt cx="2476501" cy="698500"/>
          </a:xfrm>
        </p:grpSpPr>
        <p:pic>
          <p:nvPicPr>
            <p:cNvPr id="4" name="Picture 3" descr="noaa_wt.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99834" y="6014357"/>
              <a:ext cx="696758" cy="698500"/>
            </a:xfrm>
            <a:prstGeom prst="rect">
              <a:avLst/>
            </a:prstGeom>
          </p:spPr>
        </p:pic>
        <p:pic>
          <p:nvPicPr>
            <p:cNvPr id="5" name="Picture 4" descr="US-DeptOfCommerce-Seal.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409962" y="6023429"/>
              <a:ext cx="680357" cy="680357"/>
            </a:xfrm>
            <a:prstGeom prst="rect">
              <a:avLst/>
            </a:prstGeom>
          </p:spPr>
        </p:pic>
        <p:pic>
          <p:nvPicPr>
            <p:cNvPr id="6" name="Picture 5" descr="universal_gold_b.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206106" y="6023429"/>
              <a:ext cx="680357" cy="680357"/>
            </a:xfrm>
            <a:prstGeom prst="rect">
              <a:avLst/>
            </a:prstGeom>
          </p:spPr>
        </p:pic>
      </p:gr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887" y="838201"/>
            <a:ext cx="1219200" cy="5105400"/>
          </a:xfrm>
          <a:prstGeom prst="rect">
            <a:avLst/>
          </a:prstGeom>
        </p:spPr>
        <p:txBody>
          <a:bodyPr vert="eaVert"/>
          <a:lstStyle/>
          <a:p>
            <a:r>
              <a:rPr lang="en-US" smtClean="0"/>
              <a:t>Click to edit Master title style</a:t>
            </a:r>
            <a:endParaRPr dirty="0"/>
          </a:p>
        </p:txBody>
      </p:sp>
      <p:sp>
        <p:nvSpPr>
          <p:cNvPr id="3" name="Vertical Text Placeholder 2"/>
          <p:cNvSpPr>
            <a:spLocks noGrp="1"/>
          </p:cNvSpPr>
          <p:nvPr>
            <p:ph type="body" orient="vert" idx="1"/>
          </p:nvPr>
        </p:nvSpPr>
        <p:spPr>
          <a:xfrm>
            <a:off x="657878" y="838201"/>
            <a:ext cx="6191160" cy="5105400"/>
          </a:xfrm>
          <a:prstGeom prst="rect">
            <a:avLst/>
          </a:prstGeo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pic>
        <p:nvPicPr>
          <p:cNvPr id="8" name="Picture 7" descr="pan1a.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5353807" y="3058673"/>
            <a:ext cx="6867140" cy="731520"/>
          </a:xfrm>
          <a:prstGeom prst="rect">
            <a:avLst/>
          </a:prstGeom>
        </p:spPr>
      </p:pic>
      <p:pic>
        <p:nvPicPr>
          <p:cNvPr id="13" name="Picture 12" descr="pan1a.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5400000">
            <a:off x="5353807" y="3058673"/>
            <a:ext cx="6867140" cy="731520"/>
          </a:xfrm>
          <a:prstGeom prst="rect">
            <a:avLst/>
          </a:prstGeom>
        </p:spPr>
      </p:pic>
      <p:sp>
        <p:nvSpPr>
          <p:cNvPr id="14" name="Rectangle 13"/>
          <p:cNvSpPr/>
          <p:nvPr userDrawn="1"/>
        </p:nvSpPr>
        <p:spPr>
          <a:xfrm rot="5400000">
            <a:off x="-3202040" y="3202040"/>
            <a:ext cx="6858000" cy="45392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dirty="0">
              <a:solidFill>
                <a:schemeClr val="bg1"/>
              </a:solidFill>
            </a:endParaRPr>
          </a:p>
        </p:txBody>
      </p:sp>
      <p:sp>
        <p:nvSpPr>
          <p:cNvPr id="15" name="Footer Placeholder 8"/>
          <p:cNvSpPr>
            <a:spLocks noGrp="1"/>
          </p:cNvSpPr>
          <p:nvPr>
            <p:ph type="ftr" sz="quarter" idx="3"/>
          </p:nvPr>
        </p:nvSpPr>
        <p:spPr>
          <a:xfrm rot="5400000">
            <a:off x="-1704005" y="2586174"/>
            <a:ext cx="3861071" cy="365125"/>
          </a:xfrm>
          <a:prstGeom prst="rect">
            <a:avLst/>
          </a:prstGeom>
        </p:spPr>
        <p:txBody>
          <a:bodyPr vert="horz" lIns="91440" tIns="45720" rIns="91440" bIns="45720" rtlCol="0" anchor="ctr"/>
          <a:lstStyle>
            <a:lvl1pPr algn="l">
              <a:defRPr sz="1400">
                <a:solidFill>
                  <a:schemeClr val="bg1"/>
                </a:solidFill>
              </a:defRPr>
            </a:lvl1pPr>
          </a:lstStyle>
          <a:p>
            <a:r>
              <a:rPr lang="en-US" smtClean="0"/>
              <a:t>NSSL Lab Review Feb 25–27, 2015</a:t>
            </a:r>
            <a:endParaRPr lang="en-US" dirty="0"/>
          </a:p>
        </p:txBody>
      </p:sp>
      <p:pic>
        <p:nvPicPr>
          <p:cNvPr id="17" name="Picture 16" descr="universal_gold_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5400000">
            <a:off x="88794" y="90135"/>
            <a:ext cx="680357" cy="680357"/>
          </a:xfrm>
          <a:prstGeom prst="rect">
            <a:avLst/>
          </a:prstGeom>
        </p:spPr>
      </p:pic>
      <p:sp>
        <p:nvSpPr>
          <p:cNvPr id="10" name="Slide Number Placeholder 10"/>
          <p:cNvSpPr>
            <a:spLocks noGrp="1"/>
          </p:cNvSpPr>
          <p:nvPr>
            <p:ph type="sldNum" sz="quarter" idx="4"/>
          </p:nvPr>
        </p:nvSpPr>
        <p:spPr>
          <a:xfrm rot="5400000">
            <a:off x="-367356" y="5913699"/>
            <a:ext cx="1187773" cy="365125"/>
          </a:xfrm>
          <a:prstGeom prst="rect">
            <a:avLst/>
          </a:prstGeom>
        </p:spPr>
        <p:txBody>
          <a:bodyPr vert="horz" lIns="91440" tIns="45720" rIns="91440" bIns="45720" rtlCol="0" anchor="ctr"/>
          <a:lstStyle>
            <a:lvl1pPr algn="r">
              <a:defRPr sz="1400">
                <a:solidFill>
                  <a:schemeClr val="bg1"/>
                </a:solidFill>
              </a:defRPr>
            </a:lvl1pPr>
          </a:lstStyle>
          <a:p>
            <a:fld id="{2AE81A39-2840-ED4D-A514-D08330109612}" type="slidenum">
              <a:rPr lang="en-US" smtClean="0"/>
              <a:pPr/>
              <a:t>‹#›</a:t>
            </a:fld>
            <a:endParaRPr lang="en-US" dirty="0"/>
          </a:p>
        </p:txBody>
      </p:sp>
    </p:spTree>
    <p:extLst>
      <p:ext uri="{BB962C8B-B14F-4D97-AF65-F5344CB8AC3E}">
        <p14:creationId xmlns:p14="http://schemas.microsoft.com/office/powerpoint/2010/main" val="357363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No Banner)">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67600" y="838201"/>
            <a:ext cx="1219200" cy="5105400"/>
          </a:xfrm>
          <a:prstGeom prst="rect">
            <a:avLst/>
          </a:prstGeo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a:prstGeom prst="rect">
            <a:avLst/>
          </a:prstGeo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Rectangle 11"/>
          <p:cNvSpPr/>
          <p:nvPr userDrawn="1"/>
        </p:nvSpPr>
        <p:spPr>
          <a:xfrm rot="5400000">
            <a:off x="-3202040" y="3202040"/>
            <a:ext cx="6858000" cy="45392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dirty="0">
              <a:solidFill>
                <a:schemeClr val="bg1"/>
              </a:solidFill>
            </a:endParaRPr>
          </a:p>
        </p:txBody>
      </p:sp>
      <p:sp>
        <p:nvSpPr>
          <p:cNvPr id="13" name="Footer Placeholder 8"/>
          <p:cNvSpPr>
            <a:spLocks noGrp="1"/>
          </p:cNvSpPr>
          <p:nvPr>
            <p:ph type="ftr" sz="quarter" idx="3"/>
          </p:nvPr>
        </p:nvSpPr>
        <p:spPr>
          <a:xfrm rot="5400000">
            <a:off x="-1704005" y="2586174"/>
            <a:ext cx="3861071" cy="365125"/>
          </a:xfrm>
          <a:prstGeom prst="rect">
            <a:avLst/>
          </a:prstGeom>
        </p:spPr>
        <p:txBody>
          <a:bodyPr vert="horz" lIns="91440" tIns="45720" rIns="91440" bIns="45720" rtlCol="0" anchor="ctr"/>
          <a:lstStyle>
            <a:lvl1pPr algn="l">
              <a:defRPr sz="1400">
                <a:solidFill>
                  <a:schemeClr val="bg1"/>
                </a:solidFill>
              </a:defRPr>
            </a:lvl1pPr>
          </a:lstStyle>
          <a:p>
            <a:r>
              <a:rPr lang="en-US" smtClean="0"/>
              <a:t>NSSL Lab Review Feb 25–27, 2015</a:t>
            </a:r>
            <a:endParaRPr lang="en-US" dirty="0"/>
          </a:p>
        </p:txBody>
      </p:sp>
      <p:sp>
        <p:nvSpPr>
          <p:cNvPr id="14" name="Slide Number Placeholder 10"/>
          <p:cNvSpPr>
            <a:spLocks noGrp="1"/>
          </p:cNvSpPr>
          <p:nvPr>
            <p:ph type="sldNum" sz="quarter" idx="4"/>
          </p:nvPr>
        </p:nvSpPr>
        <p:spPr>
          <a:xfrm rot="5400000">
            <a:off x="-367356" y="5913699"/>
            <a:ext cx="1187773" cy="365125"/>
          </a:xfrm>
          <a:prstGeom prst="rect">
            <a:avLst/>
          </a:prstGeom>
        </p:spPr>
        <p:txBody>
          <a:bodyPr vert="horz" lIns="91440" tIns="45720" rIns="91440" bIns="45720" rtlCol="0" anchor="ctr"/>
          <a:lstStyle>
            <a:lvl1pPr algn="r">
              <a:defRPr sz="1400">
                <a:solidFill>
                  <a:schemeClr val="bg1"/>
                </a:solidFill>
              </a:defRPr>
            </a:lvl1pPr>
          </a:lstStyle>
          <a:p>
            <a:fld id="{2AE81A39-2840-ED4D-A514-D08330109612}" type="slidenum">
              <a:rPr lang="en-US" smtClean="0"/>
              <a:pPr/>
              <a:t>‹#›</a:t>
            </a:fld>
            <a:endParaRPr lang="en-US" dirty="0"/>
          </a:p>
        </p:txBody>
      </p:sp>
      <p:pic>
        <p:nvPicPr>
          <p:cNvPr id="15" name="Picture 14" descr="universal_gold_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5400000">
            <a:off x="88794" y="90135"/>
            <a:ext cx="680357" cy="6803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408385"/>
            <a:ext cx="9144000" cy="45392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dirty="0">
              <a:solidFill>
                <a:schemeClr val="bg1"/>
              </a:solidFill>
            </a:endParaRPr>
          </a:p>
        </p:txBody>
      </p:sp>
      <p:sp>
        <p:nvSpPr>
          <p:cNvPr id="2" name="Title 1"/>
          <p:cNvSpPr>
            <a:spLocks noGrp="1"/>
          </p:cNvSpPr>
          <p:nvPr>
            <p:ph type="title"/>
          </p:nvPr>
        </p:nvSpPr>
        <p:spPr>
          <a:xfrm>
            <a:off x="779463" y="917081"/>
            <a:ext cx="7583488" cy="1143000"/>
          </a:xfrm>
          <a:prstGeom prst="rect">
            <a:avLst/>
          </a:prstGeom>
        </p:spPr>
        <p:txBody>
          <a:bodyPr/>
          <a:lstStyle>
            <a:lvl1pPr>
              <a:defRPr>
                <a:solidFill>
                  <a:schemeClr val="bg2"/>
                </a:solidFill>
              </a:defRPr>
            </a:lvl1pPr>
          </a:lstStyle>
          <a:p>
            <a:r>
              <a:rPr lang="en-US" smtClean="0"/>
              <a:t>Click to edit Master title style</a:t>
            </a:r>
            <a:endParaRPr dirty="0"/>
          </a:p>
        </p:txBody>
      </p:sp>
      <p:sp>
        <p:nvSpPr>
          <p:cNvPr id="3" name="Content Placeholder 2"/>
          <p:cNvSpPr>
            <a:spLocks noGrp="1"/>
          </p:cNvSpPr>
          <p:nvPr>
            <p:ph idx="1"/>
          </p:nvPr>
        </p:nvSpPr>
        <p:spPr>
          <a:xfrm>
            <a:off x="779463" y="2265820"/>
            <a:ext cx="7583488" cy="3919510"/>
          </a:xfrm>
          <a:prstGeom prst="rect">
            <a:avLst/>
          </a:prstGeom>
        </p:spPr>
        <p:txBody>
          <a:bodyPr/>
          <a:lstStyle>
            <a:lvl1pPr marL="342900" indent="-342900">
              <a:buClr>
                <a:schemeClr val="tx1"/>
              </a:buClr>
              <a:buFont typeface="Arial"/>
              <a:buChar char="•"/>
              <a:defRPr/>
            </a:lvl1pPr>
            <a:lvl2pPr marL="685800" indent="-336550">
              <a:buClr>
                <a:schemeClr val="tx1"/>
              </a:buClr>
              <a:buFont typeface="Arial"/>
              <a:buChar char="•"/>
              <a:defRPr/>
            </a:lvl2pPr>
            <a:lvl3pPr marL="1035050" indent="-349250">
              <a:buClr>
                <a:schemeClr val="tx1"/>
              </a:buClr>
              <a:buFont typeface="Arial"/>
              <a:buChar char="•"/>
              <a:defRPr/>
            </a:lvl3pPr>
            <a:lvl4pPr marL="1371600" indent="-336550">
              <a:buClr>
                <a:schemeClr val="tx1"/>
              </a:buClr>
              <a:buFont typeface="Arial"/>
              <a:buChar char="•"/>
              <a:defRPr/>
            </a:lvl4pPr>
            <a:lvl5pPr marL="1720850" indent="-349250">
              <a:buClr>
                <a:schemeClr val="tx1"/>
              </a:buClr>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Footer Placeholder 8"/>
          <p:cNvSpPr>
            <a:spLocks noGrp="1"/>
          </p:cNvSpPr>
          <p:nvPr>
            <p:ph type="ftr" sz="quarter" idx="3"/>
          </p:nvPr>
        </p:nvSpPr>
        <p:spPr>
          <a:xfrm>
            <a:off x="779463" y="6452783"/>
            <a:ext cx="4174404" cy="365125"/>
          </a:xfrm>
          <a:prstGeom prst="rect">
            <a:avLst/>
          </a:prstGeom>
        </p:spPr>
        <p:txBody>
          <a:bodyPr vert="horz" lIns="91440" tIns="45720" rIns="91440" bIns="45720" rtlCol="0" anchor="ctr"/>
          <a:lstStyle>
            <a:lvl1pPr algn="l">
              <a:defRPr sz="1400">
                <a:solidFill>
                  <a:schemeClr val="bg1"/>
                </a:solidFill>
              </a:defRPr>
            </a:lvl1pPr>
          </a:lstStyle>
          <a:p>
            <a:r>
              <a:rPr lang="en-US" smtClean="0"/>
              <a:t>NSSL Lab Review Feb 25–27, 2015</a:t>
            </a:r>
            <a:endParaRPr lang="en-US" dirty="0"/>
          </a:p>
        </p:txBody>
      </p:sp>
      <p:sp>
        <p:nvSpPr>
          <p:cNvPr id="17" name="Slide Number Placeholder 10"/>
          <p:cNvSpPr>
            <a:spLocks noGrp="1"/>
          </p:cNvSpPr>
          <p:nvPr>
            <p:ph type="sldNum" sz="quarter" idx="4"/>
          </p:nvPr>
        </p:nvSpPr>
        <p:spPr>
          <a:xfrm>
            <a:off x="6836447" y="6452783"/>
            <a:ext cx="2133600" cy="365125"/>
          </a:xfrm>
          <a:prstGeom prst="rect">
            <a:avLst/>
          </a:prstGeom>
        </p:spPr>
        <p:txBody>
          <a:bodyPr vert="horz" lIns="91440" tIns="45720" rIns="91440" bIns="45720" rtlCol="0" anchor="ctr"/>
          <a:lstStyle>
            <a:lvl1pPr algn="r">
              <a:defRPr sz="1400">
                <a:solidFill>
                  <a:schemeClr val="bg1"/>
                </a:solidFill>
              </a:defRPr>
            </a:lvl1pPr>
          </a:lstStyle>
          <a:p>
            <a:fld id="{2AE81A39-2840-ED4D-A514-D08330109612}" type="slidenum">
              <a:rPr lang="en-US" smtClean="0"/>
              <a:pPr/>
              <a:t>‹#›</a:t>
            </a:fld>
            <a:endParaRPr lang="en-US" dirty="0"/>
          </a:p>
        </p:txBody>
      </p:sp>
      <p:pic>
        <p:nvPicPr>
          <p:cNvPr id="9" name="Picture 8" descr="pan1a.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731520"/>
          </a:xfrm>
          <a:prstGeom prst="rect">
            <a:avLst/>
          </a:prstGeom>
        </p:spPr>
      </p:pic>
      <p:pic>
        <p:nvPicPr>
          <p:cNvPr id="11" name="Picture 10" descr="pan1a.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731520"/>
          </a:xfrm>
          <a:prstGeom prst="rect">
            <a:avLst/>
          </a:prstGeom>
        </p:spPr>
      </p:pic>
      <p:pic>
        <p:nvPicPr>
          <p:cNvPr id="12" name="Picture 11" descr="universal_gold_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922" y="6068206"/>
            <a:ext cx="680357" cy="6803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No Banner)">
    <p:spTree>
      <p:nvGrpSpPr>
        <p:cNvPr id="1" name=""/>
        <p:cNvGrpSpPr/>
        <p:nvPr/>
      </p:nvGrpSpPr>
      <p:grpSpPr>
        <a:xfrm>
          <a:off x="0" y="0"/>
          <a:ext cx="0" cy="0"/>
          <a:chOff x="0" y="0"/>
          <a:chExt cx="0" cy="0"/>
        </a:xfrm>
      </p:grpSpPr>
      <p:sp>
        <p:nvSpPr>
          <p:cNvPr id="10" name="Title 1"/>
          <p:cNvSpPr>
            <a:spLocks noGrp="1"/>
          </p:cNvSpPr>
          <p:nvPr>
            <p:ph type="title"/>
          </p:nvPr>
        </p:nvSpPr>
        <p:spPr>
          <a:xfrm>
            <a:off x="779463" y="295833"/>
            <a:ext cx="7583488" cy="1143000"/>
          </a:xfrm>
          <a:prstGeom prst="rect">
            <a:avLst/>
          </a:prstGeom>
        </p:spPr>
        <p:txBody>
          <a:bodyPr/>
          <a:lstStyle>
            <a:lvl1pPr>
              <a:defRPr>
                <a:solidFill>
                  <a:schemeClr val="bg2"/>
                </a:solidFill>
              </a:defRPr>
            </a:lvl1pPr>
          </a:lstStyle>
          <a:p>
            <a:r>
              <a:rPr lang="en-US" smtClean="0"/>
              <a:t>Click to edit Master title style</a:t>
            </a:r>
            <a:endParaRPr dirty="0"/>
          </a:p>
        </p:txBody>
      </p:sp>
      <p:sp>
        <p:nvSpPr>
          <p:cNvPr id="11" name="Content Placeholder 2"/>
          <p:cNvSpPr>
            <a:spLocks noGrp="1"/>
          </p:cNvSpPr>
          <p:nvPr>
            <p:ph idx="1"/>
          </p:nvPr>
        </p:nvSpPr>
        <p:spPr>
          <a:xfrm>
            <a:off x="779463" y="1949824"/>
            <a:ext cx="7583488" cy="4007224"/>
          </a:xfrm>
          <a:prstGeom prst="rect">
            <a:avLst/>
          </a:prstGeom>
        </p:spPr>
        <p:txBody>
          <a:bodyPr/>
          <a:lstStyle>
            <a:lvl1pPr marL="342900" indent="-342900">
              <a:buClr>
                <a:schemeClr val="tx1"/>
              </a:buClr>
              <a:buFont typeface="Arial"/>
              <a:buChar char="•"/>
              <a:defRPr/>
            </a:lvl1pPr>
            <a:lvl2pPr marL="685800" indent="-336550">
              <a:buClr>
                <a:schemeClr val="tx1"/>
              </a:buClr>
              <a:buFont typeface="Arial"/>
              <a:buChar char="•"/>
              <a:defRPr/>
            </a:lvl2pPr>
            <a:lvl3pPr marL="1035050" indent="-349250">
              <a:buClr>
                <a:schemeClr val="tx1"/>
              </a:buClr>
              <a:buFont typeface="Arial"/>
              <a:buChar char="•"/>
              <a:defRPr/>
            </a:lvl3pPr>
            <a:lvl4pPr marL="1371600" indent="-336550">
              <a:buClr>
                <a:schemeClr val="tx1"/>
              </a:buClr>
              <a:buFont typeface="Arial"/>
              <a:buChar char="•"/>
              <a:defRPr/>
            </a:lvl4pPr>
            <a:lvl5pPr marL="1720850" indent="-349250">
              <a:buClr>
                <a:schemeClr val="tx1"/>
              </a:buClr>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Rectangle 7"/>
          <p:cNvSpPr/>
          <p:nvPr userDrawn="1"/>
        </p:nvSpPr>
        <p:spPr>
          <a:xfrm>
            <a:off x="0" y="6408385"/>
            <a:ext cx="9144000" cy="45392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dirty="0">
              <a:solidFill>
                <a:schemeClr val="bg1"/>
              </a:solidFill>
            </a:endParaRPr>
          </a:p>
        </p:txBody>
      </p:sp>
      <p:sp>
        <p:nvSpPr>
          <p:cNvPr id="9" name="Footer Placeholder 8"/>
          <p:cNvSpPr>
            <a:spLocks noGrp="1"/>
          </p:cNvSpPr>
          <p:nvPr>
            <p:ph type="ftr" sz="quarter" idx="3"/>
          </p:nvPr>
        </p:nvSpPr>
        <p:spPr>
          <a:xfrm>
            <a:off x="779463" y="6452783"/>
            <a:ext cx="4174404" cy="365125"/>
          </a:xfrm>
          <a:prstGeom prst="rect">
            <a:avLst/>
          </a:prstGeom>
        </p:spPr>
        <p:txBody>
          <a:bodyPr vert="horz" lIns="91440" tIns="45720" rIns="91440" bIns="45720" rtlCol="0" anchor="ctr"/>
          <a:lstStyle>
            <a:lvl1pPr algn="l">
              <a:defRPr sz="1400">
                <a:solidFill>
                  <a:schemeClr val="bg1"/>
                </a:solidFill>
              </a:defRPr>
            </a:lvl1pPr>
          </a:lstStyle>
          <a:p>
            <a:r>
              <a:rPr lang="en-US" smtClean="0"/>
              <a:t>NSSL Lab Review Feb 25–27, 2015</a:t>
            </a:r>
            <a:endParaRPr lang="en-US" dirty="0"/>
          </a:p>
        </p:txBody>
      </p:sp>
      <p:sp>
        <p:nvSpPr>
          <p:cNvPr id="12" name="Slide Number Placeholder 10"/>
          <p:cNvSpPr>
            <a:spLocks noGrp="1"/>
          </p:cNvSpPr>
          <p:nvPr>
            <p:ph type="sldNum" sz="quarter" idx="4"/>
          </p:nvPr>
        </p:nvSpPr>
        <p:spPr>
          <a:xfrm>
            <a:off x="6836447" y="6452783"/>
            <a:ext cx="2133600" cy="365125"/>
          </a:xfrm>
          <a:prstGeom prst="rect">
            <a:avLst/>
          </a:prstGeom>
        </p:spPr>
        <p:txBody>
          <a:bodyPr vert="horz" lIns="91440" tIns="45720" rIns="91440" bIns="45720" rtlCol="0" anchor="ctr"/>
          <a:lstStyle>
            <a:lvl1pPr algn="r">
              <a:defRPr sz="1400">
                <a:solidFill>
                  <a:schemeClr val="bg1"/>
                </a:solidFill>
              </a:defRPr>
            </a:lvl1pPr>
          </a:lstStyle>
          <a:p>
            <a:fld id="{2AE81A39-2840-ED4D-A514-D08330109612}" type="slidenum">
              <a:rPr lang="en-US" smtClean="0"/>
              <a:pPr/>
              <a:t>‹#›</a:t>
            </a:fld>
            <a:endParaRPr lang="en-US" dirty="0"/>
          </a:p>
        </p:txBody>
      </p:sp>
      <p:pic>
        <p:nvPicPr>
          <p:cNvPr id="13" name="Picture 12" descr="universal_gold_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922" y="6068206"/>
            <a:ext cx="680357" cy="680357"/>
          </a:xfrm>
          <a:prstGeom prst="rect">
            <a:avLst/>
          </a:prstGeom>
        </p:spPr>
      </p:pic>
    </p:spTree>
    <p:extLst>
      <p:ext uri="{BB962C8B-B14F-4D97-AF65-F5344CB8AC3E}">
        <p14:creationId xmlns:p14="http://schemas.microsoft.com/office/powerpoint/2010/main" val="390151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3" y="917081"/>
            <a:ext cx="7583488" cy="1143000"/>
          </a:xfrm>
          <a:prstGeom prst="rect">
            <a:avLst/>
          </a:prstGeom>
        </p:spPr>
        <p:txBody>
          <a:bodyPr/>
          <a:lstStyle/>
          <a:p>
            <a:r>
              <a:rPr lang="en-US" smtClean="0"/>
              <a:t>Click to edit Master title style</a:t>
            </a:r>
            <a:endParaRPr dirty="0"/>
          </a:p>
        </p:txBody>
      </p:sp>
      <p:sp>
        <p:nvSpPr>
          <p:cNvPr id="3" name="Content Placeholder 2"/>
          <p:cNvSpPr>
            <a:spLocks noGrp="1"/>
          </p:cNvSpPr>
          <p:nvPr>
            <p:ph sz="half" idx="1"/>
          </p:nvPr>
        </p:nvSpPr>
        <p:spPr>
          <a:xfrm>
            <a:off x="779463" y="2241971"/>
            <a:ext cx="3657600" cy="3975100"/>
          </a:xfrm>
          <a:prstGeom prst="rect">
            <a:avLst/>
          </a:prstGeo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5353" y="2241971"/>
            <a:ext cx="3657600" cy="3975100"/>
          </a:xfrm>
          <a:prstGeom prst="rect">
            <a:avLst/>
          </a:prstGeo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pic>
        <p:nvPicPr>
          <p:cNvPr id="9" name="Picture 8" descr="pan1a.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731520"/>
          </a:xfrm>
          <a:prstGeom prst="rect">
            <a:avLst/>
          </a:prstGeom>
        </p:spPr>
      </p:pic>
      <p:pic>
        <p:nvPicPr>
          <p:cNvPr id="11" name="Picture 10" descr="pan1a.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731520"/>
          </a:xfrm>
          <a:prstGeom prst="rect">
            <a:avLst/>
          </a:prstGeom>
        </p:spPr>
      </p:pic>
      <p:sp>
        <p:nvSpPr>
          <p:cNvPr id="12" name="Rectangle 11"/>
          <p:cNvSpPr/>
          <p:nvPr userDrawn="1"/>
        </p:nvSpPr>
        <p:spPr>
          <a:xfrm>
            <a:off x="0" y="6408385"/>
            <a:ext cx="9144000" cy="45392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dirty="0">
              <a:solidFill>
                <a:schemeClr val="bg1"/>
              </a:solidFill>
            </a:endParaRPr>
          </a:p>
        </p:txBody>
      </p:sp>
      <p:sp>
        <p:nvSpPr>
          <p:cNvPr id="13" name="Footer Placeholder 8"/>
          <p:cNvSpPr>
            <a:spLocks noGrp="1"/>
          </p:cNvSpPr>
          <p:nvPr>
            <p:ph type="ftr" sz="quarter" idx="3"/>
          </p:nvPr>
        </p:nvSpPr>
        <p:spPr>
          <a:xfrm>
            <a:off x="779463" y="6452783"/>
            <a:ext cx="4174404" cy="365125"/>
          </a:xfrm>
          <a:prstGeom prst="rect">
            <a:avLst/>
          </a:prstGeom>
        </p:spPr>
        <p:txBody>
          <a:bodyPr vert="horz" lIns="91440" tIns="45720" rIns="91440" bIns="45720" rtlCol="0" anchor="ctr"/>
          <a:lstStyle>
            <a:lvl1pPr algn="l">
              <a:defRPr sz="1400">
                <a:solidFill>
                  <a:schemeClr val="bg1"/>
                </a:solidFill>
              </a:defRPr>
            </a:lvl1pPr>
          </a:lstStyle>
          <a:p>
            <a:r>
              <a:rPr lang="en-US" smtClean="0"/>
              <a:t>NSSL Lab Review Feb 25–27, 2015</a:t>
            </a:r>
            <a:endParaRPr lang="en-US" dirty="0"/>
          </a:p>
        </p:txBody>
      </p:sp>
      <p:sp>
        <p:nvSpPr>
          <p:cNvPr id="14" name="Slide Number Placeholder 10"/>
          <p:cNvSpPr>
            <a:spLocks noGrp="1"/>
          </p:cNvSpPr>
          <p:nvPr>
            <p:ph type="sldNum" sz="quarter" idx="4"/>
          </p:nvPr>
        </p:nvSpPr>
        <p:spPr>
          <a:xfrm>
            <a:off x="6836447" y="6452783"/>
            <a:ext cx="2133600" cy="365125"/>
          </a:xfrm>
          <a:prstGeom prst="rect">
            <a:avLst/>
          </a:prstGeom>
        </p:spPr>
        <p:txBody>
          <a:bodyPr vert="horz" lIns="91440" tIns="45720" rIns="91440" bIns="45720" rtlCol="0" anchor="ctr"/>
          <a:lstStyle>
            <a:lvl1pPr algn="r">
              <a:defRPr sz="1400">
                <a:solidFill>
                  <a:schemeClr val="bg1"/>
                </a:solidFill>
              </a:defRPr>
            </a:lvl1pPr>
          </a:lstStyle>
          <a:p>
            <a:fld id="{2AE81A39-2840-ED4D-A514-D08330109612}" type="slidenum">
              <a:rPr lang="en-US" smtClean="0"/>
              <a:pPr/>
              <a:t>‹#›</a:t>
            </a:fld>
            <a:endParaRPr lang="en-US" dirty="0"/>
          </a:p>
        </p:txBody>
      </p:sp>
      <p:pic>
        <p:nvPicPr>
          <p:cNvPr id="18" name="Picture 17" descr="universal_gold_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922" y="6068206"/>
            <a:ext cx="680357" cy="6803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No Banner)">
    <p:spTree>
      <p:nvGrpSpPr>
        <p:cNvPr id="1" name=""/>
        <p:cNvGrpSpPr/>
        <p:nvPr/>
      </p:nvGrpSpPr>
      <p:grpSpPr>
        <a:xfrm>
          <a:off x="0" y="0"/>
          <a:ext cx="0" cy="0"/>
          <a:chOff x="0" y="0"/>
          <a:chExt cx="0" cy="0"/>
        </a:xfrm>
      </p:grpSpPr>
      <p:sp>
        <p:nvSpPr>
          <p:cNvPr id="10" name="Title 1"/>
          <p:cNvSpPr>
            <a:spLocks noGrp="1"/>
          </p:cNvSpPr>
          <p:nvPr>
            <p:ph type="title"/>
          </p:nvPr>
        </p:nvSpPr>
        <p:spPr>
          <a:xfrm>
            <a:off x="779463" y="295833"/>
            <a:ext cx="7583488" cy="1143000"/>
          </a:xfrm>
          <a:prstGeom prst="rect">
            <a:avLst/>
          </a:prstGeom>
        </p:spPr>
        <p:txBody>
          <a:bodyPr/>
          <a:lstStyle/>
          <a:p>
            <a:r>
              <a:rPr lang="en-US" smtClean="0"/>
              <a:t>Click to edit Master title style</a:t>
            </a:r>
            <a:endParaRPr dirty="0"/>
          </a:p>
        </p:txBody>
      </p:sp>
      <p:sp>
        <p:nvSpPr>
          <p:cNvPr id="11" name="Content Placeholder 2"/>
          <p:cNvSpPr>
            <a:spLocks noGrp="1"/>
          </p:cNvSpPr>
          <p:nvPr>
            <p:ph sz="half" idx="1"/>
          </p:nvPr>
        </p:nvSpPr>
        <p:spPr>
          <a:xfrm>
            <a:off x="779461" y="1981201"/>
            <a:ext cx="3657600" cy="3975100"/>
          </a:xfrm>
          <a:prstGeom prst="rect">
            <a:avLst/>
          </a:prstGeo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3"/>
          <p:cNvSpPr>
            <a:spLocks noGrp="1"/>
          </p:cNvSpPr>
          <p:nvPr>
            <p:ph sz="half" idx="2"/>
          </p:nvPr>
        </p:nvSpPr>
        <p:spPr>
          <a:xfrm>
            <a:off x="4705351" y="1981201"/>
            <a:ext cx="3657600" cy="3975100"/>
          </a:xfrm>
          <a:prstGeom prst="rect">
            <a:avLst/>
          </a:prstGeo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Rectangle 8"/>
          <p:cNvSpPr/>
          <p:nvPr userDrawn="1"/>
        </p:nvSpPr>
        <p:spPr>
          <a:xfrm>
            <a:off x="0" y="6408385"/>
            <a:ext cx="9144000" cy="45392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dirty="0">
              <a:solidFill>
                <a:schemeClr val="bg1"/>
              </a:solidFill>
            </a:endParaRPr>
          </a:p>
        </p:txBody>
      </p:sp>
      <p:sp>
        <p:nvSpPr>
          <p:cNvPr id="13" name="Footer Placeholder 8"/>
          <p:cNvSpPr>
            <a:spLocks noGrp="1"/>
          </p:cNvSpPr>
          <p:nvPr>
            <p:ph type="ftr" sz="quarter" idx="3"/>
          </p:nvPr>
        </p:nvSpPr>
        <p:spPr>
          <a:xfrm>
            <a:off x="779463" y="6452783"/>
            <a:ext cx="4174404" cy="365125"/>
          </a:xfrm>
          <a:prstGeom prst="rect">
            <a:avLst/>
          </a:prstGeom>
        </p:spPr>
        <p:txBody>
          <a:bodyPr vert="horz" lIns="91440" tIns="45720" rIns="91440" bIns="45720" rtlCol="0" anchor="ctr"/>
          <a:lstStyle>
            <a:lvl1pPr algn="l">
              <a:defRPr sz="1400">
                <a:solidFill>
                  <a:schemeClr val="bg1"/>
                </a:solidFill>
              </a:defRPr>
            </a:lvl1pPr>
          </a:lstStyle>
          <a:p>
            <a:r>
              <a:rPr lang="en-US" smtClean="0"/>
              <a:t>NSSL Lab Review Feb 25–27, 2015</a:t>
            </a:r>
            <a:endParaRPr lang="en-US" dirty="0"/>
          </a:p>
        </p:txBody>
      </p:sp>
      <p:sp>
        <p:nvSpPr>
          <p:cNvPr id="14" name="Slide Number Placeholder 10"/>
          <p:cNvSpPr>
            <a:spLocks noGrp="1"/>
          </p:cNvSpPr>
          <p:nvPr>
            <p:ph type="sldNum" sz="quarter" idx="4"/>
          </p:nvPr>
        </p:nvSpPr>
        <p:spPr>
          <a:xfrm>
            <a:off x="6836447" y="6452783"/>
            <a:ext cx="2133600" cy="365125"/>
          </a:xfrm>
          <a:prstGeom prst="rect">
            <a:avLst/>
          </a:prstGeom>
        </p:spPr>
        <p:txBody>
          <a:bodyPr vert="horz" lIns="91440" tIns="45720" rIns="91440" bIns="45720" rtlCol="0" anchor="ctr"/>
          <a:lstStyle>
            <a:lvl1pPr algn="r">
              <a:defRPr sz="1400">
                <a:solidFill>
                  <a:schemeClr val="bg1"/>
                </a:solidFill>
              </a:defRPr>
            </a:lvl1pPr>
          </a:lstStyle>
          <a:p>
            <a:fld id="{2AE81A39-2840-ED4D-A514-D08330109612}" type="slidenum">
              <a:rPr lang="en-US" smtClean="0"/>
              <a:pPr/>
              <a:t>‹#›</a:t>
            </a:fld>
            <a:endParaRPr lang="en-US" dirty="0"/>
          </a:p>
        </p:txBody>
      </p:sp>
      <p:pic>
        <p:nvPicPr>
          <p:cNvPr id="18" name="Picture 17" descr="universal_gold_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922" y="6068206"/>
            <a:ext cx="680357" cy="680357"/>
          </a:xfrm>
          <a:prstGeom prst="rect">
            <a:avLst/>
          </a:prstGeom>
        </p:spPr>
      </p:pic>
    </p:spTree>
    <p:extLst>
      <p:ext uri="{BB962C8B-B14F-4D97-AF65-F5344CB8AC3E}">
        <p14:creationId xmlns:p14="http://schemas.microsoft.com/office/powerpoint/2010/main" val="219208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4652" y="3723445"/>
            <a:ext cx="4105241" cy="2279161"/>
          </a:xfrm>
          <a:prstGeom prst="rect">
            <a:avLst/>
          </a:prstGeo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7" name="Picture Placeholder 11"/>
          <p:cNvSpPr>
            <a:spLocks noGrp="1"/>
          </p:cNvSpPr>
          <p:nvPr>
            <p:ph type="pic" sz="quarter" idx="12"/>
          </p:nvPr>
        </p:nvSpPr>
        <p:spPr>
          <a:xfrm>
            <a:off x="4543490" y="0"/>
            <a:ext cx="4600509" cy="6408385"/>
          </a:xfrm>
          <a:prstGeom prst="rect">
            <a:avLst/>
          </a:prstGeom>
          <a:effectLst/>
        </p:spPr>
        <p:txBody>
          <a:bodyPr>
            <a:normAutofit/>
          </a:bodyPr>
          <a:lstStyle>
            <a:lvl1pPr marL="0" indent="0">
              <a:buNone/>
              <a:defRPr sz="1800"/>
            </a:lvl1pPr>
          </a:lstStyle>
          <a:p>
            <a:r>
              <a:rPr lang="en-US" smtClean="0"/>
              <a:t>Drag picture to placeholder or click icon to add</a:t>
            </a:r>
            <a:endParaRPr dirty="0"/>
          </a:p>
        </p:txBody>
      </p:sp>
      <p:sp>
        <p:nvSpPr>
          <p:cNvPr id="18" name="Title 1"/>
          <p:cNvSpPr txBox="1">
            <a:spLocks/>
          </p:cNvSpPr>
          <p:nvPr/>
        </p:nvSpPr>
        <p:spPr>
          <a:xfrm>
            <a:off x="214653" y="344354"/>
            <a:ext cx="4096297" cy="290688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3600" kern="1200">
                <a:solidFill>
                  <a:schemeClr val="tx1"/>
                </a:solidFill>
                <a:latin typeface="+mj-lt"/>
                <a:ea typeface="+mj-ea"/>
                <a:cs typeface="+mj-cs"/>
              </a:defRPr>
            </a:lvl1pPr>
          </a:lstStyle>
          <a:p>
            <a:r>
              <a:rPr lang="en-US" dirty="0" smtClean="0">
                <a:solidFill>
                  <a:schemeClr val="bg2"/>
                </a:solidFill>
              </a:rPr>
              <a:t>Click to edit Master title style</a:t>
            </a:r>
            <a:endParaRPr lang="en-US" dirty="0">
              <a:solidFill>
                <a:schemeClr val="bg2"/>
              </a:solidFill>
            </a:endParaRPr>
          </a:p>
        </p:txBody>
      </p:sp>
      <p:sp>
        <p:nvSpPr>
          <p:cNvPr id="9" name="Title 1"/>
          <p:cNvSpPr txBox="1">
            <a:spLocks/>
          </p:cNvSpPr>
          <p:nvPr/>
        </p:nvSpPr>
        <p:spPr>
          <a:xfrm>
            <a:off x="214653" y="344354"/>
            <a:ext cx="4096297" cy="290688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3600" kern="1200">
                <a:solidFill>
                  <a:schemeClr val="tx1"/>
                </a:solidFill>
                <a:latin typeface="+mj-lt"/>
                <a:ea typeface="+mj-ea"/>
                <a:cs typeface="+mj-cs"/>
              </a:defRPr>
            </a:lvl1pPr>
          </a:lstStyle>
          <a:p>
            <a:r>
              <a:rPr lang="en-US" dirty="0" smtClean="0">
                <a:solidFill>
                  <a:schemeClr val="bg2"/>
                </a:solidFill>
              </a:rPr>
              <a:t>Click to edit Master title style</a:t>
            </a:r>
            <a:endParaRPr lang="en-US" dirty="0">
              <a:solidFill>
                <a:schemeClr val="bg2"/>
              </a:solidFill>
            </a:endParaRPr>
          </a:p>
        </p:txBody>
      </p:sp>
      <p:sp>
        <p:nvSpPr>
          <p:cNvPr id="11" name="Title 1"/>
          <p:cNvSpPr txBox="1">
            <a:spLocks/>
          </p:cNvSpPr>
          <p:nvPr userDrawn="1"/>
        </p:nvSpPr>
        <p:spPr>
          <a:xfrm>
            <a:off x="214653" y="344354"/>
            <a:ext cx="4096297" cy="290688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3600" kern="1200">
                <a:solidFill>
                  <a:schemeClr val="tx1"/>
                </a:solidFill>
                <a:latin typeface="+mj-lt"/>
                <a:ea typeface="+mj-ea"/>
                <a:cs typeface="+mj-cs"/>
              </a:defRPr>
            </a:lvl1pPr>
          </a:lstStyle>
          <a:p>
            <a:r>
              <a:rPr lang="en-US" dirty="0" smtClean="0">
                <a:solidFill>
                  <a:schemeClr val="bg2"/>
                </a:solidFill>
              </a:rPr>
              <a:t>Click to edit Master title style</a:t>
            </a:r>
            <a:endParaRPr lang="en-US" dirty="0">
              <a:solidFill>
                <a:schemeClr val="bg2"/>
              </a:solidFill>
            </a:endParaRPr>
          </a:p>
        </p:txBody>
      </p:sp>
      <p:sp>
        <p:nvSpPr>
          <p:cNvPr id="12" name="Rectangle 11"/>
          <p:cNvSpPr/>
          <p:nvPr userDrawn="1"/>
        </p:nvSpPr>
        <p:spPr>
          <a:xfrm>
            <a:off x="0" y="6408385"/>
            <a:ext cx="9144000" cy="45392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dirty="0">
              <a:solidFill>
                <a:schemeClr val="bg1"/>
              </a:solidFill>
            </a:endParaRPr>
          </a:p>
        </p:txBody>
      </p:sp>
      <p:sp>
        <p:nvSpPr>
          <p:cNvPr id="13" name="Footer Placeholder 8"/>
          <p:cNvSpPr>
            <a:spLocks noGrp="1"/>
          </p:cNvSpPr>
          <p:nvPr>
            <p:ph type="ftr" sz="quarter" idx="3"/>
          </p:nvPr>
        </p:nvSpPr>
        <p:spPr>
          <a:xfrm>
            <a:off x="779463" y="6452783"/>
            <a:ext cx="4174404" cy="365125"/>
          </a:xfrm>
          <a:prstGeom prst="rect">
            <a:avLst/>
          </a:prstGeom>
        </p:spPr>
        <p:txBody>
          <a:bodyPr vert="horz" lIns="91440" tIns="45720" rIns="91440" bIns="45720" rtlCol="0" anchor="ctr"/>
          <a:lstStyle>
            <a:lvl1pPr algn="l">
              <a:defRPr sz="1400">
                <a:solidFill>
                  <a:schemeClr val="bg1"/>
                </a:solidFill>
              </a:defRPr>
            </a:lvl1pPr>
          </a:lstStyle>
          <a:p>
            <a:r>
              <a:rPr lang="en-US" smtClean="0"/>
              <a:t>NSSL Lab Review Feb 25–27, 2015</a:t>
            </a:r>
            <a:endParaRPr lang="en-US" dirty="0"/>
          </a:p>
        </p:txBody>
      </p:sp>
      <p:sp>
        <p:nvSpPr>
          <p:cNvPr id="19" name="Slide Number Placeholder 10"/>
          <p:cNvSpPr>
            <a:spLocks noGrp="1"/>
          </p:cNvSpPr>
          <p:nvPr>
            <p:ph type="sldNum" sz="quarter" idx="4"/>
          </p:nvPr>
        </p:nvSpPr>
        <p:spPr>
          <a:xfrm>
            <a:off x="6836447" y="6452783"/>
            <a:ext cx="2133600" cy="365125"/>
          </a:xfrm>
          <a:prstGeom prst="rect">
            <a:avLst/>
          </a:prstGeom>
        </p:spPr>
        <p:txBody>
          <a:bodyPr vert="horz" lIns="91440" tIns="45720" rIns="91440" bIns="45720" rtlCol="0" anchor="ctr"/>
          <a:lstStyle>
            <a:lvl1pPr algn="r">
              <a:defRPr sz="1400">
                <a:solidFill>
                  <a:schemeClr val="bg1"/>
                </a:solidFill>
              </a:defRPr>
            </a:lvl1pPr>
          </a:lstStyle>
          <a:p>
            <a:fld id="{2AE81A39-2840-ED4D-A514-D08330109612}" type="slidenum">
              <a:rPr lang="en-US" smtClean="0"/>
              <a:pPr/>
              <a:t>‹#›</a:t>
            </a:fld>
            <a:endParaRPr lang="en-US" dirty="0"/>
          </a:p>
        </p:txBody>
      </p:sp>
      <p:pic>
        <p:nvPicPr>
          <p:cNvPr id="20" name="Picture 19" descr="universal_gold_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922" y="6068206"/>
            <a:ext cx="680357" cy="6803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3" y="907945"/>
            <a:ext cx="7583488" cy="1143000"/>
          </a:xfrm>
          <a:prstGeom prst="rect">
            <a:avLst/>
          </a:prstGeom>
        </p:spPr>
        <p:txBody>
          <a:bodyPr/>
          <a:lstStyle>
            <a:lvl1pPr>
              <a:defRPr/>
            </a:lvl1pPr>
          </a:lstStyle>
          <a:p>
            <a:r>
              <a:rPr lang="en-US" smtClean="0"/>
              <a:t>Click to edit Master title style</a:t>
            </a:r>
            <a:endParaRPr dirty="0"/>
          </a:p>
        </p:txBody>
      </p:sp>
      <p:sp>
        <p:nvSpPr>
          <p:cNvPr id="3" name="Text Placeholder 2"/>
          <p:cNvSpPr>
            <a:spLocks noGrp="1"/>
          </p:cNvSpPr>
          <p:nvPr>
            <p:ph type="body" idx="1"/>
          </p:nvPr>
        </p:nvSpPr>
        <p:spPr>
          <a:xfrm>
            <a:off x="779463" y="2208730"/>
            <a:ext cx="3657600" cy="868362"/>
          </a:xfrm>
          <a:prstGeom prst="rect">
            <a:avLst/>
          </a:prstGeom>
        </p:spPr>
        <p:txBody>
          <a:bodyPr anchor="ctr" anchorCtr="0">
            <a:noAutofit/>
          </a:bodyPr>
          <a:lstStyle>
            <a:lvl1pPr marL="0" indent="0" algn="ctr">
              <a:spcBef>
                <a:spcPct val="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3099504"/>
            <a:ext cx="3657600" cy="3131510"/>
          </a:xfrm>
          <a:prstGeom prst="rect">
            <a:avLst/>
          </a:prstGeo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1" y="2208730"/>
            <a:ext cx="3657600" cy="868362"/>
          </a:xfrm>
          <a:prstGeom prst="rect">
            <a:avLst/>
          </a:prstGeom>
        </p:spPr>
        <p:txBody>
          <a:bodyPr anchor="ctr" anchorCtr="0">
            <a:noAutofit/>
          </a:bodyPr>
          <a:lstStyle>
            <a:lvl1pPr marL="0" indent="0" algn="ctr">
              <a:spcBef>
                <a:spcPct val="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3099504"/>
            <a:ext cx="3657600" cy="3131510"/>
          </a:xfrm>
          <a:prstGeom prst="rect">
            <a:avLst/>
          </a:prstGeo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pic>
        <p:nvPicPr>
          <p:cNvPr id="11" name="Picture 10" descr="pan1a.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731520"/>
          </a:xfrm>
          <a:prstGeom prst="rect">
            <a:avLst/>
          </a:prstGeom>
        </p:spPr>
      </p:pic>
      <p:pic>
        <p:nvPicPr>
          <p:cNvPr id="13" name="Picture 12" descr="pan1a.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731520"/>
          </a:xfrm>
          <a:prstGeom prst="rect">
            <a:avLst/>
          </a:prstGeom>
        </p:spPr>
      </p:pic>
      <p:sp>
        <p:nvSpPr>
          <p:cNvPr id="17" name="Rectangle 16"/>
          <p:cNvSpPr/>
          <p:nvPr userDrawn="1"/>
        </p:nvSpPr>
        <p:spPr>
          <a:xfrm>
            <a:off x="0" y="6408385"/>
            <a:ext cx="9144000" cy="45392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dirty="0">
              <a:solidFill>
                <a:schemeClr val="bg1"/>
              </a:solidFill>
            </a:endParaRPr>
          </a:p>
        </p:txBody>
      </p:sp>
      <p:sp>
        <p:nvSpPr>
          <p:cNvPr id="18" name="Footer Placeholder 8"/>
          <p:cNvSpPr>
            <a:spLocks noGrp="1"/>
          </p:cNvSpPr>
          <p:nvPr>
            <p:ph type="ftr" sz="quarter" idx="10"/>
          </p:nvPr>
        </p:nvSpPr>
        <p:spPr>
          <a:xfrm>
            <a:off x="779463" y="6452783"/>
            <a:ext cx="4174404" cy="365125"/>
          </a:xfrm>
          <a:prstGeom prst="rect">
            <a:avLst/>
          </a:prstGeom>
        </p:spPr>
        <p:txBody>
          <a:bodyPr vert="horz" lIns="91440" tIns="45720" rIns="91440" bIns="45720" rtlCol="0" anchor="ctr"/>
          <a:lstStyle>
            <a:lvl1pPr algn="l">
              <a:defRPr sz="1400">
                <a:solidFill>
                  <a:schemeClr val="bg1"/>
                </a:solidFill>
              </a:defRPr>
            </a:lvl1pPr>
          </a:lstStyle>
          <a:p>
            <a:r>
              <a:rPr lang="en-US" smtClean="0"/>
              <a:t>NSSL Lab Review Feb 25–27, 2015</a:t>
            </a:r>
            <a:endParaRPr lang="en-US" dirty="0"/>
          </a:p>
        </p:txBody>
      </p:sp>
      <p:sp>
        <p:nvSpPr>
          <p:cNvPr id="19" name="Slide Number Placeholder 10"/>
          <p:cNvSpPr>
            <a:spLocks noGrp="1"/>
          </p:cNvSpPr>
          <p:nvPr>
            <p:ph type="sldNum" sz="quarter" idx="11"/>
          </p:nvPr>
        </p:nvSpPr>
        <p:spPr>
          <a:xfrm>
            <a:off x="6836447" y="6452783"/>
            <a:ext cx="2133600" cy="365125"/>
          </a:xfrm>
          <a:prstGeom prst="rect">
            <a:avLst/>
          </a:prstGeom>
        </p:spPr>
        <p:txBody>
          <a:bodyPr vert="horz" lIns="91440" tIns="45720" rIns="91440" bIns="45720" rtlCol="0" anchor="ctr"/>
          <a:lstStyle>
            <a:lvl1pPr algn="r">
              <a:defRPr sz="1400">
                <a:solidFill>
                  <a:schemeClr val="bg1"/>
                </a:solidFill>
              </a:defRPr>
            </a:lvl1pPr>
          </a:lstStyle>
          <a:p>
            <a:fld id="{2AE81A39-2840-ED4D-A514-D08330109612}" type="slidenum">
              <a:rPr lang="en-US" smtClean="0"/>
              <a:pPr/>
              <a:t>‹#›</a:t>
            </a:fld>
            <a:endParaRPr lang="en-US" dirty="0"/>
          </a:p>
        </p:txBody>
      </p:sp>
      <p:pic>
        <p:nvPicPr>
          <p:cNvPr id="20" name="Picture 19" descr="universal_gold_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922" y="6068206"/>
            <a:ext cx="680357" cy="6803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No Banner)">
    <p:spTree>
      <p:nvGrpSpPr>
        <p:cNvPr id="1" name=""/>
        <p:cNvGrpSpPr/>
        <p:nvPr/>
      </p:nvGrpSpPr>
      <p:grpSpPr>
        <a:xfrm>
          <a:off x="0" y="0"/>
          <a:ext cx="0" cy="0"/>
          <a:chOff x="0" y="0"/>
          <a:chExt cx="0" cy="0"/>
        </a:xfrm>
      </p:grpSpPr>
      <p:sp>
        <p:nvSpPr>
          <p:cNvPr id="2" name="Title 1"/>
          <p:cNvSpPr>
            <a:spLocks noGrp="1"/>
          </p:cNvSpPr>
          <p:nvPr>
            <p:ph type="title"/>
          </p:nvPr>
        </p:nvSpPr>
        <p:spPr>
          <a:xfrm>
            <a:off x="779463" y="295833"/>
            <a:ext cx="7583488" cy="1143000"/>
          </a:xfrm>
          <a:prstGeom prst="rect">
            <a:avLst/>
          </a:prstGeo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852426"/>
            <a:ext cx="3657600" cy="868362"/>
          </a:xfrm>
          <a:prstGeom prst="rect">
            <a:avLst/>
          </a:prstGeom>
        </p:spPr>
        <p:txBody>
          <a:bodyPr anchor="ctr" anchorCtr="0">
            <a:noAutofit/>
          </a:bodyPr>
          <a:lstStyle>
            <a:lvl1pPr marL="0" indent="0" algn="ctr">
              <a:spcBef>
                <a:spcPct val="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743200"/>
            <a:ext cx="3657600" cy="3213100"/>
          </a:xfrm>
          <a:prstGeom prst="rect">
            <a:avLst/>
          </a:prstGeo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1" y="1852426"/>
            <a:ext cx="3657600" cy="868362"/>
          </a:xfrm>
          <a:prstGeom prst="rect">
            <a:avLst/>
          </a:prstGeom>
        </p:spPr>
        <p:txBody>
          <a:bodyPr anchor="ctr" anchorCtr="0">
            <a:noAutofit/>
          </a:bodyPr>
          <a:lstStyle>
            <a:lvl1pPr marL="0" indent="0" algn="ctr">
              <a:spcBef>
                <a:spcPct val="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a:prstGeom prst="rect">
            <a:avLst/>
          </a:prstGeo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9" name="Rectangle 18"/>
          <p:cNvSpPr/>
          <p:nvPr userDrawn="1"/>
        </p:nvSpPr>
        <p:spPr>
          <a:xfrm>
            <a:off x="0" y="6408385"/>
            <a:ext cx="9144000" cy="45392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dirty="0">
              <a:solidFill>
                <a:schemeClr val="bg1"/>
              </a:solidFill>
            </a:endParaRPr>
          </a:p>
        </p:txBody>
      </p:sp>
      <p:sp>
        <p:nvSpPr>
          <p:cNvPr id="20" name="Footer Placeholder 8"/>
          <p:cNvSpPr>
            <a:spLocks noGrp="1"/>
          </p:cNvSpPr>
          <p:nvPr>
            <p:ph type="ftr" sz="quarter" idx="10"/>
          </p:nvPr>
        </p:nvSpPr>
        <p:spPr>
          <a:xfrm>
            <a:off x="779463" y="6452783"/>
            <a:ext cx="4174404" cy="365125"/>
          </a:xfrm>
          <a:prstGeom prst="rect">
            <a:avLst/>
          </a:prstGeom>
        </p:spPr>
        <p:txBody>
          <a:bodyPr vert="horz" lIns="91440" tIns="45720" rIns="91440" bIns="45720" rtlCol="0" anchor="ctr"/>
          <a:lstStyle>
            <a:lvl1pPr algn="l">
              <a:defRPr sz="1400">
                <a:solidFill>
                  <a:schemeClr val="bg1"/>
                </a:solidFill>
              </a:defRPr>
            </a:lvl1pPr>
          </a:lstStyle>
          <a:p>
            <a:r>
              <a:rPr lang="en-US" smtClean="0"/>
              <a:t>NSSL Lab Review Feb 25–27, 2015</a:t>
            </a:r>
            <a:endParaRPr lang="en-US" dirty="0"/>
          </a:p>
        </p:txBody>
      </p:sp>
      <p:sp>
        <p:nvSpPr>
          <p:cNvPr id="21" name="Slide Number Placeholder 10"/>
          <p:cNvSpPr>
            <a:spLocks noGrp="1"/>
          </p:cNvSpPr>
          <p:nvPr>
            <p:ph type="sldNum" sz="quarter" idx="11"/>
          </p:nvPr>
        </p:nvSpPr>
        <p:spPr>
          <a:xfrm>
            <a:off x="6836447" y="6452783"/>
            <a:ext cx="2133600" cy="365125"/>
          </a:xfrm>
          <a:prstGeom prst="rect">
            <a:avLst/>
          </a:prstGeom>
        </p:spPr>
        <p:txBody>
          <a:bodyPr vert="horz" lIns="91440" tIns="45720" rIns="91440" bIns="45720" rtlCol="0" anchor="ctr"/>
          <a:lstStyle>
            <a:lvl1pPr algn="r">
              <a:defRPr sz="1400">
                <a:solidFill>
                  <a:schemeClr val="bg1"/>
                </a:solidFill>
              </a:defRPr>
            </a:lvl1pPr>
          </a:lstStyle>
          <a:p>
            <a:fld id="{2AE81A39-2840-ED4D-A514-D08330109612}" type="slidenum">
              <a:rPr lang="en-US" smtClean="0"/>
              <a:pPr/>
              <a:t>‹#›</a:t>
            </a:fld>
            <a:endParaRPr lang="en-US" dirty="0"/>
          </a:p>
        </p:txBody>
      </p:sp>
      <p:pic>
        <p:nvPicPr>
          <p:cNvPr id="22" name="Picture 21" descr="universal_gold_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922" y="6068206"/>
            <a:ext cx="680357" cy="680357"/>
          </a:xfrm>
          <a:prstGeom prst="rect">
            <a:avLst/>
          </a:prstGeom>
        </p:spPr>
      </p:pic>
    </p:spTree>
    <p:extLst>
      <p:ext uri="{BB962C8B-B14F-4D97-AF65-F5344CB8AC3E}">
        <p14:creationId xmlns:p14="http://schemas.microsoft.com/office/powerpoint/2010/main" val="298947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smtClean="0"/>
              <a:t>Click to edit Master title style</a:t>
            </a:r>
            <a:endParaRPr dirty="0"/>
          </a:p>
        </p:txBody>
      </p:sp>
      <p:sp>
        <p:nvSpPr>
          <p:cNvPr id="5"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 bg1="lt1" tx1="dk1" bg2="lt2" tx2="dk2" accent1="accent1" accent2="accent2" accent3="accent3" accent4="accent4" accent5="accent5" accent6="accent6" hlink="hlink" folHlink="folHlink"/>
  <p:sldLayoutIdLst>
    <p:sldLayoutId id="2147485075" r:id="rId1"/>
    <p:sldLayoutId id="2147485054" r:id="rId2"/>
    <p:sldLayoutId id="2147485055" r:id="rId3"/>
    <p:sldLayoutId id="2147485056" r:id="rId4"/>
    <p:sldLayoutId id="2147485058" r:id="rId5"/>
    <p:sldLayoutId id="2147485059" r:id="rId6"/>
    <p:sldLayoutId id="2147485057" r:id="rId7"/>
    <p:sldLayoutId id="2147485060" r:id="rId8"/>
    <p:sldLayoutId id="2147485061" r:id="rId9"/>
    <p:sldLayoutId id="2147485062" r:id="rId10"/>
    <p:sldLayoutId id="2147485063" r:id="rId11"/>
    <p:sldLayoutId id="2147485064" r:id="rId12"/>
    <p:sldLayoutId id="2147485065" r:id="rId13"/>
    <p:sldLayoutId id="2147485066" r:id="rId14"/>
    <p:sldLayoutId id="2147485067" r:id="rId15"/>
    <p:sldLayoutId id="2147485068" r:id="rId16"/>
    <p:sldLayoutId id="2147485069" r:id="rId17"/>
    <p:sldLayoutId id="2147485070" r:id="rId18"/>
    <p:sldLayoutId id="2147485071" r:id="rId19"/>
    <p:sldLayoutId id="2147485072" r:id="rId20"/>
    <p:sldLayoutId id="2147485073" r:id="rId2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hf hdr="0" dt="0"/>
  <p:txStyles>
    <p:titleStyle>
      <a:lvl1pPr algn="l" defTabSz="914400" rtl="0" eaLnBrk="1" latinLnBrk="0" hangingPunct="1">
        <a:spcBef>
          <a:spcPct val="0"/>
        </a:spcBef>
        <a:buNone/>
        <a:defRPr sz="3800" kern="1200">
          <a:solidFill>
            <a:schemeClr val="bg2"/>
          </a:solidFill>
          <a:latin typeface="+mj-lt"/>
          <a:ea typeface="+mj-ea"/>
          <a:cs typeface="+mj-cs"/>
        </a:defRPr>
      </a:lvl1pPr>
    </p:titleStyle>
    <p:bodyStyle>
      <a:lvl1pPr marL="342900" indent="-342900" algn="l" defTabSz="914400" rtl="0" eaLnBrk="1" latinLnBrk="0" hangingPunct="1">
        <a:spcBef>
          <a:spcPts val="2000"/>
        </a:spcBef>
        <a:buClr>
          <a:schemeClr val="tx1"/>
        </a:buClr>
        <a:buSzPct val="90000"/>
        <a:buFont typeface="Arial"/>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tx1"/>
        </a:buClr>
        <a:buSzPct val="90000"/>
        <a:buFont typeface="Arial"/>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tx1"/>
        </a:buClr>
        <a:buSzPct val="90000"/>
        <a:buFont typeface="Arial"/>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tx1"/>
        </a:buClr>
        <a:buSzPct val="90000"/>
        <a:buFont typeface="Arial"/>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tx1"/>
        </a:buClr>
        <a:buSzPct val="90000"/>
        <a:buFont typeface="Arial"/>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hyperlink" Target="http://dx.doi.org/10.1175/WAF-D-13-00107.1" TargetMode="External"/><Relationship Id="rId4" Type="http://schemas.openxmlformats.org/officeDocument/2006/relationships/image" Target="../media/image17.gif"/><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gif"/><Relationship Id="rId5" Type="http://schemas.openxmlformats.org/officeDocument/2006/relationships/image" Target="../media/image22.pn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0" y="4083575"/>
            <a:ext cx="9143999" cy="1320073"/>
          </a:xfrm>
        </p:spPr>
        <p:txBody>
          <a:bodyPr/>
          <a:lstStyle/>
          <a:p>
            <a:r>
              <a:rPr lang="en-US" dirty="0" smtClean="0"/>
              <a:t>HWT Experimental Warning Program: </a:t>
            </a:r>
            <a:br>
              <a:rPr lang="en-US" dirty="0" smtClean="0"/>
            </a:br>
            <a:r>
              <a:rPr lang="en-US" dirty="0" smtClean="0"/>
              <a:t>History &amp; Successes</a:t>
            </a:r>
            <a:endParaRPr lang="en-US" dirty="0"/>
          </a:p>
        </p:txBody>
      </p:sp>
      <p:sp>
        <p:nvSpPr>
          <p:cNvPr id="8" name="Subtitle 7"/>
          <p:cNvSpPr>
            <a:spLocks noGrp="1"/>
          </p:cNvSpPr>
          <p:nvPr>
            <p:ph type="subTitle" idx="1"/>
          </p:nvPr>
        </p:nvSpPr>
        <p:spPr>
          <a:xfrm>
            <a:off x="4599214" y="5210213"/>
            <a:ext cx="4544786" cy="1419570"/>
          </a:xfrm>
        </p:spPr>
        <p:txBody>
          <a:bodyPr/>
          <a:lstStyle/>
          <a:p>
            <a:r>
              <a:rPr lang="en-US" sz="1800" dirty="0" smtClean="0"/>
              <a:t>Darrel Kingfield (CIMMS)</a:t>
            </a:r>
          </a:p>
          <a:p>
            <a:pPr>
              <a:lnSpc>
                <a:spcPct val="200000"/>
              </a:lnSpc>
            </a:pPr>
            <a:r>
              <a:rPr lang="en-US" sz="1600" dirty="0" smtClean="0"/>
              <a:t>February 25–27, 2015 </a:t>
            </a:r>
          </a:p>
          <a:p>
            <a:pPr>
              <a:lnSpc>
                <a:spcPct val="110000"/>
              </a:lnSpc>
            </a:pPr>
            <a:r>
              <a:rPr lang="en-US" sz="1600" dirty="0" smtClean="0"/>
              <a:t>National Weather Center</a:t>
            </a:r>
          </a:p>
          <a:p>
            <a:pPr>
              <a:lnSpc>
                <a:spcPct val="110000"/>
              </a:lnSpc>
            </a:pPr>
            <a:r>
              <a:rPr lang="en-US" sz="1600" dirty="0" smtClean="0"/>
              <a:t>Norman, Oklahoma</a:t>
            </a:r>
            <a:endParaRPr lang="en-US" sz="1600" dirty="0"/>
          </a:p>
        </p:txBody>
      </p:sp>
    </p:spTree>
    <p:extLst>
      <p:ext uri="{BB962C8B-B14F-4D97-AF65-F5344CB8AC3E}">
        <p14:creationId xmlns:p14="http://schemas.microsoft.com/office/powerpoint/2010/main" val="343885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33173"/>
            <a:ext cx="7583488" cy="1143000"/>
          </a:xfrm>
        </p:spPr>
        <p:txBody>
          <a:bodyPr/>
          <a:lstStyle/>
          <a:p>
            <a:pPr algn="ctr"/>
            <a:r>
              <a:rPr lang="en-US" sz="4000" dirty="0" smtClean="0">
                <a:latin typeface="Arial" panose="020B0604020202020204" pitchFamily="34" charset="0"/>
                <a:cs typeface="Arial" panose="020B0604020202020204" pitchFamily="34" charset="0"/>
              </a:rPr>
              <a:t>Summary</a:t>
            </a:r>
            <a:endParaRPr lang="en-US" dirty="0">
              <a:latin typeface="Arial" panose="020B0604020202020204" pitchFamily="34" charset="0"/>
              <a:cs typeface="Arial" panose="020B0604020202020204" pitchFamily="34" charset="0"/>
            </a:endParaRPr>
          </a:p>
        </p:txBody>
      </p:sp>
      <p:sp>
        <p:nvSpPr>
          <p:cNvPr id="7" name="Content Placeholder 6"/>
          <p:cNvSpPr>
            <a:spLocks noGrp="1"/>
          </p:cNvSpPr>
          <p:nvPr>
            <p:ph idx="1"/>
          </p:nvPr>
        </p:nvSpPr>
        <p:spPr>
          <a:xfrm>
            <a:off x="145283" y="2511188"/>
            <a:ext cx="8824764" cy="3838163"/>
          </a:xfrm>
        </p:spPr>
        <p:txBody>
          <a:bodyPr>
            <a:normAutofit fontScale="92500" lnSpcReduction="20000"/>
          </a:bodyPr>
          <a:lstStyle/>
          <a:p>
            <a:r>
              <a:rPr lang="en-US" dirty="0" smtClean="0"/>
              <a:t>Planned Future Initiatives:</a:t>
            </a:r>
          </a:p>
          <a:p>
            <a:pPr lvl="1"/>
            <a:r>
              <a:rPr lang="en-US" b="1" dirty="0"/>
              <a:t>Continued work with the Phased Array Radar Innovative Sensing Experiment (PARISE)</a:t>
            </a:r>
          </a:p>
          <a:p>
            <a:pPr lvl="2"/>
            <a:r>
              <a:rPr lang="en-US" dirty="0"/>
              <a:t>Exploring the role of rapid-scan radar data on human factors and forecaster conceptual </a:t>
            </a:r>
            <a:r>
              <a:rPr lang="en-US" dirty="0" smtClean="0"/>
              <a:t>models</a:t>
            </a:r>
            <a:endParaRPr lang="en-US" b="1" dirty="0" smtClean="0"/>
          </a:p>
          <a:p>
            <a:pPr lvl="1"/>
            <a:r>
              <a:rPr lang="en-US" b="1" dirty="0" smtClean="0"/>
              <a:t>GOES-R Risk Reduction Activities</a:t>
            </a:r>
          </a:p>
          <a:p>
            <a:pPr lvl="2"/>
            <a:r>
              <a:rPr lang="en-US" dirty="0" smtClean="0"/>
              <a:t>Evaluate proposed algorithms and tools to support the GOES-R mission</a:t>
            </a:r>
          </a:p>
          <a:p>
            <a:pPr lvl="1"/>
            <a:r>
              <a:rPr lang="en-US" b="1" dirty="0"/>
              <a:t>Probabilistic Hazard Information (PHI) into AWIPS-2 Hazard Services</a:t>
            </a:r>
          </a:p>
          <a:p>
            <a:pPr lvl="2"/>
            <a:r>
              <a:rPr lang="en-US" dirty="0"/>
              <a:t>FACETs, decision support services, and human factors </a:t>
            </a:r>
            <a:r>
              <a:rPr lang="en-US" dirty="0" smtClean="0"/>
              <a:t>experiments</a:t>
            </a:r>
          </a:p>
          <a:p>
            <a:pPr lvl="1"/>
            <a:r>
              <a:rPr lang="en-US" b="1" dirty="0" smtClean="0"/>
              <a:t>Continued work with Flooded Locations and Simulated Hydrographs (FLASH) Program</a:t>
            </a:r>
          </a:p>
          <a:p>
            <a:pPr lvl="2"/>
            <a:r>
              <a:rPr lang="en-US" dirty="0" smtClean="0"/>
              <a:t>Forecaster use and evaluation of a new paradigm for flash flood prediction</a:t>
            </a:r>
          </a:p>
          <a:p>
            <a:pPr lvl="2"/>
            <a:endParaRPr lang="en-US" dirty="0" smtClean="0"/>
          </a:p>
          <a:p>
            <a:pPr lvl="1"/>
            <a:endParaRPr lang="en-US" dirty="0" smtClean="0"/>
          </a:p>
        </p:txBody>
      </p:sp>
      <p:sp>
        <p:nvSpPr>
          <p:cNvPr id="5" name="Footer Placeholder 4"/>
          <p:cNvSpPr>
            <a:spLocks noGrp="1"/>
          </p:cNvSpPr>
          <p:nvPr>
            <p:ph type="ftr" sz="quarter" idx="3"/>
          </p:nvPr>
        </p:nvSpPr>
        <p:spPr/>
        <p:txBody>
          <a:bodyPr/>
          <a:lstStyle/>
          <a:p>
            <a:r>
              <a:rPr lang="en-US" smtClean="0"/>
              <a:t>NSSL Lab Review Feb 25–27, 2015</a:t>
            </a:r>
            <a:endParaRPr lang="en-US" dirty="0"/>
          </a:p>
        </p:txBody>
      </p:sp>
      <p:sp>
        <p:nvSpPr>
          <p:cNvPr id="6" name="Slide Number Placeholder 5"/>
          <p:cNvSpPr>
            <a:spLocks noGrp="1"/>
          </p:cNvSpPr>
          <p:nvPr>
            <p:ph type="sldNum" sz="quarter" idx="4"/>
          </p:nvPr>
        </p:nvSpPr>
        <p:spPr/>
        <p:txBody>
          <a:bodyPr/>
          <a:lstStyle/>
          <a:p>
            <a:fld id="{2AE81A39-2840-ED4D-A514-D08330109612}" type="slidenum">
              <a:rPr lang="en-US" smtClean="0"/>
              <a:pPr/>
              <a:t>10</a:t>
            </a:fld>
            <a:endParaRPr lang="en-US" dirty="0"/>
          </a:p>
        </p:txBody>
      </p:sp>
      <p:sp>
        <p:nvSpPr>
          <p:cNvPr id="8" name="Content Placeholder 2"/>
          <p:cNvSpPr txBox="1">
            <a:spLocks/>
          </p:cNvSpPr>
          <p:nvPr/>
        </p:nvSpPr>
        <p:spPr>
          <a:xfrm>
            <a:off x="0" y="1376582"/>
            <a:ext cx="9144000" cy="615970"/>
          </a:xfrm>
          <a:prstGeom prst="rect">
            <a:avLst/>
          </a:prstGeom>
        </p:spPr>
        <p:txBody>
          <a:bodyPr vert="horz" lIns="91440" tIns="45720" rIns="91440" bIns="45720" rtlCol="0">
            <a:noAutofit/>
          </a:bodyPr>
          <a:lstStyle>
            <a:lvl1pPr marL="342900" indent="-342900" algn="l" defTabSz="914400" rtl="0" eaLnBrk="1" latinLnBrk="0" hangingPunct="1">
              <a:spcBef>
                <a:spcPts val="2000"/>
              </a:spcBef>
              <a:buClr>
                <a:schemeClr val="tx1"/>
              </a:buClr>
              <a:buSzPct val="90000"/>
              <a:buFont typeface="Arial"/>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tx1"/>
              </a:buClr>
              <a:buSzPct val="90000"/>
              <a:buFont typeface="Arial"/>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tx1"/>
              </a:buClr>
              <a:buSzPct val="90000"/>
              <a:buFont typeface="Arial"/>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tx1"/>
              </a:buClr>
              <a:buSzPct val="90000"/>
              <a:buFont typeface="Arial"/>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tx1"/>
              </a:buClr>
              <a:buSzPct val="90000"/>
              <a:buFont typeface="Arial"/>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a:lstStyle>
          <a:p>
            <a:pPr marL="0" indent="0" algn="ctr">
              <a:lnSpc>
                <a:spcPct val="110000"/>
              </a:lnSpc>
              <a:buFont typeface="Arial"/>
              <a:buNone/>
            </a:pPr>
            <a:r>
              <a:rPr lang="en-US" sz="1580" b="1" dirty="0" smtClean="0">
                <a:solidFill>
                  <a:schemeClr val="bg2">
                    <a:lumMod val="75000"/>
                  </a:schemeClr>
                </a:solidFill>
              </a:rPr>
              <a:t>NOAA’s HWT has a record of success and will continue to provide a mechanism for the evaluation of new products and services to meet the needs of the National Weather Service. </a:t>
            </a:r>
          </a:p>
        </p:txBody>
      </p:sp>
      <p:sp>
        <p:nvSpPr>
          <p:cNvPr id="9" name="Title 1"/>
          <p:cNvSpPr txBox="1">
            <a:spLocks/>
          </p:cNvSpPr>
          <p:nvPr/>
        </p:nvSpPr>
        <p:spPr>
          <a:xfrm>
            <a:off x="721147" y="1869720"/>
            <a:ext cx="7583488" cy="750649"/>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3800" kern="1200">
                <a:solidFill>
                  <a:schemeClr val="bg2"/>
                </a:solidFill>
                <a:latin typeface="+mj-lt"/>
                <a:ea typeface="+mj-ea"/>
                <a:cs typeface="+mj-cs"/>
              </a:defRPr>
            </a:lvl1pPr>
          </a:lstStyle>
          <a:p>
            <a:pPr algn="ctr"/>
            <a:r>
              <a:rPr lang="en-US" dirty="0" smtClean="0">
                <a:latin typeface="Arial" panose="020B0604020202020204" pitchFamily="34" charset="0"/>
                <a:cs typeface="Arial" panose="020B0604020202020204" pitchFamily="34" charset="0"/>
              </a:rPr>
              <a:t>The Path Ahead</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035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500"/>
                                        <p:tgtEl>
                                          <p:spTgt spid="7">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fade">
                                      <p:cBhvr>
                                        <p:cTn id="24" dur="500"/>
                                        <p:tgtEl>
                                          <p:spTgt spid="7">
                                            <p:txEl>
                                              <p:pRg st="3" end="3"/>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500"/>
                                        <p:tgtEl>
                                          <p:spTgt spid="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animEffect transition="in" filter="fade">
                                      <p:cBhvr>
                                        <p:cTn id="33" dur="500"/>
                                        <p:tgtEl>
                                          <p:spTgt spid="7">
                                            <p:txEl>
                                              <p:pRg st="5" end="5"/>
                                            </p:txEl>
                                          </p:spTgt>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7">
                                            <p:txEl>
                                              <p:pRg st="8" end="8"/>
                                            </p:txEl>
                                          </p:spTgt>
                                        </p:tgtEl>
                                        <p:attrNameLst>
                                          <p:attrName>style.visibility</p:attrName>
                                        </p:attrNameLst>
                                      </p:cBhvr>
                                      <p:to>
                                        <p:strVal val="visible"/>
                                      </p:to>
                                    </p:set>
                                    <p:animEffect transition="in" filter="fade">
                                      <p:cBhvr>
                                        <p:cTn id="46"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Content Placeholder 3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58397" y="1226007"/>
            <a:ext cx="4516227" cy="3474720"/>
          </a:xfrm>
        </p:spPr>
      </p:pic>
      <p:sp>
        <p:nvSpPr>
          <p:cNvPr id="4" name="Title 3"/>
          <p:cNvSpPr>
            <a:spLocks noGrp="1"/>
          </p:cNvSpPr>
          <p:nvPr>
            <p:ph type="title"/>
          </p:nvPr>
        </p:nvSpPr>
        <p:spPr>
          <a:xfrm>
            <a:off x="0" y="68771"/>
            <a:ext cx="9143999" cy="1143000"/>
          </a:xfrm>
        </p:spPr>
        <p:txBody>
          <a:bodyPr>
            <a:normAutofit fontScale="90000"/>
          </a:bodyPr>
          <a:lstStyle/>
          <a:p>
            <a:pPr algn="ctr"/>
            <a:r>
              <a:rPr lang="en-US" dirty="0" smtClean="0">
                <a:latin typeface="Arial" panose="020B0604020202020204" pitchFamily="34" charset="0"/>
                <a:cs typeface="Arial" panose="020B0604020202020204" pitchFamily="34" charset="0"/>
              </a:rPr>
              <a:t>The Experimental Warning Program (EWP)</a:t>
            </a:r>
            <a:endParaRPr lang="en-US" dirty="0">
              <a:latin typeface="Arial" panose="020B0604020202020204" pitchFamily="34" charset="0"/>
              <a:cs typeface="Arial" panose="020B0604020202020204" pitchFamily="34" charset="0"/>
            </a:endParaRPr>
          </a:p>
        </p:txBody>
      </p:sp>
      <p:grpSp>
        <p:nvGrpSpPr>
          <p:cNvPr id="2" name="Group 1"/>
          <p:cNvGrpSpPr/>
          <p:nvPr/>
        </p:nvGrpSpPr>
        <p:grpSpPr>
          <a:xfrm>
            <a:off x="101736" y="1452737"/>
            <a:ext cx="8843849" cy="2873794"/>
            <a:chOff x="101736" y="1452737"/>
            <a:chExt cx="8843849" cy="2873794"/>
          </a:xfrm>
        </p:grpSpPr>
        <p:cxnSp>
          <p:nvCxnSpPr>
            <p:cNvPr id="10" name="Straight Arrow Connector 9"/>
            <p:cNvCxnSpPr/>
            <p:nvPr/>
          </p:nvCxnSpPr>
          <p:spPr>
            <a:xfrm>
              <a:off x="1574276" y="2034792"/>
              <a:ext cx="2064663" cy="69519"/>
            </a:xfrm>
            <a:prstGeom prst="straightConnector1">
              <a:avLst/>
            </a:prstGeom>
            <a:ln w="44450">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574276" y="2034792"/>
              <a:ext cx="1495495" cy="486432"/>
            </a:xfrm>
            <a:prstGeom prst="straightConnector1">
              <a:avLst/>
            </a:prstGeom>
            <a:ln w="44450">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442301" y="3846136"/>
              <a:ext cx="1451728" cy="75415"/>
            </a:xfrm>
            <a:prstGeom prst="straightConnector1">
              <a:avLst/>
            </a:prstGeom>
            <a:ln w="44450">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flipV="1">
              <a:off x="6103856" y="3636389"/>
              <a:ext cx="1249052" cy="506692"/>
            </a:xfrm>
            <a:prstGeom prst="straightConnector1">
              <a:avLst/>
            </a:prstGeom>
            <a:ln w="44450">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flipV="1">
              <a:off x="4854804" y="3921551"/>
              <a:ext cx="2498104" cy="221530"/>
            </a:xfrm>
            <a:prstGeom prst="straightConnector1">
              <a:avLst/>
            </a:prstGeom>
            <a:ln w="44450">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a:off x="5099901" y="1825897"/>
              <a:ext cx="1956507" cy="695327"/>
            </a:xfrm>
            <a:prstGeom prst="straightConnector1">
              <a:avLst/>
            </a:prstGeom>
            <a:ln w="44450">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a:off x="4628563" y="1825897"/>
              <a:ext cx="2427845" cy="1105839"/>
            </a:xfrm>
            <a:prstGeom prst="straightConnector1">
              <a:avLst/>
            </a:prstGeom>
            <a:ln w="44450">
              <a:tailEnd type="arrow"/>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7352908" y="3957199"/>
              <a:ext cx="1451038" cy="369332"/>
            </a:xfrm>
            <a:prstGeom prst="rect">
              <a:avLst/>
            </a:prstGeom>
            <a:noFill/>
          </p:spPr>
          <p:txBody>
            <a:bodyPr wrap="none" rtlCol="0">
              <a:spAutoFit/>
            </a:bodyPr>
            <a:lstStyle/>
            <a:p>
              <a:r>
                <a:rPr lang="en-US" b="1" dirty="0" smtClean="0"/>
                <a:t>Forecasters</a:t>
              </a:r>
              <a:endParaRPr lang="en-US" b="1" dirty="0"/>
            </a:p>
          </p:txBody>
        </p:sp>
        <p:sp>
          <p:nvSpPr>
            <p:cNvPr id="62" name="TextBox 61"/>
            <p:cNvSpPr txBox="1"/>
            <p:nvPr/>
          </p:nvSpPr>
          <p:spPr>
            <a:xfrm>
              <a:off x="101736" y="3520735"/>
              <a:ext cx="1548822" cy="369332"/>
            </a:xfrm>
            <a:prstGeom prst="rect">
              <a:avLst/>
            </a:prstGeom>
            <a:noFill/>
          </p:spPr>
          <p:txBody>
            <a:bodyPr wrap="none" rtlCol="0">
              <a:spAutoFit/>
            </a:bodyPr>
            <a:lstStyle/>
            <a:p>
              <a:r>
                <a:rPr lang="en-US" b="1" dirty="0" smtClean="0"/>
                <a:t>Researchers</a:t>
              </a:r>
              <a:endParaRPr lang="en-US" b="1" dirty="0"/>
            </a:p>
          </p:txBody>
        </p:sp>
        <p:sp>
          <p:nvSpPr>
            <p:cNvPr id="63" name="TextBox 62"/>
            <p:cNvSpPr txBox="1"/>
            <p:nvPr/>
          </p:nvSpPr>
          <p:spPr>
            <a:xfrm>
              <a:off x="224196" y="1502732"/>
              <a:ext cx="1489510" cy="646331"/>
            </a:xfrm>
            <a:prstGeom prst="rect">
              <a:avLst/>
            </a:prstGeom>
            <a:noFill/>
          </p:spPr>
          <p:txBody>
            <a:bodyPr wrap="none" rtlCol="0">
              <a:spAutoFit/>
            </a:bodyPr>
            <a:lstStyle/>
            <a:p>
              <a:r>
                <a:rPr lang="en-US" b="1" dirty="0" smtClean="0"/>
                <a:t>Technology</a:t>
              </a:r>
              <a:br>
                <a:rPr lang="en-US" b="1" dirty="0" smtClean="0"/>
              </a:br>
              <a:r>
                <a:rPr lang="en-US" b="1" dirty="0" smtClean="0"/>
                <a:t>Specialists</a:t>
              </a:r>
              <a:endParaRPr lang="en-US" b="1" dirty="0"/>
            </a:p>
          </p:txBody>
        </p:sp>
        <p:sp>
          <p:nvSpPr>
            <p:cNvPr id="64" name="TextBox 63"/>
            <p:cNvSpPr txBox="1"/>
            <p:nvPr/>
          </p:nvSpPr>
          <p:spPr>
            <a:xfrm>
              <a:off x="7012042" y="1452737"/>
              <a:ext cx="1933543" cy="646331"/>
            </a:xfrm>
            <a:prstGeom prst="rect">
              <a:avLst/>
            </a:prstGeom>
            <a:noFill/>
          </p:spPr>
          <p:txBody>
            <a:bodyPr wrap="none" rtlCol="0">
              <a:spAutoFit/>
            </a:bodyPr>
            <a:lstStyle/>
            <a:p>
              <a:r>
                <a:rPr lang="en-US" b="1" dirty="0" smtClean="0"/>
                <a:t>Trainers &amp;</a:t>
              </a:r>
              <a:br>
                <a:rPr lang="en-US" b="1" dirty="0" smtClean="0"/>
              </a:br>
              <a:r>
                <a:rPr lang="en-US" b="1" dirty="0" smtClean="0"/>
                <a:t>Social Scientists</a:t>
              </a:r>
              <a:endParaRPr lang="en-US" b="1" dirty="0"/>
            </a:p>
          </p:txBody>
        </p:sp>
      </p:grpSp>
      <p:sp>
        <p:nvSpPr>
          <p:cNvPr id="65" name="Content Placeholder 2"/>
          <p:cNvSpPr txBox="1">
            <a:spLocks/>
          </p:cNvSpPr>
          <p:nvPr/>
        </p:nvSpPr>
        <p:spPr>
          <a:xfrm>
            <a:off x="0" y="4616748"/>
            <a:ext cx="9033023" cy="477763"/>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tx1"/>
              </a:buClr>
              <a:buSzPct val="90000"/>
              <a:buFont typeface="Arial"/>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tx1"/>
              </a:buClr>
              <a:buSzPct val="90000"/>
              <a:buFont typeface="Arial"/>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tx1"/>
              </a:buClr>
              <a:buSzPct val="90000"/>
              <a:buFont typeface="Arial"/>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tx1"/>
              </a:buClr>
              <a:buSzPct val="90000"/>
              <a:buFont typeface="Arial"/>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tx1"/>
              </a:buClr>
              <a:buSzPct val="90000"/>
              <a:buFont typeface="Arial"/>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a:lstStyle>
          <a:p>
            <a:pPr marL="0" indent="0" algn="ctr">
              <a:lnSpc>
                <a:spcPct val="110000"/>
              </a:lnSpc>
              <a:buFont typeface="Arial"/>
              <a:buNone/>
            </a:pPr>
            <a:r>
              <a:rPr lang="en-US" b="1" dirty="0" smtClean="0"/>
              <a:t>Goals:</a:t>
            </a:r>
          </a:p>
        </p:txBody>
      </p:sp>
      <p:sp>
        <p:nvSpPr>
          <p:cNvPr id="66" name="Footer Placeholder 3"/>
          <p:cNvSpPr>
            <a:spLocks noGrp="1"/>
          </p:cNvSpPr>
          <p:nvPr>
            <p:ph type="ftr" sz="quarter" idx="3"/>
          </p:nvPr>
        </p:nvSpPr>
        <p:spPr>
          <a:xfrm>
            <a:off x="779463" y="6452783"/>
            <a:ext cx="4174404" cy="365125"/>
          </a:xfrm>
        </p:spPr>
        <p:txBody>
          <a:bodyPr/>
          <a:lstStyle/>
          <a:p>
            <a:r>
              <a:rPr lang="en-US" dirty="0" smtClean="0"/>
              <a:t>NSSL Lab Review Feb 25–27, 2015</a:t>
            </a:r>
            <a:endParaRPr lang="en-US" dirty="0"/>
          </a:p>
        </p:txBody>
      </p:sp>
      <p:sp>
        <p:nvSpPr>
          <p:cNvPr id="70" name="Content Placeholder 2"/>
          <p:cNvSpPr txBox="1">
            <a:spLocks/>
          </p:cNvSpPr>
          <p:nvPr/>
        </p:nvSpPr>
        <p:spPr>
          <a:xfrm>
            <a:off x="1" y="4935889"/>
            <a:ext cx="9120106" cy="74133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2000"/>
              </a:spcBef>
              <a:buClr>
                <a:schemeClr val="tx1"/>
              </a:buClr>
              <a:buSzPct val="90000"/>
              <a:buFont typeface="Arial"/>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tx1"/>
              </a:buClr>
              <a:buSzPct val="90000"/>
              <a:buFont typeface="Arial"/>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tx1"/>
              </a:buClr>
              <a:buSzPct val="90000"/>
              <a:buFont typeface="Arial"/>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tx1"/>
              </a:buClr>
              <a:buSzPct val="90000"/>
              <a:buFont typeface="Arial"/>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tx1"/>
              </a:buClr>
              <a:buSzPct val="90000"/>
              <a:buFont typeface="Arial"/>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a:lstStyle>
          <a:p>
            <a:pPr marL="0" indent="0" algn="ctr">
              <a:lnSpc>
                <a:spcPct val="110000"/>
              </a:lnSpc>
              <a:buFont typeface="Arial"/>
              <a:buNone/>
            </a:pPr>
            <a:r>
              <a:rPr lang="en-US" dirty="0" smtClean="0">
                <a:cs typeface="Arial" panose="020B0604020202020204" pitchFamily="34" charset="0"/>
              </a:rPr>
              <a:t>1) Evaluate new techniques, observation systems, and applications at the “warning scale” (0-2 hour time period).</a:t>
            </a:r>
          </a:p>
        </p:txBody>
      </p:sp>
      <p:sp>
        <p:nvSpPr>
          <p:cNvPr id="71" name="Content Placeholder 2"/>
          <p:cNvSpPr txBox="1">
            <a:spLocks/>
          </p:cNvSpPr>
          <p:nvPr/>
        </p:nvSpPr>
        <p:spPr>
          <a:xfrm>
            <a:off x="1" y="5665887"/>
            <a:ext cx="9154582" cy="74133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2000"/>
              </a:spcBef>
              <a:buClr>
                <a:schemeClr val="tx1"/>
              </a:buClr>
              <a:buSzPct val="90000"/>
              <a:buFont typeface="Arial"/>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tx1"/>
              </a:buClr>
              <a:buSzPct val="90000"/>
              <a:buFont typeface="Arial"/>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tx1"/>
              </a:buClr>
              <a:buSzPct val="90000"/>
              <a:buFont typeface="Arial"/>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tx1"/>
              </a:buClr>
              <a:buSzPct val="90000"/>
              <a:buFont typeface="Arial"/>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tx1"/>
              </a:buClr>
              <a:buSzPct val="90000"/>
              <a:buFont typeface="Arial"/>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a:lstStyle>
          <a:p>
            <a:pPr marL="0" indent="0" algn="ctr">
              <a:lnSpc>
                <a:spcPct val="110000"/>
              </a:lnSpc>
              <a:buFont typeface="Arial"/>
              <a:buNone/>
            </a:pPr>
            <a:r>
              <a:rPr lang="en-US" dirty="0" smtClean="0">
                <a:cs typeface="Arial" panose="020B0604020202020204" pitchFamily="34" charset="0"/>
              </a:rPr>
              <a:t>2) Gather feedback for product improvement, best practices training, and evidence of relevancy in NWS operations.</a:t>
            </a:r>
          </a:p>
        </p:txBody>
      </p:sp>
    </p:spTree>
    <p:extLst>
      <p:ext uri="{BB962C8B-B14F-4D97-AF65-F5344CB8AC3E}">
        <p14:creationId xmlns:p14="http://schemas.microsoft.com/office/powerpoint/2010/main" val="1444305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500"/>
                                        <p:tgtEl>
                                          <p:spTgt spid="6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fade">
                                      <p:cBhvr>
                                        <p:cTn id="15" dur="500"/>
                                        <p:tgtEl>
                                          <p:spTgt spid="7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70" grpId="0"/>
      <p:bldP spid="7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952575" y="1293701"/>
            <a:ext cx="4737260" cy="2800187"/>
          </a:xfrm>
        </p:spPr>
      </p:pic>
      <p:sp>
        <p:nvSpPr>
          <p:cNvPr id="2" name="Title 1"/>
          <p:cNvSpPr>
            <a:spLocks noGrp="1"/>
          </p:cNvSpPr>
          <p:nvPr>
            <p:ph type="title"/>
          </p:nvPr>
        </p:nvSpPr>
        <p:spPr>
          <a:xfrm>
            <a:off x="779463" y="164933"/>
            <a:ext cx="7583488" cy="1143000"/>
          </a:xfrm>
        </p:spPr>
        <p:txBody>
          <a:bodyPr/>
          <a:lstStyle/>
          <a:p>
            <a:pPr algn="ctr"/>
            <a:r>
              <a:rPr lang="en-US" dirty="0" smtClean="0">
                <a:latin typeface="Arial" panose="020B0604020202020204" pitchFamily="34" charset="0"/>
                <a:cs typeface="Arial" panose="020B0604020202020204" pitchFamily="34" charset="0"/>
              </a:rPr>
              <a:t>EWP Technology</a:t>
            </a: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3"/>
          </p:nvPr>
        </p:nvSpPr>
        <p:spPr/>
        <p:txBody>
          <a:bodyPr/>
          <a:lstStyle/>
          <a:p>
            <a:r>
              <a:rPr lang="en-US" smtClean="0"/>
              <a:t>NSSL Lab Review Feb 25–27, 2015</a:t>
            </a:r>
            <a:endParaRPr lang="en-US" dirty="0"/>
          </a:p>
        </p:txBody>
      </p:sp>
      <p:sp>
        <p:nvSpPr>
          <p:cNvPr id="5" name="Slide Number Placeholder 4"/>
          <p:cNvSpPr>
            <a:spLocks noGrp="1"/>
          </p:cNvSpPr>
          <p:nvPr>
            <p:ph type="sldNum" sz="quarter" idx="4"/>
          </p:nvPr>
        </p:nvSpPr>
        <p:spPr/>
        <p:txBody>
          <a:bodyPr/>
          <a:lstStyle/>
          <a:p>
            <a:fld id="{2AE81A39-2840-ED4D-A514-D08330109612}" type="slidenum">
              <a:rPr lang="en-US" smtClean="0"/>
              <a:pPr/>
              <a:t>3</a:t>
            </a:fld>
            <a:endParaRPr lang="en-US" dirty="0"/>
          </a:p>
        </p:txBody>
      </p:sp>
      <p:sp>
        <p:nvSpPr>
          <p:cNvPr id="10" name="Content Placeholder 9"/>
          <p:cNvSpPr>
            <a:spLocks noGrp="1"/>
          </p:cNvSpPr>
          <p:nvPr>
            <p:ph sz="half" idx="1"/>
          </p:nvPr>
        </p:nvSpPr>
        <p:spPr>
          <a:xfrm>
            <a:off x="12149" y="1138633"/>
            <a:ext cx="4273248" cy="3968229"/>
          </a:xfrm>
        </p:spPr>
        <p:txBody>
          <a:bodyPr>
            <a:normAutofit fontScale="92500" lnSpcReduction="20000"/>
          </a:bodyPr>
          <a:lstStyle/>
          <a:p>
            <a:r>
              <a:rPr lang="en-US" dirty="0" smtClean="0">
                <a:cs typeface="Arial" panose="020B0604020202020204" pitchFamily="34" charset="0"/>
              </a:rPr>
              <a:t>Advanced Weather Interactive Processing System (AWIPS)</a:t>
            </a:r>
          </a:p>
          <a:p>
            <a:pPr lvl="1"/>
            <a:r>
              <a:rPr lang="en-US" dirty="0" smtClean="0">
                <a:cs typeface="Arial" panose="020B0604020202020204" pitchFamily="34" charset="0"/>
              </a:rPr>
              <a:t>AWIPS-1: 2008-2011</a:t>
            </a:r>
          </a:p>
          <a:p>
            <a:pPr lvl="1"/>
            <a:r>
              <a:rPr lang="en-US" dirty="0" smtClean="0">
                <a:cs typeface="Arial" panose="020B0604020202020204" pitchFamily="34" charset="0"/>
              </a:rPr>
              <a:t>AWIPS-2: 2012-present</a:t>
            </a:r>
            <a:endParaRPr lang="en-US" dirty="0">
              <a:cs typeface="Arial" panose="020B0604020202020204" pitchFamily="34" charset="0"/>
            </a:endParaRPr>
          </a:p>
          <a:p>
            <a:r>
              <a:rPr lang="en-US" dirty="0" smtClean="0">
                <a:cs typeface="Arial" panose="020B0604020202020204" pitchFamily="34" charset="0"/>
              </a:rPr>
              <a:t>10 AWIPS-2 workstations</a:t>
            </a:r>
          </a:p>
          <a:p>
            <a:pPr lvl="1"/>
            <a:r>
              <a:rPr lang="en-US" dirty="0" smtClean="0">
                <a:cs typeface="Arial" panose="020B0604020202020204" pitchFamily="34" charset="0"/>
              </a:rPr>
              <a:t>Can replicate </a:t>
            </a:r>
            <a:r>
              <a:rPr lang="en-US" u="sng" dirty="0" smtClean="0">
                <a:cs typeface="Arial" panose="020B0604020202020204" pitchFamily="34" charset="0"/>
              </a:rPr>
              <a:t>any NWS forecast office</a:t>
            </a:r>
            <a:endParaRPr lang="en-US" dirty="0" smtClean="0">
              <a:cs typeface="Arial" panose="020B0604020202020204" pitchFamily="34" charset="0"/>
            </a:endParaRPr>
          </a:p>
          <a:p>
            <a:r>
              <a:rPr lang="en-US" dirty="0" smtClean="0">
                <a:cs typeface="Arial" panose="020B0604020202020204" pitchFamily="34" charset="0"/>
              </a:rPr>
              <a:t>Satellite Broadcast Network Access</a:t>
            </a:r>
          </a:p>
          <a:p>
            <a:pPr lvl="1"/>
            <a:r>
              <a:rPr lang="en-US" dirty="0" smtClean="0">
                <a:cs typeface="Arial" panose="020B0604020202020204" pitchFamily="34" charset="0"/>
              </a:rPr>
              <a:t>Every operational product available to the NWS</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3397" y="3864076"/>
            <a:ext cx="2568150" cy="2485572"/>
          </a:xfrm>
          <a:prstGeom prst="rect">
            <a:avLst/>
          </a:prstGeom>
        </p:spPr>
      </p:pic>
      <p:cxnSp>
        <p:nvCxnSpPr>
          <p:cNvPr id="14" name="Straight Connector 13"/>
          <p:cNvCxnSpPr/>
          <p:nvPr/>
        </p:nvCxnSpPr>
        <p:spPr>
          <a:xfrm flipH="1">
            <a:off x="6133397" y="2241971"/>
            <a:ext cx="1639003" cy="16221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7772400" y="2241971"/>
            <a:ext cx="929147" cy="1622105"/>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133397" y="4868809"/>
            <a:ext cx="2094216" cy="1477328"/>
          </a:xfrm>
          <a:prstGeom prst="rect">
            <a:avLst/>
          </a:prstGeom>
          <a:noFill/>
        </p:spPr>
        <p:txBody>
          <a:bodyPr wrap="square" rtlCol="0">
            <a:spAutoFit/>
          </a:bodyPr>
          <a:lstStyle/>
          <a:p>
            <a:r>
              <a:rPr lang="en-US" b="1" dirty="0" smtClean="0">
                <a:solidFill>
                  <a:srgbClr val="FFFF00"/>
                </a:solidFill>
              </a:rPr>
              <a:t>Situational</a:t>
            </a:r>
            <a:br>
              <a:rPr lang="en-US" b="1" dirty="0" smtClean="0">
                <a:solidFill>
                  <a:srgbClr val="FFFF00"/>
                </a:solidFill>
              </a:rPr>
            </a:br>
            <a:r>
              <a:rPr lang="en-US" b="1" dirty="0" smtClean="0">
                <a:solidFill>
                  <a:srgbClr val="FFFF00"/>
                </a:solidFill>
              </a:rPr>
              <a:t>Awareness</a:t>
            </a:r>
          </a:p>
          <a:p>
            <a:r>
              <a:rPr lang="en-US" b="1" dirty="0" smtClean="0">
                <a:solidFill>
                  <a:srgbClr val="FFFF00"/>
                </a:solidFill>
              </a:rPr>
              <a:t>Display</a:t>
            </a:r>
          </a:p>
          <a:p>
            <a:pPr marL="285750" indent="-285750">
              <a:buFont typeface="Arial" panose="020B0604020202020204" pitchFamily="34" charset="0"/>
              <a:buChar char="•"/>
            </a:pPr>
            <a:r>
              <a:rPr lang="en-US" dirty="0" smtClean="0">
                <a:solidFill>
                  <a:srgbClr val="FFFF00"/>
                </a:solidFill>
              </a:rPr>
              <a:t>2 TVs</a:t>
            </a:r>
          </a:p>
          <a:p>
            <a:pPr marL="285750" indent="-285750">
              <a:buFont typeface="Arial" panose="020B0604020202020204" pitchFamily="34" charset="0"/>
              <a:buChar char="•"/>
            </a:pPr>
            <a:r>
              <a:rPr lang="en-US" dirty="0" smtClean="0">
                <a:solidFill>
                  <a:srgbClr val="FFFF00"/>
                </a:solidFill>
              </a:rPr>
              <a:t>4 monitors</a:t>
            </a:r>
          </a:p>
        </p:txBody>
      </p:sp>
      <p:sp>
        <p:nvSpPr>
          <p:cNvPr id="19" name="Content Placeholder 2"/>
          <p:cNvSpPr txBox="1">
            <a:spLocks/>
          </p:cNvSpPr>
          <p:nvPr/>
        </p:nvSpPr>
        <p:spPr>
          <a:xfrm>
            <a:off x="1" y="5066525"/>
            <a:ext cx="6133396" cy="104502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2000"/>
              </a:spcBef>
              <a:buClr>
                <a:schemeClr val="tx1"/>
              </a:buClr>
              <a:buSzPct val="90000"/>
              <a:buFont typeface="Arial"/>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tx1"/>
              </a:buClr>
              <a:buSzPct val="90000"/>
              <a:buFont typeface="Arial"/>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tx1"/>
              </a:buClr>
              <a:buSzPct val="90000"/>
              <a:buFont typeface="Arial"/>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tx1"/>
              </a:buClr>
              <a:buSzPct val="90000"/>
              <a:buFont typeface="Arial"/>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tx1"/>
              </a:buClr>
              <a:buSzPct val="90000"/>
              <a:buFont typeface="Arial"/>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a:lstStyle>
          <a:p>
            <a:pPr marL="0" indent="0">
              <a:lnSpc>
                <a:spcPct val="110000"/>
              </a:lnSpc>
              <a:buFont typeface="Arial"/>
              <a:buNone/>
            </a:pPr>
            <a:r>
              <a:rPr lang="en-US" b="1" dirty="0" smtClean="0">
                <a:cs typeface="Arial" panose="020B0604020202020204" pitchFamily="34" charset="0"/>
              </a:rPr>
              <a:t>Benefit: </a:t>
            </a:r>
            <a:r>
              <a:rPr lang="en-US" dirty="0" smtClean="0">
                <a:cs typeface="Arial" panose="020B0604020202020204" pitchFamily="34" charset="0"/>
              </a:rPr>
              <a:t>An analog environment of a NWS office that a forecaster is familiar with while providing a head start to operational implementation.</a:t>
            </a:r>
            <a:endParaRPr lang="en-US" b="1" dirty="0" smtClean="0">
              <a:cs typeface="Arial" panose="020B0604020202020204" pitchFamily="34" charset="0"/>
            </a:endParaRPr>
          </a:p>
        </p:txBody>
      </p:sp>
    </p:spTree>
    <p:extLst>
      <p:ext uri="{BB962C8B-B14F-4D97-AF65-F5344CB8AC3E}">
        <p14:creationId xmlns:p14="http://schemas.microsoft.com/office/powerpoint/2010/main" val="209707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xEl>
                                              <p:pRg st="3" end="3"/>
                                            </p:txEl>
                                          </p:spTgt>
                                        </p:tgtEl>
                                        <p:attrNameLst>
                                          <p:attrName>style.visibility</p:attrName>
                                        </p:attrNameLst>
                                      </p:cBhvr>
                                      <p:to>
                                        <p:strVal val="visible"/>
                                      </p:to>
                                    </p:set>
                                    <p:animEffect transition="in" filter="fade">
                                      <p:cBhvr>
                                        <p:cTn id="18" dur="500"/>
                                        <p:tgtEl>
                                          <p:spTgt spid="10">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fade">
                                      <p:cBhvr>
                                        <p:cTn id="21" dur="500"/>
                                        <p:tgtEl>
                                          <p:spTgt spid="10">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xEl>
                                              <p:pRg st="5" end="5"/>
                                            </p:txEl>
                                          </p:spTgt>
                                        </p:tgtEl>
                                        <p:attrNameLst>
                                          <p:attrName>style.visibility</p:attrName>
                                        </p:attrNameLst>
                                      </p:cBhvr>
                                      <p:to>
                                        <p:strVal val="visible"/>
                                      </p:to>
                                    </p:set>
                                    <p:animEffect transition="in" filter="fade">
                                      <p:cBhvr>
                                        <p:cTn id="26" dur="500"/>
                                        <p:tgtEl>
                                          <p:spTgt spid="10">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0185"/>
            <a:ext cx="9143999" cy="1143000"/>
          </a:xfrm>
        </p:spPr>
        <p:txBody>
          <a:bodyPr>
            <a:normAutofit/>
          </a:bodyPr>
          <a:lstStyle/>
          <a:p>
            <a:pPr algn="ctr"/>
            <a:r>
              <a:rPr lang="en-US" dirty="0" smtClean="0">
                <a:latin typeface="Arial" panose="020B0604020202020204" pitchFamily="34" charset="0"/>
                <a:cs typeface="Arial" panose="020B0604020202020204" pitchFamily="34" charset="0"/>
              </a:rPr>
              <a:t>Receiving Forecaster Feedback</a:t>
            </a:r>
            <a:endParaRPr lang="en-US" dirty="0">
              <a:latin typeface="Arial" panose="020B0604020202020204" pitchFamily="34" charset="0"/>
              <a:cs typeface="Arial" panose="020B0604020202020204" pitchFamily="34" charset="0"/>
            </a:endParaRPr>
          </a:p>
        </p:txBody>
      </p:sp>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897853" y="1501586"/>
            <a:ext cx="3000803" cy="2560320"/>
          </a:xfrm>
        </p:spPr>
      </p:pic>
      <p:pic>
        <p:nvPicPr>
          <p:cNvPr id="9" name="Content Placeholder 8"/>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000439" y="1512122"/>
            <a:ext cx="2743200" cy="2743200"/>
          </a:xfrm>
        </p:spPr>
      </p:pic>
      <p:sp>
        <p:nvSpPr>
          <p:cNvPr id="5" name="Footer Placeholder 4"/>
          <p:cNvSpPr>
            <a:spLocks noGrp="1"/>
          </p:cNvSpPr>
          <p:nvPr>
            <p:ph type="ftr" sz="quarter" idx="3"/>
          </p:nvPr>
        </p:nvSpPr>
        <p:spPr/>
        <p:txBody>
          <a:bodyPr/>
          <a:lstStyle/>
          <a:p>
            <a:r>
              <a:rPr lang="en-US" smtClean="0"/>
              <a:t>NSSL Lab Review Feb 25–27, 2015</a:t>
            </a:r>
            <a:endParaRPr lang="en-US" dirty="0"/>
          </a:p>
        </p:txBody>
      </p:sp>
      <p:sp>
        <p:nvSpPr>
          <p:cNvPr id="6" name="Slide Number Placeholder 5"/>
          <p:cNvSpPr>
            <a:spLocks noGrp="1"/>
          </p:cNvSpPr>
          <p:nvPr>
            <p:ph type="sldNum" sz="quarter" idx="4"/>
          </p:nvPr>
        </p:nvSpPr>
        <p:spPr/>
        <p:txBody>
          <a:bodyPr/>
          <a:lstStyle/>
          <a:p>
            <a:fld id="{2AE81A39-2840-ED4D-A514-D08330109612}" type="slidenum">
              <a:rPr lang="en-US" smtClean="0"/>
              <a:pPr/>
              <a:t>4</a:t>
            </a:fld>
            <a:endParaRPr lang="en-US" dirty="0"/>
          </a:p>
        </p:txBody>
      </p:sp>
      <p:pic>
        <p:nvPicPr>
          <p:cNvPr id="11" name="Content Placeholder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032" y="1514657"/>
            <a:ext cx="2743200" cy="2743200"/>
          </a:xfrm>
          <a:prstGeom prst="rect">
            <a:avLst/>
          </a:prstGeom>
        </p:spPr>
      </p:pic>
      <p:sp>
        <p:nvSpPr>
          <p:cNvPr id="12" name="TextBox 11"/>
          <p:cNvSpPr txBox="1"/>
          <p:nvPr/>
        </p:nvSpPr>
        <p:spPr>
          <a:xfrm>
            <a:off x="811370" y="1166459"/>
            <a:ext cx="1168910" cy="369332"/>
          </a:xfrm>
          <a:prstGeom prst="rect">
            <a:avLst/>
          </a:prstGeom>
          <a:noFill/>
        </p:spPr>
        <p:txBody>
          <a:bodyPr wrap="none" rtlCol="0">
            <a:spAutoFit/>
          </a:bodyPr>
          <a:lstStyle/>
          <a:p>
            <a:r>
              <a:rPr lang="en-US" b="1" dirty="0" smtClean="0"/>
              <a:t>Blogging</a:t>
            </a:r>
            <a:endParaRPr lang="en-US" b="1" dirty="0"/>
          </a:p>
        </p:txBody>
      </p:sp>
      <p:sp>
        <p:nvSpPr>
          <p:cNvPr id="13" name="TextBox 12"/>
          <p:cNvSpPr txBox="1"/>
          <p:nvPr/>
        </p:nvSpPr>
        <p:spPr>
          <a:xfrm>
            <a:off x="3090430" y="1172549"/>
            <a:ext cx="2589170" cy="369332"/>
          </a:xfrm>
          <a:prstGeom prst="rect">
            <a:avLst/>
          </a:prstGeom>
          <a:noFill/>
        </p:spPr>
        <p:txBody>
          <a:bodyPr wrap="none" rtlCol="0">
            <a:spAutoFit/>
          </a:bodyPr>
          <a:lstStyle/>
          <a:p>
            <a:r>
              <a:rPr lang="en-US" b="1" dirty="0" smtClean="0"/>
              <a:t>Daily/Weekly Surveys</a:t>
            </a:r>
            <a:endParaRPr lang="en-US" b="1" dirty="0"/>
          </a:p>
        </p:txBody>
      </p:sp>
      <p:sp>
        <p:nvSpPr>
          <p:cNvPr id="14" name="TextBox 13"/>
          <p:cNvSpPr txBox="1"/>
          <p:nvPr/>
        </p:nvSpPr>
        <p:spPr>
          <a:xfrm>
            <a:off x="6074520" y="1167271"/>
            <a:ext cx="2648482" cy="369332"/>
          </a:xfrm>
          <a:prstGeom prst="rect">
            <a:avLst/>
          </a:prstGeom>
          <a:noFill/>
        </p:spPr>
        <p:txBody>
          <a:bodyPr wrap="none" rtlCol="0">
            <a:spAutoFit/>
          </a:bodyPr>
          <a:lstStyle/>
          <a:p>
            <a:r>
              <a:rPr lang="en-US" b="1" dirty="0" smtClean="0"/>
              <a:t>Daily/Weekly Debriefs</a:t>
            </a:r>
            <a:endParaRPr lang="en-US" b="1" dirty="0"/>
          </a:p>
        </p:txBody>
      </p:sp>
      <p:sp>
        <p:nvSpPr>
          <p:cNvPr id="15" name="TextBox 14"/>
          <p:cNvSpPr txBox="1"/>
          <p:nvPr/>
        </p:nvSpPr>
        <p:spPr>
          <a:xfrm>
            <a:off x="193810" y="4280683"/>
            <a:ext cx="2573140" cy="923330"/>
          </a:xfrm>
          <a:prstGeom prst="rect">
            <a:avLst/>
          </a:prstGeom>
          <a:noFill/>
        </p:spPr>
        <p:txBody>
          <a:bodyPr wrap="none" rtlCol="0">
            <a:spAutoFit/>
          </a:bodyPr>
          <a:lstStyle/>
          <a:p>
            <a:r>
              <a:rPr lang="en-US" dirty="0" smtClean="0">
                <a:cs typeface="Arial" panose="020B0604020202020204" pitchFamily="34" charset="0"/>
              </a:rPr>
              <a:t>Pre-warning decision</a:t>
            </a:r>
          </a:p>
          <a:p>
            <a:r>
              <a:rPr lang="en-US" dirty="0" smtClean="0">
                <a:cs typeface="Arial" panose="020B0604020202020204" pitchFamily="34" charset="0"/>
              </a:rPr>
              <a:t>Making thoughts and</a:t>
            </a:r>
          </a:p>
          <a:p>
            <a:r>
              <a:rPr lang="en-US" dirty="0" smtClean="0">
                <a:cs typeface="Arial" panose="020B0604020202020204" pitchFamily="34" charset="0"/>
              </a:rPr>
              <a:t>Images in real-time.</a:t>
            </a:r>
            <a:endParaRPr lang="en-US" dirty="0">
              <a:cs typeface="Arial" panose="020B0604020202020204" pitchFamily="34" charset="0"/>
            </a:endParaRPr>
          </a:p>
        </p:txBody>
      </p:sp>
      <p:sp>
        <p:nvSpPr>
          <p:cNvPr id="16" name="TextBox 15"/>
          <p:cNvSpPr txBox="1"/>
          <p:nvPr/>
        </p:nvSpPr>
        <p:spPr>
          <a:xfrm>
            <a:off x="3046287" y="4284597"/>
            <a:ext cx="2661306" cy="923330"/>
          </a:xfrm>
          <a:prstGeom prst="rect">
            <a:avLst/>
          </a:prstGeom>
          <a:noFill/>
        </p:spPr>
        <p:txBody>
          <a:bodyPr wrap="none" rtlCol="0">
            <a:spAutoFit/>
          </a:bodyPr>
          <a:lstStyle/>
          <a:p>
            <a:r>
              <a:rPr lang="en-US" dirty="0" smtClean="0">
                <a:cs typeface="Arial" panose="020B0604020202020204" pitchFamily="34" charset="0"/>
              </a:rPr>
              <a:t>Strengths/Weaknesses</a:t>
            </a:r>
            <a:br>
              <a:rPr lang="en-US" dirty="0" smtClean="0">
                <a:cs typeface="Arial" panose="020B0604020202020204" pitchFamily="34" charset="0"/>
              </a:rPr>
            </a:br>
            <a:r>
              <a:rPr lang="en-US" dirty="0" smtClean="0">
                <a:cs typeface="Arial" panose="020B0604020202020204" pitchFamily="34" charset="0"/>
              </a:rPr>
              <a:t>of the applications</a:t>
            </a:r>
            <a:br>
              <a:rPr lang="en-US" dirty="0" smtClean="0">
                <a:cs typeface="Arial" panose="020B0604020202020204" pitchFamily="34" charset="0"/>
              </a:rPr>
            </a:br>
            <a:r>
              <a:rPr lang="en-US" dirty="0" smtClean="0">
                <a:cs typeface="Arial" panose="020B0604020202020204" pitchFamily="34" charset="0"/>
              </a:rPr>
              <a:t>evaluated.</a:t>
            </a:r>
            <a:endParaRPr lang="en-US" dirty="0">
              <a:cs typeface="Arial" panose="020B0604020202020204" pitchFamily="34" charset="0"/>
            </a:endParaRPr>
          </a:p>
        </p:txBody>
      </p:sp>
      <p:sp>
        <p:nvSpPr>
          <p:cNvPr id="17" name="TextBox 16"/>
          <p:cNvSpPr txBox="1"/>
          <p:nvPr/>
        </p:nvSpPr>
        <p:spPr>
          <a:xfrm>
            <a:off x="5862543" y="4079315"/>
            <a:ext cx="3052439" cy="1200329"/>
          </a:xfrm>
          <a:prstGeom prst="rect">
            <a:avLst/>
          </a:prstGeom>
          <a:noFill/>
        </p:spPr>
        <p:txBody>
          <a:bodyPr wrap="none" rtlCol="0">
            <a:spAutoFit/>
          </a:bodyPr>
          <a:lstStyle/>
          <a:p>
            <a:r>
              <a:rPr lang="en-US" dirty="0" smtClean="0">
                <a:cs typeface="Arial" panose="020B0604020202020204" pitchFamily="34" charset="0"/>
              </a:rPr>
              <a:t>Dedicated face-to-face</a:t>
            </a:r>
            <a:br>
              <a:rPr lang="en-US" dirty="0" smtClean="0">
                <a:cs typeface="Arial" panose="020B0604020202020204" pitchFamily="34" charset="0"/>
              </a:rPr>
            </a:br>
            <a:r>
              <a:rPr lang="en-US" dirty="0" smtClean="0">
                <a:cs typeface="Arial" panose="020B0604020202020204" pitchFamily="34" charset="0"/>
              </a:rPr>
              <a:t>time between forecasters</a:t>
            </a:r>
            <a:br>
              <a:rPr lang="en-US" dirty="0" smtClean="0">
                <a:cs typeface="Arial" panose="020B0604020202020204" pitchFamily="34" charset="0"/>
              </a:rPr>
            </a:br>
            <a:r>
              <a:rPr lang="en-US" dirty="0" smtClean="0">
                <a:cs typeface="Arial" panose="020B0604020202020204" pitchFamily="34" charset="0"/>
              </a:rPr>
              <a:t>and developers on the</a:t>
            </a:r>
            <a:br>
              <a:rPr lang="en-US" dirty="0" smtClean="0">
                <a:cs typeface="Arial" panose="020B0604020202020204" pitchFamily="34" charset="0"/>
              </a:rPr>
            </a:br>
            <a:r>
              <a:rPr lang="en-US" dirty="0" smtClean="0">
                <a:cs typeface="Arial" panose="020B0604020202020204" pitchFamily="34" charset="0"/>
              </a:rPr>
              <a:t>evaluated products.</a:t>
            </a:r>
            <a:endParaRPr lang="en-US" dirty="0">
              <a:cs typeface="Arial" panose="020B0604020202020204" pitchFamily="34" charset="0"/>
            </a:endParaRPr>
          </a:p>
        </p:txBody>
      </p:sp>
      <p:sp>
        <p:nvSpPr>
          <p:cNvPr id="18" name="Content Placeholder 2"/>
          <p:cNvSpPr txBox="1">
            <a:spLocks/>
          </p:cNvSpPr>
          <p:nvPr/>
        </p:nvSpPr>
        <p:spPr>
          <a:xfrm>
            <a:off x="768443" y="5323841"/>
            <a:ext cx="8285583" cy="104502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2000"/>
              </a:spcBef>
              <a:buClr>
                <a:schemeClr val="tx1"/>
              </a:buClr>
              <a:buSzPct val="90000"/>
              <a:buFont typeface="Arial"/>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tx1"/>
              </a:buClr>
              <a:buSzPct val="90000"/>
              <a:buFont typeface="Arial"/>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tx1"/>
              </a:buClr>
              <a:buSzPct val="90000"/>
              <a:buFont typeface="Arial"/>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tx1"/>
              </a:buClr>
              <a:buSzPct val="90000"/>
              <a:buFont typeface="Arial"/>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tx1"/>
              </a:buClr>
              <a:buSzPct val="90000"/>
              <a:buFont typeface="Arial"/>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a:lstStyle>
          <a:p>
            <a:pPr marL="0" indent="0">
              <a:lnSpc>
                <a:spcPct val="110000"/>
              </a:lnSpc>
              <a:buFont typeface="Arial"/>
              <a:buNone/>
            </a:pPr>
            <a:r>
              <a:rPr lang="en-US" b="1" dirty="0" smtClean="0">
                <a:cs typeface="Arial" panose="020B0604020202020204" pitchFamily="34" charset="0"/>
              </a:rPr>
              <a:t>Flexible metrics of data capture allow investigators to receive quality feedback on their terms while providing transparency in the evaluation process.</a:t>
            </a:r>
          </a:p>
        </p:txBody>
      </p:sp>
    </p:spTree>
    <p:extLst>
      <p:ext uri="{BB962C8B-B14F-4D97-AF65-F5344CB8AC3E}">
        <p14:creationId xmlns:p14="http://schemas.microsoft.com/office/powerpoint/2010/main" val="116196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500"/>
                            </p:stCondLst>
                            <p:childTnLst>
                              <p:par>
                                <p:cTn id="37" presetID="10" presetClass="entr" presetSubtype="0" fill="hold" grpId="0" nodeType="afterEffect">
                                  <p:stCondLst>
                                    <p:cond delay="250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1"/>
          <p:cNvPicPr>
            <a:picLocks noGrp="1" noChangeAspect="1"/>
          </p:cNvPicPr>
          <p:nvPr>
            <p:ph sz="half" idx="2"/>
          </p:nvPr>
        </p:nvPicPr>
        <p:blipFill>
          <a:blip r:embed="rId3" cstate="print"/>
          <a:srcRect/>
          <a:stretch>
            <a:fillRect/>
          </a:stretch>
        </p:blipFill>
        <p:spPr bwMode="auto">
          <a:xfrm>
            <a:off x="4522903" y="1610694"/>
            <a:ext cx="4447143" cy="4431595"/>
          </a:xfrm>
          <a:prstGeom prst="rect">
            <a:avLst/>
          </a:prstGeom>
          <a:noFill/>
          <a:ln w="9525">
            <a:noFill/>
            <a:miter lim="800000"/>
            <a:headEnd/>
            <a:tailEnd/>
          </a:ln>
        </p:spPr>
      </p:pic>
      <p:sp>
        <p:nvSpPr>
          <p:cNvPr id="2" name="Title 1"/>
          <p:cNvSpPr>
            <a:spLocks noGrp="1"/>
          </p:cNvSpPr>
          <p:nvPr>
            <p:ph type="title"/>
          </p:nvPr>
        </p:nvSpPr>
        <p:spPr>
          <a:xfrm>
            <a:off x="0" y="518159"/>
            <a:ext cx="9143999" cy="709825"/>
          </a:xfrm>
        </p:spPr>
        <p:txBody>
          <a:bodyPr>
            <a:normAutofit/>
          </a:bodyPr>
          <a:lstStyle/>
          <a:p>
            <a:pPr algn="ctr"/>
            <a:r>
              <a:rPr lang="en-US" sz="3400" dirty="0" smtClean="0">
                <a:latin typeface="Arial" panose="020B0604020202020204" pitchFamily="34" charset="0"/>
                <a:cs typeface="Arial" panose="020B0604020202020204" pitchFamily="34" charset="0"/>
              </a:rPr>
              <a:t>Past Successful Initiatives: NSSL 3DVAR</a:t>
            </a:r>
            <a:endParaRPr lang="en-US" sz="3400" dirty="0">
              <a:latin typeface="Arial" panose="020B0604020202020204" pitchFamily="34" charset="0"/>
              <a:cs typeface="Arial" panose="020B0604020202020204" pitchFamily="34" charset="0"/>
            </a:endParaRPr>
          </a:p>
        </p:txBody>
      </p:sp>
      <p:sp>
        <p:nvSpPr>
          <p:cNvPr id="16" name="Text Placeholder 15"/>
          <p:cNvSpPr>
            <a:spLocks noGrp="1"/>
          </p:cNvSpPr>
          <p:nvPr>
            <p:ph type="body" idx="1"/>
          </p:nvPr>
        </p:nvSpPr>
        <p:spPr>
          <a:xfrm>
            <a:off x="657043" y="1902619"/>
            <a:ext cx="3657600" cy="868362"/>
          </a:xfrm>
        </p:spPr>
        <p:txBody>
          <a:bodyPr/>
          <a:lstStyle/>
          <a:p>
            <a:r>
              <a:rPr lang="en-US" sz="3200" b="1" dirty="0" smtClean="0"/>
              <a:t>NSSL 3DVAR</a:t>
            </a:r>
            <a:endParaRPr lang="en-US" sz="3200" b="1" dirty="0"/>
          </a:p>
        </p:txBody>
      </p:sp>
      <p:sp>
        <p:nvSpPr>
          <p:cNvPr id="25" name="Content Placeholder 24"/>
          <p:cNvSpPr>
            <a:spLocks noGrp="1"/>
          </p:cNvSpPr>
          <p:nvPr>
            <p:ph sz="half" idx="2"/>
          </p:nvPr>
        </p:nvSpPr>
        <p:spPr>
          <a:xfrm>
            <a:off x="68152" y="2608686"/>
            <a:ext cx="4940575" cy="2738489"/>
          </a:xfrm>
        </p:spPr>
        <p:txBody>
          <a:bodyPr>
            <a:noAutofit/>
          </a:bodyPr>
          <a:lstStyle/>
          <a:p>
            <a:pPr>
              <a:spcBef>
                <a:spcPts val="600"/>
              </a:spcBef>
            </a:pPr>
            <a:r>
              <a:rPr lang="en-US" dirty="0"/>
              <a:t>Reflectivity and radial velocity from nearby WSR-88D </a:t>
            </a:r>
            <a:r>
              <a:rPr lang="en-US" dirty="0" smtClean="0"/>
              <a:t>radars blended with 12km model background</a:t>
            </a:r>
            <a:endParaRPr lang="en-US" dirty="0"/>
          </a:p>
          <a:p>
            <a:pPr>
              <a:spcBef>
                <a:spcPts val="600"/>
              </a:spcBef>
            </a:pPr>
            <a:r>
              <a:rPr lang="en-US" dirty="0" smtClean="0"/>
              <a:t>Four floating 200x200 analysis domains</a:t>
            </a:r>
          </a:p>
          <a:p>
            <a:pPr>
              <a:spcBef>
                <a:spcPts val="600"/>
              </a:spcBef>
            </a:pPr>
            <a:r>
              <a:rPr lang="en-US" dirty="0"/>
              <a:t>1km horizontal </a:t>
            </a:r>
            <a:r>
              <a:rPr lang="en-US" dirty="0" smtClean="0"/>
              <a:t>resolution, 500m vertical resolution (31 total levels) every 5 min.</a:t>
            </a:r>
          </a:p>
        </p:txBody>
      </p:sp>
      <p:sp>
        <p:nvSpPr>
          <p:cNvPr id="5" name="Footer Placeholder 4"/>
          <p:cNvSpPr>
            <a:spLocks noGrp="1"/>
          </p:cNvSpPr>
          <p:nvPr>
            <p:ph type="ftr" sz="quarter" idx="10"/>
          </p:nvPr>
        </p:nvSpPr>
        <p:spPr/>
        <p:txBody>
          <a:bodyPr/>
          <a:lstStyle/>
          <a:p>
            <a:r>
              <a:rPr lang="en-US" smtClean="0"/>
              <a:t>NSSL Lab Review Feb 25–27, 2015</a:t>
            </a:r>
            <a:endParaRPr lang="en-US" dirty="0"/>
          </a:p>
        </p:txBody>
      </p:sp>
      <p:sp>
        <p:nvSpPr>
          <p:cNvPr id="6" name="Slide Number Placeholder 5"/>
          <p:cNvSpPr>
            <a:spLocks noGrp="1"/>
          </p:cNvSpPr>
          <p:nvPr>
            <p:ph type="sldNum" sz="quarter" idx="11"/>
          </p:nvPr>
        </p:nvSpPr>
        <p:spPr/>
        <p:txBody>
          <a:bodyPr/>
          <a:lstStyle/>
          <a:p>
            <a:fld id="{2AE81A39-2840-ED4D-A514-D08330109612}" type="slidenum">
              <a:rPr lang="en-US" smtClean="0"/>
              <a:pPr/>
              <a:t>5</a:t>
            </a:fld>
            <a:endParaRPr lang="en-US" dirty="0"/>
          </a:p>
        </p:txBody>
      </p:sp>
      <p:sp>
        <p:nvSpPr>
          <p:cNvPr id="12" name="TextBox 11"/>
          <p:cNvSpPr txBox="1"/>
          <p:nvPr/>
        </p:nvSpPr>
        <p:spPr>
          <a:xfrm>
            <a:off x="0" y="1235015"/>
            <a:ext cx="9143999" cy="830997"/>
          </a:xfrm>
          <a:prstGeom prst="rect">
            <a:avLst/>
          </a:prstGeom>
          <a:noFill/>
        </p:spPr>
        <p:txBody>
          <a:bodyPr wrap="square" rtlCol="0">
            <a:spAutoFit/>
          </a:bodyPr>
          <a:lstStyle/>
          <a:p>
            <a:pPr algn="ctr"/>
            <a:r>
              <a:rPr lang="en-US" sz="2400" b="1" i="1" dirty="0" smtClean="0">
                <a:latin typeface="Arial" panose="020B0604020202020204" pitchFamily="34" charset="0"/>
                <a:cs typeface="Arial" panose="020B0604020202020204" pitchFamily="34" charset="0"/>
              </a:rPr>
              <a:t>3DVAR = A storm-scale data assimilation system blending observational and numerical model data</a:t>
            </a:r>
            <a:endParaRPr lang="en-US" sz="2400" b="1" i="1" dirty="0">
              <a:latin typeface="Arial" panose="020B0604020202020204" pitchFamily="34" charset="0"/>
              <a:cs typeface="Arial" panose="020B0604020202020204" pitchFamily="34" charset="0"/>
            </a:endParaRPr>
          </a:p>
        </p:txBody>
      </p:sp>
      <p:cxnSp>
        <p:nvCxnSpPr>
          <p:cNvPr id="41" name="Straight Arrow Connector 40"/>
          <p:cNvCxnSpPr/>
          <p:nvPr/>
        </p:nvCxnSpPr>
        <p:spPr>
          <a:xfrm flipV="1">
            <a:off x="5836471" y="4356609"/>
            <a:ext cx="375602" cy="46469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H="1" flipV="1">
            <a:off x="6947646" y="4005227"/>
            <a:ext cx="639170" cy="375138"/>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5327604" y="4749697"/>
            <a:ext cx="870751" cy="738664"/>
          </a:xfrm>
          <a:prstGeom prst="rect">
            <a:avLst/>
          </a:prstGeom>
          <a:noFill/>
        </p:spPr>
        <p:txBody>
          <a:bodyPr wrap="none" rtlCol="0">
            <a:spAutoFit/>
          </a:bodyPr>
          <a:lstStyle/>
          <a:p>
            <a:pPr algn="ctr"/>
            <a:r>
              <a:rPr lang="en-US" sz="1400" b="1" dirty="0" smtClean="0"/>
              <a:t>500 km</a:t>
            </a:r>
            <a:r>
              <a:rPr lang="en-US" sz="1400" b="1" baseline="30000" dirty="0" smtClean="0"/>
              <a:t>2</a:t>
            </a:r>
            <a:br>
              <a:rPr lang="en-US" sz="1400" b="1" baseline="30000" dirty="0" smtClean="0"/>
            </a:br>
            <a:r>
              <a:rPr lang="en-US" sz="1400" b="1" dirty="0" smtClean="0"/>
              <a:t>Radar </a:t>
            </a:r>
            <a:br>
              <a:rPr lang="en-US" sz="1400" b="1" dirty="0" smtClean="0"/>
            </a:br>
            <a:r>
              <a:rPr lang="en-US" sz="1400" b="1" dirty="0" smtClean="0"/>
              <a:t>Domain</a:t>
            </a:r>
            <a:endParaRPr lang="en-US" sz="1400" b="1" dirty="0"/>
          </a:p>
        </p:txBody>
      </p:sp>
      <p:sp>
        <p:nvSpPr>
          <p:cNvPr id="46" name="TextBox 45"/>
          <p:cNvSpPr txBox="1"/>
          <p:nvPr/>
        </p:nvSpPr>
        <p:spPr>
          <a:xfrm>
            <a:off x="7509601" y="4281212"/>
            <a:ext cx="891591" cy="738664"/>
          </a:xfrm>
          <a:prstGeom prst="rect">
            <a:avLst/>
          </a:prstGeom>
          <a:noFill/>
        </p:spPr>
        <p:txBody>
          <a:bodyPr wrap="none" rtlCol="0">
            <a:spAutoFit/>
          </a:bodyPr>
          <a:lstStyle/>
          <a:p>
            <a:pPr algn="ctr"/>
            <a:r>
              <a:rPr lang="en-US" sz="1400" b="1" dirty="0" smtClean="0"/>
              <a:t>200 km</a:t>
            </a:r>
            <a:r>
              <a:rPr lang="en-US" sz="1400" b="1" baseline="30000" dirty="0" smtClean="0"/>
              <a:t>2</a:t>
            </a:r>
            <a:br>
              <a:rPr lang="en-US" sz="1400" b="1" baseline="30000" dirty="0" smtClean="0"/>
            </a:br>
            <a:r>
              <a:rPr lang="en-US" sz="1400" b="1" dirty="0" smtClean="0"/>
              <a:t>Analysis</a:t>
            </a:r>
            <a:br>
              <a:rPr lang="en-US" sz="1400" b="1" dirty="0" smtClean="0"/>
            </a:br>
            <a:r>
              <a:rPr lang="en-US" sz="1400" b="1" dirty="0" smtClean="0"/>
              <a:t>Domain</a:t>
            </a:r>
            <a:endParaRPr lang="en-US" sz="1400" b="1" dirty="0"/>
          </a:p>
        </p:txBody>
      </p:sp>
      <p:sp>
        <p:nvSpPr>
          <p:cNvPr id="49" name="TextBox 48"/>
          <p:cNvSpPr txBox="1"/>
          <p:nvPr/>
        </p:nvSpPr>
        <p:spPr>
          <a:xfrm>
            <a:off x="-49097" y="5600593"/>
            <a:ext cx="9143999" cy="707886"/>
          </a:xfrm>
          <a:prstGeom prst="rect">
            <a:avLst/>
          </a:prstGeom>
          <a:noFill/>
        </p:spPr>
        <p:txBody>
          <a:bodyPr wrap="square" rtlCol="0">
            <a:spAutoFit/>
          </a:bodyPr>
          <a:lstStyle/>
          <a:p>
            <a:pPr algn="ctr"/>
            <a:r>
              <a:rPr lang="en-US" sz="2000" b="1" dirty="0" smtClean="0">
                <a:cs typeface="Arial" panose="020B0604020202020204" pitchFamily="34" charset="0"/>
              </a:rPr>
              <a:t>Goal: </a:t>
            </a:r>
            <a:r>
              <a:rPr lang="en-US" sz="2000" dirty="0" smtClean="0">
                <a:cs typeface="Corbel"/>
              </a:rPr>
              <a:t>Synthesize storm </a:t>
            </a:r>
            <a:r>
              <a:rPr lang="en-US" sz="2000" dirty="0">
                <a:cs typeface="Corbel"/>
              </a:rPr>
              <a:t>dynamics in a manner that </a:t>
            </a:r>
            <a:r>
              <a:rPr lang="en-US" sz="2000" dirty="0" smtClean="0">
                <a:cs typeface="Corbel"/>
              </a:rPr>
              <a:t>is quick </a:t>
            </a:r>
            <a:r>
              <a:rPr lang="en-US" sz="2000" dirty="0">
                <a:cs typeface="Corbel"/>
              </a:rPr>
              <a:t>and easy for forecasters to </a:t>
            </a:r>
            <a:r>
              <a:rPr lang="en-US" sz="2000" dirty="0" smtClean="0">
                <a:cs typeface="Corbel"/>
              </a:rPr>
              <a:t>interrogate.</a:t>
            </a:r>
            <a:endParaRPr lang="en-US" sz="2000" b="1" dirty="0">
              <a:cs typeface="Arial" panose="020B0604020202020204" pitchFamily="34" charset="0"/>
            </a:endParaRPr>
          </a:p>
        </p:txBody>
      </p:sp>
    </p:spTree>
    <p:extLst>
      <p:ext uri="{BB962C8B-B14F-4D97-AF65-F5344CB8AC3E}">
        <p14:creationId xmlns:p14="http://schemas.microsoft.com/office/powerpoint/2010/main" val="131794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xEl>
                                              <p:pRg st="0" end="0"/>
                                            </p:txEl>
                                          </p:spTgt>
                                        </p:tgtEl>
                                        <p:attrNameLst>
                                          <p:attrName>style.visibility</p:attrName>
                                        </p:attrNameLst>
                                      </p:cBhvr>
                                      <p:to>
                                        <p:strVal val="visible"/>
                                      </p:to>
                                    </p:set>
                                    <p:animEffect transition="in" filter="fade">
                                      <p:cBhvr>
                                        <p:cTn id="15" dur="500"/>
                                        <p:tgtEl>
                                          <p:spTgt spid="25">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xEl>
                                              <p:pRg st="1" end="1"/>
                                            </p:txEl>
                                          </p:spTgt>
                                        </p:tgtEl>
                                        <p:attrNameLst>
                                          <p:attrName>style.visibility</p:attrName>
                                        </p:attrNameLst>
                                      </p:cBhvr>
                                      <p:to>
                                        <p:strVal val="visible"/>
                                      </p:to>
                                    </p:set>
                                    <p:animEffect transition="in" filter="fade">
                                      <p:cBhvr>
                                        <p:cTn id="18" dur="500"/>
                                        <p:tgtEl>
                                          <p:spTgt spid="25">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xEl>
                                              <p:pRg st="2" end="2"/>
                                            </p:txEl>
                                          </p:spTgt>
                                        </p:tgtEl>
                                        <p:attrNameLst>
                                          <p:attrName>style.visibility</p:attrName>
                                        </p:attrNameLst>
                                      </p:cBhvr>
                                      <p:to>
                                        <p:strVal val="visible"/>
                                      </p:to>
                                    </p:set>
                                    <p:animEffect transition="in" filter="fade">
                                      <p:cBhvr>
                                        <p:cTn id="21" dur="500"/>
                                        <p:tgtEl>
                                          <p:spTgt spid="25">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par>
                                <p:cTn id="28" presetID="10" presetClass="entr" presetSubtype="0"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500"/>
                                        <p:tgtEl>
                                          <p:spTgt spid="42"/>
                                        </p:tgtEl>
                                      </p:cBhvr>
                                    </p:animEffect>
                                  </p:childTnLst>
                                </p:cTn>
                              </p:par>
                              <p:par>
                                <p:cTn id="31" presetID="10"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25" grpId="0" uiExpand="1" build="p"/>
      <p:bldP spid="12" grpId="0"/>
      <p:bldP spid="44" grpId="0"/>
      <p:bldP spid="46" grpId="0"/>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0185"/>
            <a:ext cx="9144000" cy="1143000"/>
          </a:xfrm>
        </p:spPr>
        <p:txBody>
          <a:bodyPr>
            <a:normAutofit/>
          </a:bodyPr>
          <a:lstStyle/>
          <a:p>
            <a:pPr algn="ctr"/>
            <a:r>
              <a:rPr lang="en-US" sz="3400" dirty="0" smtClean="0">
                <a:latin typeface="Arial" panose="020B0604020202020204" pitchFamily="34" charset="0"/>
                <a:cs typeface="Arial" panose="020B0604020202020204" pitchFamily="34" charset="0"/>
              </a:rPr>
              <a:t>Past Successful Initiatives: NSSL 3DVAR</a:t>
            </a:r>
            <a:endParaRPr lang="en-US" sz="34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p:txBody>
          <a:bodyPr/>
          <a:lstStyle/>
          <a:p>
            <a:r>
              <a:rPr lang="en-US" smtClean="0"/>
              <a:t>NSSL Lab Review Feb 25–27, 2015</a:t>
            </a:r>
            <a:endParaRPr lang="en-US" dirty="0"/>
          </a:p>
        </p:txBody>
      </p:sp>
      <p:sp>
        <p:nvSpPr>
          <p:cNvPr id="6" name="Slide Number Placeholder 5"/>
          <p:cNvSpPr>
            <a:spLocks noGrp="1"/>
          </p:cNvSpPr>
          <p:nvPr>
            <p:ph type="sldNum" sz="quarter" idx="4"/>
          </p:nvPr>
        </p:nvSpPr>
        <p:spPr/>
        <p:txBody>
          <a:bodyPr/>
          <a:lstStyle/>
          <a:p>
            <a:fld id="{2AE81A39-2840-ED4D-A514-D08330109612}" type="slidenum">
              <a:rPr lang="en-US" smtClean="0"/>
              <a:pPr/>
              <a:t>6</a:t>
            </a:fld>
            <a:endParaRPr lang="en-US" dirty="0"/>
          </a:p>
        </p:txBody>
      </p:sp>
      <p:sp>
        <p:nvSpPr>
          <p:cNvPr id="22" name="TextBox 21"/>
          <p:cNvSpPr txBox="1"/>
          <p:nvPr/>
        </p:nvSpPr>
        <p:spPr>
          <a:xfrm>
            <a:off x="165255" y="1290193"/>
            <a:ext cx="8758410" cy="369332"/>
          </a:xfrm>
          <a:prstGeom prst="rect">
            <a:avLst/>
          </a:prstGeom>
          <a:noFill/>
        </p:spPr>
        <p:txBody>
          <a:bodyPr wrap="square" rtlCol="0">
            <a:spAutoFit/>
          </a:bodyPr>
          <a:lstStyle/>
          <a:p>
            <a:pPr algn="ctr"/>
            <a:r>
              <a:rPr lang="en-US" b="1" dirty="0" smtClean="0"/>
              <a:t>Multi-year experiment allowed for integration of feedback for re-evaluation</a:t>
            </a:r>
            <a:endParaRPr lang="en-US" b="1" dirty="0"/>
          </a:p>
        </p:txBody>
      </p:sp>
      <p:sp>
        <p:nvSpPr>
          <p:cNvPr id="18" name="TextBox 17"/>
          <p:cNvSpPr txBox="1"/>
          <p:nvPr/>
        </p:nvSpPr>
        <p:spPr>
          <a:xfrm>
            <a:off x="752167" y="6034115"/>
            <a:ext cx="8322062" cy="353943"/>
          </a:xfrm>
          <a:prstGeom prst="rect">
            <a:avLst/>
          </a:prstGeom>
          <a:noFill/>
        </p:spPr>
        <p:txBody>
          <a:bodyPr wrap="square" rtlCol="0">
            <a:spAutoFit/>
          </a:bodyPr>
          <a:lstStyle/>
          <a:p>
            <a:r>
              <a:rPr lang="en-US" sz="1700" u="sng" dirty="0" smtClean="0">
                <a:cs typeface="Arial" panose="020B0604020202020204" pitchFamily="34" charset="0"/>
              </a:rPr>
              <a:t>More Info</a:t>
            </a:r>
            <a:r>
              <a:rPr lang="en-US" sz="1700" dirty="0" smtClean="0">
                <a:cs typeface="Arial" panose="020B0604020202020204" pitchFamily="34" charset="0"/>
              </a:rPr>
              <a:t>:</a:t>
            </a:r>
            <a:r>
              <a:rPr lang="en-US" sz="1700" i="1" dirty="0" smtClean="0">
                <a:cs typeface="Arial" panose="020B0604020202020204" pitchFamily="34" charset="0"/>
              </a:rPr>
              <a:t> </a:t>
            </a:r>
            <a:r>
              <a:rPr lang="en-US" sz="1700" dirty="0" smtClean="0">
                <a:cs typeface="Arial" panose="020B0604020202020204" pitchFamily="34" charset="0"/>
              </a:rPr>
              <a:t>Calhoun et al. (2014) - </a:t>
            </a:r>
            <a:r>
              <a:rPr lang="en-US" sz="1700" dirty="0">
                <a:hlinkClick r:id="rId3"/>
              </a:rPr>
              <a:t>http://dx.doi.org/10.1175/WAF-D-13-00107.1</a:t>
            </a:r>
            <a:r>
              <a:rPr lang="en-US" sz="1700" dirty="0" smtClean="0">
                <a:cs typeface="Arial" panose="020B0604020202020204" pitchFamily="34" charset="0"/>
              </a:rPr>
              <a:t> </a:t>
            </a:r>
            <a:endParaRPr lang="en-US" sz="1700" dirty="0">
              <a:cs typeface="Arial" panose="020B0604020202020204" pitchFamily="34"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2924" y="1733476"/>
            <a:ext cx="4835488" cy="3347064"/>
          </a:xfrm>
          <a:prstGeom prst="rect">
            <a:avLst/>
          </a:prstGeom>
        </p:spPr>
      </p:pic>
      <p:sp>
        <p:nvSpPr>
          <p:cNvPr id="21" name="Content Placeholder 2"/>
          <p:cNvSpPr>
            <a:spLocks noGrp="1"/>
          </p:cNvSpPr>
          <p:nvPr>
            <p:ph sz="half" idx="1"/>
          </p:nvPr>
        </p:nvSpPr>
        <p:spPr>
          <a:xfrm>
            <a:off x="0" y="1676253"/>
            <a:ext cx="3922923" cy="4446992"/>
          </a:xfrm>
        </p:spPr>
        <p:txBody>
          <a:bodyPr>
            <a:normAutofit fontScale="40000" lnSpcReduction="20000"/>
          </a:bodyPr>
          <a:lstStyle/>
          <a:p>
            <a:pPr marL="0" indent="0" algn="ctr">
              <a:lnSpc>
                <a:spcPct val="120000"/>
              </a:lnSpc>
              <a:spcBef>
                <a:spcPts val="0"/>
              </a:spcBef>
              <a:buNone/>
            </a:pPr>
            <a:r>
              <a:rPr lang="en-US" sz="5000" i="1" u="sng" dirty="0" smtClean="0"/>
              <a:t>AWIPS-2 Products Evaluated</a:t>
            </a:r>
          </a:p>
          <a:p>
            <a:pPr marL="0" indent="0" algn="ctr">
              <a:lnSpc>
                <a:spcPct val="120000"/>
              </a:lnSpc>
              <a:spcBef>
                <a:spcPts val="0"/>
              </a:spcBef>
              <a:buNone/>
            </a:pPr>
            <a:r>
              <a:rPr lang="en-US" sz="3500" b="1" dirty="0" smtClean="0"/>
              <a:t/>
            </a:r>
            <a:br>
              <a:rPr lang="en-US" sz="3500" b="1" dirty="0" smtClean="0"/>
            </a:br>
            <a:r>
              <a:rPr lang="en-US" sz="3500" b="1" dirty="0" smtClean="0"/>
              <a:t>Bold </a:t>
            </a:r>
            <a:r>
              <a:rPr lang="en-US" sz="3500" b="1" dirty="0"/>
              <a:t>= </a:t>
            </a:r>
            <a:r>
              <a:rPr lang="en-US" sz="3500" b="1" dirty="0" smtClean="0"/>
              <a:t>Evaluated Both </a:t>
            </a:r>
            <a:r>
              <a:rPr lang="en-US" sz="3500" b="1" dirty="0"/>
              <a:t>Years</a:t>
            </a:r>
            <a:endParaRPr lang="en-US" sz="3500" dirty="0"/>
          </a:p>
          <a:p>
            <a:pPr marL="0" indent="0" algn="ctr">
              <a:lnSpc>
                <a:spcPct val="120000"/>
              </a:lnSpc>
              <a:spcBef>
                <a:spcPts val="0"/>
              </a:spcBef>
              <a:buNone/>
            </a:pPr>
            <a:endParaRPr lang="en-US" sz="2500" dirty="0" smtClean="0"/>
          </a:p>
          <a:p>
            <a:pPr marL="0" indent="0" algn="ctr">
              <a:lnSpc>
                <a:spcPct val="120000"/>
              </a:lnSpc>
              <a:spcBef>
                <a:spcPts val="0"/>
              </a:spcBef>
              <a:buNone/>
            </a:pPr>
            <a:r>
              <a:rPr lang="en-US" sz="5000" i="1" dirty="0" smtClean="0"/>
              <a:t>2011</a:t>
            </a:r>
          </a:p>
          <a:p>
            <a:pPr marL="0" indent="0" algn="ctr">
              <a:lnSpc>
                <a:spcPct val="120000"/>
              </a:lnSpc>
              <a:spcBef>
                <a:spcPts val="0"/>
              </a:spcBef>
              <a:buNone/>
            </a:pPr>
            <a:r>
              <a:rPr lang="en-US" sz="4000" dirty="0"/>
              <a:t>Downdraft Track</a:t>
            </a:r>
          </a:p>
          <a:p>
            <a:pPr marL="0" indent="0" algn="ctr">
              <a:lnSpc>
                <a:spcPct val="120000"/>
              </a:lnSpc>
              <a:spcBef>
                <a:spcPts val="0"/>
              </a:spcBef>
              <a:buNone/>
            </a:pPr>
            <a:r>
              <a:rPr lang="en-US" sz="4000" dirty="0"/>
              <a:t>Downdraft </a:t>
            </a:r>
            <a:r>
              <a:rPr lang="en-US" sz="4000" dirty="0" smtClean="0"/>
              <a:t>Composite</a:t>
            </a:r>
            <a:endParaRPr lang="en-US" sz="4000" b="1" dirty="0" smtClean="0"/>
          </a:p>
          <a:p>
            <a:pPr marL="0" indent="0" algn="ctr">
              <a:lnSpc>
                <a:spcPct val="120000"/>
              </a:lnSpc>
              <a:spcBef>
                <a:spcPts val="0"/>
              </a:spcBef>
              <a:buNone/>
            </a:pPr>
            <a:r>
              <a:rPr lang="en-US" sz="4000" b="1" dirty="0" smtClean="0"/>
              <a:t>Simulated Reflectivity</a:t>
            </a:r>
          </a:p>
          <a:p>
            <a:pPr marL="0" indent="0" algn="ctr">
              <a:lnSpc>
                <a:spcPct val="120000"/>
              </a:lnSpc>
              <a:spcBef>
                <a:spcPts val="0"/>
              </a:spcBef>
              <a:buNone/>
            </a:pPr>
            <a:r>
              <a:rPr lang="en-US" sz="4000" b="1" dirty="0" smtClean="0"/>
              <a:t>Updraft Track</a:t>
            </a:r>
          </a:p>
          <a:p>
            <a:pPr marL="0" indent="0" algn="ctr">
              <a:lnSpc>
                <a:spcPct val="120000"/>
              </a:lnSpc>
              <a:spcBef>
                <a:spcPts val="0"/>
              </a:spcBef>
              <a:buNone/>
            </a:pPr>
            <a:r>
              <a:rPr lang="en-US" sz="4000" dirty="0" smtClean="0"/>
              <a:t>Updraft Volume</a:t>
            </a:r>
          </a:p>
          <a:p>
            <a:pPr marL="0" indent="0" algn="ctr">
              <a:lnSpc>
                <a:spcPct val="120000"/>
              </a:lnSpc>
              <a:spcBef>
                <a:spcPts val="0"/>
              </a:spcBef>
              <a:buNone/>
            </a:pPr>
            <a:r>
              <a:rPr lang="en-US" sz="4000" b="1" dirty="0" smtClean="0"/>
              <a:t>Updraft Max</a:t>
            </a:r>
          </a:p>
          <a:p>
            <a:pPr marL="0" indent="0" algn="ctr">
              <a:lnSpc>
                <a:spcPct val="120000"/>
              </a:lnSpc>
              <a:spcBef>
                <a:spcPts val="0"/>
              </a:spcBef>
              <a:buNone/>
            </a:pPr>
            <a:r>
              <a:rPr lang="en-US" sz="4000" b="1" dirty="0" smtClean="0"/>
              <a:t>Vorticity</a:t>
            </a:r>
            <a:endParaRPr lang="en-US" sz="4000" b="1" dirty="0"/>
          </a:p>
          <a:p>
            <a:pPr marL="0" indent="0" algn="ctr">
              <a:lnSpc>
                <a:spcPct val="120000"/>
              </a:lnSpc>
              <a:spcBef>
                <a:spcPts val="0"/>
              </a:spcBef>
              <a:buNone/>
            </a:pPr>
            <a:r>
              <a:rPr lang="en-US" sz="4000" b="1" dirty="0" smtClean="0"/>
              <a:t>2D Wind Fields</a:t>
            </a:r>
          </a:p>
          <a:p>
            <a:pPr lvl="1">
              <a:lnSpc>
                <a:spcPct val="120000"/>
              </a:lnSpc>
              <a:spcBef>
                <a:spcPts val="0"/>
              </a:spcBef>
            </a:pPr>
            <a:endParaRPr lang="en-US" sz="3800" b="1" dirty="0" smtClean="0"/>
          </a:p>
          <a:p>
            <a:pPr marL="0" indent="0" algn="ctr">
              <a:lnSpc>
                <a:spcPct val="120000"/>
              </a:lnSpc>
              <a:spcBef>
                <a:spcPts val="0"/>
              </a:spcBef>
              <a:buNone/>
            </a:pPr>
            <a:r>
              <a:rPr lang="en-US" sz="5000" i="1" dirty="0" smtClean="0"/>
              <a:t>2012</a:t>
            </a:r>
            <a:endParaRPr lang="en-US" sz="3800" b="1" i="1" dirty="0"/>
          </a:p>
          <a:p>
            <a:pPr marL="0" indent="0" algn="ctr">
              <a:lnSpc>
                <a:spcPct val="120000"/>
              </a:lnSpc>
              <a:spcBef>
                <a:spcPts val="0"/>
              </a:spcBef>
              <a:buNone/>
            </a:pPr>
            <a:r>
              <a:rPr lang="en-US" sz="4000" dirty="0" smtClean="0"/>
              <a:t>Storm-top Divergence</a:t>
            </a:r>
          </a:p>
          <a:p>
            <a:pPr marL="0" indent="0" algn="ctr">
              <a:lnSpc>
                <a:spcPct val="120000"/>
              </a:lnSpc>
              <a:spcBef>
                <a:spcPts val="0"/>
              </a:spcBef>
              <a:buNone/>
            </a:pPr>
            <a:r>
              <a:rPr lang="en-US" sz="4000" dirty="0" smtClean="0"/>
              <a:t>Updraft Helicity</a:t>
            </a:r>
          </a:p>
          <a:p>
            <a:pPr marL="0" indent="0" algn="ctr">
              <a:lnSpc>
                <a:spcPct val="120000"/>
              </a:lnSpc>
              <a:spcBef>
                <a:spcPts val="0"/>
              </a:spcBef>
              <a:buNone/>
            </a:pPr>
            <a:endParaRPr lang="en-US" sz="3800" b="1" dirty="0"/>
          </a:p>
        </p:txBody>
      </p:sp>
      <p:sp>
        <p:nvSpPr>
          <p:cNvPr id="23" name="TextBox 22"/>
          <p:cNvSpPr txBox="1"/>
          <p:nvPr/>
        </p:nvSpPr>
        <p:spPr>
          <a:xfrm>
            <a:off x="3922924" y="5150615"/>
            <a:ext cx="4835488" cy="738664"/>
          </a:xfrm>
          <a:prstGeom prst="rect">
            <a:avLst/>
          </a:prstGeom>
          <a:noFill/>
        </p:spPr>
        <p:txBody>
          <a:bodyPr wrap="square" rtlCol="0">
            <a:spAutoFit/>
          </a:bodyPr>
          <a:lstStyle/>
          <a:p>
            <a:pPr algn="ctr"/>
            <a:r>
              <a:rPr lang="en-US" sz="1400" b="1" dirty="0" smtClean="0"/>
              <a:t>Above</a:t>
            </a:r>
            <a:r>
              <a:rPr lang="en-US" sz="1400" dirty="0" smtClean="0"/>
              <a:t>: AWIPS-2 display of the NSSL 3DVAR 1km wind field displayed as both barbs and as a colored image for a damaging wind event on 14 June 2012.</a:t>
            </a:r>
            <a:endParaRPr lang="en-US" sz="1400" b="1" dirty="0"/>
          </a:p>
        </p:txBody>
      </p:sp>
    </p:spTree>
    <p:extLst>
      <p:ext uri="{BB962C8B-B14F-4D97-AF65-F5344CB8AC3E}">
        <p14:creationId xmlns:p14="http://schemas.microsoft.com/office/powerpoint/2010/main" val="396630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xEl>
                                              <p:pRg st="1" end="1"/>
                                            </p:txEl>
                                          </p:spTgt>
                                        </p:tgtEl>
                                        <p:attrNameLst>
                                          <p:attrName>style.visibility</p:attrName>
                                        </p:attrNameLst>
                                      </p:cBhvr>
                                      <p:to>
                                        <p:strVal val="visible"/>
                                      </p:to>
                                    </p:set>
                                    <p:animEffect transition="in" filter="fade">
                                      <p:cBhvr>
                                        <p:cTn id="10" dur="500"/>
                                        <p:tgtEl>
                                          <p:spTgt spid="2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xEl>
                                              <p:pRg st="3" end="3"/>
                                            </p:txEl>
                                          </p:spTgt>
                                        </p:tgtEl>
                                        <p:attrNameLst>
                                          <p:attrName>style.visibility</p:attrName>
                                        </p:attrNameLst>
                                      </p:cBhvr>
                                      <p:to>
                                        <p:strVal val="visible"/>
                                      </p:to>
                                    </p:set>
                                    <p:animEffect transition="in" filter="fade">
                                      <p:cBhvr>
                                        <p:cTn id="13" dur="500"/>
                                        <p:tgtEl>
                                          <p:spTgt spid="21">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xEl>
                                              <p:pRg st="4" end="4"/>
                                            </p:txEl>
                                          </p:spTgt>
                                        </p:tgtEl>
                                        <p:attrNameLst>
                                          <p:attrName>style.visibility</p:attrName>
                                        </p:attrNameLst>
                                      </p:cBhvr>
                                      <p:to>
                                        <p:strVal val="visible"/>
                                      </p:to>
                                    </p:set>
                                    <p:animEffect transition="in" filter="fade">
                                      <p:cBhvr>
                                        <p:cTn id="16" dur="500"/>
                                        <p:tgtEl>
                                          <p:spTgt spid="21">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xEl>
                                              <p:pRg st="5" end="5"/>
                                            </p:txEl>
                                          </p:spTgt>
                                        </p:tgtEl>
                                        <p:attrNameLst>
                                          <p:attrName>style.visibility</p:attrName>
                                        </p:attrNameLst>
                                      </p:cBhvr>
                                      <p:to>
                                        <p:strVal val="visible"/>
                                      </p:to>
                                    </p:set>
                                    <p:animEffect transition="in" filter="fade">
                                      <p:cBhvr>
                                        <p:cTn id="19" dur="500"/>
                                        <p:tgtEl>
                                          <p:spTgt spid="21">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xEl>
                                              <p:pRg st="6" end="6"/>
                                            </p:txEl>
                                          </p:spTgt>
                                        </p:tgtEl>
                                        <p:attrNameLst>
                                          <p:attrName>style.visibility</p:attrName>
                                        </p:attrNameLst>
                                      </p:cBhvr>
                                      <p:to>
                                        <p:strVal val="visible"/>
                                      </p:to>
                                    </p:set>
                                    <p:animEffect transition="in" filter="fade">
                                      <p:cBhvr>
                                        <p:cTn id="22" dur="500"/>
                                        <p:tgtEl>
                                          <p:spTgt spid="21">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xEl>
                                              <p:pRg st="7" end="7"/>
                                            </p:txEl>
                                          </p:spTgt>
                                        </p:tgtEl>
                                        <p:attrNameLst>
                                          <p:attrName>style.visibility</p:attrName>
                                        </p:attrNameLst>
                                      </p:cBhvr>
                                      <p:to>
                                        <p:strVal val="visible"/>
                                      </p:to>
                                    </p:set>
                                    <p:animEffect transition="in" filter="fade">
                                      <p:cBhvr>
                                        <p:cTn id="25" dur="500"/>
                                        <p:tgtEl>
                                          <p:spTgt spid="21">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xEl>
                                              <p:pRg st="8" end="8"/>
                                            </p:txEl>
                                          </p:spTgt>
                                        </p:tgtEl>
                                        <p:attrNameLst>
                                          <p:attrName>style.visibility</p:attrName>
                                        </p:attrNameLst>
                                      </p:cBhvr>
                                      <p:to>
                                        <p:strVal val="visible"/>
                                      </p:to>
                                    </p:set>
                                    <p:animEffect transition="in" filter="fade">
                                      <p:cBhvr>
                                        <p:cTn id="28" dur="500"/>
                                        <p:tgtEl>
                                          <p:spTgt spid="21">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xEl>
                                              <p:pRg st="9" end="9"/>
                                            </p:txEl>
                                          </p:spTgt>
                                        </p:tgtEl>
                                        <p:attrNameLst>
                                          <p:attrName>style.visibility</p:attrName>
                                        </p:attrNameLst>
                                      </p:cBhvr>
                                      <p:to>
                                        <p:strVal val="visible"/>
                                      </p:to>
                                    </p:set>
                                    <p:animEffect transition="in" filter="fade">
                                      <p:cBhvr>
                                        <p:cTn id="31" dur="500"/>
                                        <p:tgtEl>
                                          <p:spTgt spid="21">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xEl>
                                              <p:pRg st="10" end="10"/>
                                            </p:txEl>
                                          </p:spTgt>
                                        </p:tgtEl>
                                        <p:attrNameLst>
                                          <p:attrName>style.visibility</p:attrName>
                                        </p:attrNameLst>
                                      </p:cBhvr>
                                      <p:to>
                                        <p:strVal val="visible"/>
                                      </p:to>
                                    </p:set>
                                    <p:animEffect transition="in" filter="fade">
                                      <p:cBhvr>
                                        <p:cTn id="34" dur="500"/>
                                        <p:tgtEl>
                                          <p:spTgt spid="21">
                                            <p:txEl>
                                              <p:pRg st="10" end="1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xEl>
                                              <p:pRg st="11" end="11"/>
                                            </p:txEl>
                                          </p:spTgt>
                                        </p:tgtEl>
                                        <p:attrNameLst>
                                          <p:attrName>style.visibility</p:attrName>
                                        </p:attrNameLst>
                                      </p:cBhvr>
                                      <p:to>
                                        <p:strVal val="visible"/>
                                      </p:to>
                                    </p:set>
                                    <p:animEffect transition="in" filter="fade">
                                      <p:cBhvr>
                                        <p:cTn id="37" dur="500"/>
                                        <p:tgtEl>
                                          <p:spTgt spid="21">
                                            <p:txEl>
                                              <p:pRg st="11" end="1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xEl>
                                              <p:pRg st="13" end="13"/>
                                            </p:txEl>
                                          </p:spTgt>
                                        </p:tgtEl>
                                        <p:attrNameLst>
                                          <p:attrName>style.visibility</p:attrName>
                                        </p:attrNameLst>
                                      </p:cBhvr>
                                      <p:to>
                                        <p:strVal val="visible"/>
                                      </p:to>
                                    </p:set>
                                    <p:animEffect transition="in" filter="fade">
                                      <p:cBhvr>
                                        <p:cTn id="40" dur="500"/>
                                        <p:tgtEl>
                                          <p:spTgt spid="21">
                                            <p:txEl>
                                              <p:pRg st="13" end="13"/>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txEl>
                                              <p:pRg st="14" end="14"/>
                                            </p:txEl>
                                          </p:spTgt>
                                        </p:tgtEl>
                                        <p:attrNameLst>
                                          <p:attrName>style.visibility</p:attrName>
                                        </p:attrNameLst>
                                      </p:cBhvr>
                                      <p:to>
                                        <p:strVal val="visible"/>
                                      </p:to>
                                    </p:set>
                                    <p:animEffect transition="in" filter="fade">
                                      <p:cBhvr>
                                        <p:cTn id="43" dur="500"/>
                                        <p:tgtEl>
                                          <p:spTgt spid="21">
                                            <p:txEl>
                                              <p:pRg st="14" end="14"/>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xEl>
                                              <p:pRg st="15" end="15"/>
                                            </p:txEl>
                                          </p:spTgt>
                                        </p:tgtEl>
                                        <p:attrNameLst>
                                          <p:attrName>style.visibility</p:attrName>
                                        </p:attrNameLst>
                                      </p:cBhvr>
                                      <p:to>
                                        <p:strVal val="visible"/>
                                      </p:to>
                                    </p:set>
                                    <p:animEffect transition="in" filter="fade">
                                      <p:cBhvr>
                                        <p:cTn id="46" dur="500"/>
                                        <p:tgtEl>
                                          <p:spTgt spid="21">
                                            <p:txEl>
                                              <p:pRg st="15" end="15"/>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150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uiExpand="1" build="p"/>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715" y="91193"/>
            <a:ext cx="7583488" cy="1143000"/>
          </a:xfrm>
        </p:spPr>
        <p:txBody>
          <a:bodyPr>
            <a:normAutofit fontScale="90000"/>
          </a:bodyPr>
          <a:lstStyle/>
          <a:p>
            <a:pPr algn="ctr"/>
            <a:r>
              <a:rPr lang="en-US" dirty="0" smtClean="0">
                <a:latin typeface="Arial" panose="020B0604020202020204" pitchFamily="34" charset="0"/>
                <a:cs typeface="Arial" panose="020B0604020202020204" pitchFamily="34" charset="0"/>
              </a:rPr>
              <a:t>Past Successful Initiatives: MR/MS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58074" y="3010891"/>
            <a:ext cx="4651512" cy="3268780"/>
          </a:xfrm>
        </p:spPr>
        <p:txBody>
          <a:bodyPr>
            <a:normAutofit/>
          </a:bodyPr>
          <a:lstStyle/>
          <a:p>
            <a:pPr>
              <a:spcBef>
                <a:spcPts val="0"/>
              </a:spcBef>
            </a:pPr>
            <a:r>
              <a:rPr lang="en-US" sz="1800" dirty="0" smtClean="0"/>
              <a:t>Evaluated for last 8 years</a:t>
            </a:r>
          </a:p>
          <a:p>
            <a:pPr lvl="1">
              <a:spcBef>
                <a:spcPts val="0"/>
              </a:spcBef>
            </a:pPr>
            <a:r>
              <a:rPr lang="en-US" sz="1600" dirty="0" smtClean="0"/>
              <a:t>Multiple iterations of product development</a:t>
            </a:r>
            <a:endParaRPr lang="en-US" sz="1600" dirty="0"/>
          </a:p>
          <a:p>
            <a:pPr>
              <a:spcBef>
                <a:spcPts val="0"/>
              </a:spcBef>
            </a:pPr>
            <a:endParaRPr lang="en-US" sz="1800" dirty="0" smtClean="0"/>
          </a:p>
          <a:p>
            <a:pPr>
              <a:spcBef>
                <a:spcPts val="0"/>
              </a:spcBef>
            </a:pPr>
            <a:r>
              <a:rPr lang="en-US" sz="1800" dirty="0" smtClean="0"/>
              <a:t>Gained NWS support and trust</a:t>
            </a:r>
          </a:p>
          <a:p>
            <a:pPr lvl="1">
              <a:spcBef>
                <a:spcPts val="0"/>
              </a:spcBef>
            </a:pPr>
            <a:r>
              <a:rPr lang="en-US" sz="1600" dirty="0" smtClean="0"/>
              <a:t>System Requirements &amp; Evaluation Committee </a:t>
            </a:r>
            <a:r>
              <a:rPr lang="en-US" sz="1600" b="1" dirty="0" smtClean="0"/>
              <a:t>Top 10 implementation candidate from</a:t>
            </a:r>
            <a:r>
              <a:rPr lang="en-US" sz="1600" dirty="0" smtClean="0"/>
              <a:t> </a:t>
            </a:r>
            <a:r>
              <a:rPr lang="en-US" sz="1600" b="1" dirty="0" smtClean="0"/>
              <a:t>all NWS regions</a:t>
            </a:r>
          </a:p>
          <a:p>
            <a:pPr>
              <a:spcBef>
                <a:spcPts val="0"/>
              </a:spcBef>
            </a:pPr>
            <a:endParaRPr lang="en-US" sz="1800" dirty="0" smtClean="0"/>
          </a:p>
          <a:p>
            <a:pPr>
              <a:spcBef>
                <a:spcPts val="0"/>
              </a:spcBef>
            </a:pPr>
            <a:r>
              <a:rPr lang="en-US" sz="1800" dirty="0" smtClean="0"/>
              <a:t>Implementation into AWIPS-2 operations this year</a:t>
            </a:r>
            <a:endParaRPr lang="en-US" dirty="0" smtClean="0"/>
          </a:p>
        </p:txBody>
      </p:sp>
      <p:pic>
        <p:nvPicPr>
          <p:cNvPr id="13" name="Content Placeholder 1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94801" y="1219111"/>
            <a:ext cx="4264025" cy="3010857"/>
          </a:xfrm>
        </p:spPr>
      </p:pic>
      <p:sp>
        <p:nvSpPr>
          <p:cNvPr id="5" name="Footer Placeholder 4"/>
          <p:cNvSpPr>
            <a:spLocks noGrp="1"/>
          </p:cNvSpPr>
          <p:nvPr>
            <p:ph type="ftr" sz="quarter" idx="3"/>
          </p:nvPr>
        </p:nvSpPr>
        <p:spPr/>
        <p:txBody>
          <a:bodyPr/>
          <a:lstStyle/>
          <a:p>
            <a:r>
              <a:rPr lang="en-US" smtClean="0"/>
              <a:t>NSSL Lab Review Feb 25–27, 2015</a:t>
            </a:r>
            <a:endParaRPr lang="en-US" dirty="0"/>
          </a:p>
        </p:txBody>
      </p:sp>
      <p:sp>
        <p:nvSpPr>
          <p:cNvPr id="6" name="Slide Number Placeholder 5"/>
          <p:cNvSpPr>
            <a:spLocks noGrp="1"/>
          </p:cNvSpPr>
          <p:nvPr>
            <p:ph type="sldNum" sz="quarter" idx="4"/>
          </p:nvPr>
        </p:nvSpPr>
        <p:spPr/>
        <p:txBody>
          <a:bodyPr/>
          <a:lstStyle/>
          <a:p>
            <a:fld id="{2AE81A39-2840-ED4D-A514-D08330109612}" type="slidenum">
              <a:rPr lang="en-US" smtClean="0"/>
              <a:pPr/>
              <a:t>7</a:t>
            </a:fld>
            <a:endParaRPr lang="en-US" dirty="0"/>
          </a:p>
        </p:txBody>
      </p:sp>
      <p:sp>
        <p:nvSpPr>
          <p:cNvPr id="17" name="TextBox 16"/>
          <p:cNvSpPr txBox="1"/>
          <p:nvPr/>
        </p:nvSpPr>
        <p:spPr>
          <a:xfrm>
            <a:off x="4735809" y="1133628"/>
            <a:ext cx="1585690" cy="369332"/>
          </a:xfrm>
          <a:prstGeom prst="rect">
            <a:avLst/>
          </a:prstGeom>
          <a:noFill/>
        </p:spPr>
        <p:txBody>
          <a:bodyPr wrap="none" rtlCol="0">
            <a:spAutoFit/>
          </a:bodyPr>
          <a:lstStyle/>
          <a:p>
            <a:r>
              <a:rPr lang="en-US" b="1" dirty="0" smtClean="0">
                <a:solidFill>
                  <a:schemeClr val="bg1"/>
                </a:solidFill>
              </a:rPr>
              <a:t>Single Radar</a:t>
            </a:r>
            <a:endParaRPr lang="en-US" b="1" dirty="0">
              <a:solidFill>
                <a:schemeClr val="bg1"/>
              </a:solidFill>
            </a:endParaRPr>
          </a:p>
        </p:txBody>
      </p:sp>
      <p:sp>
        <p:nvSpPr>
          <p:cNvPr id="22" name="TextBox 21"/>
          <p:cNvSpPr txBox="1"/>
          <p:nvPr/>
        </p:nvSpPr>
        <p:spPr>
          <a:xfrm>
            <a:off x="4747670" y="2610376"/>
            <a:ext cx="1473480" cy="369332"/>
          </a:xfrm>
          <a:prstGeom prst="rect">
            <a:avLst/>
          </a:prstGeom>
          <a:noFill/>
        </p:spPr>
        <p:txBody>
          <a:bodyPr wrap="none" rtlCol="0">
            <a:spAutoFit/>
          </a:bodyPr>
          <a:lstStyle/>
          <a:p>
            <a:r>
              <a:rPr lang="en-US" b="1" dirty="0" smtClean="0">
                <a:solidFill>
                  <a:schemeClr val="bg1"/>
                </a:solidFill>
              </a:rPr>
              <a:t>Multi-Radar</a:t>
            </a:r>
            <a:endParaRPr lang="en-US" b="1" dirty="0">
              <a:solidFill>
                <a:schemeClr val="bg1"/>
              </a:solidFill>
            </a:endParaRP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4801" y="4342422"/>
            <a:ext cx="3263492" cy="1968254"/>
          </a:xfrm>
          <a:prstGeom prst="rect">
            <a:avLst/>
          </a:prstGeom>
        </p:spPr>
      </p:pic>
      <p:sp>
        <p:nvSpPr>
          <p:cNvPr id="4" name="TextBox 3"/>
          <p:cNvSpPr txBox="1"/>
          <p:nvPr/>
        </p:nvSpPr>
        <p:spPr>
          <a:xfrm>
            <a:off x="8008598" y="5013322"/>
            <a:ext cx="1104790" cy="646331"/>
          </a:xfrm>
          <a:prstGeom prst="rect">
            <a:avLst/>
          </a:prstGeom>
          <a:noFill/>
        </p:spPr>
        <p:txBody>
          <a:bodyPr wrap="none" rtlCol="0">
            <a:spAutoFit/>
          </a:bodyPr>
          <a:lstStyle/>
          <a:p>
            <a:pPr algn="ctr"/>
            <a:r>
              <a:rPr lang="en-US" b="1" dirty="0" smtClean="0"/>
              <a:t>AWIPS-2</a:t>
            </a:r>
            <a:br>
              <a:rPr lang="en-US" b="1" dirty="0" smtClean="0"/>
            </a:br>
            <a:r>
              <a:rPr lang="en-US" b="1" dirty="0" smtClean="0"/>
              <a:t>Menu</a:t>
            </a:r>
            <a:endParaRPr lang="en-US" b="1" dirty="0"/>
          </a:p>
        </p:txBody>
      </p:sp>
      <p:sp>
        <p:nvSpPr>
          <p:cNvPr id="7" name="Rectangle 6"/>
          <p:cNvSpPr/>
          <p:nvPr/>
        </p:nvSpPr>
        <p:spPr>
          <a:xfrm>
            <a:off x="137586" y="1502960"/>
            <a:ext cx="4572000" cy="1200329"/>
          </a:xfrm>
          <a:prstGeom prst="rect">
            <a:avLst/>
          </a:prstGeom>
        </p:spPr>
        <p:txBody>
          <a:bodyPr>
            <a:spAutoFit/>
          </a:bodyPr>
          <a:lstStyle/>
          <a:p>
            <a:pPr algn="ctr"/>
            <a:r>
              <a:rPr lang="en-US" dirty="0"/>
              <a:t>Exploits areas of overlapping radars to generate 3D cube of reflectivity and shear products and </a:t>
            </a:r>
            <a:r>
              <a:rPr lang="en-US" dirty="0" smtClean="0"/>
              <a:t>derivatives</a:t>
            </a:r>
          </a:p>
          <a:p>
            <a:pPr marL="285750" indent="-285750" algn="ctr">
              <a:buFont typeface="Arial" panose="020B0604020202020204" pitchFamily="34" charset="0"/>
              <a:buChar char="•"/>
            </a:pPr>
            <a:r>
              <a:rPr lang="en-US" dirty="0" smtClean="0"/>
              <a:t>2 min. output – 500m-1km resolution</a:t>
            </a:r>
            <a:endParaRPr lang="en-US" dirty="0"/>
          </a:p>
        </p:txBody>
      </p:sp>
      <p:sp>
        <p:nvSpPr>
          <p:cNvPr id="8" name="TextBox 7"/>
          <p:cNvSpPr txBox="1"/>
          <p:nvPr/>
        </p:nvSpPr>
        <p:spPr>
          <a:xfrm>
            <a:off x="260173" y="1154073"/>
            <a:ext cx="4326826" cy="400110"/>
          </a:xfrm>
          <a:prstGeom prst="rect">
            <a:avLst/>
          </a:prstGeom>
          <a:noFill/>
        </p:spPr>
        <p:txBody>
          <a:bodyPr wrap="none" rtlCol="0">
            <a:spAutoFit/>
          </a:bodyPr>
          <a:lstStyle/>
          <a:p>
            <a:r>
              <a:rPr lang="en-US" sz="2000" b="1" u="sng" dirty="0" smtClean="0"/>
              <a:t>What is Multi-Radar/Multi-Sensor?</a:t>
            </a:r>
            <a:endParaRPr lang="en-US" sz="2000" b="1" u="sng" dirty="0"/>
          </a:p>
        </p:txBody>
      </p:sp>
      <p:sp>
        <p:nvSpPr>
          <p:cNvPr id="14" name="TextBox 13"/>
          <p:cNvSpPr txBox="1"/>
          <p:nvPr/>
        </p:nvSpPr>
        <p:spPr>
          <a:xfrm>
            <a:off x="1591319" y="2702903"/>
            <a:ext cx="1584088" cy="400110"/>
          </a:xfrm>
          <a:prstGeom prst="rect">
            <a:avLst/>
          </a:prstGeom>
          <a:noFill/>
        </p:spPr>
        <p:txBody>
          <a:bodyPr wrap="none" rtlCol="0">
            <a:spAutoFit/>
          </a:bodyPr>
          <a:lstStyle/>
          <a:p>
            <a:r>
              <a:rPr lang="en-US" sz="2000" b="1" u="sng" dirty="0" smtClean="0"/>
              <a:t>EWP History</a:t>
            </a:r>
            <a:endParaRPr lang="en-US" sz="2000" b="1" u="sng" dirty="0"/>
          </a:p>
        </p:txBody>
      </p:sp>
    </p:spTree>
    <p:extLst>
      <p:ext uri="{BB962C8B-B14F-4D97-AF65-F5344CB8AC3E}">
        <p14:creationId xmlns:p14="http://schemas.microsoft.com/office/powerpoint/2010/main" val="411779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0705"/>
            <a:ext cx="9143999" cy="1143000"/>
          </a:xfrm>
        </p:spPr>
        <p:txBody>
          <a:bodyPr>
            <a:normAutofit/>
          </a:bodyPr>
          <a:lstStyle/>
          <a:p>
            <a:pPr algn="ctr"/>
            <a:r>
              <a:rPr lang="en-US" sz="2700" dirty="0" smtClean="0"/>
              <a:t>Current Initiative: Earth Networks (ENI) Total Lightning</a:t>
            </a:r>
            <a:endParaRPr lang="en-US" sz="2700" dirty="0"/>
          </a:p>
        </p:txBody>
      </p:sp>
      <p:sp>
        <p:nvSpPr>
          <p:cNvPr id="3" name="Content Placeholder 2"/>
          <p:cNvSpPr>
            <a:spLocks noGrp="1"/>
          </p:cNvSpPr>
          <p:nvPr>
            <p:ph sz="half" idx="1"/>
          </p:nvPr>
        </p:nvSpPr>
        <p:spPr>
          <a:xfrm>
            <a:off x="0" y="1947026"/>
            <a:ext cx="9144000" cy="796174"/>
          </a:xfrm>
        </p:spPr>
        <p:txBody>
          <a:bodyPr>
            <a:normAutofit/>
          </a:bodyPr>
          <a:lstStyle/>
          <a:p>
            <a:pPr marL="0" indent="0" algn="ctr">
              <a:buNone/>
            </a:pPr>
            <a:r>
              <a:rPr lang="en-US" sz="2300" b="1" dirty="0" smtClean="0"/>
              <a:t>Objective: </a:t>
            </a:r>
            <a:r>
              <a:rPr lang="en-US" sz="2300" dirty="0" smtClean="0"/>
              <a:t>Does ENI total lightning and derivative products have value in warning operations?</a:t>
            </a:r>
            <a:endParaRPr lang="en-US" dirty="0"/>
          </a:p>
        </p:txBody>
      </p:sp>
      <p:sp>
        <p:nvSpPr>
          <p:cNvPr id="5" name="Footer Placeholder 4"/>
          <p:cNvSpPr>
            <a:spLocks noGrp="1"/>
          </p:cNvSpPr>
          <p:nvPr>
            <p:ph type="ftr" sz="quarter" idx="3"/>
          </p:nvPr>
        </p:nvSpPr>
        <p:spPr/>
        <p:txBody>
          <a:bodyPr/>
          <a:lstStyle/>
          <a:p>
            <a:r>
              <a:rPr lang="en-US" dirty="0" smtClean="0"/>
              <a:t>NSSL Lab Review Feb 25–27, 2015</a:t>
            </a:r>
            <a:endParaRPr lang="en-US" dirty="0"/>
          </a:p>
        </p:txBody>
      </p:sp>
      <p:sp>
        <p:nvSpPr>
          <p:cNvPr id="6" name="Slide Number Placeholder 5"/>
          <p:cNvSpPr>
            <a:spLocks noGrp="1"/>
          </p:cNvSpPr>
          <p:nvPr>
            <p:ph type="sldNum" sz="quarter" idx="4"/>
          </p:nvPr>
        </p:nvSpPr>
        <p:spPr/>
        <p:txBody>
          <a:bodyPr/>
          <a:lstStyle/>
          <a:p>
            <a:fld id="{2AE81A39-2840-ED4D-A514-D08330109612}" type="slidenum">
              <a:rPr lang="en-US" smtClean="0"/>
              <a:pPr/>
              <a:t>8</a:t>
            </a:fld>
            <a:endParaRPr lang="en-US" dirty="0"/>
          </a:p>
        </p:txBody>
      </p:sp>
      <p:sp>
        <p:nvSpPr>
          <p:cNvPr id="17" name="TextBox 16"/>
          <p:cNvSpPr txBox="1"/>
          <p:nvPr/>
        </p:nvSpPr>
        <p:spPr>
          <a:xfrm>
            <a:off x="4646358" y="1322680"/>
            <a:ext cx="1585690" cy="369332"/>
          </a:xfrm>
          <a:prstGeom prst="rect">
            <a:avLst/>
          </a:prstGeom>
          <a:noFill/>
        </p:spPr>
        <p:txBody>
          <a:bodyPr wrap="none" rtlCol="0">
            <a:spAutoFit/>
          </a:bodyPr>
          <a:lstStyle/>
          <a:p>
            <a:r>
              <a:rPr lang="en-US" b="1" dirty="0" smtClean="0">
                <a:solidFill>
                  <a:schemeClr val="bg1"/>
                </a:solidFill>
              </a:rPr>
              <a:t>Single Radar</a:t>
            </a:r>
            <a:endParaRPr lang="en-US" b="1" dirty="0">
              <a:solidFill>
                <a:schemeClr val="bg1"/>
              </a:solidFill>
            </a:endParaRPr>
          </a:p>
        </p:txBody>
      </p:sp>
      <p:sp>
        <p:nvSpPr>
          <p:cNvPr id="20" name="TextBox 19"/>
          <p:cNvSpPr txBox="1"/>
          <p:nvPr/>
        </p:nvSpPr>
        <p:spPr>
          <a:xfrm>
            <a:off x="4490210" y="4178313"/>
            <a:ext cx="1826141" cy="307777"/>
          </a:xfrm>
          <a:prstGeom prst="rect">
            <a:avLst/>
          </a:prstGeom>
          <a:noFill/>
        </p:spPr>
        <p:txBody>
          <a:bodyPr wrap="none" rtlCol="0">
            <a:spAutoFit/>
          </a:bodyPr>
          <a:lstStyle/>
          <a:p>
            <a:r>
              <a:rPr lang="en-US" sz="1400" b="1" dirty="0" smtClean="0">
                <a:solidFill>
                  <a:schemeClr val="bg1"/>
                </a:solidFill>
              </a:rPr>
              <a:t>Cloud-Top Cooling</a:t>
            </a:r>
            <a:endParaRPr lang="en-US" sz="1400" b="1" dirty="0">
              <a:solidFill>
                <a:schemeClr val="bg1"/>
              </a:solidFill>
            </a:endParaRPr>
          </a:p>
        </p:txBody>
      </p:sp>
      <p:sp>
        <p:nvSpPr>
          <p:cNvPr id="21" name="TextBox 20"/>
          <p:cNvSpPr txBox="1"/>
          <p:nvPr/>
        </p:nvSpPr>
        <p:spPr>
          <a:xfrm>
            <a:off x="7354222" y="5385548"/>
            <a:ext cx="1704313" cy="523220"/>
          </a:xfrm>
          <a:prstGeom prst="rect">
            <a:avLst/>
          </a:prstGeom>
          <a:noFill/>
        </p:spPr>
        <p:txBody>
          <a:bodyPr wrap="none" rtlCol="0">
            <a:spAutoFit/>
          </a:bodyPr>
          <a:lstStyle/>
          <a:p>
            <a:pPr algn="r"/>
            <a:r>
              <a:rPr lang="en-US" sz="1400" b="1" dirty="0" smtClean="0">
                <a:solidFill>
                  <a:schemeClr val="bg1"/>
                </a:solidFill>
              </a:rPr>
              <a:t>Geostationary</a:t>
            </a:r>
          </a:p>
          <a:p>
            <a:pPr algn="r"/>
            <a:r>
              <a:rPr lang="en-US" sz="1400" b="1" dirty="0" smtClean="0">
                <a:solidFill>
                  <a:schemeClr val="bg1"/>
                </a:solidFill>
              </a:rPr>
              <a:t>Lightning Mapper</a:t>
            </a:r>
            <a:endParaRPr lang="en-US" sz="1400" b="1" dirty="0">
              <a:solidFill>
                <a:schemeClr val="bg1"/>
              </a:solidFill>
            </a:endParaRPr>
          </a:p>
        </p:txBody>
      </p:sp>
      <p:sp>
        <p:nvSpPr>
          <p:cNvPr id="24" name="TextBox 23"/>
          <p:cNvSpPr txBox="1"/>
          <p:nvPr/>
        </p:nvSpPr>
        <p:spPr>
          <a:xfrm>
            <a:off x="0" y="1276640"/>
            <a:ext cx="9144000" cy="461665"/>
          </a:xfrm>
          <a:prstGeom prst="rect">
            <a:avLst/>
          </a:prstGeom>
          <a:noFill/>
        </p:spPr>
        <p:txBody>
          <a:bodyPr wrap="square" rtlCol="0">
            <a:spAutoFit/>
          </a:bodyPr>
          <a:lstStyle/>
          <a:p>
            <a:pPr algn="ctr"/>
            <a:r>
              <a:rPr lang="en-US" sz="2400" b="1" dirty="0" smtClean="0"/>
              <a:t>First EWP public/private sector data evaluation experiment</a:t>
            </a:r>
            <a:endParaRPr lang="en-US" sz="2400" b="1" dirty="0"/>
          </a:p>
        </p:txBody>
      </p:sp>
      <p:pic>
        <p:nvPicPr>
          <p:cNvPr id="7" name="Picture 2" descr="C:\Users\Darrel\Desktop\Work\NSSL\AMS or NWA Presentations\AMS2015\images\PARISE20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66" y="3710931"/>
            <a:ext cx="2560745" cy="182927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23744" y="5540204"/>
            <a:ext cx="2292388" cy="707886"/>
          </a:xfrm>
          <a:prstGeom prst="rect">
            <a:avLst/>
          </a:prstGeom>
          <a:noFill/>
        </p:spPr>
        <p:txBody>
          <a:bodyPr wrap="square" rtlCol="0">
            <a:spAutoFit/>
          </a:bodyPr>
          <a:lstStyle/>
          <a:p>
            <a:pPr algn="ctr"/>
            <a:r>
              <a:rPr lang="en-US" sz="2000" b="1" dirty="0" smtClean="0"/>
              <a:t>18 NWS </a:t>
            </a:r>
          </a:p>
          <a:p>
            <a:pPr algn="ctr"/>
            <a:r>
              <a:rPr lang="en-US" sz="2000" b="1" dirty="0" smtClean="0"/>
              <a:t>Forecasters</a:t>
            </a:r>
            <a:endParaRPr lang="en-US" sz="2000" b="1" dirty="0"/>
          </a:p>
        </p:txBody>
      </p:sp>
      <p:pic>
        <p:nvPicPr>
          <p:cNvPr id="8" name="Picture 3" descr="C:\Users\Darrel\Desktop\Work\NSSL\AMS or NWA Presentations\AMS2015\images\BMX.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167127" y="3926030"/>
            <a:ext cx="2565367" cy="13593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arrel\Desktop\Work\NSSL\NSSL-Review-2015\images\gj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6351" y="3619646"/>
            <a:ext cx="2560745" cy="192055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623990" y="4144024"/>
            <a:ext cx="599844" cy="923330"/>
          </a:xfrm>
          <a:prstGeom prst="rect">
            <a:avLst/>
          </a:prstGeom>
          <a:noFill/>
        </p:spPr>
        <p:txBody>
          <a:bodyPr wrap="none" rtlCol="0">
            <a:spAutoFit/>
          </a:bodyPr>
          <a:lstStyle/>
          <a:p>
            <a:r>
              <a:rPr lang="en-US" sz="5400" b="1" dirty="0" smtClean="0"/>
              <a:t>+</a:t>
            </a:r>
            <a:endParaRPr lang="en-US" b="1" dirty="0"/>
          </a:p>
        </p:txBody>
      </p:sp>
      <p:sp>
        <p:nvSpPr>
          <p:cNvPr id="25" name="TextBox 24"/>
          <p:cNvSpPr txBox="1"/>
          <p:nvPr/>
        </p:nvSpPr>
        <p:spPr>
          <a:xfrm>
            <a:off x="5732494" y="4118260"/>
            <a:ext cx="599844" cy="923330"/>
          </a:xfrm>
          <a:prstGeom prst="rect">
            <a:avLst/>
          </a:prstGeom>
          <a:noFill/>
        </p:spPr>
        <p:txBody>
          <a:bodyPr wrap="none" rtlCol="0">
            <a:spAutoFit/>
          </a:bodyPr>
          <a:lstStyle/>
          <a:p>
            <a:r>
              <a:rPr lang="en-US" sz="5400" b="1" dirty="0" smtClean="0"/>
              <a:t>+</a:t>
            </a:r>
            <a:endParaRPr lang="en-US" b="1" dirty="0"/>
          </a:p>
        </p:txBody>
      </p:sp>
      <p:sp>
        <p:nvSpPr>
          <p:cNvPr id="26" name="TextBox 25"/>
          <p:cNvSpPr txBox="1"/>
          <p:nvPr/>
        </p:nvSpPr>
        <p:spPr>
          <a:xfrm>
            <a:off x="3303616" y="5253459"/>
            <a:ext cx="2292388" cy="1200329"/>
          </a:xfrm>
          <a:prstGeom prst="rect">
            <a:avLst/>
          </a:prstGeom>
          <a:noFill/>
        </p:spPr>
        <p:txBody>
          <a:bodyPr wrap="square" rtlCol="0">
            <a:spAutoFit/>
          </a:bodyPr>
          <a:lstStyle/>
          <a:p>
            <a:pPr algn="ctr"/>
            <a:r>
              <a:rPr lang="en-US" b="1" dirty="0" smtClean="0"/>
              <a:t>Six two-hour scenarios of varying convective modes</a:t>
            </a:r>
            <a:endParaRPr lang="en-US" b="1" dirty="0"/>
          </a:p>
        </p:txBody>
      </p:sp>
      <p:sp>
        <p:nvSpPr>
          <p:cNvPr id="27" name="TextBox 26"/>
          <p:cNvSpPr txBox="1"/>
          <p:nvPr/>
        </p:nvSpPr>
        <p:spPr>
          <a:xfrm>
            <a:off x="6450529" y="5513078"/>
            <a:ext cx="2292388" cy="923330"/>
          </a:xfrm>
          <a:prstGeom prst="rect">
            <a:avLst/>
          </a:prstGeom>
          <a:noFill/>
        </p:spPr>
        <p:txBody>
          <a:bodyPr wrap="square" rtlCol="0">
            <a:spAutoFit/>
          </a:bodyPr>
          <a:lstStyle/>
          <a:p>
            <a:pPr algn="ctr"/>
            <a:r>
              <a:rPr lang="en-US" b="1" dirty="0" smtClean="0"/>
              <a:t>Three tiers of data available for storm interrogation</a:t>
            </a:r>
            <a:endParaRPr lang="en-US" b="1" dirty="0"/>
          </a:p>
        </p:txBody>
      </p:sp>
      <p:sp>
        <p:nvSpPr>
          <p:cNvPr id="28" name="TextBox 27"/>
          <p:cNvSpPr txBox="1"/>
          <p:nvPr/>
        </p:nvSpPr>
        <p:spPr>
          <a:xfrm>
            <a:off x="0" y="2798588"/>
            <a:ext cx="9144000" cy="830997"/>
          </a:xfrm>
          <a:prstGeom prst="rect">
            <a:avLst/>
          </a:prstGeom>
          <a:noFill/>
        </p:spPr>
        <p:txBody>
          <a:bodyPr wrap="square" rtlCol="0">
            <a:spAutoFit/>
          </a:bodyPr>
          <a:lstStyle/>
          <a:p>
            <a:pPr algn="ctr"/>
            <a:r>
              <a:rPr lang="en-US" sz="2400" b="1" u="sng" dirty="0" smtClean="0"/>
              <a:t>Experiment Design</a:t>
            </a:r>
          </a:p>
          <a:p>
            <a:pPr algn="ctr"/>
            <a:r>
              <a:rPr lang="en-US" sz="2400" dirty="0" smtClean="0"/>
              <a:t>A blend of meteorology &amp; social science</a:t>
            </a:r>
            <a:endParaRPr lang="en-US" sz="2400" dirty="0"/>
          </a:p>
        </p:txBody>
      </p:sp>
    </p:spTree>
    <p:extLst>
      <p:ext uri="{BB962C8B-B14F-4D97-AF65-F5344CB8AC3E}">
        <p14:creationId xmlns:p14="http://schemas.microsoft.com/office/powerpoint/2010/main" val="135601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nodeType="with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fade">
                                      <p:cBhvr>
                                        <p:cTn id="28" dur="500"/>
                                        <p:tgtEl>
                                          <p:spTgt spid="10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P spid="25" grpId="0"/>
      <p:bldP spid="26" grpId="0"/>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76" y="685800"/>
            <a:ext cx="9144000" cy="629649"/>
          </a:xfrm>
        </p:spPr>
        <p:txBody>
          <a:bodyPr>
            <a:normAutofit fontScale="90000"/>
          </a:bodyPr>
          <a:lstStyle/>
          <a:p>
            <a:pPr algn="ctr"/>
            <a:r>
              <a:rPr lang="en-US" dirty="0" smtClean="0"/>
              <a:t>ENI Total Lightning: Results &amp; Future Work</a:t>
            </a:r>
            <a:endParaRPr lang="en-US" dirty="0"/>
          </a:p>
        </p:txBody>
      </p:sp>
      <p:sp>
        <p:nvSpPr>
          <p:cNvPr id="7" name="Text Placeholder 6"/>
          <p:cNvSpPr>
            <a:spLocks noGrp="1"/>
          </p:cNvSpPr>
          <p:nvPr>
            <p:ph type="body" idx="1"/>
          </p:nvPr>
        </p:nvSpPr>
        <p:spPr>
          <a:xfrm>
            <a:off x="302383" y="1202805"/>
            <a:ext cx="3991321" cy="623368"/>
          </a:xfrm>
        </p:spPr>
        <p:txBody>
          <a:bodyPr/>
          <a:lstStyle/>
          <a:p>
            <a:r>
              <a:rPr lang="en-US" b="1" dirty="0" smtClean="0"/>
              <a:t>NASA Task Load Index</a:t>
            </a:r>
            <a:endParaRPr lang="en-US" b="1" dirty="0"/>
          </a:p>
        </p:txBody>
      </p:sp>
      <p:sp>
        <p:nvSpPr>
          <p:cNvPr id="9" name="Text Placeholder 8"/>
          <p:cNvSpPr>
            <a:spLocks noGrp="1"/>
          </p:cNvSpPr>
          <p:nvPr>
            <p:ph type="body" sz="quarter" idx="3"/>
          </p:nvPr>
        </p:nvSpPr>
        <p:spPr>
          <a:xfrm>
            <a:off x="5013483" y="1079705"/>
            <a:ext cx="3657600" cy="868362"/>
          </a:xfrm>
        </p:spPr>
        <p:txBody>
          <a:bodyPr/>
          <a:lstStyle/>
          <a:p>
            <a:r>
              <a:rPr lang="en-US" b="1" dirty="0" smtClean="0"/>
              <a:t>Year 2: Spring 2015</a:t>
            </a:r>
            <a:endParaRPr lang="en-US" b="1" dirty="0"/>
          </a:p>
        </p:txBody>
      </p:sp>
      <p:pic>
        <p:nvPicPr>
          <p:cNvPr id="14" name="Content Placeholder 13"/>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013483" y="2885065"/>
            <a:ext cx="3829929" cy="2872446"/>
          </a:xfrm>
        </p:spPr>
      </p:pic>
      <p:sp>
        <p:nvSpPr>
          <p:cNvPr id="5" name="Footer Placeholder 4"/>
          <p:cNvSpPr>
            <a:spLocks noGrp="1"/>
          </p:cNvSpPr>
          <p:nvPr>
            <p:ph type="ftr" sz="quarter" idx="10"/>
          </p:nvPr>
        </p:nvSpPr>
        <p:spPr/>
        <p:txBody>
          <a:bodyPr/>
          <a:lstStyle/>
          <a:p>
            <a:r>
              <a:rPr lang="en-US" smtClean="0"/>
              <a:t>NSSL Lab Review Feb 25–27, 2015</a:t>
            </a:r>
            <a:endParaRPr lang="en-US" dirty="0"/>
          </a:p>
        </p:txBody>
      </p:sp>
      <p:sp>
        <p:nvSpPr>
          <p:cNvPr id="6" name="Slide Number Placeholder 5"/>
          <p:cNvSpPr>
            <a:spLocks noGrp="1"/>
          </p:cNvSpPr>
          <p:nvPr>
            <p:ph type="sldNum" sz="quarter" idx="11"/>
          </p:nvPr>
        </p:nvSpPr>
        <p:spPr/>
        <p:txBody>
          <a:bodyPr/>
          <a:lstStyle/>
          <a:p>
            <a:fld id="{2AE81A39-2840-ED4D-A514-D08330109612}" type="slidenum">
              <a:rPr lang="en-US" smtClean="0"/>
              <a:pPr/>
              <a:t>9</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131875014"/>
              </p:ext>
            </p:extLst>
          </p:nvPr>
        </p:nvGraphicFramePr>
        <p:xfrm>
          <a:off x="133418" y="3197061"/>
          <a:ext cx="4356417" cy="2291080"/>
        </p:xfrm>
        <a:graphic>
          <a:graphicData uri="http://schemas.openxmlformats.org/drawingml/2006/table">
            <a:tbl>
              <a:tblPr firstRow="1" bandRow="1">
                <a:tableStyleId>{5940675A-B579-460E-94D1-54222C63F5DA}</a:tableStyleId>
              </a:tblPr>
              <a:tblGrid>
                <a:gridCol w="3048000"/>
                <a:gridCol w="1308417"/>
              </a:tblGrid>
              <a:tr h="370840">
                <a:tc>
                  <a:txBody>
                    <a:bodyPr/>
                    <a:lstStyle/>
                    <a:p>
                      <a:pPr algn="ctr"/>
                      <a:r>
                        <a:rPr lang="en-US" b="1" dirty="0" smtClean="0"/>
                        <a:t>Data Provided</a:t>
                      </a:r>
                      <a:endParaRPr lang="en-US" b="1" dirty="0"/>
                    </a:p>
                  </a:txBody>
                  <a:tcPr/>
                </a:tc>
                <a:tc>
                  <a:txBody>
                    <a:bodyPr/>
                    <a:lstStyle/>
                    <a:p>
                      <a:pPr algn="ctr"/>
                      <a:r>
                        <a:rPr lang="en-US" b="1" dirty="0" smtClean="0"/>
                        <a:t>Mean </a:t>
                      </a:r>
                    </a:p>
                    <a:p>
                      <a:pPr algn="ctr"/>
                      <a:r>
                        <a:rPr lang="en-US" b="1" dirty="0" smtClean="0"/>
                        <a:t>Workload</a:t>
                      </a:r>
                      <a:endParaRPr lang="en-US" b="1" dirty="0"/>
                    </a:p>
                  </a:txBody>
                  <a:tcPr/>
                </a:tc>
              </a:tr>
              <a:tr h="370840">
                <a:tc>
                  <a:txBody>
                    <a:bodyPr/>
                    <a:lstStyle/>
                    <a:p>
                      <a:pPr algn="ctr"/>
                      <a:r>
                        <a:rPr lang="en-US" b="0" dirty="0" smtClean="0"/>
                        <a:t>Radar Only</a:t>
                      </a:r>
                      <a:endParaRPr lang="en-US" b="0" dirty="0"/>
                    </a:p>
                  </a:txBody>
                  <a:tcPr/>
                </a:tc>
                <a:tc>
                  <a:txBody>
                    <a:bodyPr/>
                    <a:lstStyle/>
                    <a:p>
                      <a:pPr algn="ctr"/>
                      <a:r>
                        <a:rPr lang="en-US" b="0" dirty="0" smtClean="0"/>
                        <a:t>55</a:t>
                      </a:r>
                      <a:endParaRPr lang="en-US" b="0" dirty="0"/>
                    </a:p>
                  </a:txBody>
                  <a:tcPr/>
                </a:tc>
              </a:tr>
              <a:tr h="370840">
                <a:tc>
                  <a:txBody>
                    <a:bodyPr/>
                    <a:lstStyle/>
                    <a:p>
                      <a:pPr algn="ctr"/>
                      <a:r>
                        <a:rPr lang="en-US" b="0" dirty="0" smtClean="0"/>
                        <a:t>Radar + </a:t>
                      </a:r>
                    </a:p>
                    <a:p>
                      <a:pPr algn="ctr"/>
                      <a:r>
                        <a:rPr lang="en-US" b="0" dirty="0" smtClean="0"/>
                        <a:t>Total Lightning</a:t>
                      </a:r>
                      <a:endParaRPr lang="en-US" b="0" dirty="0"/>
                    </a:p>
                  </a:txBody>
                  <a:tcPr/>
                </a:tc>
                <a:tc>
                  <a:txBody>
                    <a:bodyPr/>
                    <a:lstStyle/>
                    <a:p>
                      <a:pPr algn="ctr"/>
                      <a:r>
                        <a:rPr lang="en-US" b="0" dirty="0" smtClean="0"/>
                        <a:t>52</a:t>
                      </a:r>
                      <a:endParaRPr lang="en-US" b="0" dirty="0"/>
                    </a:p>
                  </a:txBody>
                  <a:tcPr/>
                </a:tc>
              </a:tr>
              <a:tr h="370840">
                <a:tc>
                  <a:txBody>
                    <a:bodyPr/>
                    <a:lstStyle/>
                    <a:p>
                      <a:pPr algn="ctr"/>
                      <a:r>
                        <a:rPr lang="en-US" b="0" dirty="0" smtClean="0"/>
                        <a:t>Radar + Total</a:t>
                      </a:r>
                      <a:r>
                        <a:rPr lang="en-US" b="0" baseline="0" dirty="0" smtClean="0"/>
                        <a:t> Lightning + Derivatives</a:t>
                      </a:r>
                      <a:endParaRPr lang="en-US" b="0" dirty="0"/>
                    </a:p>
                  </a:txBody>
                  <a:tcPr/>
                </a:tc>
                <a:tc>
                  <a:txBody>
                    <a:bodyPr/>
                    <a:lstStyle/>
                    <a:p>
                      <a:pPr algn="ctr"/>
                      <a:r>
                        <a:rPr lang="en-US" b="0" dirty="0" smtClean="0"/>
                        <a:t>54</a:t>
                      </a:r>
                      <a:endParaRPr lang="en-US" b="0" dirty="0"/>
                    </a:p>
                  </a:txBody>
                  <a:tcPr/>
                </a:tc>
              </a:tr>
            </a:tbl>
          </a:graphicData>
        </a:graphic>
      </p:graphicFrame>
      <p:sp>
        <p:nvSpPr>
          <p:cNvPr id="12" name="Content Placeholder 2"/>
          <p:cNvSpPr>
            <a:spLocks noGrp="1"/>
          </p:cNvSpPr>
          <p:nvPr>
            <p:ph sz="half" idx="1"/>
          </p:nvPr>
        </p:nvSpPr>
        <p:spPr>
          <a:xfrm>
            <a:off x="0" y="1661160"/>
            <a:ext cx="4519653" cy="1535901"/>
          </a:xfrm>
        </p:spPr>
        <p:txBody>
          <a:bodyPr>
            <a:normAutofit/>
          </a:bodyPr>
          <a:lstStyle/>
          <a:p>
            <a:pPr marL="0" indent="0" algn="ctr">
              <a:buNone/>
            </a:pPr>
            <a:r>
              <a:rPr lang="en-US" sz="1800" dirty="0" smtClean="0">
                <a:solidFill>
                  <a:schemeClr val="tx1"/>
                </a:solidFill>
              </a:rPr>
              <a:t>Assess perceived workload of a new task or product</a:t>
            </a:r>
          </a:p>
          <a:p>
            <a:pPr marL="0" indent="0" algn="ctr">
              <a:buNone/>
            </a:pPr>
            <a:endParaRPr lang="en-US" sz="1800" dirty="0" smtClean="0">
              <a:solidFill>
                <a:schemeClr val="tx1"/>
              </a:solidFill>
            </a:endParaRPr>
          </a:p>
          <a:p>
            <a:pPr marL="0" indent="0" algn="ctr">
              <a:buNone/>
            </a:pPr>
            <a:r>
              <a:rPr lang="en-US" sz="1800" b="1" u="sng" dirty="0" smtClean="0">
                <a:solidFill>
                  <a:schemeClr val="tx1"/>
                </a:solidFill>
              </a:rPr>
              <a:t>Interpretation</a:t>
            </a:r>
          </a:p>
          <a:p>
            <a:pPr marL="0" indent="0" algn="ctr">
              <a:buNone/>
            </a:pPr>
            <a:r>
              <a:rPr lang="en-US" sz="2000" dirty="0" smtClean="0">
                <a:solidFill>
                  <a:schemeClr val="tx1"/>
                </a:solidFill>
              </a:rPr>
              <a:t>0 = No Stress ; 100 = High Stress</a:t>
            </a:r>
            <a:endParaRPr lang="en-US" sz="2000" dirty="0">
              <a:solidFill>
                <a:schemeClr val="tx1"/>
              </a:solidFill>
            </a:endParaRPr>
          </a:p>
        </p:txBody>
      </p:sp>
      <p:sp>
        <p:nvSpPr>
          <p:cNvPr id="13" name="Content Placeholder 2"/>
          <p:cNvSpPr>
            <a:spLocks noGrp="1"/>
          </p:cNvSpPr>
          <p:nvPr>
            <p:ph sz="half" idx="1"/>
          </p:nvPr>
        </p:nvSpPr>
        <p:spPr>
          <a:xfrm>
            <a:off x="87933" y="5440680"/>
            <a:ext cx="4478339" cy="712720"/>
          </a:xfrm>
        </p:spPr>
        <p:txBody>
          <a:bodyPr>
            <a:normAutofit/>
          </a:bodyPr>
          <a:lstStyle/>
          <a:p>
            <a:pPr marL="285750" indent="-285750" algn="l">
              <a:buFont typeface="Arial" panose="020B0604020202020204" pitchFamily="34" charset="0"/>
              <a:buChar char="•"/>
            </a:pPr>
            <a:r>
              <a:rPr lang="en-US" sz="1800" dirty="0" smtClean="0">
                <a:solidFill>
                  <a:schemeClr val="tx1"/>
                </a:solidFill>
              </a:rPr>
              <a:t>Similar workloads observed </a:t>
            </a:r>
          </a:p>
          <a:p>
            <a:pPr marL="285750" indent="-285750" algn="l">
              <a:buFont typeface="Arial" panose="020B0604020202020204" pitchFamily="34" charset="0"/>
              <a:buChar char="•"/>
            </a:pPr>
            <a:r>
              <a:rPr lang="en-US" sz="1800" dirty="0" smtClean="0">
                <a:solidFill>
                  <a:schemeClr val="tx1"/>
                </a:solidFill>
              </a:rPr>
              <a:t>Case meteorology plays larger role</a:t>
            </a:r>
            <a:endParaRPr lang="en-US" sz="2000" dirty="0">
              <a:solidFill>
                <a:schemeClr val="tx1"/>
              </a:solidFill>
            </a:endParaRPr>
          </a:p>
        </p:txBody>
      </p:sp>
      <p:sp>
        <p:nvSpPr>
          <p:cNvPr id="15" name="Content Placeholder 2"/>
          <p:cNvSpPr>
            <a:spLocks noGrp="1"/>
          </p:cNvSpPr>
          <p:nvPr>
            <p:ph sz="half" idx="1"/>
          </p:nvPr>
        </p:nvSpPr>
        <p:spPr>
          <a:xfrm>
            <a:off x="4953867" y="1998278"/>
            <a:ext cx="3829929" cy="796174"/>
          </a:xfrm>
        </p:spPr>
        <p:txBody>
          <a:bodyPr>
            <a:normAutofit fontScale="92500" lnSpcReduction="10000"/>
          </a:bodyPr>
          <a:lstStyle/>
          <a:p>
            <a:pPr marL="0" indent="0" algn="ctr">
              <a:buNone/>
            </a:pPr>
            <a:r>
              <a:rPr lang="en-US" sz="1800" dirty="0" smtClean="0">
                <a:solidFill>
                  <a:schemeClr val="tx1"/>
                </a:solidFill>
              </a:rPr>
              <a:t>Integration of forecaster feedback into a renewed product set for real-time evaluation</a:t>
            </a:r>
            <a:endParaRPr lang="en-US" sz="2000" dirty="0">
              <a:solidFill>
                <a:schemeClr val="tx1"/>
              </a:solidFill>
            </a:endParaRPr>
          </a:p>
        </p:txBody>
      </p:sp>
      <p:sp>
        <p:nvSpPr>
          <p:cNvPr id="16" name="Content Placeholder 2"/>
          <p:cNvSpPr>
            <a:spLocks noGrp="1"/>
          </p:cNvSpPr>
          <p:nvPr>
            <p:ph sz="half" idx="1"/>
          </p:nvPr>
        </p:nvSpPr>
        <p:spPr>
          <a:xfrm>
            <a:off x="5013483" y="5749786"/>
            <a:ext cx="3829929" cy="502428"/>
          </a:xfrm>
        </p:spPr>
        <p:txBody>
          <a:bodyPr>
            <a:normAutofit fontScale="85000" lnSpcReduction="20000"/>
          </a:bodyPr>
          <a:lstStyle/>
          <a:p>
            <a:pPr marL="0" indent="0">
              <a:buNone/>
            </a:pPr>
            <a:r>
              <a:rPr lang="en-US" sz="1800" b="1" dirty="0" smtClean="0">
                <a:solidFill>
                  <a:schemeClr val="tx1"/>
                </a:solidFill>
              </a:rPr>
              <a:t>Above: </a:t>
            </a:r>
            <a:r>
              <a:rPr lang="en-US" sz="1800" dirty="0" smtClean="0">
                <a:solidFill>
                  <a:schemeClr val="tx1"/>
                </a:solidFill>
              </a:rPr>
              <a:t>ENI total lighting and Dangerous Thunderstorm Alerts</a:t>
            </a:r>
            <a:endParaRPr lang="en-US" sz="2000" dirty="0">
              <a:solidFill>
                <a:schemeClr val="tx1"/>
              </a:solidFill>
            </a:endParaRPr>
          </a:p>
        </p:txBody>
      </p:sp>
    </p:spTree>
    <p:extLst>
      <p:ext uri="{BB962C8B-B14F-4D97-AF65-F5344CB8AC3E}">
        <p14:creationId xmlns:p14="http://schemas.microsoft.com/office/powerpoint/2010/main" val="287059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12">
                                            <p:txEl>
                                              <p:pRg st="0" end="0"/>
                                            </p:txEl>
                                          </p:spTgt>
                                        </p:tgtEl>
                                        <p:attrNameLst>
                                          <p:attrName>style.opacity</p:attrName>
                                        </p:attrNameLst>
                                      </p:cBhvr>
                                      <p:to>
                                        <p:strVal val="0.25"/>
                                      </p:to>
                                    </p:set>
                                    <p:animEffect filter="image" prLst="opacity: 0.25">
                                      <p:cBhvr rctx="IE">
                                        <p:cTn id="7" dur="indefinite"/>
                                        <p:tgtEl>
                                          <p:spTgt spid="12">
                                            <p:txEl>
                                              <p:pRg st="0" end="0"/>
                                            </p:txEl>
                                          </p:spTgt>
                                        </p:tgtEl>
                                      </p:cBhvr>
                                    </p:animEffect>
                                  </p:childTnLst>
                                </p:cTn>
                              </p:par>
                              <p:par>
                                <p:cTn id="8" presetID="9" presetClass="emph" presetSubtype="0" grpId="0" nodeType="withEffect">
                                  <p:stCondLst>
                                    <p:cond delay="0"/>
                                  </p:stCondLst>
                                  <p:childTnLst>
                                    <p:set>
                                      <p:cBhvr rctx="PPT">
                                        <p:cTn id="9" dur="indefinite"/>
                                        <p:tgtEl>
                                          <p:spTgt spid="12">
                                            <p:txEl>
                                              <p:pRg st="2" end="2"/>
                                            </p:txEl>
                                          </p:spTgt>
                                        </p:tgtEl>
                                        <p:attrNameLst>
                                          <p:attrName>style.opacity</p:attrName>
                                        </p:attrNameLst>
                                      </p:cBhvr>
                                      <p:to>
                                        <p:strVal val="0.25"/>
                                      </p:to>
                                    </p:set>
                                    <p:animEffect filter="image" prLst="opacity: 0.25">
                                      <p:cBhvr rctx="IE">
                                        <p:cTn id="10" dur="indefinite"/>
                                        <p:tgtEl>
                                          <p:spTgt spid="12">
                                            <p:txEl>
                                              <p:pRg st="2" end="2"/>
                                            </p:txEl>
                                          </p:spTgt>
                                        </p:tgtEl>
                                      </p:cBhvr>
                                    </p:animEffect>
                                  </p:childTnLst>
                                </p:cTn>
                              </p:par>
                              <p:par>
                                <p:cTn id="11" presetID="9" presetClass="emph" presetSubtype="0" grpId="0" nodeType="withEffect">
                                  <p:stCondLst>
                                    <p:cond delay="0"/>
                                  </p:stCondLst>
                                  <p:childTnLst>
                                    <p:set>
                                      <p:cBhvr rctx="PPT">
                                        <p:cTn id="12" dur="indefinite"/>
                                        <p:tgtEl>
                                          <p:spTgt spid="12">
                                            <p:txEl>
                                              <p:pRg st="3" end="3"/>
                                            </p:txEl>
                                          </p:spTgt>
                                        </p:tgtEl>
                                        <p:attrNameLst>
                                          <p:attrName>style.opacity</p:attrName>
                                        </p:attrNameLst>
                                      </p:cBhvr>
                                      <p:to>
                                        <p:strVal val="0.25"/>
                                      </p:to>
                                    </p:set>
                                    <p:animEffect filter="image" prLst="opacity: 0.25">
                                      <p:cBhvr rctx="IE">
                                        <p:cTn id="13" dur="indefinite"/>
                                        <p:tgtEl>
                                          <p:spTgt spid="12">
                                            <p:txEl>
                                              <p:pRg st="3" end="3"/>
                                            </p:txEl>
                                          </p:spTgt>
                                        </p:tgtEl>
                                      </p:cBhvr>
                                    </p:animEffect>
                                  </p:childTnLst>
                                </p:cTn>
                              </p:par>
                              <p:par>
                                <p:cTn id="14" presetID="9" presetClass="emph" presetSubtype="0" nodeType="withEffect">
                                  <p:stCondLst>
                                    <p:cond delay="0"/>
                                  </p:stCondLst>
                                  <p:childTnLst>
                                    <p:set>
                                      <p:cBhvr rctx="PPT">
                                        <p:cTn id="15" dur="indefinite"/>
                                        <p:tgtEl>
                                          <p:spTgt spid="11"/>
                                        </p:tgtEl>
                                        <p:attrNameLst>
                                          <p:attrName>style.opacity</p:attrName>
                                        </p:attrNameLst>
                                      </p:cBhvr>
                                      <p:to>
                                        <p:strVal val="0.25"/>
                                      </p:to>
                                    </p:set>
                                    <p:animEffect filter="image" prLst="opacity: 0.25">
                                      <p:cBhvr rctx="IE">
                                        <p:cTn id="16" dur="indefinite"/>
                                        <p:tgtEl>
                                          <p:spTgt spid="11"/>
                                        </p:tgtEl>
                                      </p:cBhvr>
                                    </p:animEffect>
                                  </p:childTnLst>
                                </p:cTn>
                              </p:par>
                              <p:par>
                                <p:cTn id="17" presetID="9" presetClass="emph" presetSubtype="0" grpId="0" nodeType="withEffect">
                                  <p:stCondLst>
                                    <p:cond delay="0"/>
                                  </p:stCondLst>
                                  <p:childTnLst>
                                    <p:set>
                                      <p:cBhvr rctx="PPT">
                                        <p:cTn id="18" dur="indefinite"/>
                                        <p:tgtEl>
                                          <p:spTgt spid="7">
                                            <p:txEl>
                                              <p:pRg st="0" end="0"/>
                                            </p:txEl>
                                          </p:spTgt>
                                        </p:tgtEl>
                                        <p:attrNameLst>
                                          <p:attrName>style.opacity</p:attrName>
                                        </p:attrNameLst>
                                      </p:cBhvr>
                                      <p:to>
                                        <p:strVal val="0.25"/>
                                      </p:to>
                                    </p:set>
                                    <p:animEffect filter="image" prLst="opacity: 0.25">
                                      <p:cBhvr rctx="IE">
                                        <p:cTn id="19" dur="indefinite"/>
                                        <p:tgtEl>
                                          <p:spTgt spid="7">
                                            <p:txEl>
                                              <p:pRg st="0" end="0"/>
                                            </p:txEl>
                                          </p:spTgt>
                                        </p:tgtEl>
                                      </p:cBhvr>
                                    </p:animEffect>
                                  </p:childTnLst>
                                </p:cTn>
                              </p:par>
                              <p:par>
                                <p:cTn id="20" presetID="9" presetClass="emph" presetSubtype="0" grpId="0" nodeType="withEffect">
                                  <p:stCondLst>
                                    <p:cond delay="0"/>
                                  </p:stCondLst>
                                  <p:childTnLst>
                                    <p:set>
                                      <p:cBhvr rctx="PPT">
                                        <p:cTn id="21" dur="indefinite"/>
                                        <p:tgtEl>
                                          <p:spTgt spid="13">
                                            <p:txEl>
                                              <p:pRg st="0" end="0"/>
                                            </p:txEl>
                                          </p:spTgt>
                                        </p:tgtEl>
                                        <p:attrNameLst>
                                          <p:attrName>style.opacity</p:attrName>
                                        </p:attrNameLst>
                                      </p:cBhvr>
                                      <p:to>
                                        <p:strVal val="0.25"/>
                                      </p:to>
                                    </p:set>
                                    <p:animEffect filter="image" prLst="opacity: 0.25">
                                      <p:cBhvr rctx="IE">
                                        <p:cTn id="22" dur="indefinite"/>
                                        <p:tgtEl>
                                          <p:spTgt spid="13">
                                            <p:txEl>
                                              <p:pRg st="0" end="0"/>
                                            </p:txEl>
                                          </p:spTgt>
                                        </p:tgtEl>
                                      </p:cBhvr>
                                    </p:animEffect>
                                  </p:childTnLst>
                                </p:cTn>
                              </p:par>
                              <p:par>
                                <p:cTn id="23" presetID="9" presetClass="emph" presetSubtype="0" grpId="0" nodeType="withEffect">
                                  <p:stCondLst>
                                    <p:cond delay="0"/>
                                  </p:stCondLst>
                                  <p:childTnLst>
                                    <p:set>
                                      <p:cBhvr rctx="PPT">
                                        <p:cTn id="24" dur="indefinite"/>
                                        <p:tgtEl>
                                          <p:spTgt spid="13">
                                            <p:txEl>
                                              <p:pRg st="1" end="1"/>
                                            </p:txEl>
                                          </p:spTgt>
                                        </p:tgtEl>
                                        <p:attrNameLst>
                                          <p:attrName>style.opacity</p:attrName>
                                        </p:attrNameLst>
                                      </p:cBhvr>
                                      <p:to>
                                        <p:strVal val="0.25"/>
                                      </p:to>
                                    </p:set>
                                    <p:animEffect filter="image" prLst="opacity: 0.25">
                                      <p:cBhvr rctx="IE">
                                        <p:cTn id="25" dur="indefinite"/>
                                        <p:tgtEl>
                                          <p:spTgt spid="13">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fade">
                                      <p:cBhvr>
                                        <p:cTn id="28" dur="500"/>
                                        <p:tgtEl>
                                          <p:spTgt spid="15">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xEl>
                                              <p:pRg st="0" end="0"/>
                                            </p:txEl>
                                          </p:spTgt>
                                        </p:tgtEl>
                                        <p:attrNameLst>
                                          <p:attrName>style.visibility</p:attrName>
                                        </p:attrNameLst>
                                      </p:cBhvr>
                                      <p:to>
                                        <p:strVal val="visible"/>
                                      </p:to>
                                    </p:set>
                                    <p:animEffect transition="in" filter="fade">
                                      <p:cBhvr>
                                        <p:cTn id="34" dur="500"/>
                                        <p:tgtEl>
                                          <p:spTgt spid="16">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12" grpId="0" uiExpand="1" build="p"/>
      <p:bldP spid="13" grpId="0" uiExpand="1" build="p"/>
      <p:bldP spid="15" grpId="0" build="p"/>
      <p:bldP spid="16"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015-review-pres-c">
  <a:themeElements>
    <a:clrScheme name="NSSL Review 2015">
      <a:dk1>
        <a:srgbClr val="000000"/>
      </a:dk1>
      <a:lt1>
        <a:srgbClr val="FFFFFF"/>
      </a:lt1>
      <a:dk2>
        <a:srgbClr val="001526"/>
      </a:dk2>
      <a:lt2>
        <a:srgbClr val="0A4595"/>
      </a:lt2>
      <a:accent1>
        <a:srgbClr val="0099D8"/>
      </a:accent1>
      <a:accent2>
        <a:srgbClr val="FF8100"/>
      </a:accent2>
      <a:accent3>
        <a:srgbClr val="A3001B"/>
      </a:accent3>
      <a:accent4>
        <a:srgbClr val="004C0D"/>
      </a:accent4>
      <a:accent5>
        <a:srgbClr val="CCCCCC"/>
      </a:accent5>
      <a:accent6>
        <a:srgbClr val="E50026"/>
      </a:accent6>
      <a:hlink>
        <a:srgbClr val="0099D8"/>
      </a:hlink>
      <a:folHlink>
        <a:srgbClr val="002D4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2015-review-pres-c.thmx</Template>
  <TotalTime>5000</TotalTime>
  <Words>1975</Words>
  <Application>Microsoft Macintosh PowerPoint</Application>
  <PresentationFormat>On-screen Show (4:3)</PresentationFormat>
  <Paragraphs>164</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2015-review-pres-c</vt:lpstr>
      <vt:lpstr>HWT Experimental Warning Program:  History &amp; Successes</vt:lpstr>
      <vt:lpstr>The Experimental Warning Program (EWP)</vt:lpstr>
      <vt:lpstr>EWP Technology</vt:lpstr>
      <vt:lpstr>Receiving Forecaster Feedback</vt:lpstr>
      <vt:lpstr>Past Successful Initiatives: NSSL 3DVAR</vt:lpstr>
      <vt:lpstr>Past Successful Initiatives: NSSL 3DVAR</vt:lpstr>
      <vt:lpstr>Past Successful Initiatives: MR/MS</vt:lpstr>
      <vt:lpstr>Current Initiative: Earth Networks (ENI) Total Lightning</vt:lpstr>
      <vt:lpstr>ENI Total Lightning: Results &amp; Future Work</vt:lpstr>
      <vt:lpstr>Summary</vt:lpstr>
    </vt:vector>
  </TitlesOfParts>
  <Company>National Severe Storms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Vicki Farmer</dc:creator>
  <cp:lastModifiedBy>Vicki Farmer</cp:lastModifiedBy>
  <cp:revision>144</cp:revision>
  <dcterms:created xsi:type="dcterms:W3CDTF">2014-10-24T15:10:25Z</dcterms:created>
  <dcterms:modified xsi:type="dcterms:W3CDTF">2015-02-18T20:09:28Z</dcterms:modified>
</cp:coreProperties>
</file>