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5051" r:id="rId1"/>
  </p:sldMasterIdLst>
  <p:notesMasterIdLst>
    <p:notesMasterId r:id="rId11"/>
  </p:notesMasterIdLst>
  <p:handoutMasterIdLst>
    <p:handoutMasterId r:id="rId12"/>
  </p:handoutMasterIdLst>
  <p:sldIdLst>
    <p:sldId id="256" r:id="rId2"/>
    <p:sldId id="262" r:id="rId3"/>
    <p:sldId id="261" r:id="rId4"/>
    <p:sldId id="269" r:id="rId5"/>
    <p:sldId id="263" r:id="rId6"/>
    <p:sldId id="270" r:id="rId7"/>
    <p:sldId id="265" r:id="rId8"/>
    <p:sldId id="266" r:id="rId9"/>
    <p:sldId id="267" r:id="rId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1444"/>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30" autoAdjust="0"/>
    <p:restoredTop sz="92017" autoAdjust="0"/>
  </p:normalViewPr>
  <p:slideViewPr>
    <p:cSldViewPr snapToGrid="0" snapToObjects="1">
      <p:cViewPr>
        <p:scale>
          <a:sx n="110" d="100"/>
          <a:sy n="110" d="100"/>
        </p:scale>
        <p:origin x="-804" y="-90"/>
      </p:cViewPr>
      <p:guideLst>
        <p:guide orient="horz" pos="269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C1DB7F8-5096-C24D-A554-7000DED36531}" type="datetimeFigureOut">
              <a:rPr lang="en-US" smtClean="0"/>
              <a:t>2/11/2015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EA5527C-FF65-7E45-8C08-C143030C5125}" type="slidenum">
              <a:rPr lang="en-US" smtClean="0"/>
              <a:t>‹#›</a:t>
            </a:fld>
            <a:endParaRPr lang="en-US"/>
          </a:p>
        </p:txBody>
      </p:sp>
    </p:spTree>
    <p:extLst>
      <p:ext uri="{BB962C8B-B14F-4D97-AF65-F5344CB8AC3E}">
        <p14:creationId xmlns:p14="http://schemas.microsoft.com/office/powerpoint/2010/main" val="1967654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EAFE238-AD58-F64E-85D7-52F93FA94EB0}" type="datetimeFigureOut">
              <a:rPr lang="en-US" smtClean="0"/>
              <a:t>2/11/2015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F8C3057-D8C7-3446-9A91-8A752B787481}" type="slidenum">
              <a:rPr lang="en-US" smtClean="0"/>
              <a:t>‹#›</a:t>
            </a:fld>
            <a:endParaRPr lang="en-US"/>
          </a:p>
        </p:txBody>
      </p:sp>
    </p:spTree>
    <p:extLst>
      <p:ext uri="{BB962C8B-B14F-4D97-AF65-F5344CB8AC3E}">
        <p14:creationId xmlns:p14="http://schemas.microsoft.com/office/powerpoint/2010/main" val="330273460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picture of everybody in the FRDD at NSSL. I would love</a:t>
            </a:r>
            <a:r>
              <a:rPr lang="en-US" baseline="0" dirty="0" smtClean="0"/>
              <a:t> to have each of these people come up and tell you about how they contribute to NSSL’s mission. If we had time for that I think you would see that we really span the spectrum of research activities from basic research to development to operational infusion….</a:t>
            </a:r>
            <a:endParaRPr lang="en-US" dirty="0"/>
          </a:p>
        </p:txBody>
      </p:sp>
      <p:sp>
        <p:nvSpPr>
          <p:cNvPr id="4" name="Slide Number Placeholder 3"/>
          <p:cNvSpPr>
            <a:spLocks noGrp="1"/>
          </p:cNvSpPr>
          <p:nvPr>
            <p:ph type="sldNum" sz="quarter" idx="10"/>
          </p:nvPr>
        </p:nvSpPr>
        <p:spPr/>
        <p:txBody>
          <a:bodyPr/>
          <a:lstStyle/>
          <a:p>
            <a:fld id="{0F8C3057-D8C7-3446-9A91-8A752B787481}" type="slidenum">
              <a:rPr lang="en-US" smtClean="0"/>
              <a:t>2</a:t>
            </a:fld>
            <a:endParaRPr lang="en-US"/>
          </a:p>
        </p:txBody>
      </p:sp>
    </p:spTree>
    <p:extLst>
      <p:ext uri="{BB962C8B-B14F-4D97-AF65-F5344CB8AC3E}">
        <p14:creationId xmlns:p14="http://schemas.microsoft.com/office/powerpoint/2010/main" val="1750008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what I hope we</a:t>
            </a:r>
            <a:r>
              <a:rPr lang="en-US" baseline="0" dirty="0" smtClean="0"/>
              <a:t> can show is that the work of FRDD scientists spans the spectrum from basic research all the way to operation transition of science and technology. What we have done with this session is try to sample different points along the spectrum to give you insight into selected initiatives in the division. In this brief presentation I would like highlight what each speaker and their selected topic bring to the table in terms of Quality, Performance, and Relevance. In a broad sense, measures of quality include tangible things like publications, awards, technology transfers, and so on. In the category of performance, I really want to emphasize our relationship with stakeholders such as the National Weather Service, and how that keeps us focused on their needs and, in turn, the broader needs of society. And this work is clearly relevant to the priorities established by our parent organization, the office of Atmospheric Research.</a:t>
            </a:r>
            <a:endParaRPr lang="en-US" dirty="0"/>
          </a:p>
        </p:txBody>
      </p:sp>
      <p:sp>
        <p:nvSpPr>
          <p:cNvPr id="4" name="Slide Number Placeholder 3"/>
          <p:cNvSpPr>
            <a:spLocks noGrp="1"/>
          </p:cNvSpPr>
          <p:nvPr>
            <p:ph type="sldNum" sz="quarter" idx="10"/>
          </p:nvPr>
        </p:nvSpPr>
        <p:spPr/>
        <p:txBody>
          <a:bodyPr/>
          <a:lstStyle/>
          <a:p>
            <a:fld id="{0F8C3057-D8C7-3446-9A91-8A752B787481}" type="slidenum">
              <a:rPr lang="en-US" smtClean="0"/>
              <a:t>3</a:t>
            </a:fld>
            <a:endParaRPr lang="en-US"/>
          </a:p>
        </p:txBody>
      </p:sp>
    </p:spTree>
    <p:extLst>
      <p:ext uri="{BB962C8B-B14F-4D97-AF65-F5344CB8AC3E}">
        <p14:creationId xmlns:p14="http://schemas.microsoft.com/office/powerpoint/2010/main" val="1750008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 so what will our first speaker bring to the table? Conrad Ziegler is a long-time leader</a:t>
            </a:r>
            <a:r>
              <a:rPr lang="en-US" baseline="0" dirty="0" smtClean="0"/>
              <a:t> in basic research at NSSL. He brings quality in many ways, but some of the unique ways for him are his leadership on field programs – and that includes writing the grants to get the programs funded as well as making sure that the collected datasets are fully utilized. Even though he focuses on basic research, Conrad participates in HWT experiments every spring and I think he would be the first one to tell you that he has benefitted tremendously from the interactions with forecasters in HWT activities. By spending time with the end users of our work, Conrad is able to clearly identify the gaps in our fundamental understanding of the atmosphere and tailor his research to fill in those gaps.</a:t>
            </a:r>
            <a:endParaRPr lang="en-US" dirty="0"/>
          </a:p>
        </p:txBody>
      </p:sp>
      <p:sp>
        <p:nvSpPr>
          <p:cNvPr id="4" name="Slide Number Placeholder 3"/>
          <p:cNvSpPr>
            <a:spLocks noGrp="1"/>
          </p:cNvSpPr>
          <p:nvPr>
            <p:ph type="sldNum" sz="quarter" idx="10"/>
          </p:nvPr>
        </p:nvSpPr>
        <p:spPr/>
        <p:txBody>
          <a:bodyPr/>
          <a:lstStyle/>
          <a:p>
            <a:fld id="{0F8C3057-D8C7-3446-9A91-8A752B787481}" type="slidenum">
              <a:rPr lang="en-US" smtClean="0"/>
              <a:t>4</a:t>
            </a:fld>
            <a:endParaRPr lang="en-US"/>
          </a:p>
        </p:txBody>
      </p:sp>
    </p:spTree>
    <p:extLst>
      <p:ext uri="{BB962C8B-B14F-4D97-AF65-F5344CB8AC3E}">
        <p14:creationId xmlns:p14="http://schemas.microsoft.com/office/powerpoint/2010/main" val="1750008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second presentation will be on the topic of developing and</a:t>
            </a:r>
            <a:r>
              <a:rPr lang="en-US" baseline="0" dirty="0" smtClean="0"/>
              <a:t> using the next generation of observing systems and strategies. </a:t>
            </a:r>
            <a:r>
              <a:rPr lang="en-US" dirty="0" smtClean="0"/>
              <a:t>Dave Turner will be the speaker and as you can see his productivity and world-wide recognition are truly exceptional. He is also a very generous</a:t>
            </a:r>
            <a:r>
              <a:rPr lang="en-US" baseline="0" dirty="0" smtClean="0"/>
              <a:t> contributor, </a:t>
            </a:r>
            <a:r>
              <a:rPr lang="en-US" dirty="0" smtClean="0"/>
              <a:t>procuring external funds to maintain</a:t>
            </a:r>
            <a:r>
              <a:rPr lang="en-US" baseline="0" dirty="0" smtClean="0"/>
              <a:t> a large research program, mentoring a team of students, and serving on both internal and external Boards and committees. And his scientific efforts are very relevant to specific goals described in the NOAA 5-yr R&amp;D plan.</a:t>
            </a:r>
            <a:endParaRPr lang="en-US" dirty="0"/>
          </a:p>
        </p:txBody>
      </p:sp>
      <p:sp>
        <p:nvSpPr>
          <p:cNvPr id="4" name="Slide Number Placeholder 3"/>
          <p:cNvSpPr>
            <a:spLocks noGrp="1"/>
          </p:cNvSpPr>
          <p:nvPr>
            <p:ph type="sldNum" sz="quarter" idx="10"/>
          </p:nvPr>
        </p:nvSpPr>
        <p:spPr/>
        <p:txBody>
          <a:bodyPr/>
          <a:lstStyle/>
          <a:p>
            <a:fld id="{0F8C3057-D8C7-3446-9A91-8A752B787481}" type="slidenum">
              <a:rPr lang="en-US" smtClean="0"/>
              <a:t>5</a:t>
            </a:fld>
            <a:endParaRPr lang="en-US"/>
          </a:p>
        </p:txBody>
      </p:sp>
    </p:spTree>
    <p:extLst>
      <p:ext uri="{BB962C8B-B14F-4D97-AF65-F5344CB8AC3E}">
        <p14:creationId xmlns:p14="http://schemas.microsoft.com/office/powerpoint/2010/main" val="1750008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third talk is about the Spring Forecasting Experiment, which is conducted in the NOAA Hazardous Weather </a:t>
            </a:r>
            <a:r>
              <a:rPr lang="en-US" dirty="0" err="1" smtClean="0"/>
              <a:t>Testbed</a:t>
            </a:r>
            <a:r>
              <a:rPr lang="en-US" dirty="0" smtClean="0"/>
              <a:t>. The diagram you see here represents the</a:t>
            </a:r>
            <a:r>
              <a:rPr lang="en-US" baseline="0" dirty="0" smtClean="0"/>
              <a:t> fact that </a:t>
            </a:r>
            <a:r>
              <a:rPr lang="en-US" dirty="0" smtClean="0"/>
              <a:t>the HWT is sandwiched in between two operational National Weather Service forecast offices – the Storm Prediction Center, with National responsibility for severe thunderstorm and tornado watches on one side, and one of</a:t>
            </a:r>
            <a:r>
              <a:rPr lang="en-US" baseline="0" dirty="0" smtClean="0"/>
              <a:t> 122 </a:t>
            </a:r>
            <a:r>
              <a:rPr lang="en-US" dirty="0" smtClean="0"/>
              <a:t>local forecast offices, with local responsibility for warnings on the</a:t>
            </a:r>
            <a:r>
              <a:rPr lang="en-US" baseline="0" dirty="0" smtClean="0"/>
              <a:t> other side. </a:t>
            </a:r>
            <a:r>
              <a:rPr lang="en-US" dirty="0" smtClean="0"/>
              <a:t> The speaker for this topic is Adam Clark and the</a:t>
            </a:r>
            <a:r>
              <a:rPr lang="en-US" baseline="0" dirty="0" smtClean="0"/>
              <a:t> quality of his contributions is clearly reflected by a string of awards that he has won recently, including the prestigious Presidential Early Career Award for Scientists and Engineers in 2012.  In terms of performance as an organization, the HWT has become much more organized and efficient since 2009, including the implementation of a peer-reviewed grant-proposal process to determine which activities will be supported in the HWT. And the beauty of the HWT is that it is very effective at improving the alignment of R&amp;D activities all along the spectrum of R2O.</a:t>
            </a:r>
            <a:endParaRPr lang="en-US" dirty="0"/>
          </a:p>
        </p:txBody>
      </p:sp>
      <p:sp>
        <p:nvSpPr>
          <p:cNvPr id="4" name="Slide Number Placeholder 3"/>
          <p:cNvSpPr>
            <a:spLocks noGrp="1"/>
          </p:cNvSpPr>
          <p:nvPr>
            <p:ph type="sldNum" sz="quarter" idx="10"/>
          </p:nvPr>
        </p:nvSpPr>
        <p:spPr/>
        <p:txBody>
          <a:bodyPr/>
          <a:lstStyle/>
          <a:p>
            <a:fld id="{0F8C3057-D8C7-3446-9A91-8A752B787481}" type="slidenum">
              <a:rPr lang="en-US" smtClean="0"/>
              <a:t>6</a:t>
            </a:fld>
            <a:endParaRPr lang="en-US"/>
          </a:p>
        </p:txBody>
      </p:sp>
    </p:spTree>
    <p:extLst>
      <p:ext uri="{BB962C8B-B14F-4D97-AF65-F5344CB8AC3E}">
        <p14:creationId xmlns:p14="http://schemas.microsoft.com/office/powerpoint/2010/main" val="1750008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4</a:t>
            </a:r>
            <a:r>
              <a:rPr lang="en-US" baseline="30000" dirty="0" smtClean="0"/>
              <a:t>th</a:t>
            </a:r>
            <a:r>
              <a:rPr lang="en-US" dirty="0" smtClean="0"/>
              <a:t> presentation, we would like to highlight the one</a:t>
            </a:r>
            <a:r>
              <a:rPr lang="en-US" baseline="0" dirty="0" smtClean="0"/>
              <a:t> of the extraordinary assets that </a:t>
            </a:r>
            <a:r>
              <a:rPr lang="en-US" dirty="0" smtClean="0"/>
              <a:t>we have here in the National Weather Center, specifically the co-location of the National Center</a:t>
            </a:r>
            <a:r>
              <a:rPr lang="en-US" baseline="0" dirty="0" smtClean="0"/>
              <a:t> for Severe Storms Research and the National Center for Severe Storm Forecasting (SPC). And we would like to talk about how that relationship feeds into our research activities and interactions with other partners. Mike </a:t>
            </a:r>
            <a:r>
              <a:rPr lang="en-US" baseline="0" dirty="0" err="1" smtClean="0"/>
              <a:t>Coniglio</a:t>
            </a:r>
            <a:r>
              <a:rPr lang="en-US" baseline="0" dirty="0" smtClean="0"/>
              <a:t> will be giving this presentation. Mike is another very promising young scientist with a string of recent awards. And one of the groundbreaking things that Mike has done is become the first NSSL forecaster to become certified and actually issue forecasts for the Storm Prediction Center. We have trying to make this happen since 1997 when the SPC first arrived here in Norman and Mike finally showed us how to cut through the red tape and make it happen. His work is relevant in many ways, but what we would like to emphasize here is the benefit that can come from really working on the front lines of operational forecasters.</a:t>
            </a:r>
            <a:endParaRPr lang="en-US" dirty="0"/>
          </a:p>
        </p:txBody>
      </p:sp>
      <p:sp>
        <p:nvSpPr>
          <p:cNvPr id="4" name="Slide Number Placeholder 3"/>
          <p:cNvSpPr>
            <a:spLocks noGrp="1"/>
          </p:cNvSpPr>
          <p:nvPr>
            <p:ph type="sldNum" sz="quarter" idx="10"/>
          </p:nvPr>
        </p:nvSpPr>
        <p:spPr/>
        <p:txBody>
          <a:bodyPr/>
          <a:lstStyle/>
          <a:p>
            <a:fld id="{0F8C3057-D8C7-3446-9A91-8A752B787481}" type="slidenum">
              <a:rPr lang="en-US" smtClean="0"/>
              <a:t>7</a:t>
            </a:fld>
            <a:endParaRPr lang="en-US"/>
          </a:p>
        </p:txBody>
      </p:sp>
    </p:spTree>
    <p:extLst>
      <p:ext uri="{BB962C8B-B14F-4D97-AF65-F5344CB8AC3E}">
        <p14:creationId xmlns:p14="http://schemas.microsoft.com/office/powerpoint/2010/main" val="1750008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Lou Wicker, the Program Manager of the Warn-on-Forecast Program, will speak to us on that topic. Lou has a broad</a:t>
            </a:r>
            <a:r>
              <a:rPr lang="en-US" baseline="0" dirty="0" smtClean="0"/>
              <a:t> range of talents: He is known around the world for his contributions to numerical methods, he played a leadership role in the development of the first mobile Doppler radars and in the VORTEX-2 field program. He was a tenured professor at Texas A&amp;M before coming to NSSL. His presentation will focus on some programmatic aspects of the </a:t>
            </a:r>
            <a:r>
              <a:rPr lang="en-US" baseline="0" dirty="0" err="1" smtClean="0"/>
              <a:t>WoF</a:t>
            </a:r>
            <a:r>
              <a:rPr lang="en-US" baseline="0" dirty="0" smtClean="0"/>
              <a:t> program, with a few scientific highlights. The </a:t>
            </a:r>
            <a:r>
              <a:rPr lang="en-US" baseline="0" dirty="0" err="1" smtClean="0"/>
              <a:t>WoF</a:t>
            </a:r>
            <a:r>
              <a:rPr lang="en-US" baseline="0" dirty="0" smtClean="0"/>
              <a:t> team has been very productive under his leadership, with over 100 peer-reviewed publications in the last 5 years and significant software contributions to the research community.  He ensures quality and performance within the program through rigorous collaboration with partners and the Science Advisory Board. The scientific goals of </a:t>
            </a:r>
            <a:r>
              <a:rPr lang="en-US" baseline="0" dirty="0" err="1" smtClean="0"/>
              <a:t>WoF</a:t>
            </a:r>
            <a:r>
              <a:rPr lang="en-US" baseline="0" dirty="0" smtClean="0"/>
              <a:t> are specifically stated in the NOAA  5-year R&amp;D Plan, so you can’t </a:t>
            </a:r>
            <a:r>
              <a:rPr lang="en-US" baseline="0" dirty="0" err="1" smtClean="0"/>
              <a:t>gete</a:t>
            </a:r>
            <a:r>
              <a:rPr lang="en-US" baseline="0" dirty="0" smtClean="0"/>
              <a:t> more relevant than that.</a:t>
            </a:r>
            <a:endParaRPr lang="en-US" dirty="0"/>
          </a:p>
        </p:txBody>
      </p:sp>
      <p:sp>
        <p:nvSpPr>
          <p:cNvPr id="4" name="Slide Number Placeholder 3"/>
          <p:cNvSpPr>
            <a:spLocks noGrp="1"/>
          </p:cNvSpPr>
          <p:nvPr>
            <p:ph type="sldNum" sz="quarter" idx="10"/>
          </p:nvPr>
        </p:nvSpPr>
        <p:spPr/>
        <p:txBody>
          <a:bodyPr/>
          <a:lstStyle/>
          <a:p>
            <a:fld id="{0F8C3057-D8C7-3446-9A91-8A752B787481}" type="slidenum">
              <a:rPr lang="en-US" smtClean="0"/>
              <a:t>8</a:t>
            </a:fld>
            <a:endParaRPr lang="en-US"/>
          </a:p>
        </p:txBody>
      </p:sp>
    </p:spTree>
    <p:extLst>
      <p:ext uri="{BB962C8B-B14F-4D97-AF65-F5344CB8AC3E}">
        <p14:creationId xmlns:p14="http://schemas.microsoft.com/office/powerpoint/2010/main" val="1750008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last speaker will be Harold Brooks. Harold is widely regarded as an expert in many aspects of Severe Weather and he is an incredibly effective spokesperson for NSSL not</a:t>
            </a:r>
            <a:r>
              <a:rPr lang="en-US" baseline="0" dirty="0" smtClean="0"/>
              <a:t> only because of his knowledge, but also because of his communication skills.  He recently won NOAA’s </a:t>
            </a:r>
            <a:r>
              <a:rPr lang="en-US" baseline="0" dirty="0" err="1" smtClean="0"/>
              <a:t>Albritton</a:t>
            </a:r>
            <a:r>
              <a:rPr lang="en-US" baseline="0" dirty="0" smtClean="0"/>
              <a:t> Award for his exceptional abilities to communicate to the media and non-scientific audiences. He collaborates with and serves as a consultant for government officials and scientists at all levels, from local cities and towns to major meteorological organizations overseas. And his work is perfectly aligned with NOAA’s plans for R&amp;D.</a:t>
            </a:r>
            <a:r>
              <a:rPr lang="en-US" dirty="0" smtClean="0"/>
              <a:t>  </a:t>
            </a:r>
            <a:endParaRPr lang="en-US" dirty="0"/>
          </a:p>
        </p:txBody>
      </p:sp>
      <p:sp>
        <p:nvSpPr>
          <p:cNvPr id="4" name="Slide Number Placeholder 3"/>
          <p:cNvSpPr>
            <a:spLocks noGrp="1"/>
          </p:cNvSpPr>
          <p:nvPr>
            <p:ph type="sldNum" sz="quarter" idx="10"/>
          </p:nvPr>
        </p:nvSpPr>
        <p:spPr/>
        <p:txBody>
          <a:bodyPr/>
          <a:lstStyle/>
          <a:p>
            <a:fld id="{0F8C3057-D8C7-3446-9A91-8A752B787481}" type="slidenum">
              <a:rPr lang="en-US" smtClean="0"/>
              <a:t>9</a:t>
            </a:fld>
            <a:endParaRPr lang="en-US"/>
          </a:p>
        </p:txBody>
      </p:sp>
    </p:spTree>
    <p:extLst>
      <p:ext uri="{BB962C8B-B14F-4D97-AF65-F5344CB8AC3E}">
        <p14:creationId xmlns:p14="http://schemas.microsoft.com/office/powerpoint/2010/main" val="17500088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Three Pictures">
    <p:bg>
      <p:bgRef idx="1001">
        <a:schemeClr val="bg2"/>
      </p:bgRef>
    </p:bg>
    <p:spTree>
      <p:nvGrpSpPr>
        <p:cNvPr id="1" name=""/>
        <p:cNvGrpSpPr/>
        <p:nvPr/>
      </p:nvGrpSpPr>
      <p:grpSpPr>
        <a:xfrm>
          <a:off x="0" y="0"/>
          <a:ext cx="0" cy="0"/>
          <a:chOff x="0" y="0"/>
          <a:chExt cx="0" cy="0"/>
        </a:xfrm>
      </p:grpSpPr>
      <p:pic>
        <p:nvPicPr>
          <p:cNvPr id="11" name="Picture Placeholder 12" descr="BlueDome_w_scud.psd"/>
          <p:cNvPicPr>
            <a:picLocks noChangeAspect="1"/>
          </p:cNvPicPr>
          <p:nvPr userDrawn="1"/>
        </p:nvPicPr>
        <p:blipFill rotWithShape="1">
          <a:blip r:embed="rId2" cstate="print">
            <a:extLst>
              <a:ext uri="{28A0092B-C50C-407E-A947-70E740481C1C}">
                <a14:useLocalDpi xmlns:a14="http://schemas.microsoft.com/office/drawing/2010/main"/>
              </a:ext>
            </a:extLst>
          </a:blip>
          <a:srcRect t="-315"/>
          <a:stretch/>
        </p:blipFill>
        <p:spPr>
          <a:xfrm>
            <a:off x="0" y="-9339"/>
            <a:ext cx="2234144" cy="4281714"/>
          </a:xfrm>
          <a:prstGeom prst="rect">
            <a:avLst/>
          </a:prstGeom>
        </p:spPr>
      </p:pic>
      <p:pic>
        <p:nvPicPr>
          <p:cNvPr id="13" name="Picture Placeholder 11" descr="090605_Wyoming6_Coniglio.psd"/>
          <p:cNvPicPr>
            <a:picLocks noChangeAspect="1"/>
          </p:cNvPicPr>
          <p:nvPr userDrawn="1"/>
        </p:nvPicPr>
        <p:blipFill rotWithShape="1">
          <a:blip r:embed="rId3" cstate="print">
            <a:extLst>
              <a:ext uri="{28A0092B-C50C-407E-A947-70E740481C1C}">
                <a14:useLocalDpi xmlns:a14="http://schemas.microsoft.com/office/drawing/2010/main"/>
              </a:ext>
            </a:extLst>
          </a:blip>
          <a:srcRect t="-315"/>
          <a:stretch/>
        </p:blipFill>
        <p:spPr>
          <a:xfrm>
            <a:off x="2319004" y="-9339"/>
            <a:ext cx="4505991" cy="4281714"/>
          </a:xfrm>
          <a:prstGeom prst="rect">
            <a:avLst/>
          </a:prstGeom>
        </p:spPr>
      </p:pic>
      <p:pic>
        <p:nvPicPr>
          <p:cNvPr id="14" name="Picture Placeholder 13" descr="15764.psd"/>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6909855" y="2924"/>
            <a:ext cx="2234144" cy="4272375"/>
          </a:xfrm>
          <a:prstGeom prst="rect">
            <a:avLst/>
          </a:prstGeom>
        </p:spPr>
      </p:pic>
      <p:sp>
        <p:nvSpPr>
          <p:cNvPr id="2" name="Title 1"/>
          <p:cNvSpPr>
            <a:spLocks noGrp="1"/>
          </p:cNvSpPr>
          <p:nvPr>
            <p:ph type="ctrTitle"/>
          </p:nvPr>
        </p:nvSpPr>
        <p:spPr>
          <a:xfrm>
            <a:off x="0" y="4295141"/>
            <a:ext cx="9143999" cy="1162085"/>
          </a:xfrm>
          <a:prstGeom prst="rect">
            <a:avLst/>
          </a:prstGeom>
        </p:spPr>
        <p:txBody>
          <a:bodyPr anchor="ctr" anchorCtr="0">
            <a:normAutofit/>
          </a:bodyPr>
          <a:lstStyle>
            <a:lvl1pPr algn="r">
              <a:defRPr sz="3200" baseline="0">
                <a:solidFill>
                  <a:schemeClr val="tx1"/>
                </a:solidFill>
              </a:defRPr>
            </a:lvl1pPr>
          </a:lstStyle>
          <a:p>
            <a:r>
              <a:rPr lang="en-US" dirty="0" smtClean="0"/>
              <a:t>Click to edit Master title style</a:t>
            </a:r>
            <a:endParaRPr dirty="0"/>
          </a:p>
        </p:txBody>
      </p:sp>
      <p:sp>
        <p:nvSpPr>
          <p:cNvPr id="3" name="Subtitle 2"/>
          <p:cNvSpPr>
            <a:spLocks noGrp="1"/>
          </p:cNvSpPr>
          <p:nvPr>
            <p:ph type="subTitle" idx="1"/>
          </p:nvPr>
        </p:nvSpPr>
        <p:spPr>
          <a:xfrm>
            <a:off x="3552484" y="5717218"/>
            <a:ext cx="5591516" cy="1139145"/>
          </a:xfrm>
          <a:prstGeom prst="rect">
            <a:avLst/>
          </a:prstGeom>
        </p:spPr>
        <p:txBody>
          <a:bodyPr>
            <a:noAutofit/>
          </a:bodyPr>
          <a:lstStyle>
            <a:lvl1pPr marL="0" indent="0" algn="r">
              <a:spcBef>
                <a:spcPct val="0"/>
              </a:spcBef>
              <a:buNone/>
              <a:defRPr sz="18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grpSp>
        <p:nvGrpSpPr>
          <p:cNvPr id="7" name="Group 6"/>
          <p:cNvGrpSpPr/>
          <p:nvPr userDrawn="1"/>
        </p:nvGrpSpPr>
        <p:grpSpPr>
          <a:xfrm>
            <a:off x="214652" y="6032501"/>
            <a:ext cx="2476501" cy="698500"/>
            <a:chOff x="1823332" y="6023429"/>
            <a:chExt cx="2476501" cy="698500"/>
          </a:xfrm>
        </p:grpSpPr>
        <p:pic>
          <p:nvPicPr>
            <p:cNvPr id="4" name="Picture 3" descr="noaa_wt.png"/>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713204" y="6023429"/>
              <a:ext cx="696758" cy="698500"/>
            </a:xfrm>
            <a:prstGeom prst="rect">
              <a:avLst/>
            </a:prstGeom>
          </p:spPr>
        </p:pic>
        <p:pic>
          <p:nvPicPr>
            <p:cNvPr id="5" name="Picture 4" descr="US-DeptOfCommerce-Seal.png"/>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823332" y="6032501"/>
              <a:ext cx="680357" cy="680357"/>
            </a:xfrm>
            <a:prstGeom prst="rect">
              <a:avLst/>
            </a:prstGeom>
          </p:spPr>
        </p:pic>
        <p:pic>
          <p:nvPicPr>
            <p:cNvPr id="6" name="Picture 5" descr="universal_gold_b.png"/>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619476" y="6032501"/>
              <a:ext cx="680357" cy="680357"/>
            </a:xfrm>
            <a:prstGeom prst="rect">
              <a:avLst/>
            </a:prstGeom>
          </p:spPr>
        </p:pic>
      </p:grpSp>
    </p:spTree>
    <p:extLst>
      <p:ext uri="{BB962C8B-B14F-4D97-AF65-F5344CB8AC3E}">
        <p14:creationId xmlns:p14="http://schemas.microsoft.com/office/powerpoint/2010/main" val="140704814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No Pictures">
    <p:bg>
      <p:bgRef idx="1001">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638300" y="2106544"/>
            <a:ext cx="5867400" cy="1470025"/>
          </a:xfrm>
          <a:prstGeom prst="rect">
            <a:avLst/>
          </a:prstGeom>
        </p:spPr>
        <p:txBody>
          <a:bodyPr>
            <a:normAutofit/>
          </a:bodyPr>
          <a:lstStyle>
            <a:lvl1pPr algn="ctr">
              <a:defRPr sz="4600">
                <a:solidFill>
                  <a:schemeClr val="tx1"/>
                </a:solidFill>
              </a:defRPr>
            </a:lvl1pPr>
          </a:lstStyle>
          <a:p>
            <a:r>
              <a:rPr lang="en-US" smtClean="0"/>
              <a:t>Click to edit Master title style</a:t>
            </a:r>
            <a:endParaRPr dirty="0"/>
          </a:p>
        </p:txBody>
      </p:sp>
      <p:sp>
        <p:nvSpPr>
          <p:cNvPr id="3" name="Subtitle 2"/>
          <p:cNvSpPr>
            <a:spLocks noGrp="1"/>
          </p:cNvSpPr>
          <p:nvPr>
            <p:ph type="subTitle" idx="1"/>
          </p:nvPr>
        </p:nvSpPr>
        <p:spPr>
          <a:xfrm>
            <a:off x="1638300" y="4081949"/>
            <a:ext cx="5867400" cy="573741"/>
          </a:xfrm>
          <a:prstGeom prst="rect">
            <a:avLst/>
          </a:prstGeom>
        </p:spPr>
        <p:txBody>
          <a:bodyPr>
            <a:normAutofit/>
          </a:bodyPr>
          <a:lstStyle>
            <a:lvl1pPr marL="0" indent="0" algn="ctr">
              <a:spcBef>
                <a:spcPct val="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grpSp>
        <p:nvGrpSpPr>
          <p:cNvPr id="7" name="Group 6"/>
          <p:cNvGrpSpPr/>
          <p:nvPr userDrawn="1"/>
        </p:nvGrpSpPr>
        <p:grpSpPr>
          <a:xfrm>
            <a:off x="3333750" y="6014357"/>
            <a:ext cx="2476501" cy="698500"/>
            <a:chOff x="3409962" y="6014357"/>
            <a:chExt cx="2476501" cy="698500"/>
          </a:xfrm>
        </p:grpSpPr>
        <p:pic>
          <p:nvPicPr>
            <p:cNvPr id="4" name="Picture 3" descr="noaa_wt.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299834" y="6014357"/>
              <a:ext cx="696758" cy="698500"/>
            </a:xfrm>
            <a:prstGeom prst="rect">
              <a:avLst/>
            </a:prstGeom>
          </p:spPr>
        </p:pic>
        <p:pic>
          <p:nvPicPr>
            <p:cNvPr id="5" name="Picture 4" descr="US-DeptOfCommerce-Seal.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409962" y="6023429"/>
              <a:ext cx="680357" cy="680357"/>
            </a:xfrm>
            <a:prstGeom prst="rect">
              <a:avLst/>
            </a:prstGeom>
          </p:spPr>
        </p:pic>
        <p:pic>
          <p:nvPicPr>
            <p:cNvPr id="6" name="Picture 5" descr="universal_gold_b.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206106" y="6023429"/>
              <a:ext cx="680357" cy="680357"/>
            </a:xfrm>
            <a:prstGeom prst="rect">
              <a:avLst/>
            </a:prstGeom>
          </p:spPr>
        </p:pic>
      </p:gr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0" y="6408385"/>
            <a:ext cx="9144000" cy="453920"/>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l"/>
            <a:endParaRPr lang="en-US" dirty="0">
              <a:solidFill>
                <a:schemeClr val="bg1"/>
              </a:solidFill>
            </a:endParaRPr>
          </a:p>
        </p:txBody>
      </p:sp>
      <p:sp>
        <p:nvSpPr>
          <p:cNvPr id="2" name="Title 1"/>
          <p:cNvSpPr>
            <a:spLocks noGrp="1"/>
          </p:cNvSpPr>
          <p:nvPr>
            <p:ph type="title"/>
          </p:nvPr>
        </p:nvSpPr>
        <p:spPr>
          <a:xfrm>
            <a:off x="779463" y="917081"/>
            <a:ext cx="7583488" cy="1143000"/>
          </a:xfrm>
          <a:prstGeom prst="rect">
            <a:avLst/>
          </a:prstGeom>
        </p:spPr>
        <p:txBody>
          <a:bodyPr/>
          <a:lstStyle>
            <a:lvl1pPr>
              <a:defRPr>
                <a:solidFill>
                  <a:schemeClr val="bg2"/>
                </a:solidFill>
              </a:defRPr>
            </a:lvl1pPr>
          </a:lstStyle>
          <a:p>
            <a:r>
              <a:rPr lang="en-US" dirty="0" smtClean="0"/>
              <a:t>Click to edit Master title style</a:t>
            </a:r>
            <a:endParaRPr dirty="0"/>
          </a:p>
        </p:txBody>
      </p:sp>
      <p:sp>
        <p:nvSpPr>
          <p:cNvPr id="3" name="Content Placeholder 2"/>
          <p:cNvSpPr>
            <a:spLocks noGrp="1"/>
          </p:cNvSpPr>
          <p:nvPr>
            <p:ph idx="1"/>
          </p:nvPr>
        </p:nvSpPr>
        <p:spPr>
          <a:xfrm>
            <a:off x="779463" y="2265820"/>
            <a:ext cx="7583488" cy="3919510"/>
          </a:xfrm>
          <a:prstGeom prst="rect">
            <a:avLst/>
          </a:prstGeom>
        </p:spPr>
        <p:txBody>
          <a:bodyPr/>
          <a:lstStyle>
            <a:lvl1pPr marL="342900" indent="-342900">
              <a:buClr>
                <a:schemeClr val="tx1"/>
              </a:buClr>
              <a:buFont typeface="Arial"/>
              <a:buChar char="•"/>
              <a:defRPr>
                <a:latin typeface="Arial"/>
                <a:cs typeface="Arial"/>
              </a:defRPr>
            </a:lvl1pPr>
            <a:lvl2pPr marL="685800" indent="-336550">
              <a:buClr>
                <a:schemeClr val="tx1"/>
              </a:buClr>
              <a:buFont typeface="Arial"/>
              <a:buChar char="•"/>
              <a:defRPr>
                <a:latin typeface="Arial"/>
                <a:cs typeface="Arial"/>
              </a:defRPr>
            </a:lvl2pPr>
            <a:lvl3pPr marL="1035050" indent="-349250">
              <a:buClr>
                <a:schemeClr val="tx1"/>
              </a:buClr>
              <a:buFont typeface="Arial"/>
              <a:buChar char="•"/>
              <a:defRPr>
                <a:latin typeface="Arial"/>
                <a:cs typeface="Arial"/>
              </a:defRPr>
            </a:lvl3pPr>
            <a:lvl4pPr marL="1371600" indent="-336550">
              <a:buClr>
                <a:schemeClr val="tx1"/>
              </a:buClr>
              <a:buFont typeface="Arial"/>
              <a:buChar char="•"/>
              <a:defRPr>
                <a:latin typeface="Arial"/>
                <a:cs typeface="Arial"/>
              </a:defRPr>
            </a:lvl4pPr>
            <a:lvl5pPr marL="1720850" indent="-349250">
              <a:buClr>
                <a:schemeClr val="tx1"/>
              </a:buClr>
              <a:buFont typeface="Arial"/>
              <a:buChar char="•"/>
              <a:defRPr>
                <a:latin typeface="Arial"/>
                <a:cs typeface="Aria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6" name="Footer Placeholder 8"/>
          <p:cNvSpPr>
            <a:spLocks noGrp="1"/>
          </p:cNvSpPr>
          <p:nvPr>
            <p:ph type="ftr" sz="quarter" idx="3"/>
          </p:nvPr>
        </p:nvSpPr>
        <p:spPr>
          <a:xfrm>
            <a:off x="779463" y="6452783"/>
            <a:ext cx="4174404" cy="365125"/>
          </a:xfrm>
          <a:prstGeom prst="rect">
            <a:avLst/>
          </a:prstGeom>
        </p:spPr>
        <p:txBody>
          <a:bodyPr vert="horz" lIns="91440" tIns="45720" rIns="91440" bIns="45720" rtlCol="0" anchor="ctr"/>
          <a:lstStyle>
            <a:lvl1pPr algn="l">
              <a:defRPr sz="1400">
                <a:solidFill>
                  <a:schemeClr val="bg1"/>
                </a:solidFill>
                <a:latin typeface="Arial"/>
                <a:cs typeface="Arial"/>
              </a:defRPr>
            </a:lvl1pPr>
          </a:lstStyle>
          <a:p>
            <a:r>
              <a:rPr lang="en-US" smtClean="0"/>
              <a:t>NSSL Lab Review Feb 25–27, 2015</a:t>
            </a:r>
            <a:endParaRPr lang="en-US" dirty="0"/>
          </a:p>
        </p:txBody>
      </p:sp>
      <p:sp>
        <p:nvSpPr>
          <p:cNvPr id="17" name="Slide Number Placeholder 10"/>
          <p:cNvSpPr>
            <a:spLocks noGrp="1"/>
          </p:cNvSpPr>
          <p:nvPr>
            <p:ph type="sldNum" sz="quarter" idx="4"/>
          </p:nvPr>
        </p:nvSpPr>
        <p:spPr>
          <a:xfrm>
            <a:off x="6836447" y="6452783"/>
            <a:ext cx="2133600" cy="365125"/>
          </a:xfrm>
          <a:prstGeom prst="rect">
            <a:avLst/>
          </a:prstGeom>
        </p:spPr>
        <p:txBody>
          <a:bodyPr vert="horz" lIns="91440" tIns="45720" rIns="91440" bIns="45720" rtlCol="0" anchor="ctr"/>
          <a:lstStyle>
            <a:lvl1pPr algn="r">
              <a:defRPr sz="1400">
                <a:solidFill>
                  <a:schemeClr val="bg1"/>
                </a:solidFill>
                <a:latin typeface="Arial"/>
                <a:cs typeface="Arial"/>
              </a:defRPr>
            </a:lvl1pPr>
          </a:lstStyle>
          <a:p>
            <a:fld id="{2AE81A39-2840-ED4D-A514-D08330109612}" type="slidenum">
              <a:rPr lang="en-US" smtClean="0"/>
              <a:pPr/>
              <a:t>‹#›</a:t>
            </a:fld>
            <a:endParaRPr lang="en-US" dirty="0"/>
          </a:p>
        </p:txBody>
      </p:sp>
      <p:pic>
        <p:nvPicPr>
          <p:cNvPr id="9" name="Picture 8" descr="pan1a.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731520"/>
          </a:xfrm>
          <a:prstGeom prst="rect">
            <a:avLst/>
          </a:prstGeom>
        </p:spPr>
      </p:pic>
      <p:pic>
        <p:nvPicPr>
          <p:cNvPr id="11" name="Picture 10" descr="pan1a.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731520"/>
          </a:xfrm>
          <a:prstGeom prst="rect">
            <a:avLst/>
          </a:prstGeom>
        </p:spPr>
      </p:pic>
      <p:pic>
        <p:nvPicPr>
          <p:cNvPr id="12" name="Picture 11" descr="universal_gold_b.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2922" y="6068206"/>
            <a:ext cx="680357" cy="6803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79463" y="917081"/>
            <a:ext cx="7583488" cy="1143000"/>
          </a:xfrm>
          <a:prstGeom prst="rect">
            <a:avLst/>
          </a:prstGeom>
        </p:spPr>
        <p:txBody>
          <a:bodyPr/>
          <a:lstStyle/>
          <a:p>
            <a:r>
              <a:rPr lang="en-US" smtClean="0"/>
              <a:t>Click to edit Master title style</a:t>
            </a:r>
            <a:endParaRPr dirty="0"/>
          </a:p>
        </p:txBody>
      </p:sp>
      <p:sp>
        <p:nvSpPr>
          <p:cNvPr id="3" name="Content Placeholder 2"/>
          <p:cNvSpPr>
            <a:spLocks noGrp="1"/>
          </p:cNvSpPr>
          <p:nvPr>
            <p:ph sz="half" idx="1"/>
          </p:nvPr>
        </p:nvSpPr>
        <p:spPr>
          <a:xfrm>
            <a:off x="779463" y="2241971"/>
            <a:ext cx="3657600" cy="3975100"/>
          </a:xfrm>
          <a:prstGeom prst="rect">
            <a:avLst/>
          </a:prstGeom>
        </p:spPr>
        <p:txBody>
          <a:bodyPr>
            <a:normAutofit/>
          </a:bodyPr>
          <a:lstStyle>
            <a:lvl1pPr>
              <a:defRPr sz="2200">
                <a:latin typeface="Arial"/>
                <a:cs typeface="Arial"/>
              </a:defRPr>
            </a:lvl1pPr>
            <a:lvl2pPr>
              <a:defRPr sz="2000">
                <a:latin typeface="Arial"/>
                <a:cs typeface="Arial"/>
              </a:defRPr>
            </a:lvl2pPr>
            <a:lvl3pPr>
              <a:defRPr sz="1800">
                <a:latin typeface="Arial"/>
                <a:cs typeface="Arial"/>
              </a:defRPr>
            </a:lvl3pPr>
            <a:lvl4pPr>
              <a:defRPr sz="1800">
                <a:latin typeface="Arial"/>
                <a:cs typeface="Arial"/>
              </a:defRPr>
            </a:lvl4pPr>
            <a:lvl5pPr>
              <a:defRPr sz="1800">
                <a:latin typeface="Arial"/>
                <a:cs typeface="Arial"/>
              </a:defRPr>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4" name="Content Placeholder 3"/>
          <p:cNvSpPr>
            <a:spLocks noGrp="1"/>
          </p:cNvSpPr>
          <p:nvPr>
            <p:ph sz="half" idx="2"/>
          </p:nvPr>
        </p:nvSpPr>
        <p:spPr>
          <a:xfrm>
            <a:off x="4705353" y="2241971"/>
            <a:ext cx="3657600" cy="3975100"/>
          </a:xfrm>
          <a:prstGeom prst="rect">
            <a:avLst/>
          </a:prstGeom>
        </p:spPr>
        <p:txBody>
          <a:bodyPr>
            <a:normAutofit/>
          </a:bodyPr>
          <a:lstStyle>
            <a:lvl1pPr>
              <a:defRPr sz="2200">
                <a:latin typeface="Arial"/>
                <a:cs typeface="Arial"/>
              </a:defRPr>
            </a:lvl1pPr>
            <a:lvl2pPr>
              <a:defRPr sz="2000">
                <a:latin typeface="Arial"/>
                <a:cs typeface="Arial"/>
              </a:defRPr>
            </a:lvl2pPr>
            <a:lvl3pPr>
              <a:defRPr sz="1800">
                <a:latin typeface="Arial"/>
                <a:cs typeface="Arial"/>
              </a:defRPr>
            </a:lvl3pPr>
            <a:lvl4pPr>
              <a:defRPr sz="1800">
                <a:latin typeface="Arial"/>
                <a:cs typeface="Arial"/>
              </a:defRPr>
            </a:lvl4pPr>
            <a:lvl5pPr>
              <a:defRPr sz="1800">
                <a:latin typeface="Arial"/>
                <a:cs typeface="Arial"/>
              </a:defRPr>
            </a:lvl5pPr>
            <a:lvl6pPr marL="1946275" indent="-344488">
              <a:defRPr sz="1800"/>
            </a:lvl6pPr>
            <a:lvl7pPr marL="1946275" indent="-344488">
              <a:defRPr sz="1800"/>
            </a:lvl7pPr>
            <a:lvl8pPr marL="1946275" indent="-344488">
              <a:defRPr sz="1800"/>
            </a:lvl8pPr>
            <a:lvl9pPr marL="1946275"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pic>
        <p:nvPicPr>
          <p:cNvPr id="9" name="Picture 8" descr="pan1a.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731520"/>
          </a:xfrm>
          <a:prstGeom prst="rect">
            <a:avLst/>
          </a:prstGeom>
        </p:spPr>
      </p:pic>
      <p:pic>
        <p:nvPicPr>
          <p:cNvPr id="11" name="Picture 10" descr="pan1a.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731520"/>
          </a:xfrm>
          <a:prstGeom prst="rect">
            <a:avLst/>
          </a:prstGeom>
        </p:spPr>
      </p:pic>
      <p:sp>
        <p:nvSpPr>
          <p:cNvPr id="12" name="Rectangle 11"/>
          <p:cNvSpPr/>
          <p:nvPr userDrawn="1"/>
        </p:nvSpPr>
        <p:spPr>
          <a:xfrm>
            <a:off x="0" y="6408385"/>
            <a:ext cx="9144000" cy="453920"/>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l"/>
            <a:endParaRPr lang="en-US" dirty="0">
              <a:solidFill>
                <a:schemeClr val="bg1"/>
              </a:solidFill>
              <a:latin typeface="Arial"/>
              <a:cs typeface="Arial"/>
            </a:endParaRPr>
          </a:p>
        </p:txBody>
      </p:sp>
      <p:sp>
        <p:nvSpPr>
          <p:cNvPr id="13" name="Footer Placeholder 8"/>
          <p:cNvSpPr>
            <a:spLocks noGrp="1"/>
          </p:cNvSpPr>
          <p:nvPr>
            <p:ph type="ftr" sz="quarter" idx="3"/>
          </p:nvPr>
        </p:nvSpPr>
        <p:spPr>
          <a:xfrm>
            <a:off x="779463" y="6452783"/>
            <a:ext cx="4174404" cy="365125"/>
          </a:xfrm>
          <a:prstGeom prst="rect">
            <a:avLst/>
          </a:prstGeom>
        </p:spPr>
        <p:txBody>
          <a:bodyPr vert="horz" lIns="91440" tIns="45720" rIns="91440" bIns="45720" rtlCol="0" anchor="ctr"/>
          <a:lstStyle>
            <a:lvl1pPr algn="l">
              <a:defRPr sz="1400">
                <a:solidFill>
                  <a:schemeClr val="bg1"/>
                </a:solidFill>
                <a:latin typeface="Arial"/>
                <a:cs typeface="Arial"/>
              </a:defRPr>
            </a:lvl1pPr>
          </a:lstStyle>
          <a:p>
            <a:r>
              <a:rPr lang="en-US" smtClean="0"/>
              <a:t>NSSL Lab Review Feb 25–27, 2015</a:t>
            </a:r>
            <a:endParaRPr lang="en-US" dirty="0"/>
          </a:p>
        </p:txBody>
      </p:sp>
      <p:sp>
        <p:nvSpPr>
          <p:cNvPr id="14" name="Slide Number Placeholder 10"/>
          <p:cNvSpPr>
            <a:spLocks noGrp="1"/>
          </p:cNvSpPr>
          <p:nvPr>
            <p:ph type="sldNum" sz="quarter" idx="4"/>
          </p:nvPr>
        </p:nvSpPr>
        <p:spPr>
          <a:xfrm>
            <a:off x="6836447" y="6452783"/>
            <a:ext cx="2133600" cy="365125"/>
          </a:xfrm>
          <a:prstGeom prst="rect">
            <a:avLst/>
          </a:prstGeom>
        </p:spPr>
        <p:txBody>
          <a:bodyPr vert="horz" lIns="91440" tIns="45720" rIns="91440" bIns="45720" rtlCol="0" anchor="ctr"/>
          <a:lstStyle>
            <a:lvl1pPr algn="r">
              <a:defRPr sz="1400">
                <a:solidFill>
                  <a:schemeClr val="bg1"/>
                </a:solidFill>
              </a:defRPr>
            </a:lvl1pPr>
          </a:lstStyle>
          <a:p>
            <a:fld id="{2AE81A39-2840-ED4D-A514-D08330109612}" type="slidenum">
              <a:rPr lang="en-US" smtClean="0"/>
              <a:pPr/>
              <a:t>‹#›</a:t>
            </a:fld>
            <a:endParaRPr lang="en-US" dirty="0"/>
          </a:p>
        </p:txBody>
      </p:sp>
      <p:pic>
        <p:nvPicPr>
          <p:cNvPr id="18" name="Picture 17" descr="universal_gold_b.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2922" y="6068206"/>
            <a:ext cx="680357" cy="6803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79463" y="907945"/>
            <a:ext cx="7583488" cy="1143000"/>
          </a:xfrm>
          <a:prstGeom prst="rect">
            <a:avLst/>
          </a:prstGeom>
        </p:spPr>
        <p:txBody>
          <a:bodyPr/>
          <a:lstStyle>
            <a:lvl1pPr>
              <a:defRPr/>
            </a:lvl1pPr>
          </a:lstStyle>
          <a:p>
            <a:r>
              <a:rPr lang="en-US" smtClean="0"/>
              <a:t>Click to edit Master title style</a:t>
            </a:r>
            <a:endParaRPr dirty="0"/>
          </a:p>
        </p:txBody>
      </p:sp>
      <p:sp>
        <p:nvSpPr>
          <p:cNvPr id="3" name="Text Placeholder 2"/>
          <p:cNvSpPr>
            <a:spLocks noGrp="1"/>
          </p:cNvSpPr>
          <p:nvPr>
            <p:ph type="body" idx="1"/>
          </p:nvPr>
        </p:nvSpPr>
        <p:spPr>
          <a:xfrm>
            <a:off x="779463" y="2208730"/>
            <a:ext cx="3657600" cy="868362"/>
          </a:xfrm>
          <a:prstGeom prst="rect">
            <a:avLst/>
          </a:prstGeom>
        </p:spPr>
        <p:txBody>
          <a:bodyPr anchor="ctr" anchorCtr="0">
            <a:noAutofit/>
          </a:bodyPr>
          <a:lstStyle>
            <a:lvl1pPr marL="0" indent="0" algn="ctr">
              <a:spcBef>
                <a:spcPct val="0"/>
              </a:spcBef>
              <a:buNone/>
              <a:defRPr sz="2600" b="0">
                <a:solidFill>
                  <a:schemeClr val="accent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779463" y="3099504"/>
            <a:ext cx="3657600" cy="3131510"/>
          </a:xfrm>
          <a:prstGeom prst="rect">
            <a:avLst/>
          </a:prstGeom>
        </p:spPr>
        <p:txBody>
          <a:bodyPr>
            <a:normAutofit/>
          </a:bodyPr>
          <a:lstStyle>
            <a:lvl1pPr>
              <a:defRPr sz="2000">
                <a:latin typeface="Arial"/>
                <a:cs typeface="Arial"/>
              </a:defRPr>
            </a:lvl1pPr>
            <a:lvl2pPr>
              <a:defRPr sz="1800">
                <a:latin typeface="Arial"/>
                <a:cs typeface="Arial"/>
              </a:defRPr>
            </a:lvl2pPr>
            <a:lvl3pPr>
              <a:defRPr sz="1800">
                <a:latin typeface="Arial"/>
                <a:cs typeface="Arial"/>
              </a:defRPr>
            </a:lvl3pPr>
            <a:lvl4pPr>
              <a:defRPr sz="1800">
                <a:latin typeface="Arial"/>
                <a:cs typeface="Arial"/>
              </a:defRPr>
            </a:lvl4pPr>
            <a:lvl5pPr>
              <a:defRPr sz="1800">
                <a:latin typeface="Arial"/>
                <a:cs typeface="Arial"/>
              </a:defRPr>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5" name="Text Placeholder 4"/>
          <p:cNvSpPr>
            <a:spLocks noGrp="1"/>
          </p:cNvSpPr>
          <p:nvPr>
            <p:ph type="body" sz="quarter" idx="3"/>
          </p:nvPr>
        </p:nvSpPr>
        <p:spPr>
          <a:xfrm>
            <a:off x="4705351" y="2208730"/>
            <a:ext cx="3657600" cy="868362"/>
          </a:xfrm>
          <a:prstGeom prst="rect">
            <a:avLst/>
          </a:prstGeom>
        </p:spPr>
        <p:txBody>
          <a:bodyPr anchor="ctr" anchorCtr="0">
            <a:noAutofit/>
          </a:bodyPr>
          <a:lstStyle>
            <a:lvl1pPr marL="0" indent="0" algn="ctr">
              <a:spcBef>
                <a:spcPct val="0"/>
              </a:spcBef>
              <a:buNone/>
              <a:defRPr sz="2600" b="0">
                <a:solidFill>
                  <a:schemeClr val="accent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705351" y="3099504"/>
            <a:ext cx="3657600" cy="3131510"/>
          </a:xfrm>
          <a:prstGeom prst="rect">
            <a:avLst/>
          </a:prstGeom>
        </p:spPr>
        <p:txBody>
          <a:bodyPr>
            <a:normAutofit/>
          </a:bodyPr>
          <a:lstStyle>
            <a:lvl1pPr>
              <a:defRPr sz="2000">
                <a:latin typeface="Arial"/>
                <a:cs typeface="Arial"/>
              </a:defRPr>
            </a:lvl1pPr>
            <a:lvl2pPr>
              <a:defRPr sz="1800">
                <a:latin typeface="Arial"/>
                <a:cs typeface="Arial"/>
              </a:defRPr>
            </a:lvl2pPr>
            <a:lvl3pPr>
              <a:defRPr sz="1800">
                <a:latin typeface="Arial"/>
                <a:cs typeface="Arial"/>
              </a:defRPr>
            </a:lvl3pPr>
            <a:lvl4pPr>
              <a:defRPr sz="1800">
                <a:latin typeface="Arial"/>
                <a:cs typeface="Arial"/>
              </a:defRPr>
            </a:lvl4pPr>
            <a:lvl5pPr>
              <a:defRPr sz="1800">
                <a:latin typeface="Arial"/>
                <a:cs typeface="Arial"/>
              </a:defRPr>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pic>
        <p:nvPicPr>
          <p:cNvPr id="11" name="Picture 10" descr="pan1a.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731520"/>
          </a:xfrm>
          <a:prstGeom prst="rect">
            <a:avLst/>
          </a:prstGeom>
        </p:spPr>
      </p:pic>
      <p:pic>
        <p:nvPicPr>
          <p:cNvPr id="13" name="Picture 12" descr="pan1a.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731520"/>
          </a:xfrm>
          <a:prstGeom prst="rect">
            <a:avLst/>
          </a:prstGeom>
        </p:spPr>
      </p:pic>
      <p:sp>
        <p:nvSpPr>
          <p:cNvPr id="17" name="Rectangle 16"/>
          <p:cNvSpPr/>
          <p:nvPr userDrawn="1"/>
        </p:nvSpPr>
        <p:spPr>
          <a:xfrm>
            <a:off x="0" y="6408385"/>
            <a:ext cx="9144000" cy="453920"/>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l"/>
            <a:endParaRPr lang="en-US" dirty="0">
              <a:solidFill>
                <a:schemeClr val="bg1"/>
              </a:solidFill>
            </a:endParaRPr>
          </a:p>
        </p:txBody>
      </p:sp>
      <p:sp>
        <p:nvSpPr>
          <p:cNvPr id="18" name="Footer Placeholder 8"/>
          <p:cNvSpPr>
            <a:spLocks noGrp="1"/>
          </p:cNvSpPr>
          <p:nvPr>
            <p:ph type="ftr" sz="quarter" idx="10"/>
          </p:nvPr>
        </p:nvSpPr>
        <p:spPr>
          <a:xfrm>
            <a:off x="779463" y="6452783"/>
            <a:ext cx="4174404" cy="365125"/>
          </a:xfrm>
          <a:prstGeom prst="rect">
            <a:avLst/>
          </a:prstGeom>
        </p:spPr>
        <p:txBody>
          <a:bodyPr vert="horz" lIns="91440" tIns="45720" rIns="91440" bIns="45720" rtlCol="0" anchor="ctr"/>
          <a:lstStyle>
            <a:lvl1pPr algn="l">
              <a:defRPr sz="1400">
                <a:solidFill>
                  <a:schemeClr val="bg1"/>
                </a:solidFill>
                <a:latin typeface="Arial"/>
                <a:cs typeface="Arial"/>
              </a:defRPr>
            </a:lvl1pPr>
          </a:lstStyle>
          <a:p>
            <a:r>
              <a:rPr lang="en-US" smtClean="0"/>
              <a:t>NSSL Lab Review Feb 25–27, 2015</a:t>
            </a:r>
            <a:endParaRPr lang="en-US" dirty="0"/>
          </a:p>
        </p:txBody>
      </p:sp>
      <p:sp>
        <p:nvSpPr>
          <p:cNvPr id="19" name="Slide Number Placeholder 10"/>
          <p:cNvSpPr>
            <a:spLocks noGrp="1"/>
          </p:cNvSpPr>
          <p:nvPr>
            <p:ph type="sldNum" sz="quarter" idx="11"/>
          </p:nvPr>
        </p:nvSpPr>
        <p:spPr>
          <a:xfrm>
            <a:off x="6836447" y="6452783"/>
            <a:ext cx="2133600" cy="365125"/>
          </a:xfrm>
          <a:prstGeom prst="rect">
            <a:avLst/>
          </a:prstGeom>
        </p:spPr>
        <p:txBody>
          <a:bodyPr vert="horz" lIns="91440" tIns="45720" rIns="91440" bIns="45720" rtlCol="0" anchor="ctr"/>
          <a:lstStyle>
            <a:lvl1pPr algn="r">
              <a:defRPr sz="1400">
                <a:solidFill>
                  <a:schemeClr val="bg1"/>
                </a:solidFill>
                <a:latin typeface="Arial"/>
                <a:cs typeface="Arial"/>
              </a:defRPr>
            </a:lvl1pPr>
          </a:lstStyle>
          <a:p>
            <a:fld id="{2AE81A39-2840-ED4D-A514-D08330109612}" type="slidenum">
              <a:rPr lang="en-US" smtClean="0"/>
              <a:pPr/>
              <a:t>‹#›</a:t>
            </a:fld>
            <a:endParaRPr lang="en-US" dirty="0"/>
          </a:p>
        </p:txBody>
      </p:sp>
      <p:pic>
        <p:nvPicPr>
          <p:cNvPr id="20" name="Picture 19" descr="universal_gold_b.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2922" y="6068206"/>
            <a:ext cx="680357" cy="6803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79463" y="898809"/>
            <a:ext cx="7583488" cy="1143000"/>
          </a:xfrm>
          <a:prstGeom prst="rect">
            <a:avLst/>
          </a:prstGeom>
        </p:spPr>
        <p:txBody>
          <a:bodyPr/>
          <a:lstStyle/>
          <a:p>
            <a:r>
              <a:rPr lang="en-US" smtClean="0"/>
              <a:t>Click to edit Master title style</a:t>
            </a:r>
            <a:endParaRPr dirty="0"/>
          </a:p>
        </p:txBody>
      </p:sp>
      <p:pic>
        <p:nvPicPr>
          <p:cNvPr id="7" name="Picture 6" descr="pan1a.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731520"/>
          </a:xfrm>
          <a:prstGeom prst="rect">
            <a:avLst/>
          </a:prstGeom>
        </p:spPr>
      </p:pic>
      <p:pic>
        <p:nvPicPr>
          <p:cNvPr id="10" name="Picture 9" descr="pan1a.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731520"/>
          </a:xfrm>
          <a:prstGeom prst="rect">
            <a:avLst/>
          </a:prstGeom>
        </p:spPr>
      </p:pic>
      <p:sp>
        <p:nvSpPr>
          <p:cNvPr id="13" name="Rectangle 12"/>
          <p:cNvSpPr/>
          <p:nvPr userDrawn="1"/>
        </p:nvSpPr>
        <p:spPr>
          <a:xfrm>
            <a:off x="0" y="6408385"/>
            <a:ext cx="9144000" cy="453920"/>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l"/>
            <a:endParaRPr lang="en-US" dirty="0">
              <a:solidFill>
                <a:schemeClr val="bg1"/>
              </a:solidFill>
            </a:endParaRPr>
          </a:p>
        </p:txBody>
      </p:sp>
      <p:sp>
        <p:nvSpPr>
          <p:cNvPr id="14" name="Footer Placeholder 8"/>
          <p:cNvSpPr>
            <a:spLocks noGrp="1"/>
          </p:cNvSpPr>
          <p:nvPr>
            <p:ph type="ftr" sz="quarter" idx="3"/>
          </p:nvPr>
        </p:nvSpPr>
        <p:spPr>
          <a:xfrm>
            <a:off x="779463" y="6452783"/>
            <a:ext cx="4174404" cy="365125"/>
          </a:xfrm>
          <a:prstGeom prst="rect">
            <a:avLst/>
          </a:prstGeom>
        </p:spPr>
        <p:txBody>
          <a:bodyPr vert="horz" lIns="91440" tIns="45720" rIns="91440" bIns="45720" rtlCol="0" anchor="ctr"/>
          <a:lstStyle>
            <a:lvl1pPr algn="l">
              <a:defRPr sz="1400">
                <a:solidFill>
                  <a:schemeClr val="bg1"/>
                </a:solidFill>
              </a:defRPr>
            </a:lvl1pPr>
          </a:lstStyle>
          <a:p>
            <a:r>
              <a:rPr lang="en-US" dirty="0" smtClean="0"/>
              <a:t>NSSL Lab Review Feb 25–27, 2015</a:t>
            </a:r>
            <a:endParaRPr lang="en-US" dirty="0"/>
          </a:p>
        </p:txBody>
      </p:sp>
      <p:sp>
        <p:nvSpPr>
          <p:cNvPr id="15" name="Slide Number Placeholder 10"/>
          <p:cNvSpPr>
            <a:spLocks noGrp="1"/>
          </p:cNvSpPr>
          <p:nvPr>
            <p:ph type="sldNum" sz="quarter" idx="4"/>
          </p:nvPr>
        </p:nvSpPr>
        <p:spPr>
          <a:xfrm>
            <a:off x="6836447" y="6452783"/>
            <a:ext cx="2133600" cy="365125"/>
          </a:xfrm>
          <a:prstGeom prst="rect">
            <a:avLst/>
          </a:prstGeom>
        </p:spPr>
        <p:txBody>
          <a:bodyPr vert="horz" lIns="91440" tIns="45720" rIns="91440" bIns="45720" rtlCol="0" anchor="ctr"/>
          <a:lstStyle>
            <a:lvl1pPr algn="r">
              <a:defRPr sz="1400">
                <a:solidFill>
                  <a:schemeClr val="bg1"/>
                </a:solidFill>
                <a:latin typeface="Arial"/>
                <a:cs typeface="Arial"/>
              </a:defRPr>
            </a:lvl1pPr>
          </a:lstStyle>
          <a:p>
            <a:fld id="{2AE81A39-2840-ED4D-A514-D08330109612}" type="slidenum">
              <a:rPr lang="en-US" smtClean="0"/>
              <a:pPr/>
              <a:t>‹#›</a:t>
            </a:fld>
            <a:endParaRPr lang="en-US" dirty="0"/>
          </a:p>
        </p:txBody>
      </p:sp>
      <p:pic>
        <p:nvPicPr>
          <p:cNvPr id="16" name="Picture 15" descr="universal_gold_b.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2922" y="6068206"/>
            <a:ext cx="680357" cy="6803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pan1a.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731520"/>
          </a:xfrm>
          <a:prstGeom prst="rect">
            <a:avLst/>
          </a:prstGeom>
        </p:spPr>
      </p:pic>
      <p:pic>
        <p:nvPicPr>
          <p:cNvPr id="11" name="Picture 10" descr="pan1a.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731520"/>
          </a:xfrm>
          <a:prstGeom prst="rect">
            <a:avLst/>
          </a:prstGeom>
        </p:spPr>
      </p:pic>
      <p:sp>
        <p:nvSpPr>
          <p:cNvPr id="12" name="Rectangle 11"/>
          <p:cNvSpPr/>
          <p:nvPr userDrawn="1"/>
        </p:nvSpPr>
        <p:spPr>
          <a:xfrm>
            <a:off x="0" y="6408385"/>
            <a:ext cx="9144000" cy="453920"/>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l"/>
            <a:endParaRPr lang="en-US" dirty="0">
              <a:solidFill>
                <a:schemeClr val="bg1"/>
              </a:solidFill>
            </a:endParaRPr>
          </a:p>
        </p:txBody>
      </p:sp>
      <p:sp>
        <p:nvSpPr>
          <p:cNvPr id="13" name="Footer Placeholder 8"/>
          <p:cNvSpPr>
            <a:spLocks noGrp="1"/>
          </p:cNvSpPr>
          <p:nvPr>
            <p:ph type="ftr" sz="quarter" idx="3"/>
          </p:nvPr>
        </p:nvSpPr>
        <p:spPr>
          <a:xfrm>
            <a:off x="779463" y="6452783"/>
            <a:ext cx="4174404" cy="365125"/>
          </a:xfrm>
          <a:prstGeom prst="rect">
            <a:avLst/>
          </a:prstGeom>
        </p:spPr>
        <p:txBody>
          <a:bodyPr vert="horz" lIns="91440" tIns="45720" rIns="91440" bIns="45720" rtlCol="0" anchor="ctr"/>
          <a:lstStyle>
            <a:lvl1pPr algn="l">
              <a:defRPr sz="1400">
                <a:solidFill>
                  <a:schemeClr val="bg1"/>
                </a:solidFill>
                <a:latin typeface="Arial"/>
                <a:cs typeface="Arial"/>
              </a:defRPr>
            </a:lvl1pPr>
          </a:lstStyle>
          <a:p>
            <a:r>
              <a:rPr lang="en-US" smtClean="0"/>
              <a:t>NSSL Lab Review Feb 25–27, 2015</a:t>
            </a:r>
            <a:endParaRPr lang="en-US" dirty="0"/>
          </a:p>
        </p:txBody>
      </p:sp>
      <p:sp>
        <p:nvSpPr>
          <p:cNvPr id="14" name="Slide Number Placeholder 10"/>
          <p:cNvSpPr>
            <a:spLocks noGrp="1"/>
          </p:cNvSpPr>
          <p:nvPr>
            <p:ph type="sldNum" sz="quarter" idx="4"/>
          </p:nvPr>
        </p:nvSpPr>
        <p:spPr>
          <a:xfrm>
            <a:off x="6836447" y="6452783"/>
            <a:ext cx="2133600" cy="365125"/>
          </a:xfrm>
          <a:prstGeom prst="rect">
            <a:avLst/>
          </a:prstGeom>
        </p:spPr>
        <p:txBody>
          <a:bodyPr vert="horz" lIns="91440" tIns="45720" rIns="91440" bIns="45720" rtlCol="0" anchor="ctr"/>
          <a:lstStyle>
            <a:lvl1pPr algn="r">
              <a:defRPr sz="1400">
                <a:solidFill>
                  <a:schemeClr val="bg1"/>
                </a:solidFill>
                <a:latin typeface="Arial"/>
                <a:cs typeface="Arial"/>
              </a:defRPr>
            </a:lvl1pPr>
          </a:lstStyle>
          <a:p>
            <a:fld id="{2AE81A39-2840-ED4D-A514-D08330109612}" type="slidenum">
              <a:rPr lang="en-US" smtClean="0"/>
              <a:pPr/>
              <a:t>‹#›</a:t>
            </a:fld>
            <a:endParaRPr lang="en-US" dirty="0"/>
          </a:p>
        </p:txBody>
      </p:sp>
      <p:pic>
        <p:nvPicPr>
          <p:cNvPr id="15" name="Picture 14" descr="universal_gold_b.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2922" y="6068206"/>
            <a:ext cx="680357" cy="6803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779463" y="295833"/>
            <a:ext cx="7583488" cy="1143000"/>
          </a:xfrm>
          <a:prstGeom prst="rect">
            <a:avLst/>
          </a:prstGeom>
        </p:spPr>
        <p:txBody>
          <a:bodyPr vert="horz" lIns="91440" tIns="45720" rIns="91440" bIns="45720" rtlCol="0" anchor="b" anchorCtr="0">
            <a:normAutofit/>
          </a:bodyPr>
          <a:lstStyle/>
          <a:p>
            <a:r>
              <a:rPr lang="en-US" dirty="0" smtClean="0"/>
              <a:t>Click to edit Master title style</a:t>
            </a:r>
            <a:endParaRPr dirty="0"/>
          </a:p>
        </p:txBody>
      </p:sp>
      <p:sp>
        <p:nvSpPr>
          <p:cNvPr id="5" name="Text Placeholder 2"/>
          <p:cNvSpPr>
            <a:spLocks noGrp="1"/>
          </p:cNvSpPr>
          <p:nvPr>
            <p:ph type="body" idx="1"/>
          </p:nvPr>
        </p:nvSpPr>
        <p:spPr>
          <a:xfrm>
            <a:off x="779463" y="1949824"/>
            <a:ext cx="7583488" cy="4007224"/>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Tree>
  </p:cSld>
  <p:clrMap bg1="lt1" tx1="dk1" bg2="lt2" tx2="dk2" accent1="accent1" accent2="accent2" accent3="accent3" accent4="accent4" accent5="accent5" accent6="accent6" hlink="hlink" folHlink="folHlink"/>
  <p:sldLayoutIdLst>
    <p:sldLayoutId id="2147485075" r:id="rId1"/>
    <p:sldLayoutId id="2147485054" r:id="rId2"/>
    <p:sldLayoutId id="2147485055" r:id="rId3"/>
    <p:sldLayoutId id="2147485058" r:id="rId4"/>
    <p:sldLayoutId id="2147485060" r:id="rId5"/>
    <p:sldLayoutId id="2147485062" r:id="rId6"/>
    <p:sldLayoutId id="2147485064" r:id="rId7"/>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hf hdr="0" dt="0"/>
  <p:txStyles>
    <p:titleStyle>
      <a:lvl1pPr algn="l" defTabSz="914400" rtl="0" eaLnBrk="1" latinLnBrk="0" hangingPunct="1">
        <a:spcBef>
          <a:spcPct val="0"/>
        </a:spcBef>
        <a:buNone/>
        <a:defRPr sz="4000" kern="1200">
          <a:solidFill>
            <a:schemeClr val="bg2"/>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ts val="2000"/>
        </a:spcBef>
        <a:buClr>
          <a:schemeClr val="tx1"/>
        </a:buClr>
        <a:buSzPct val="90000"/>
        <a:buFont typeface="Arial"/>
        <a:buChar char="•"/>
        <a:defRPr sz="2200" kern="1200">
          <a:solidFill>
            <a:schemeClr val="tx1">
              <a:lumMod val="90000"/>
              <a:lumOff val="10000"/>
            </a:schemeClr>
          </a:solidFill>
          <a:latin typeface="Arial"/>
          <a:ea typeface="+mn-ea"/>
          <a:cs typeface="Arial"/>
        </a:defRPr>
      </a:lvl1pPr>
      <a:lvl2pPr marL="685800" indent="-336550" algn="l" defTabSz="914400" rtl="0" eaLnBrk="1" latinLnBrk="0" hangingPunct="1">
        <a:spcBef>
          <a:spcPts val="600"/>
        </a:spcBef>
        <a:buClr>
          <a:schemeClr val="tx1"/>
        </a:buClr>
        <a:buSzPct val="90000"/>
        <a:buFont typeface="Arial"/>
        <a:buChar char="•"/>
        <a:defRPr sz="2000" kern="1200">
          <a:solidFill>
            <a:schemeClr val="tx1">
              <a:lumMod val="90000"/>
              <a:lumOff val="10000"/>
            </a:schemeClr>
          </a:solidFill>
          <a:latin typeface="Arial"/>
          <a:ea typeface="+mn-ea"/>
          <a:cs typeface="Arial"/>
        </a:defRPr>
      </a:lvl2pPr>
      <a:lvl3pPr marL="1035050" indent="-349250" algn="l" defTabSz="914400" rtl="0" eaLnBrk="1" latinLnBrk="0" hangingPunct="1">
        <a:spcBef>
          <a:spcPts val="600"/>
        </a:spcBef>
        <a:buClr>
          <a:schemeClr val="tx1"/>
        </a:buClr>
        <a:buSzPct val="90000"/>
        <a:buFont typeface="Arial"/>
        <a:buChar char="•"/>
        <a:defRPr sz="1800" kern="1200">
          <a:solidFill>
            <a:schemeClr val="tx1">
              <a:lumMod val="90000"/>
              <a:lumOff val="10000"/>
            </a:schemeClr>
          </a:solidFill>
          <a:latin typeface="Arial"/>
          <a:ea typeface="+mn-ea"/>
          <a:cs typeface="Arial"/>
        </a:defRPr>
      </a:lvl3pPr>
      <a:lvl4pPr marL="1371600" indent="-336550" algn="l" defTabSz="914400" rtl="0" eaLnBrk="1" latinLnBrk="0" hangingPunct="1">
        <a:spcBef>
          <a:spcPts val="600"/>
        </a:spcBef>
        <a:buClr>
          <a:schemeClr val="tx1"/>
        </a:buClr>
        <a:buSzPct val="90000"/>
        <a:buFont typeface="Arial"/>
        <a:buChar char="•"/>
        <a:defRPr sz="1800" kern="1200">
          <a:solidFill>
            <a:schemeClr val="tx1">
              <a:lumMod val="90000"/>
              <a:lumOff val="10000"/>
            </a:schemeClr>
          </a:solidFill>
          <a:latin typeface="Arial"/>
          <a:ea typeface="+mn-ea"/>
          <a:cs typeface="Arial"/>
        </a:defRPr>
      </a:lvl4pPr>
      <a:lvl5pPr marL="1720850" indent="-349250" algn="l" defTabSz="914400" rtl="0" eaLnBrk="1" latinLnBrk="0" hangingPunct="1">
        <a:spcBef>
          <a:spcPts val="600"/>
        </a:spcBef>
        <a:buClr>
          <a:schemeClr val="tx1"/>
        </a:buClr>
        <a:buSzPct val="90000"/>
        <a:buFont typeface="Arial"/>
        <a:buChar char="•"/>
        <a:defRPr sz="1800" kern="1200">
          <a:solidFill>
            <a:schemeClr val="tx1">
              <a:lumMod val="90000"/>
              <a:lumOff val="10000"/>
            </a:schemeClr>
          </a:solidFill>
          <a:latin typeface="Arial"/>
          <a:ea typeface="+mn-ea"/>
          <a:cs typeface="Arial"/>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8.jpe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2.jpeg"/><Relationship Id="rId5" Type="http://schemas.openxmlformats.org/officeDocument/2006/relationships/image" Target="../media/image21.gif"/><Relationship Id="rId4" Type="http://schemas.openxmlformats.org/officeDocument/2006/relationships/image" Target="../media/image20.jpg"/></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0" y="4275299"/>
            <a:ext cx="9143999" cy="1320073"/>
          </a:xfrm>
        </p:spPr>
        <p:txBody>
          <a:bodyPr/>
          <a:lstStyle/>
          <a:p>
            <a:r>
              <a:rPr lang="en-US" dirty="0">
                <a:latin typeface="Abadi MT Condensed Light"/>
                <a:cs typeface="Abadi MT Condensed Light"/>
              </a:rPr>
              <a:t>Hazardous Weather Forecasts and Warnings Overview: Forecast </a:t>
            </a:r>
            <a:r>
              <a:rPr lang="en-US" dirty="0" smtClean="0">
                <a:latin typeface="Abadi MT Condensed Light"/>
                <a:cs typeface="Abadi MT Condensed Light"/>
              </a:rPr>
              <a:t>Division</a:t>
            </a:r>
            <a:endParaRPr lang="en-US" dirty="0">
              <a:latin typeface="Abadi MT Condensed Light"/>
              <a:cs typeface="Abadi MT Condensed Light"/>
            </a:endParaRPr>
          </a:p>
        </p:txBody>
      </p:sp>
      <p:sp>
        <p:nvSpPr>
          <p:cNvPr id="8" name="Subtitle 7"/>
          <p:cNvSpPr>
            <a:spLocks noGrp="1"/>
          </p:cNvSpPr>
          <p:nvPr>
            <p:ph type="subTitle" idx="1"/>
          </p:nvPr>
        </p:nvSpPr>
        <p:spPr>
          <a:xfrm>
            <a:off x="4599214" y="5530787"/>
            <a:ext cx="4544786" cy="1275971"/>
          </a:xfrm>
        </p:spPr>
        <p:txBody>
          <a:bodyPr/>
          <a:lstStyle/>
          <a:p>
            <a:r>
              <a:rPr lang="en-US" sz="1800" dirty="0" smtClean="0">
                <a:latin typeface="Abadi MT Condensed Light"/>
                <a:cs typeface="Abadi MT Condensed Light"/>
              </a:rPr>
              <a:t>Jack </a:t>
            </a:r>
            <a:r>
              <a:rPr lang="en-US" sz="1800" dirty="0" err="1" smtClean="0">
                <a:latin typeface="Abadi MT Condensed Light"/>
                <a:cs typeface="Abadi MT Condensed Light"/>
              </a:rPr>
              <a:t>Kain</a:t>
            </a:r>
            <a:r>
              <a:rPr lang="en-US" sz="1800" dirty="0" smtClean="0">
                <a:latin typeface="Abadi MT Condensed Light"/>
                <a:cs typeface="Abadi MT Condensed Light"/>
              </a:rPr>
              <a:t> (NSSL)</a:t>
            </a:r>
            <a:endParaRPr lang="en-US" dirty="0" smtClean="0">
              <a:latin typeface="Abadi MT Condensed Light"/>
              <a:cs typeface="Abadi MT Condensed Light"/>
            </a:endParaRPr>
          </a:p>
          <a:p>
            <a:r>
              <a:rPr lang="en-US" sz="1600" dirty="0" smtClean="0">
                <a:latin typeface="Abadi MT Condensed Light"/>
                <a:cs typeface="Abadi MT Condensed Light"/>
              </a:rPr>
              <a:t>February 25–27, 2015 </a:t>
            </a:r>
          </a:p>
          <a:p>
            <a:pPr>
              <a:lnSpc>
                <a:spcPct val="110000"/>
              </a:lnSpc>
            </a:pPr>
            <a:r>
              <a:rPr lang="en-US" sz="1600" dirty="0" smtClean="0">
                <a:latin typeface="Abadi MT Condensed Light"/>
                <a:cs typeface="Abadi MT Condensed Light"/>
              </a:rPr>
              <a:t>National Weather Center</a:t>
            </a:r>
          </a:p>
          <a:p>
            <a:pPr>
              <a:lnSpc>
                <a:spcPct val="110000"/>
              </a:lnSpc>
            </a:pPr>
            <a:r>
              <a:rPr lang="en-US" sz="1600" dirty="0" smtClean="0">
                <a:latin typeface="Abadi MT Condensed Light"/>
                <a:cs typeface="Abadi MT Condensed Light"/>
              </a:rPr>
              <a:t>Norman, Oklahoma</a:t>
            </a:r>
            <a:endParaRPr lang="en-US" sz="1600" dirty="0">
              <a:latin typeface="Abadi MT Condensed Light"/>
              <a:cs typeface="Abadi MT Condensed Light"/>
            </a:endParaRPr>
          </a:p>
        </p:txBody>
      </p:sp>
    </p:spTree>
    <p:extLst>
      <p:ext uri="{BB962C8B-B14F-4D97-AF65-F5344CB8AC3E}">
        <p14:creationId xmlns:p14="http://schemas.microsoft.com/office/powerpoint/2010/main" val="3438858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2648" y="4833473"/>
            <a:ext cx="7583488" cy="1143000"/>
          </a:xfrm>
        </p:spPr>
        <p:txBody>
          <a:bodyPr>
            <a:normAutofit fontScale="90000"/>
          </a:bodyPr>
          <a:lstStyle/>
          <a:p>
            <a:pPr algn="ctr"/>
            <a:r>
              <a:rPr lang="en-US" dirty="0" smtClean="0">
                <a:solidFill>
                  <a:schemeClr val="bg1"/>
                </a:solidFill>
              </a:rPr>
              <a:t>NSSL </a:t>
            </a:r>
            <a:br>
              <a:rPr lang="en-US" dirty="0" smtClean="0">
                <a:solidFill>
                  <a:schemeClr val="bg1"/>
                </a:solidFill>
              </a:rPr>
            </a:br>
            <a:r>
              <a:rPr lang="en-US" sz="3100" dirty="0" smtClean="0">
                <a:solidFill>
                  <a:schemeClr val="bg1"/>
                </a:solidFill>
              </a:rPr>
              <a:t>Forecast Research and Development Division</a:t>
            </a:r>
            <a:endParaRPr lang="en-US" sz="3100" dirty="0">
              <a:solidFill>
                <a:schemeClr val="bg1"/>
              </a:solidFill>
            </a:endParaRPr>
          </a:p>
        </p:txBody>
      </p:sp>
      <p:sp>
        <p:nvSpPr>
          <p:cNvPr id="4" name="Footer Placeholder 3"/>
          <p:cNvSpPr>
            <a:spLocks noGrp="1"/>
          </p:cNvSpPr>
          <p:nvPr>
            <p:ph type="ftr" sz="quarter" idx="3"/>
          </p:nvPr>
        </p:nvSpPr>
        <p:spPr/>
        <p:txBody>
          <a:bodyPr/>
          <a:lstStyle/>
          <a:p>
            <a:r>
              <a:rPr lang="en-US" dirty="0" smtClean="0"/>
              <a:t>NSSL Lab Review Feb 25–27, 2015</a:t>
            </a:r>
            <a:endParaRPr lang="en-US" dirty="0"/>
          </a:p>
        </p:txBody>
      </p:sp>
      <p:sp>
        <p:nvSpPr>
          <p:cNvPr id="5" name="Slide Number Placeholder 4"/>
          <p:cNvSpPr>
            <a:spLocks noGrp="1"/>
          </p:cNvSpPr>
          <p:nvPr>
            <p:ph type="sldNum" sz="quarter" idx="4"/>
          </p:nvPr>
        </p:nvSpPr>
        <p:spPr/>
        <p:txBody>
          <a:bodyPr/>
          <a:lstStyle/>
          <a:p>
            <a:fld id="{2AE81A39-2840-ED4D-A514-D08330109612}" type="slidenum">
              <a:rPr lang="en-US" smtClean="0"/>
              <a:pPr/>
              <a:t>2</a:t>
            </a:fld>
            <a:endParaRPr lang="en-US" dirty="0"/>
          </a:p>
        </p:txBody>
      </p:sp>
    </p:spTree>
    <p:extLst>
      <p:ext uri="{BB962C8B-B14F-4D97-AF65-F5344CB8AC3E}">
        <p14:creationId xmlns:p14="http://schemas.microsoft.com/office/powerpoint/2010/main" val="4211755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F1444"/>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r>
              <a:rPr lang="en-US" dirty="0" smtClean="0"/>
              <a:t>NSSL Lab Review Feb 25–27, 2015</a:t>
            </a:r>
            <a:endParaRPr lang="en-US" dirty="0"/>
          </a:p>
        </p:txBody>
      </p:sp>
      <p:sp>
        <p:nvSpPr>
          <p:cNvPr id="5" name="Slide Number Placeholder 4"/>
          <p:cNvSpPr>
            <a:spLocks noGrp="1"/>
          </p:cNvSpPr>
          <p:nvPr>
            <p:ph type="sldNum" sz="quarter" idx="4"/>
          </p:nvPr>
        </p:nvSpPr>
        <p:spPr>
          <a:xfrm>
            <a:off x="6836447" y="6641554"/>
            <a:ext cx="2133600" cy="365125"/>
          </a:xfrm>
        </p:spPr>
        <p:txBody>
          <a:bodyPr/>
          <a:lstStyle/>
          <a:p>
            <a:fld id="{2AE81A39-2840-ED4D-A514-D08330109612}" type="slidenum">
              <a:rPr lang="en-US" smtClean="0"/>
              <a:pPr/>
              <a:t>3</a:t>
            </a:fld>
            <a:endParaRPr lang="en-US" dirty="0"/>
          </a:p>
        </p:txBody>
      </p:sp>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32070"/>
          <a:stretch/>
        </p:blipFill>
        <p:spPr>
          <a:xfrm>
            <a:off x="3339548" y="888522"/>
            <a:ext cx="5804452" cy="5443078"/>
          </a:xfrm>
          <a:prstGeom prst="rect">
            <a:avLst/>
          </a:prstGeom>
        </p:spPr>
      </p:pic>
      <p:sp>
        <p:nvSpPr>
          <p:cNvPr id="17" name="TextBox 16"/>
          <p:cNvSpPr txBox="1"/>
          <p:nvPr/>
        </p:nvSpPr>
        <p:spPr>
          <a:xfrm rot="19057684">
            <a:off x="5844407" y="2557425"/>
            <a:ext cx="2053087" cy="369332"/>
          </a:xfrm>
          <a:prstGeom prst="rect">
            <a:avLst/>
          </a:prstGeom>
          <a:noFill/>
        </p:spPr>
        <p:txBody>
          <a:bodyPr wrap="square" rtlCol="0">
            <a:spAutoFit/>
          </a:bodyPr>
          <a:lstStyle/>
          <a:p>
            <a:pPr algn="ctr"/>
            <a:r>
              <a:rPr lang="en-US" b="1" dirty="0" smtClean="0"/>
              <a:t>Basic Research</a:t>
            </a:r>
            <a:endParaRPr lang="en-US" b="1" dirty="0"/>
          </a:p>
        </p:txBody>
      </p:sp>
      <p:sp>
        <p:nvSpPr>
          <p:cNvPr id="35" name="TextBox 34"/>
          <p:cNvSpPr txBox="1"/>
          <p:nvPr/>
        </p:nvSpPr>
        <p:spPr>
          <a:xfrm rot="20142100">
            <a:off x="6159786" y="2925177"/>
            <a:ext cx="2221323" cy="369332"/>
          </a:xfrm>
          <a:prstGeom prst="rect">
            <a:avLst/>
          </a:prstGeom>
          <a:noFill/>
        </p:spPr>
        <p:txBody>
          <a:bodyPr wrap="square" rtlCol="0">
            <a:spAutoFit/>
          </a:bodyPr>
          <a:lstStyle/>
          <a:p>
            <a:pPr algn="ctr"/>
            <a:r>
              <a:rPr lang="en-US" b="1" dirty="0" smtClean="0">
                <a:solidFill>
                  <a:srgbClr val="C00000"/>
                </a:solidFill>
              </a:rPr>
              <a:t>Applied Research</a:t>
            </a:r>
            <a:endParaRPr lang="en-US" b="1" dirty="0">
              <a:solidFill>
                <a:srgbClr val="C00000"/>
              </a:solidFill>
            </a:endParaRPr>
          </a:p>
        </p:txBody>
      </p:sp>
      <p:sp>
        <p:nvSpPr>
          <p:cNvPr id="36" name="TextBox 35"/>
          <p:cNvSpPr txBox="1"/>
          <p:nvPr/>
        </p:nvSpPr>
        <p:spPr>
          <a:xfrm>
            <a:off x="6262723" y="3535843"/>
            <a:ext cx="2697110" cy="369332"/>
          </a:xfrm>
          <a:prstGeom prst="rect">
            <a:avLst/>
          </a:prstGeom>
          <a:noFill/>
        </p:spPr>
        <p:txBody>
          <a:bodyPr wrap="square" rtlCol="0">
            <a:spAutoFit/>
          </a:bodyPr>
          <a:lstStyle/>
          <a:p>
            <a:pPr algn="ctr"/>
            <a:r>
              <a:rPr lang="en-US" b="1" dirty="0" smtClean="0">
                <a:solidFill>
                  <a:srgbClr val="FFFF00"/>
                </a:solidFill>
              </a:rPr>
              <a:t>Operational Transition</a:t>
            </a:r>
            <a:endParaRPr lang="en-US" b="1" dirty="0">
              <a:solidFill>
                <a:srgbClr val="FFFF00"/>
              </a:solidFill>
            </a:endParaRPr>
          </a:p>
        </p:txBody>
      </p:sp>
      <p:sp>
        <p:nvSpPr>
          <p:cNvPr id="3" name="Arc 2"/>
          <p:cNvSpPr/>
          <p:nvPr/>
        </p:nvSpPr>
        <p:spPr>
          <a:xfrm rot="865642">
            <a:off x="6179348" y="1943569"/>
            <a:ext cx="2406769" cy="2745724"/>
          </a:xfrm>
          <a:prstGeom prst="arc">
            <a:avLst/>
          </a:prstGeom>
          <a:ln w="44450">
            <a:headEnd type="triangl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 name="Title 1"/>
          <p:cNvSpPr>
            <a:spLocks noGrp="1"/>
          </p:cNvSpPr>
          <p:nvPr>
            <p:ph type="title"/>
          </p:nvPr>
        </p:nvSpPr>
        <p:spPr>
          <a:xfrm>
            <a:off x="81688" y="754248"/>
            <a:ext cx="9062311" cy="788305"/>
          </a:xfrm>
        </p:spPr>
        <p:txBody>
          <a:bodyPr>
            <a:normAutofit fontScale="90000"/>
          </a:bodyPr>
          <a:lstStyle/>
          <a:p>
            <a:pPr algn="ctr"/>
            <a:r>
              <a:rPr lang="en-US" sz="2800" dirty="0" smtClean="0">
                <a:solidFill>
                  <a:schemeClr val="bg1"/>
                </a:solidFill>
              </a:rPr>
              <a:t>NSSL Forecast Research and Development : </a:t>
            </a:r>
            <a:br>
              <a:rPr lang="en-US" sz="2800" dirty="0" smtClean="0">
                <a:solidFill>
                  <a:schemeClr val="bg1"/>
                </a:solidFill>
              </a:rPr>
            </a:br>
            <a:r>
              <a:rPr lang="en-US" sz="2800" dirty="0" smtClean="0">
                <a:solidFill>
                  <a:schemeClr val="bg1"/>
                </a:solidFill>
              </a:rPr>
              <a:t>Spanning the spectrum from Research to Operations</a:t>
            </a:r>
            <a:endParaRPr lang="en-US" sz="2800" dirty="0">
              <a:solidFill>
                <a:schemeClr val="bg1"/>
              </a:solidFill>
            </a:endParaRPr>
          </a:p>
        </p:txBody>
      </p:sp>
      <p:sp>
        <p:nvSpPr>
          <p:cNvPr id="6" name="TextBox 5"/>
          <p:cNvSpPr txBox="1"/>
          <p:nvPr/>
        </p:nvSpPr>
        <p:spPr>
          <a:xfrm>
            <a:off x="214685" y="1717482"/>
            <a:ext cx="3220278" cy="5293757"/>
          </a:xfrm>
          <a:prstGeom prst="rect">
            <a:avLst/>
          </a:prstGeom>
          <a:noFill/>
        </p:spPr>
        <p:txBody>
          <a:bodyPr wrap="square" rtlCol="0">
            <a:spAutoFit/>
          </a:bodyPr>
          <a:lstStyle/>
          <a:p>
            <a:pPr marL="230188" indent="-230188">
              <a:buFont typeface="Arial" panose="020B0604020202020204" pitchFamily="34" charset="0"/>
              <a:buChar char="•"/>
            </a:pPr>
            <a:r>
              <a:rPr lang="en-US" sz="1600" b="1" dirty="0">
                <a:solidFill>
                  <a:schemeClr val="bg1"/>
                </a:solidFill>
              </a:rPr>
              <a:t>Quality</a:t>
            </a:r>
            <a:r>
              <a:rPr lang="en-US" sz="1600" dirty="0">
                <a:solidFill>
                  <a:schemeClr val="bg1"/>
                </a:solidFill>
              </a:rPr>
              <a:t>: Publications, Awards, Technology Transfer, Invited </a:t>
            </a:r>
            <a:r>
              <a:rPr lang="en-US" sz="1600" dirty="0" smtClean="0">
                <a:solidFill>
                  <a:schemeClr val="bg1"/>
                </a:solidFill>
              </a:rPr>
              <a:t>Presentations</a:t>
            </a:r>
          </a:p>
          <a:p>
            <a:pPr marL="230188" indent="-230188">
              <a:buFont typeface="Arial" panose="020B0604020202020204" pitchFamily="34" charset="0"/>
              <a:buChar char="•"/>
            </a:pPr>
            <a:endParaRPr lang="en-US" sz="1600" dirty="0">
              <a:solidFill>
                <a:schemeClr val="bg1"/>
              </a:solidFill>
            </a:endParaRPr>
          </a:p>
          <a:p>
            <a:pPr marL="230188" indent="-230188">
              <a:buFont typeface="Arial" panose="020B0604020202020204" pitchFamily="34" charset="0"/>
              <a:buChar char="•"/>
            </a:pPr>
            <a:r>
              <a:rPr lang="en-US" sz="1600" b="1" dirty="0">
                <a:solidFill>
                  <a:schemeClr val="bg1"/>
                </a:solidFill>
              </a:rPr>
              <a:t>Performance</a:t>
            </a:r>
            <a:r>
              <a:rPr lang="en-US" sz="1600" dirty="0">
                <a:solidFill>
                  <a:schemeClr val="bg1"/>
                </a:solidFill>
              </a:rPr>
              <a:t>: Efficiency, focus - Relationships with SPC, broader NWS allow us to concentrate directly  on users’ needs – with constant feedback.</a:t>
            </a:r>
          </a:p>
          <a:p>
            <a:pPr marL="230188" indent="-230188">
              <a:buFont typeface="Arial" panose="020B0604020202020204" pitchFamily="34" charset="0"/>
              <a:buChar char="•"/>
            </a:pPr>
            <a:endParaRPr lang="en-US" sz="1600" b="1" dirty="0" smtClean="0">
              <a:solidFill>
                <a:schemeClr val="bg1"/>
              </a:solidFill>
            </a:endParaRPr>
          </a:p>
          <a:p>
            <a:pPr marL="230188" indent="-230188">
              <a:buFont typeface="Arial" panose="020B0604020202020204" pitchFamily="34" charset="0"/>
              <a:buChar char="•"/>
            </a:pPr>
            <a:r>
              <a:rPr lang="en-US" sz="1600" b="1" dirty="0" smtClean="0">
                <a:solidFill>
                  <a:schemeClr val="bg1"/>
                </a:solidFill>
              </a:rPr>
              <a:t>Relevance</a:t>
            </a:r>
            <a:r>
              <a:rPr lang="en-US" sz="1600" dirty="0" smtClean="0">
                <a:solidFill>
                  <a:schemeClr val="bg1"/>
                </a:solidFill>
              </a:rPr>
              <a:t>: From NOAA/OAR Strategic Plan: </a:t>
            </a:r>
            <a:r>
              <a:rPr lang="en-US" sz="1600" i="1" dirty="0" smtClean="0">
                <a:solidFill>
                  <a:schemeClr val="bg1"/>
                </a:solidFill>
              </a:rPr>
              <a:t>How can we improve forecasts, warnings, and decision support for high-impact weather events?</a:t>
            </a:r>
          </a:p>
          <a:p>
            <a:pPr marL="285750" indent="-285750">
              <a:buFont typeface="Arial" panose="020B0604020202020204" pitchFamily="34" charset="0"/>
              <a:buChar char="•"/>
            </a:pPr>
            <a:endParaRPr lang="en-US" sz="1600" dirty="0" smtClean="0">
              <a:solidFill>
                <a:schemeClr val="bg1"/>
              </a:solidFill>
            </a:endParaRPr>
          </a:p>
          <a:p>
            <a:pPr marL="285750" indent="-285750">
              <a:buFont typeface="Arial" panose="020B0604020202020204" pitchFamily="34" charset="0"/>
              <a:buChar char="•"/>
            </a:pPr>
            <a:endParaRPr lang="en-US" sz="1600" dirty="0" smtClean="0">
              <a:solidFill>
                <a:schemeClr val="bg1"/>
              </a:solidFill>
            </a:endParaRPr>
          </a:p>
          <a:p>
            <a:pPr marL="285750" indent="-285750">
              <a:buFont typeface="Arial" panose="020B0604020202020204" pitchFamily="34" charset="0"/>
              <a:buChar char="•"/>
            </a:pPr>
            <a:endParaRPr lang="en-US" dirty="0">
              <a:solidFill>
                <a:schemeClr val="bg1"/>
              </a:solidFill>
            </a:endParaRPr>
          </a:p>
        </p:txBody>
      </p:sp>
    </p:spTree>
    <p:extLst>
      <p:ext uri="{BB962C8B-B14F-4D97-AF65-F5344CB8AC3E}">
        <p14:creationId xmlns:p14="http://schemas.microsoft.com/office/powerpoint/2010/main" val="2868629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500"/>
                                        <p:tgtEl>
                                          <p:spTgt spid="6">
                                            <p:txEl>
                                              <p:pRg st="0" end="0"/>
                                            </p:txEl>
                                          </p:spTgt>
                                        </p:tgtEl>
                                      </p:cBhvr>
                                    </p:animEffect>
                                  </p:childTnLst>
                                  <p:subTnLst>
                                    <p:animClr clrSpc="rgb" dir="cw">
                                      <p:cBhvr override="childStyle">
                                        <p:cTn dur="1" fill="hold" display="0" masterRel="nextClick" afterEffect="1"/>
                                        <p:tgtEl>
                                          <p:spTgt spid="6">
                                            <p:txEl>
                                              <p:pRg st="0" end="0"/>
                                            </p:txEl>
                                          </p:spTgt>
                                        </p:tgtEl>
                                        <p:attrNameLst>
                                          <p:attrName>ppt_c</p:attrName>
                                        </p:attrNameLst>
                                      </p:cBhvr>
                                      <p:to>
                                        <a:srgbClr val="969696"/>
                                      </p:to>
                                    </p:animClr>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wipe(up)">
                                      <p:cBhvr>
                                        <p:cTn id="12" dur="500"/>
                                        <p:tgtEl>
                                          <p:spTgt spid="6">
                                            <p:txEl>
                                              <p:pRg st="2" end="2"/>
                                            </p:txEl>
                                          </p:spTgt>
                                        </p:tgtEl>
                                      </p:cBhvr>
                                    </p:animEffect>
                                  </p:childTnLst>
                                  <p:subTnLst>
                                    <p:animClr clrSpc="rgb" dir="cw">
                                      <p:cBhvr override="childStyle">
                                        <p:cTn dur="1" fill="hold" display="0" masterRel="nextClick" afterEffect="1"/>
                                        <p:tgtEl>
                                          <p:spTgt spid="6">
                                            <p:txEl>
                                              <p:pRg st="2" end="2"/>
                                            </p:txEl>
                                          </p:spTgt>
                                        </p:tgtEl>
                                        <p:attrNameLst>
                                          <p:attrName>ppt_c</p:attrName>
                                        </p:attrNameLst>
                                      </p:cBhvr>
                                      <p:to>
                                        <a:srgbClr val="969696"/>
                                      </p:to>
                                    </p:animClr>
                                  </p:sub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wipe(up)">
                                      <p:cBhvr>
                                        <p:cTn id="1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911" y="879942"/>
            <a:ext cx="8566289" cy="1290764"/>
          </a:xfrm>
        </p:spPr>
        <p:txBody>
          <a:bodyPr>
            <a:normAutofit fontScale="90000"/>
          </a:bodyPr>
          <a:lstStyle/>
          <a:p>
            <a:pPr algn="ctr"/>
            <a:r>
              <a:rPr lang="en-US" dirty="0"/>
              <a:t>“Process Studies of Convective Storms </a:t>
            </a:r>
            <a:br>
              <a:rPr lang="en-US" dirty="0"/>
            </a:br>
            <a:r>
              <a:rPr lang="en-US" dirty="0"/>
              <a:t>and their Environments”</a:t>
            </a:r>
            <a:br>
              <a:rPr lang="en-US" dirty="0"/>
            </a:br>
            <a:r>
              <a:rPr lang="en-US" sz="2200" dirty="0" smtClean="0"/>
              <a:t>by Conrad Ziegler:</a:t>
            </a:r>
            <a:r>
              <a:rPr lang="en-US" sz="2200" dirty="0"/>
              <a:t> </a:t>
            </a:r>
            <a:r>
              <a:rPr lang="en-US" sz="2200" dirty="0" smtClean="0"/>
              <a:t> A </a:t>
            </a:r>
            <a:r>
              <a:rPr lang="en-US" sz="2200" dirty="0"/>
              <a:t>linchpin of </a:t>
            </a:r>
            <a:r>
              <a:rPr lang="en-US" sz="2200" dirty="0" smtClean="0"/>
              <a:t>basic research </a:t>
            </a:r>
            <a:r>
              <a:rPr lang="en-US" sz="2200" dirty="0"/>
              <a:t>at NSSL for over 20 </a:t>
            </a:r>
            <a:r>
              <a:rPr lang="en-US" sz="2200" dirty="0" smtClean="0"/>
              <a:t>years </a:t>
            </a:r>
            <a:endParaRPr lang="en-US" sz="2200" dirty="0"/>
          </a:p>
        </p:txBody>
      </p:sp>
      <p:sp>
        <p:nvSpPr>
          <p:cNvPr id="4" name="Footer Placeholder 3"/>
          <p:cNvSpPr>
            <a:spLocks noGrp="1"/>
          </p:cNvSpPr>
          <p:nvPr>
            <p:ph type="ftr" sz="quarter" idx="3"/>
          </p:nvPr>
        </p:nvSpPr>
        <p:spPr/>
        <p:txBody>
          <a:bodyPr/>
          <a:lstStyle/>
          <a:p>
            <a:r>
              <a:rPr lang="en-US" dirty="0" smtClean="0"/>
              <a:t>NSSL Lab Review Feb 25–27, 2015</a:t>
            </a:r>
            <a:endParaRPr lang="en-US" dirty="0"/>
          </a:p>
        </p:txBody>
      </p:sp>
      <p:sp>
        <p:nvSpPr>
          <p:cNvPr id="5" name="Slide Number Placeholder 4"/>
          <p:cNvSpPr>
            <a:spLocks noGrp="1"/>
          </p:cNvSpPr>
          <p:nvPr>
            <p:ph type="sldNum" sz="quarter" idx="4"/>
          </p:nvPr>
        </p:nvSpPr>
        <p:spPr>
          <a:xfrm>
            <a:off x="6836447" y="6641554"/>
            <a:ext cx="2133600" cy="365125"/>
          </a:xfrm>
        </p:spPr>
        <p:txBody>
          <a:bodyPr/>
          <a:lstStyle/>
          <a:p>
            <a:fld id="{2AE81A39-2840-ED4D-A514-D08330109612}" type="slidenum">
              <a:rPr lang="en-US" smtClean="0"/>
              <a:pPr/>
              <a:t>4</a:t>
            </a:fld>
            <a:endParaRPr lang="en-US" dirty="0"/>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2849" y="3605426"/>
            <a:ext cx="1524485" cy="1016819"/>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26009"/>
          <a:stretch/>
        </p:blipFill>
        <p:spPr>
          <a:xfrm>
            <a:off x="7606880" y="2427847"/>
            <a:ext cx="1463255" cy="1318403"/>
          </a:xfrm>
          <a:prstGeom prst="rect">
            <a:avLst/>
          </a:prstGeom>
        </p:spPr>
      </p:pic>
      <p:sp>
        <p:nvSpPr>
          <p:cNvPr id="6" name="TextBox 5"/>
          <p:cNvSpPr txBox="1"/>
          <p:nvPr/>
        </p:nvSpPr>
        <p:spPr>
          <a:xfrm>
            <a:off x="6875254" y="2058515"/>
            <a:ext cx="2268746" cy="369332"/>
          </a:xfrm>
          <a:prstGeom prst="rect">
            <a:avLst/>
          </a:prstGeom>
          <a:noFill/>
        </p:spPr>
        <p:txBody>
          <a:bodyPr wrap="square" rtlCol="0">
            <a:spAutoFit/>
          </a:bodyPr>
          <a:lstStyle/>
          <a:p>
            <a:r>
              <a:rPr lang="en-US" dirty="0" smtClean="0">
                <a:solidFill>
                  <a:schemeClr val="bg2"/>
                </a:solidFill>
              </a:rPr>
              <a:t>(From New Jersey)</a:t>
            </a:r>
            <a:endParaRPr lang="en-US" dirty="0">
              <a:solidFill>
                <a:schemeClr val="bg2"/>
              </a:solidFill>
            </a:endParaRPr>
          </a:p>
        </p:txBody>
      </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b="3314"/>
          <a:stretch/>
        </p:blipFill>
        <p:spPr>
          <a:xfrm>
            <a:off x="6282720" y="4864711"/>
            <a:ext cx="2648320" cy="1381583"/>
          </a:xfrm>
          <a:prstGeom prst="rect">
            <a:avLst/>
          </a:prstGeom>
        </p:spPr>
      </p:pic>
      <p:sp>
        <p:nvSpPr>
          <p:cNvPr id="8" name="TextBox 7"/>
          <p:cNvSpPr txBox="1"/>
          <p:nvPr/>
        </p:nvSpPr>
        <p:spPr>
          <a:xfrm>
            <a:off x="381911" y="2070960"/>
            <a:ext cx="6010937" cy="3693319"/>
          </a:xfrm>
          <a:prstGeom prst="rect">
            <a:avLst/>
          </a:prstGeom>
          <a:noFill/>
        </p:spPr>
        <p:txBody>
          <a:bodyPr wrap="square" rtlCol="0">
            <a:spAutoFit/>
          </a:bodyPr>
          <a:lstStyle/>
          <a:p>
            <a:endParaRPr lang="en-US" dirty="0" smtClean="0"/>
          </a:p>
          <a:p>
            <a:pPr marL="285750" indent="-285750">
              <a:buFont typeface="Arial" panose="020B0604020202020204" pitchFamily="34" charset="0"/>
              <a:buChar char="•"/>
            </a:pPr>
            <a:r>
              <a:rPr lang="en-US" b="1" dirty="0" smtClean="0"/>
              <a:t>Quality</a:t>
            </a:r>
            <a:r>
              <a:rPr lang="en-US" dirty="0" smtClean="0"/>
              <a:t>: Ziegler was lead PI on multiple NSF grants that funded major collaborative field programs &amp; innovative analysis projects for collected data</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b="1" dirty="0" smtClean="0"/>
              <a:t>Performance</a:t>
            </a:r>
            <a:r>
              <a:rPr lang="en-US" dirty="0" smtClean="0"/>
              <a:t>: Annual participation in HWT experiments keeps Ziegler grounded, able to tailor his research to the needs of end users</a:t>
            </a:r>
          </a:p>
          <a:p>
            <a:endParaRPr lang="en-US" dirty="0" smtClean="0"/>
          </a:p>
          <a:p>
            <a:pPr marL="285750" indent="-285750">
              <a:buFont typeface="Arial" panose="020B0604020202020204" pitchFamily="34" charset="0"/>
              <a:buChar char="•"/>
            </a:pPr>
            <a:r>
              <a:rPr lang="en-US" b="1" dirty="0"/>
              <a:t>Relevance:</a:t>
            </a:r>
            <a:r>
              <a:rPr lang="en-US" dirty="0"/>
              <a:t> Ziegler’s efforts help fill in the gaps in our understanding of fundamental atmospheric </a:t>
            </a:r>
            <a:r>
              <a:rPr lang="en-US" dirty="0" smtClean="0"/>
              <a:t>processes, providing a foundation </a:t>
            </a:r>
            <a:r>
              <a:rPr lang="en-US" dirty="0"/>
              <a:t>for better forecasts and </a:t>
            </a:r>
            <a:r>
              <a:rPr lang="en-US" dirty="0" smtClean="0"/>
              <a:t>warnings</a:t>
            </a:r>
            <a:endParaRPr lang="en-US" dirty="0"/>
          </a:p>
        </p:txBody>
      </p:sp>
    </p:spTree>
    <p:extLst>
      <p:ext uri="{BB962C8B-B14F-4D97-AF65-F5344CB8AC3E}">
        <p14:creationId xmlns:p14="http://schemas.microsoft.com/office/powerpoint/2010/main" val="301012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subTnLst>
                                    <p:animClr clrSpc="rgb" dir="cw">
                                      <p:cBhvr override="childStyle">
                                        <p:cTn dur="1" fill="hold" display="0" masterRel="nextClick" afterEffect="1"/>
                                        <p:tgtEl>
                                          <p:spTgt spid="8">
                                            <p:txEl>
                                              <p:pRg st="1" end="1"/>
                                            </p:txEl>
                                          </p:spTgt>
                                        </p:tgtEl>
                                        <p:attrNameLst>
                                          <p:attrName>ppt_c</p:attrName>
                                        </p:attrNameLst>
                                      </p:cBhvr>
                                      <p:to>
                                        <a:srgbClr val="C0C0C0"/>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3" end="3"/>
                                            </p:txEl>
                                          </p:spTgt>
                                        </p:tgtEl>
                                        <p:attrNameLst>
                                          <p:attrName>style.visibility</p:attrName>
                                        </p:attrNameLst>
                                      </p:cBhvr>
                                      <p:to>
                                        <p:strVal val="visible"/>
                                      </p:to>
                                    </p:set>
                                    <p:animEffect transition="in" filter="fade">
                                      <p:cBhvr>
                                        <p:cTn id="12" dur="500"/>
                                        <p:tgtEl>
                                          <p:spTgt spid="8">
                                            <p:txEl>
                                              <p:pRg st="3" end="3"/>
                                            </p:txEl>
                                          </p:spTgt>
                                        </p:tgtEl>
                                      </p:cBhvr>
                                    </p:animEffect>
                                  </p:childTnLst>
                                  <p:subTnLst>
                                    <p:animClr clrSpc="rgb" dir="cw">
                                      <p:cBhvr override="childStyle">
                                        <p:cTn dur="1" fill="hold" display="0" masterRel="nextClick" afterEffect="1"/>
                                        <p:tgtEl>
                                          <p:spTgt spid="8">
                                            <p:txEl>
                                              <p:pRg st="3" end="3"/>
                                            </p:txEl>
                                          </p:spTgt>
                                        </p:tgtEl>
                                        <p:attrNameLst>
                                          <p:attrName>ppt_c</p:attrName>
                                        </p:attrNameLst>
                                      </p:cBhvr>
                                      <p:to>
                                        <a:srgbClr val="C0C0C0"/>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animEffect transition="in" filter="fade">
                                      <p:cBhvr>
                                        <p:cTn id="1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18984"/>
            <a:ext cx="9083615" cy="1335680"/>
          </a:xfrm>
        </p:spPr>
        <p:txBody>
          <a:bodyPr>
            <a:normAutofit fontScale="90000"/>
          </a:bodyPr>
          <a:lstStyle/>
          <a:p>
            <a:pPr algn="ctr"/>
            <a:r>
              <a:rPr lang="en-US" dirty="0"/>
              <a:t>“Ground-Based Instrument Development </a:t>
            </a:r>
            <a:br>
              <a:rPr lang="en-US" dirty="0"/>
            </a:br>
            <a:r>
              <a:rPr lang="en-US" dirty="0"/>
              <a:t>and Observational Strategies”</a:t>
            </a:r>
            <a:br>
              <a:rPr lang="en-US" dirty="0"/>
            </a:br>
            <a:r>
              <a:rPr lang="en-US" sz="2200" dirty="0" smtClean="0"/>
              <a:t>by Dave Turner</a:t>
            </a:r>
            <a:endParaRPr lang="en-US" sz="2200" dirty="0"/>
          </a:p>
        </p:txBody>
      </p:sp>
      <p:sp>
        <p:nvSpPr>
          <p:cNvPr id="4" name="Footer Placeholder 3"/>
          <p:cNvSpPr>
            <a:spLocks noGrp="1"/>
          </p:cNvSpPr>
          <p:nvPr>
            <p:ph type="ftr" sz="quarter" idx="3"/>
          </p:nvPr>
        </p:nvSpPr>
        <p:spPr/>
        <p:txBody>
          <a:bodyPr/>
          <a:lstStyle/>
          <a:p>
            <a:r>
              <a:rPr lang="en-US" dirty="0" smtClean="0"/>
              <a:t>NSSL Lab Review Feb 25–27, 2015</a:t>
            </a:r>
            <a:endParaRPr lang="en-US" dirty="0"/>
          </a:p>
        </p:txBody>
      </p:sp>
      <p:sp>
        <p:nvSpPr>
          <p:cNvPr id="5" name="Slide Number Placeholder 4"/>
          <p:cNvSpPr>
            <a:spLocks noGrp="1"/>
          </p:cNvSpPr>
          <p:nvPr>
            <p:ph type="sldNum" sz="quarter" idx="4"/>
          </p:nvPr>
        </p:nvSpPr>
        <p:spPr>
          <a:xfrm>
            <a:off x="6836447" y="6641554"/>
            <a:ext cx="2133600" cy="365125"/>
          </a:xfrm>
        </p:spPr>
        <p:txBody>
          <a:bodyPr/>
          <a:lstStyle/>
          <a:p>
            <a:fld id="{2AE81A39-2840-ED4D-A514-D08330109612}" type="slidenum">
              <a:rPr lang="en-US" smtClean="0"/>
              <a:pPr/>
              <a:t>5</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8823" y="1818019"/>
            <a:ext cx="2442424" cy="1831818"/>
          </a:xfrm>
          <a:prstGeom prst="rect">
            <a:avLst/>
          </a:prstGeom>
        </p:spPr>
      </p:pic>
      <p:sp>
        <p:nvSpPr>
          <p:cNvPr id="8" name="TextBox 7"/>
          <p:cNvSpPr txBox="1"/>
          <p:nvPr/>
        </p:nvSpPr>
        <p:spPr>
          <a:xfrm>
            <a:off x="357733" y="2077240"/>
            <a:ext cx="6012612" cy="3970318"/>
          </a:xfrm>
          <a:prstGeom prst="rect">
            <a:avLst/>
          </a:prstGeom>
          <a:noFill/>
        </p:spPr>
        <p:txBody>
          <a:bodyPr wrap="square" rtlCol="0">
            <a:spAutoFit/>
          </a:bodyPr>
          <a:lstStyle/>
          <a:p>
            <a:pPr marL="285750" indent="-285750">
              <a:buFont typeface="Arial" panose="020B0604020202020204" pitchFamily="34" charset="0"/>
              <a:buChar char="•"/>
            </a:pPr>
            <a:r>
              <a:rPr lang="en-US" b="1" dirty="0" smtClean="0"/>
              <a:t>Quality:</a:t>
            </a:r>
            <a:r>
              <a:rPr lang="en-US" dirty="0" smtClean="0"/>
              <a:t> Turner has more than 100 peer-reviewed publications</a:t>
            </a:r>
            <a:r>
              <a:rPr lang="en-US" dirty="0"/>
              <a:t>; 10 invited presentations in last 2 years (4 outside the U.S</a:t>
            </a:r>
            <a:r>
              <a:rPr lang="en-US" dirty="0" smtClean="0"/>
              <a:t>.)</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b="1" dirty="0" smtClean="0"/>
              <a:t>Performance</a:t>
            </a:r>
            <a:r>
              <a:rPr lang="en-US" dirty="0"/>
              <a:t>:  </a:t>
            </a:r>
            <a:r>
              <a:rPr lang="en-US" dirty="0" smtClean="0"/>
              <a:t>Turner consistently maintains &gt;$500K </a:t>
            </a:r>
            <a:r>
              <a:rPr lang="en-US" dirty="0"/>
              <a:t>in </a:t>
            </a:r>
            <a:r>
              <a:rPr lang="en-US" dirty="0" smtClean="0"/>
              <a:t>external funding; funds and mentors large numbers of students; serves </a:t>
            </a:r>
            <a:r>
              <a:rPr lang="en-US" dirty="0"/>
              <a:t>on Program Boards and </a:t>
            </a:r>
            <a:r>
              <a:rPr lang="en-US" dirty="0" smtClean="0"/>
              <a:t>Committees for major scientific funding agencies </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b="1" dirty="0" smtClean="0"/>
              <a:t>Relevance:</a:t>
            </a:r>
            <a:r>
              <a:rPr lang="en-US" dirty="0" smtClean="0"/>
              <a:t> Goal from NOAA R&amp;D 5-year Plan: </a:t>
            </a:r>
            <a:r>
              <a:rPr lang="en-US" i="1" dirty="0" smtClean="0"/>
              <a:t>Develop the foundational infrastructure for a “Network of Networks” that provides boundary layer profiles of winds, temperature, and moisture</a:t>
            </a:r>
            <a:endParaRPr lang="en-US" i="1" dirty="0"/>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5472" r="35661"/>
          <a:stretch/>
        </p:blipFill>
        <p:spPr>
          <a:xfrm>
            <a:off x="6870902" y="4044552"/>
            <a:ext cx="1950323" cy="2208698"/>
          </a:xfrm>
          <a:prstGeom prst="rect">
            <a:avLst/>
          </a:prstGeom>
        </p:spPr>
      </p:pic>
      <p:sp>
        <p:nvSpPr>
          <p:cNvPr id="7" name="TextBox 6"/>
          <p:cNvSpPr txBox="1"/>
          <p:nvPr/>
        </p:nvSpPr>
        <p:spPr>
          <a:xfrm>
            <a:off x="6289481" y="3625418"/>
            <a:ext cx="2854519" cy="369332"/>
          </a:xfrm>
          <a:prstGeom prst="rect">
            <a:avLst/>
          </a:prstGeom>
          <a:noFill/>
        </p:spPr>
        <p:txBody>
          <a:bodyPr wrap="square" rtlCol="0">
            <a:spAutoFit/>
          </a:bodyPr>
          <a:lstStyle/>
          <a:p>
            <a:pPr algn="ctr"/>
            <a:r>
              <a:rPr lang="en-US" dirty="0"/>
              <a:t>(from Montana)</a:t>
            </a:r>
          </a:p>
        </p:txBody>
      </p:sp>
    </p:spTree>
    <p:extLst>
      <p:ext uri="{BB962C8B-B14F-4D97-AF65-F5344CB8AC3E}">
        <p14:creationId xmlns:p14="http://schemas.microsoft.com/office/powerpoint/2010/main" val="641032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subTnLst>
                                    <p:animClr clrSpc="rgb" dir="cw">
                                      <p:cBhvr override="childStyle">
                                        <p:cTn dur="1" fill="hold" display="0" masterRel="nextClick" afterEffect="1"/>
                                        <p:tgtEl>
                                          <p:spTgt spid="8">
                                            <p:txEl>
                                              <p:pRg st="0" end="0"/>
                                            </p:txEl>
                                          </p:spTgt>
                                        </p:tgtEl>
                                        <p:attrNameLst>
                                          <p:attrName>ppt_c</p:attrName>
                                        </p:attrNameLst>
                                      </p:cBhvr>
                                      <p:to>
                                        <a:srgbClr val="C0C0C0"/>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subTnLst>
                                    <p:animClr clrSpc="rgb" dir="cw">
                                      <p:cBhvr override="childStyle">
                                        <p:cTn dur="1" fill="hold" display="0" masterRel="nextClick" afterEffect="1"/>
                                        <p:tgtEl>
                                          <p:spTgt spid="8">
                                            <p:txEl>
                                              <p:pRg st="2" end="2"/>
                                            </p:txEl>
                                          </p:spTgt>
                                        </p:tgtEl>
                                        <p:attrNameLst>
                                          <p:attrName>ppt_c</p:attrName>
                                        </p:attrNameLst>
                                      </p:cBhvr>
                                      <p:to>
                                        <a:srgbClr val="C0C0C0"/>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r>
              <a:rPr lang="en-US" dirty="0" smtClean="0"/>
              <a:t>NSSL Lab Review Feb 25–27, 2015</a:t>
            </a:r>
            <a:endParaRPr lang="en-US" dirty="0"/>
          </a:p>
        </p:txBody>
      </p:sp>
      <p:sp>
        <p:nvSpPr>
          <p:cNvPr id="5" name="Slide Number Placeholder 4"/>
          <p:cNvSpPr>
            <a:spLocks noGrp="1"/>
          </p:cNvSpPr>
          <p:nvPr>
            <p:ph type="sldNum" sz="quarter" idx="4"/>
          </p:nvPr>
        </p:nvSpPr>
        <p:spPr>
          <a:xfrm>
            <a:off x="6836447" y="6641554"/>
            <a:ext cx="2133600" cy="365125"/>
          </a:xfrm>
        </p:spPr>
        <p:txBody>
          <a:bodyPr/>
          <a:lstStyle/>
          <a:p>
            <a:fld id="{2AE81A39-2840-ED4D-A514-D08330109612}" type="slidenum">
              <a:rPr lang="en-US" smtClean="0"/>
              <a:pPr/>
              <a:t>6</a:t>
            </a:fld>
            <a:endParaRPr lang="en-US" dirty="0"/>
          </a:p>
        </p:txBody>
      </p:sp>
      <p:sp>
        <p:nvSpPr>
          <p:cNvPr id="12" name="TextBox 11"/>
          <p:cNvSpPr txBox="1"/>
          <p:nvPr/>
        </p:nvSpPr>
        <p:spPr>
          <a:xfrm>
            <a:off x="133445" y="2387791"/>
            <a:ext cx="6224221" cy="3416320"/>
          </a:xfrm>
          <a:prstGeom prst="rect">
            <a:avLst/>
          </a:prstGeom>
          <a:noFill/>
        </p:spPr>
        <p:txBody>
          <a:bodyPr wrap="square" rtlCol="0">
            <a:spAutoFit/>
          </a:bodyPr>
          <a:lstStyle/>
          <a:p>
            <a:pPr marL="285750" indent="-285750">
              <a:buFont typeface="Arial" panose="020B0604020202020204" pitchFamily="34" charset="0"/>
              <a:buChar char="•"/>
            </a:pPr>
            <a:r>
              <a:rPr lang="en-US" b="1" dirty="0" smtClean="0"/>
              <a:t>Quality:</a:t>
            </a:r>
            <a:r>
              <a:rPr lang="en-US" dirty="0" smtClean="0"/>
              <a:t> Clark won the 2011 AMS Editor’s Award, 2012 Presidential Early Career Award for Scientists and Engineers (PECASE), the 2013 OU/A&amp;GS Dean’s Award for “excellence in research and scholarship”</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b="1" dirty="0" smtClean="0"/>
              <a:t>Performance</a:t>
            </a:r>
            <a:r>
              <a:rPr lang="en-US" dirty="0" smtClean="0"/>
              <a:t>: HWT has instituted a funded</a:t>
            </a:r>
            <a:r>
              <a:rPr lang="en-US" dirty="0"/>
              <a:t>, peer-reviewed proposal process for choosing </a:t>
            </a:r>
            <a:r>
              <a:rPr lang="en-US" dirty="0" smtClean="0"/>
              <a:t>and </a:t>
            </a:r>
            <a:r>
              <a:rPr lang="en-US" dirty="0"/>
              <a:t>evaluating projects  </a:t>
            </a:r>
            <a:endParaRPr lang="en-US" dirty="0" smtClean="0"/>
          </a:p>
          <a:p>
            <a:pPr marL="233363" indent="-457200">
              <a:tabLst>
                <a:tab pos="274320" algn="l"/>
              </a:tabLst>
            </a:pPr>
            <a:r>
              <a:rPr lang="en-US" dirty="0" smtClean="0"/>
              <a:t>		</a:t>
            </a:r>
          </a:p>
          <a:p>
            <a:pPr marL="285750" indent="-285750">
              <a:buFont typeface="Arial" panose="020B0604020202020204" pitchFamily="34" charset="0"/>
              <a:buChar char="•"/>
            </a:pPr>
            <a:r>
              <a:rPr lang="en-US" b="1" dirty="0" smtClean="0"/>
              <a:t>Relevance:</a:t>
            </a:r>
            <a:r>
              <a:rPr lang="en-US" dirty="0" smtClean="0"/>
              <a:t> HWT activities engage and promote alignment between researchers, developers, and front-line forecasters. </a:t>
            </a:r>
            <a:endParaRPr lang="en-US" i="1"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7180016" y="1768200"/>
            <a:ext cx="1711056" cy="1141595"/>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b="4453"/>
          <a:stretch/>
        </p:blipFill>
        <p:spPr>
          <a:xfrm>
            <a:off x="6088045" y="3512323"/>
            <a:ext cx="3055955" cy="2189737"/>
          </a:xfrm>
          <a:prstGeom prst="rect">
            <a:avLst/>
          </a:prstGeom>
        </p:spPr>
      </p:pic>
      <p:sp>
        <p:nvSpPr>
          <p:cNvPr id="2" name="Title 1"/>
          <p:cNvSpPr>
            <a:spLocks noGrp="1"/>
          </p:cNvSpPr>
          <p:nvPr>
            <p:ph type="title"/>
          </p:nvPr>
        </p:nvSpPr>
        <p:spPr>
          <a:xfrm>
            <a:off x="381911" y="905775"/>
            <a:ext cx="8566289" cy="1289846"/>
          </a:xfrm>
        </p:spPr>
        <p:txBody>
          <a:bodyPr>
            <a:normAutofit fontScale="90000"/>
          </a:bodyPr>
          <a:lstStyle/>
          <a:p>
            <a:pPr algn="ctr"/>
            <a:r>
              <a:rPr lang="en-US" dirty="0"/>
              <a:t>“HWT Spring </a:t>
            </a:r>
            <a:r>
              <a:rPr lang="en-US" dirty="0" smtClean="0"/>
              <a:t>Forecasting </a:t>
            </a:r>
            <a:r>
              <a:rPr lang="en-US" dirty="0"/>
              <a:t>Experiment: </a:t>
            </a:r>
            <a:r>
              <a:rPr lang="en-US" dirty="0" smtClean="0"/>
              <a:t/>
            </a:r>
            <a:br>
              <a:rPr lang="en-US" dirty="0" smtClean="0"/>
            </a:br>
            <a:r>
              <a:rPr lang="en-US" dirty="0" smtClean="0"/>
              <a:t>History </a:t>
            </a:r>
            <a:r>
              <a:rPr lang="en-US" dirty="0"/>
              <a:t>&amp; Success”</a:t>
            </a:r>
            <a:br>
              <a:rPr lang="en-US" dirty="0"/>
            </a:br>
            <a:r>
              <a:rPr lang="en-US" sz="2200" dirty="0" smtClean="0"/>
              <a:t>by Adam Clark</a:t>
            </a:r>
            <a:endParaRPr lang="en-US" sz="2200" dirty="0"/>
          </a:p>
        </p:txBody>
      </p:sp>
      <p:sp>
        <p:nvSpPr>
          <p:cNvPr id="8" name="TextBox 7"/>
          <p:cNvSpPr txBox="1"/>
          <p:nvPr/>
        </p:nvSpPr>
        <p:spPr>
          <a:xfrm>
            <a:off x="3704104" y="2077617"/>
            <a:ext cx="1920581" cy="369332"/>
          </a:xfrm>
          <a:prstGeom prst="rect">
            <a:avLst/>
          </a:prstGeom>
          <a:noFill/>
        </p:spPr>
        <p:txBody>
          <a:bodyPr wrap="square" rtlCol="0">
            <a:spAutoFit/>
          </a:bodyPr>
          <a:lstStyle/>
          <a:p>
            <a:pPr algn="ctr"/>
            <a:r>
              <a:rPr lang="en-US" dirty="0" smtClean="0">
                <a:solidFill>
                  <a:schemeClr val="bg2"/>
                </a:solidFill>
              </a:rPr>
              <a:t>(From Iowa)</a:t>
            </a:r>
            <a:endParaRPr lang="en-US" dirty="0">
              <a:solidFill>
                <a:schemeClr val="bg2"/>
              </a:solidFill>
            </a:endParaRPr>
          </a:p>
        </p:txBody>
      </p:sp>
      <p:pic>
        <p:nvPicPr>
          <p:cNvPr id="1026" name="Picture 2" descr="C:\Users\jack.kain\Documents\Presentations\Param_wkshp_11\HWT_door_sign.jpg"/>
          <p:cNvPicPr>
            <a:picLocks noChangeAspect="1" noChangeArrowheads="1"/>
          </p:cNvPicPr>
          <p:nvPr/>
        </p:nvPicPr>
        <p:blipFill rotWithShape="1">
          <a:blip r:embed="rId5">
            <a:extLst>
              <a:ext uri="{28A0092B-C50C-407E-A947-70E740481C1C}">
                <a14:useLocalDpi xmlns:a14="http://schemas.microsoft.com/office/drawing/2010/main" val="0"/>
              </a:ext>
            </a:extLst>
          </a:blip>
          <a:srcRect l="35283" t="1533" r="11227" b="9599"/>
          <a:stretch/>
        </p:blipFill>
        <p:spPr bwMode="auto">
          <a:xfrm>
            <a:off x="133445" y="1358272"/>
            <a:ext cx="929519" cy="1029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7049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0" fill="hold"/>
                                        <p:tgtEl>
                                          <p:spTgt spid="3"/>
                                        </p:tgtEl>
                                      </p:cBhvr>
                                      <p:by x="200000" y="200000"/>
                                    </p:animScale>
                                  </p:childTnLst>
                                </p:cTn>
                              </p:par>
                              <p:par>
                                <p:cTn id="7" presetID="0" presetClass="path" presetSubtype="0" accel="50000" decel="50000" fill="hold" nodeType="withEffect">
                                  <p:stCondLst>
                                    <p:cond delay="0"/>
                                  </p:stCondLst>
                                  <p:childTnLst>
                                    <p:animMotion origin="layout" path="M -2.5E-6 -3.7037E-7 C -0.0118 -0.00255 -0.02465 -0.00393 -0.03715 -0.00579 C -0.04913 -0.00741 -0.06059 -0.00995 -0.07291 -0.01134 C -0.08038 -0.01296 -0.08767 -0.01366 -0.09548 -0.01481 C -0.10295 -0.01597 -0.11007 -0.01759 -0.11788 -0.01829 C -0.13316 -0.02222 -0.16857 -0.02801 -0.1868 -0.0294 C -0.20173 -0.03333 -0.21788 -0.03495 -0.23455 -0.0375 C -0.24479 -0.03912 -0.25486 -0.04097 -0.2651 -0.04259 C -0.26684 -0.04282 -0.26857 -0.04282 -0.27014 -0.04306 C -0.27604 -0.04398 -0.28159 -0.04514 -0.2875 -0.04606 C -0.29218 -0.04699 -0.30208 -0.04815 -0.30208 -0.04815 C -0.31146 -0.05046 -0.32014 -0.05208 -0.33125 -0.05324 C -0.34062 -0.05532 -0.35034 -0.05694 -0.36041 -0.0588 C -0.3658 -0.05972 -0.37291 -0.06088 -0.38264 -0.06227 C -0.39236 -0.06343 -0.39548 -0.06458 -0.40555 -0.06528 C -0.41146 -0.0669 -0.4158 -0.06643 -0.42413 -0.06852 C -0.43229 -0.07037 -0.44548 -0.07384 -0.44913 -0.07454 C -0.45278 -0.075 -0.45729 -0.07546 -0.46111 -0.07593 C -0.46232 -0.07616 -0.46493 -0.07639 -0.46493 -0.07639 " pathEditMode="relative" rAng="0" ptsTypes="ffffffffffffftfstff">
                                      <p:cBhvr>
                                        <p:cTn id="8" dur="500" fill="hold"/>
                                        <p:tgtEl>
                                          <p:spTgt spid="3"/>
                                        </p:tgtEl>
                                        <p:attrNameLst>
                                          <p:attrName>ppt_x</p:attrName>
                                          <p:attrName>ppt_y</p:attrName>
                                        </p:attrNameLst>
                                      </p:cBhvr>
                                      <p:rCtr x="-23247" y="-3819"/>
                                    </p:animMotion>
                                  </p:childTnLst>
                                </p:cTn>
                              </p:par>
                            </p:childTnLst>
                          </p:cTn>
                        </p:par>
                      </p:childTnLst>
                    </p:cTn>
                  </p:par>
                  <p:par>
                    <p:cTn id="9" fill="hold">
                      <p:stCondLst>
                        <p:cond delay="indefinite"/>
                      </p:stCondLst>
                      <p:childTnLst>
                        <p:par>
                          <p:cTn id="10" fill="hold">
                            <p:stCondLst>
                              <p:cond delay="0"/>
                            </p:stCondLst>
                            <p:childTnLst>
                              <p:par>
                                <p:cTn id="11" presetID="6" presetClass="emph" presetSubtype="0" fill="hold" nodeType="clickEffect">
                                  <p:stCondLst>
                                    <p:cond delay="0"/>
                                  </p:stCondLst>
                                  <p:childTnLst>
                                    <p:animScale>
                                      <p:cBhvr>
                                        <p:cTn id="12" dur="500" fill="hold"/>
                                        <p:tgtEl>
                                          <p:spTgt spid="3"/>
                                        </p:tgtEl>
                                      </p:cBhvr>
                                      <p:by x="50000" y="50000"/>
                                    </p:animScale>
                                  </p:childTnLst>
                                </p:cTn>
                              </p:par>
                              <p:par>
                                <p:cTn id="13" presetID="42" presetClass="path" presetSubtype="0" accel="50000" decel="50000" fill="hold" nodeType="withEffect">
                                  <p:stCondLst>
                                    <p:cond delay="0"/>
                                  </p:stCondLst>
                                  <p:childTnLst>
                                    <p:animMotion origin="layout" path="M -2.5E-6 -3.7037E-7 L -0.46493 -0.07639 " pathEditMode="relative" rAng="0" ptsTypes="AA">
                                      <p:cBhvr>
                                        <p:cTn id="14" dur="1000" spd="-100000" fill="hold"/>
                                        <p:tgtEl>
                                          <p:spTgt spid="3"/>
                                        </p:tgtEl>
                                        <p:attrNameLst>
                                          <p:attrName>ppt_x</p:attrName>
                                          <p:attrName>ppt_y</p:attrName>
                                        </p:attrNameLst>
                                      </p:cBhvr>
                                      <p:rCtr x="-23247" y="-3819"/>
                                    </p:animMotion>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animEffect transition="in" filter="fade">
                                      <p:cBhvr>
                                        <p:cTn id="19" dur="500"/>
                                        <p:tgtEl>
                                          <p:spTgt spid="12">
                                            <p:txEl>
                                              <p:pRg st="0" end="0"/>
                                            </p:txEl>
                                          </p:spTgt>
                                        </p:tgtEl>
                                      </p:cBhvr>
                                    </p:animEffect>
                                  </p:childTnLst>
                                  <p:subTnLst>
                                    <p:animClr clrSpc="rgb" dir="cw">
                                      <p:cBhvr override="childStyle">
                                        <p:cTn dur="1" fill="hold" display="0" masterRel="nextClick" afterEffect="1"/>
                                        <p:tgtEl>
                                          <p:spTgt spid="12">
                                            <p:txEl>
                                              <p:pRg st="0" end="0"/>
                                            </p:txEl>
                                          </p:spTgt>
                                        </p:tgtEl>
                                        <p:attrNameLst>
                                          <p:attrName>ppt_c</p:attrName>
                                        </p:attrNameLst>
                                      </p:cBhvr>
                                      <p:to>
                                        <a:srgbClr val="C0C0C0"/>
                                      </p:to>
                                    </p:animClr>
                                  </p:sub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
                                            <p:txEl>
                                              <p:pRg st="2" end="2"/>
                                            </p:txEl>
                                          </p:spTgt>
                                        </p:tgtEl>
                                        <p:attrNameLst>
                                          <p:attrName>style.visibility</p:attrName>
                                        </p:attrNameLst>
                                      </p:cBhvr>
                                      <p:to>
                                        <p:strVal val="visible"/>
                                      </p:to>
                                    </p:set>
                                    <p:animEffect transition="in" filter="fade">
                                      <p:cBhvr>
                                        <p:cTn id="24" dur="500"/>
                                        <p:tgtEl>
                                          <p:spTgt spid="12">
                                            <p:txEl>
                                              <p:pRg st="2" end="2"/>
                                            </p:txEl>
                                          </p:spTgt>
                                        </p:tgtEl>
                                      </p:cBhvr>
                                    </p:animEffect>
                                  </p:childTnLst>
                                  <p:subTnLst>
                                    <p:animClr clrSpc="rgb" dir="cw">
                                      <p:cBhvr override="childStyle">
                                        <p:cTn dur="1" fill="hold" display="0" masterRel="nextClick" afterEffect="1"/>
                                        <p:tgtEl>
                                          <p:spTgt spid="12">
                                            <p:txEl>
                                              <p:pRg st="2" end="2"/>
                                            </p:txEl>
                                          </p:spTgt>
                                        </p:tgtEl>
                                        <p:attrNameLst>
                                          <p:attrName>ppt_c</p:attrName>
                                        </p:attrNameLst>
                                      </p:cBhvr>
                                      <p:to>
                                        <a:srgbClr val="C0C0C0"/>
                                      </p:to>
                                    </p:animClr>
                                  </p:sub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xEl>
                                              <p:pRg st="4" end="4"/>
                                            </p:txEl>
                                          </p:spTgt>
                                        </p:tgtEl>
                                        <p:attrNameLst>
                                          <p:attrName>style.visibility</p:attrName>
                                        </p:attrNameLst>
                                      </p:cBhvr>
                                      <p:to>
                                        <p:strVal val="visible"/>
                                      </p:to>
                                    </p:set>
                                    <p:animEffect transition="in" filter="fade">
                                      <p:cBhvr>
                                        <p:cTn id="29"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743" y="995594"/>
            <a:ext cx="8566289" cy="1143000"/>
          </a:xfrm>
        </p:spPr>
        <p:txBody>
          <a:bodyPr>
            <a:normAutofit fontScale="90000"/>
          </a:bodyPr>
          <a:lstStyle/>
          <a:p>
            <a:pPr algn="ctr"/>
            <a:r>
              <a:rPr lang="en-US" dirty="0"/>
              <a:t>“Bridging Research and Operations: </a:t>
            </a:r>
            <a:r>
              <a:rPr lang="en-US" dirty="0" smtClean="0"/>
              <a:t/>
            </a:r>
            <a:br>
              <a:rPr lang="en-US" dirty="0" smtClean="0"/>
            </a:br>
            <a:r>
              <a:rPr lang="en-US" dirty="0" smtClean="0"/>
              <a:t>SPC </a:t>
            </a:r>
            <a:r>
              <a:rPr lang="en-US" dirty="0"/>
              <a:t>interactions &amp; Field Experiments” </a:t>
            </a:r>
            <a:br>
              <a:rPr lang="en-US" dirty="0"/>
            </a:br>
            <a:r>
              <a:rPr lang="en-US" sz="2200" dirty="0" smtClean="0"/>
              <a:t>by Mike </a:t>
            </a:r>
            <a:r>
              <a:rPr lang="en-US" sz="2200" dirty="0" err="1" smtClean="0"/>
              <a:t>Coniglio</a:t>
            </a:r>
            <a:endParaRPr lang="en-US" sz="2200" dirty="0"/>
          </a:p>
        </p:txBody>
      </p:sp>
      <p:sp>
        <p:nvSpPr>
          <p:cNvPr id="4" name="Footer Placeholder 3"/>
          <p:cNvSpPr>
            <a:spLocks noGrp="1"/>
          </p:cNvSpPr>
          <p:nvPr>
            <p:ph type="ftr" sz="quarter" idx="3"/>
          </p:nvPr>
        </p:nvSpPr>
        <p:spPr/>
        <p:txBody>
          <a:bodyPr/>
          <a:lstStyle/>
          <a:p>
            <a:r>
              <a:rPr lang="en-US" dirty="0" smtClean="0"/>
              <a:t>NSSL Lab Review Feb 25–27, 2015</a:t>
            </a:r>
            <a:endParaRPr lang="en-US" dirty="0"/>
          </a:p>
        </p:txBody>
      </p:sp>
      <p:sp>
        <p:nvSpPr>
          <p:cNvPr id="5" name="Slide Number Placeholder 4"/>
          <p:cNvSpPr>
            <a:spLocks noGrp="1"/>
          </p:cNvSpPr>
          <p:nvPr>
            <p:ph type="sldNum" sz="quarter" idx="4"/>
          </p:nvPr>
        </p:nvSpPr>
        <p:spPr>
          <a:xfrm>
            <a:off x="6836447" y="6641554"/>
            <a:ext cx="2133600" cy="365125"/>
          </a:xfrm>
        </p:spPr>
        <p:txBody>
          <a:bodyPr/>
          <a:lstStyle/>
          <a:p>
            <a:fld id="{2AE81A39-2840-ED4D-A514-D08330109612}" type="slidenum">
              <a:rPr lang="en-US" smtClean="0"/>
              <a:pPr/>
              <a:t>7</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03885">
            <a:off x="5907553" y="3857929"/>
            <a:ext cx="2993366" cy="2138261"/>
          </a:xfrm>
          <a:prstGeom prst="rect">
            <a:avLst/>
          </a:prstGeom>
        </p:spPr>
      </p:pic>
      <p:sp>
        <p:nvSpPr>
          <p:cNvPr id="11" name="TextBox 10"/>
          <p:cNvSpPr txBox="1"/>
          <p:nvPr/>
        </p:nvSpPr>
        <p:spPr>
          <a:xfrm>
            <a:off x="7629099" y="1769828"/>
            <a:ext cx="1514901" cy="646331"/>
          </a:xfrm>
          <a:prstGeom prst="rect">
            <a:avLst/>
          </a:prstGeom>
          <a:noFill/>
        </p:spPr>
        <p:txBody>
          <a:bodyPr wrap="square" rtlCol="0">
            <a:spAutoFit/>
          </a:bodyPr>
          <a:lstStyle/>
          <a:p>
            <a:r>
              <a:rPr lang="en-US" dirty="0" smtClean="0">
                <a:solidFill>
                  <a:schemeClr val="bg2"/>
                </a:solidFill>
              </a:rPr>
              <a:t>Hometown: Buffalo, NY</a:t>
            </a:r>
            <a:endParaRPr lang="en-US" dirty="0">
              <a:solidFill>
                <a:schemeClr val="bg2"/>
              </a:solidFill>
            </a:endParaRPr>
          </a:p>
        </p:txBody>
      </p:sp>
      <p:sp>
        <p:nvSpPr>
          <p:cNvPr id="12" name="TextBox 11"/>
          <p:cNvSpPr txBox="1"/>
          <p:nvPr/>
        </p:nvSpPr>
        <p:spPr>
          <a:xfrm>
            <a:off x="167647" y="2286763"/>
            <a:ext cx="6012612" cy="3693319"/>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b="1" dirty="0" smtClean="0"/>
              <a:t>Quality:</a:t>
            </a:r>
            <a:r>
              <a:rPr lang="en-US" dirty="0"/>
              <a:t> </a:t>
            </a:r>
            <a:r>
              <a:rPr lang="en-US" dirty="0" err="1" smtClean="0"/>
              <a:t>Coniglio</a:t>
            </a:r>
            <a:r>
              <a:rPr lang="en-US" dirty="0" smtClean="0"/>
              <a:t> won the 2008 PECASE Award, 2009 </a:t>
            </a:r>
            <a:r>
              <a:rPr lang="en-US" dirty="0"/>
              <a:t>NSSL Outstanding Scientific Paper </a:t>
            </a:r>
            <a:r>
              <a:rPr lang="en-US" dirty="0" smtClean="0"/>
              <a:t>Award, and 2012 AMS </a:t>
            </a:r>
            <a:r>
              <a:rPr lang="en-US" dirty="0"/>
              <a:t>Kenneth C. Spengler </a:t>
            </a:r>
            <a:r>
              <a:rPr lang="en-US" dirty="0" smtClean="0"/>
              <a:t>Award</a:t>
            </a:r>
            <a:endParaRPr lang="en-US" dirty="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b="1" dirty="0" smtClean="0"/>
              <a:t>Performance</a:t>
            </a:r>
            <a:r>
              <a:rPr lang="en-US" dirty="0" smtClean="0"/>
              <a:t>: </a:t>
            </a:r>
            <a:r>
              <a:rPr lang="en-US" dirty="0" err="1" smtClean="0"/>
              <a:t>Coniglio</a:t>
            </a:r>
            <a:r>
              <a:rPr lang="en-US" dirty="0" smtClean="0"/>
              <a:t> is the first NSSL scientist to work as a forecaster for the SPC, fulfilling a key element of the 1990s NWS re-organization vision</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b="1" dirty="0" smtClean="0"/>
              <a:t>Relevance:</a:t>
            </a:r>
            <a:r>
              <a:rPr lang="en-US" dirty="0" smtClean="0"/>
              <a:t> </a:t>
            </a:r>
            <a:r>
              <a:rPr lang="en-US" dirty="0" err="1" smtClean="0"/>
              <a:t>Coniglio</a:t>
            </a:r>
            <a:r>
              <a:rPr lang="en-US" dirty="0" smtClean="0"/>
              <a:t> is a leader in collaborative NSSL-SPC research, infusing scientific knowledge into SPC operations and operational insight into NSSL research activities</a:t>
            </a:r>
          </a:p>
          <a:p>
            <a:pPr marL="285750" indent="-285750">
              <a:buFont typeface="Arial" panose="020B0604020202020204" pitchFamily="34" charset="0"/>
              <a:buChar char="•"/>
            </a:pPr>
            <a:endParaRPr lang="en-US" i="1" dirty="0"/>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5918" y="2416159"/>
            <a:ext cx="1727550" cy="123388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7147" y="5639180"/>
            <a:ext cx="1577363" cy="74007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56803" y="5668911"/>
            <a:ext cx="710344" cy="710344"/>
          </a:xfrm>
          <a:prstGeom prst="rect">
            <a:avLst/>
          </a:prstGeom>
        </p:spPr>
      </p:pic>
    </p:spTree>
    <p:extLst>
      <p:ext uri="{BB962C8B-B14F-4D97-AF65-F5344CB8AC3E}">
        <p14:creationId xmlns:p14="http://schemas.microsoft.com/office/powerpoint/2010/main" val="1391740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subTnLst>
                                    <p:animClr clrSpc="rgb" dir="cw">
                                      <p:cBhvr override="childStyle">
                                        <p:cTn dur="1" fill="hold" display="0" masterRel="nextClick" afterEffect="1"/>
                                        <p:tgtEl>
                                          <p:spTgt spid="12">
                                            <p:txEl>
                                              <p:pRg st="0" end="0"/>
                                            </p:txEl>
                                          </p:spTgt>
                                        </p:tgtEl>
                                        <p:attrNameLst>
                                          <p:attrName>ppt_c</p:attrName>
                                        </p:attrNameLst>
                                      </p:cBhvr>
                                      <p:to>
                                        <a:srgbClr val="C0C0C0"/>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fade">
                                      <p:cBhvr>
                                        <p:cTn id="12" dur="500"/>
                                        <p:tgtEl>
                                          <p:spTgt spid="12">
                                            <p:txEl>
                                              <p:pRg st="2" end="2"/>
                                            </p:txEl>
                                          </p:spTgt>
                                        </p:tgtEl>
                                      </p:cBhvr>
                                    </p:animEffect>
                                  </p:childTnLst>
                                  <p:subTnLst>
                                    <p:animClr clrSpc="rgb" dir="cw">
                                      <p:cBhvr override="childStyle">
                                        <p:cTn dur="1" fill="hold" display="0" masterRel="nextClick" afterEffect="1"/>
                                        <p:tgtEl>
                                          <p:spTgt spid="12">
                                            <p:txEl>
                                              <p:pRg st="2" end="2"/>
                                            </p:txEl>
                                          </p:spTgt>
                                        </p:tgtEl>
                                        <p:attrNameLst>
                                          <p:attrName>ppt_c</p:attrName>
                                        </p:attrNameLst>
                                      </p:cBhvr>
                                      <p:to>
                                        <a:srgbClr val="C0C0C0"/>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4" end="4"/>
                                            </p:txEl>
                                          </p:spTgt>
                                        </p:tgtEl>
                                        <p:attrNameLst>
                                          <p:attrName>style.visibility</p:attrName>
                                        </p:attrNameLst>
                                      </p:cBhvr>
                                      <p:to>
                                        <p:strVal val="visible"/>
                                      </p:to>
                                    </p:set>
                                    <p:animEffect transition="in" filter="fade">
                                      <p:cBhvr>
                                        <p:cTn id="17"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830" y="755849"/>
            <a:ext cx="7527189" cy="879867"/>
          </a:xfrm>
        </p:spPr>
        <p:txBody>
          <a:bodyPr>
            <a:normAutofit fontScale="90000"/>
          </a:bodyPr>
          <a:lstStyle/>
          <a:p>
            <a:pPr algn="ctr"/>
            <a:r>
              <a:rPr lang="en-US" dirty="0" smtClean="0"/>
              <a:t>“The Warn </a:t>
            </a:r>
            <a:r>
              <a:rPr lang="en-US" dirty="0"/>
              <a:t>on </a:t>
            </a:r>
            <a:r>
              <a:rPr lang="en-US" dirty="0" smtClean="0"/>
              <a:t>Forecast Program”</a:t>
            </a:r>
            <a:r>
              <a:rPr lang="en-US" dirty="0"/>
              <a:t/>
            </a:r>
            <a:br>
              <a:rPr lang="en-US" dirty="0"/>
            </a:br>
            <a:r>
              <a:rPr lang="en-US" sz="2200" dirty="0" smtClean="0"/>
              <a:t>by Lou Wicker</a:t>
            </a:r>
            <a:endParaRPr lang="en-US" sz="2200" dirty="0"/>
          </a:p>
        </p:txBody>
      </p:sp>
      <p:sp>
        <p:nvSpPr>
          <p:cNvPr id="4" name="Footer Placeholder 3"/>
          <p:cNvSpPr>
            <a:spLocks noGrp="1"/>
          </p:cNvSpPr>
          <p:nvPr>
            <p:ph type="ftr" sz="quarter" idx="3"/>
          </p:nvPr>
        </p:nvSpPr>
        <p:spPr/>
        <p:txBody>
          <a:bodyPr/>
          <a:lstStyle/>
          <a:p>
            <a:r>
              <a:rPr lang="en-US" dirty="0" smtClean="0"/>
              <a:t>NSSL Lab Review Feb 25–27, 2015</a:t>
            </a:r>
            <a:endParaRPr lang="en-US" dirty="0"/>
          </a:p>
        </p:txBody>
      </p:sp>
      <p:sp>
        <p:nvSpPr>
          <p:cNvPr id="5" name="Slide Number Placeholder 4"/>
          <p:cNvSpPr>
            <a:spLocks noGrp="1"/>
          </p:cNvSpPr>
          <p:nvPr>
            <p:ph type="sldNum" sz="quarter" idx="4"/>
          </p:nvPr>
        </p:nvSpPr>
        <p:spPr>
          <a:xfrm>
            <a:off x="6836447" y="6641554"/>
            <a:ext cx="2133600" cy="365125"/>
          </a:xfrm>
        </p:spPr>
        <p:txBody>
          <a:bodyPr/>
          <a:lstStyle/>
          <a:p>
            <a:fld id="{2AE81A39-2840-ED4D-A514-D08330109612}" type="slidenum">
              <a:rPr lang="en-US" smtClean="0"/>
              <a:pPr/>
              <a:t>8</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57" y="1487786"/>
            <a:ext cx="2619375" cy="174307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6786" y="5134874"/>
            <a:ext cx="1143000" cy="11430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2931" y="3325213"/>
            <a:ext cx="2619375" cy="1743075"/>
          </a:xfrm>
          <a:prstGeom prst="rect">
            <a:avLst/>
          </a:prstGeom>
        </p:spPr>
      </p:pic>
      <p:sp>
        <p:nvSpPr>
          <p:cNvPr id="11" name="TextBox 10"/>
          <p:cNvSpPr txBox="1"/>
          <p:nvPr/>
        </p:nvSpPr>
        <p:spPr>
          <a:xfrm>
            <a:off x="7404421" y="755849"/>
            <a:ext cx="1739579" cy="646331"/>
          </a:xfrm>
          <a:prstGeom prst="rect">
            <a:avLst/>
          </a:prstGeom>
          <a:noFill/>
        </p:spPr>
        <p:txBody>
          <a:bodyPr wrap="none" rtlCol="0">
            <a:spAutoFit/>
          </a:bodyPr>
          <a:lstStyle/>
          <a:p>
            <a:pPr algn="ctr"/>
            <a:r>
              <a:rPr lang="en-US" dirty="0" smtClean="0">
                <a:solidFill>
                  <a:schemeClr val="bg2"/>
                </a:solidFill>
              </a:rPr>
              <a:t>From:</a:t>
            </a:r>
          </a:p>
          <a:p>
            <a:pPr algn="ctr"/>
            <a:r>
              <a:rPr lang="en-US" dirty="0" smtClean="0">
                <a:solidFill>
                  <a:schemeClr val="bg2"/>
                </a:solidFill>
              </a:rPr>
              <a:t>Rochester, NY</a:t>
            </a:r>
            <a:endParaRPr lang="en-US" dirty="0">
              <a:solidFill>
                <a:schemeClr val="bg2"/>
              </a:solidFill>
            </a:endParaRPr>
          </a:p>
        </p:txBody>
      </p:sp>
      <p:sp>
        <p:nvSpPr>
          <p:cNvPr id="12" name="TextBox 11"/>
          <p:cNvSpPr txBox="1"/>
          <p:nvPr/>
        </p:nvSpPr>
        <p:spPr>
          <a:xfrm>
            <a:off x="122830" y="1656777"/>
            <a:ext cx="6012612" cy="4524315"/>
          </a:xfrm>
          <a:prstGeom prst="rect">
            <a:avLst/>
          </a:prstGeom>
          <a:noFill/>
        </p:spPr>
        <p:txBody>
          <a:bodyPr wrap="square" rtlCol="0">
            <a:spAutoFit/>
          </a:bodyPr>
          <a:lstStyle/>
          <a:p>
            <a:pPr marL="285750" indent="-285750">
              <a:buFont typeface="Arial" panose="020B0604020202020204" pitchFamily="34" charset="0"/>
              <a:buChar char="•"/>
            </a:pPr>
            <a:r>
              <a:rPr lang="en-US" b="1" dirty="0" smtClean="0"/>
              <a:t>Quality: </a:t>
            </a:r>
            <a:r>
              <a:rPr lang="en-US" dirty="0" smtClean="0"/>
              <a:t>~100 peer-reviewed publications last 5 years for </a:t>
            </a:r>
            <a:r>
              <a:rPr lang="en-US" dirty="0" err="1" smtClean="0"/>
              <a:t>WoF</a:t>
            </a:r>
            <a:r>
              <a:rPr lang="en-US" dirty="0" smtClean="0"/>
              <a:t> Team; significant software contributions (e.g., model improvement, data assimilation) to broader community – R2A </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b="1" dirty="0" smtClean="0"/>
              <a:t>Performance</a:t>
            </a:r>
            <a:r>
              <a:rPr lang="en-US" dirty="0" smtClean="0"/>
              <a:t>: </a:t>
            </a:r>
            <a:r>
              <a:rPr lang="en-US" dirty="0" err="1" smtClean="0"/>
              <a:t>WoF</a:t>
            </a:r>
            <a:r>
              <a:rPr lang="en-US" dirty="0" smtClean="0"/>
              <a:t> stakeholders are engaged through frequent communications and annual </a:t>
            </a:r>
            <a:r>
              <a:rPr lang="en-US" dirty="0" err="1" smtClean="0"/>
              <a:t>WoF</a:t>
            </a:r>
            <a:r>
              <a:rPr lang="en-US" dirty="0" smtClean="0"/>
              <a:t> workshop; Scientific integrity and vision are maintained through collaboration with the </a:t>
            </a:r>
            <a:r>
              <a:rPr lang="en-US" dirty="0" err="1" smtClean="0"/>
              <a:t>WoF</a:t>
            </a:r>
            <a:r>
              <a:rPr lang="en-US" dirty="0" smtClean="0"/>
              <a:t> Science Advisory Board.</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b="1" dirty="0" smtClean="0"/>
              <a:t>Relevance</a:t>
            </a:r>
            <a:r>
              <a:rPr lang="en-US" b="1" dirty="0"/>
              <a:t>: </a:t>
            </a:r>
            <a:r>
              <a:rPr lang="en-US" dirty="0"/>
              <a:t>Goal from NOAA R&amp;D 5-year Plan: </a:t>
            </a:r>
            <a:r>
              <a:rPr lang="en-US" dirty="0" smtClean="0"/>
              <a:t>“</a:t>
            </a:r>
            <a:r>
              <a:rPr lang="en-US" i="1" dirty="0" smtClean="0"/>
              <a:t>Establish…technologies needed to produce robust ensemble-based numerical model warnings of severe weather with extended lead times, up to one hour or longer”</a:t>
            </a:r>
            <a:endParaRPr lang="en-US" i="1" dirty="0"/>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79077" y="5134874"/>
            <a:ext cx="1525344" cy="743364"/>
          </a:xfrm>
          <a:prstGeom prst="rect">
            <a:avLst/>
          </a:prstGeom>
        </p:spPr>
      </p:pic>
    </p:spTree>
    <p:extLst>
      <p:ext uri="{BB962C8B-B14F-4D97-AF65-F5344CB8AC3E}">
        <p14:creationId xmlns:p14="http://schemas.microsoft.com/office/powerpoint/2010/main" val="546758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subTnLst>
                                    <p:animClr clrSpc="rgb" dir="cw">
                                      <p:cBhvr override="childStyle">
                                        <p:cTn dur="1" fill="hold" display="0" masterRel="nextClick" afterEffect="1"/>
                                        <p:tgtEl>
                                          <p:spTgt spid="12">
                                            <p:txEl>
                                              <p:pRg st="0" end="0"/>
                                            </p:txEl>
                                          </p:spTgt>
                                        </p:tgtEl>
                                        <p:attrNameLst>
                                          <p:attrName>ppt_c</p:attrName>
                                        </p:attrNameLst>
                                      </p:cBhvr>
                                      <p:to>
                                        <a:srgbClr val="C0C0C0"/>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fade">
                                      <p:cBhvr>
                                        <p:cTn id="12" dur="500"/>
                                        <p:tgtEl>
                                          <p:spTgt spid="12">
                                            <p:txEl>
                                              <p:pRg st="2" end="2"/>
                                            </p:txEl>
                                          </p:spTgt>
                                        </p:tgtEl>
                                      </p:cBhvr>
                                    </p:animEffect>
                                  </p:childTnLst>
                                  <p:subTnLst>
                                    <p:animClr clrSpc="rgb" dir="cw">
                                      <p:cBhvr override="childStyle">
                                        <p:cTn dur="1" fill="hold" display="0" masterRel="nextClick" afterEffect="1"/>
                                        <p:tgtEl>
                                          <p:spTgt spid="12">
                                            <p:txEl>
                                              <p:pRg st="2" end="2"/>
                                            </p:txEl>
                                          </p:spTgt>
                                        </p:tgtEl>
                                        <p:attrNameLst>
                                          <p:attrName>ppt_c</p:attrName>
                                        </p:attrNameLst>
                                      </p:cBhvr>
                                      <p:to>
                                        <a:srgbClr val="C0C0C0"/>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4" end="4"/>
                                            </p:txEl>
                                          </p:spTgt>
                                        </p:tgtEl>
                                        <p:attrNameLst>
                                          <p:attrName>style.visibility</p:attrName>
                                        </p:attrNameLst>
                                      </p:cBhvr>
                                      <p:to>
                                        <p:strVal val="visible"/>
                                      </p:to>
                                    </p:set>
                                    <p:animEffect transition="in" filter="fade">
                                      <p:cBhvr>
                                        <p:cTn id="17"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619" y="835277"/>
            <a:ext cx="7354952" cy="1281184"/>
          </a:xfrm>
        </p:spPr>
        <p:txBody>
          <a:bodyPr>
            <a:normAutofit fontScale="90000"/>
          </a:bodyPr>
          <a:lstStyle/>
          <a:p>
            <a:pPr algn="ctr"/>
            <a:r>
              <a:rPr lang="en-US" dirty="0"/>
              <a:t>“Severe Weather Climatology </a:t>
            </a:r>
            <a:br>
              <a:rPr lang="en-US" dirty="0"/>
            </a:br>
            <a:r>
              <a:rPr lang="en-US" dirty="0"/>
              <a:t>and Long-Term Forecasting</a:t>
            </a:r>
            <a:r>
              <a:rPr lang="en-US" dirty="0" smtClean="0"/>
              <a:t>”</a:t>
            </a:r>
            <a:br>
              <a:rPr lang="en-US" dirty="0" smtClean="0"/>
            </a:br>
            <a:r>
              <a:rPr lang="en-US" sz="2200" dirty="0" smtClean="0"/>
              <a:t>by Harold Brooks</a:t>
            </a:r>
            <a:endParaRPr lang="en-US" sz="2200" dirty="0"/>
          </a:p>
        </p:txBody>
      </p:sp>
      <p:sp>
        <p:nvSpPr>
          <p:cNvPr id="4" name="Footer Placeholder 3"/>
          <p:cNvSpPr>
            <a:spLocks noGrp="1"/>
          </p:cNvSpPr>
          <p:nvPr>
            <p:ph type="ftr" sz="quarter" idx="3"/>
          </p:nvPr>
        </p:nvSpPr>
        <p:spPr/>
        <p:txBody>
          <a:bodyPr/>
          <a:lstStyle/>
          <a:p>
            <a:r>
              <a:rPr lang="en-US" dirty="0" smtClean="0"/>
              <a:t>NSSL Lab Review Feb 25–27, 2015</a:t>
            </a:r>
            <a:endParaRPr lang="en-US" dirty="0"/>
          </a:p>
        </p:txBody>
      </p:sp>
      <p:sp>
        <p:nvSpPr>
          <p:cNvPr id="5" name="Slide Number Placeholder 4"/>
          <p:cNvSpPr>
            <a:spLocks noGrp="1"/>
          </p:cNvSpPr>
          <p:nvPr>
            <p:ph type="sldNum" sz="quarter" idx="4"/>
          </p:nvPr>
        </p:nvSpPr>
        <p:spPr>
          <a:xfrm>
            <a:off x="6836447" y="6641554"/>
            <a:ext cx="2133600" cy="365125"/>
          </a:xfrm>
        </p:spPr>
        <p:txBody>
          <a:bodyPr/>
          <a:lstStyle/>
          <a:p>
            <a:fld id="{2AE81A39-2840-ED4D-A514-D08330109612}" type="slidenum">
              <a:rPr lang="en-US" smtClean="0"/>
              <a:pPr/>
              <a:t>9</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6447" y="4378978"/>
            <a:ext cx="2052754" cy="153956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6448" y="2113472"/>
            <a:ext cx="1504950" cy="1905000"/>
          </a:xfrm>
          <a:prstGeom prst="rect">
            <a:avLst/>
          </a:prstGeom>
        </p:spPr>
      </p:pic>
      <p:sp>
        <p:nvSpPr>
          <p:cNvPr id="9" name="TextBox 8"/>
          <p:cNvSpPr txBox="1"/>
          <p:nvPr/>
        </p:nvSpPr>
        <p:spPr>
          <a:xfrm>
            <a:off x="7274257" y="1446663"/>
            <a:ext cx="1760561" cy="646331"/>
          </a:xfrm>
          <a:prstGeom prst="rect">
            <a:avLst/>
          </a:prstGeom>
          <a:noFill/>
        </p:spPr>
        <p:txBody>
          <a:bodyPr wrap="square" rtlCol="0">
            <a:spAutoFit/>
          </a:bodyPr>
          <a:lstStyle/>
          <a:p>
            <a:pPr algn="ctr"/>
            <a:r>
              <a:rPr lang="en-US" dirty="0" smtClean="0">
                <a:solidFill>
                  <a:schemeClr val="bg2"/>
                </a:solidFill>
              </a:rPr>
              <a:t>Hometown: St. Louis, MO</a:t>
            </a:r>
            <a:endParaRPr lang="en-US" dirty="0">
              <a:solidFill>
                <a:schemeClr val="bg2"/>
              </a:solidFill>
            </a:endParaRPr>
          </a:p>
        </p:txBody>
      </p:sp>
      <p:sp>
        <p:nvSpPr>
          <p:cNvPr id="11" name="TextBox 10"/>
          <p:cNvSpPr txBox="1"/>
          <p:nvPr/>
        </p:nvSpPr>
        <p:spPr>
          <a:xfrm>
            <a:off x="294619" y="2023645"/>
            <a:ext cx="6578222" cy="4247317"/>
          </a:xfrm>
          <a:prstGeom prst="rect">
            <a:avLst/>
          </a:prstGeom>
          <a:noFill/>
        </p:spPr>
        <p:txBody>
          <a:bodyPr wrap="square" rtlCol="0">
            <a:spAutoFit/>
          </a:bodyPr>
          <a:lstStyle/>
          <a:p>
            <a:pPr marL="285750" indent="-285750">
              <a:buFont typeface="Arial" panose="020B0604020202020204" pitchFamily="34" charset="0"/>
              <a:buChar char="•"/>
            </a:pPr>
            <a:r>
              <a:rPr lang="en-US" b="1" dirty="0" smtClean="0"/>
              <a:t>Quality: </a:t>
            </a:r>
            <a:r>
              <a:rPr lang="en-US" dirty="0" smtClean="0"/>
              <a:t>Harold won the 2012 NOAA </a:t>
            </a:r>
            <a:r>
              <a:rPr lang="en-US" dirty="0" err="1"/>
              <a:t>Albritton</a:t>
            </a:r>
            <a:r>
              <a:rPr lang="en-US" dirty="0"/>
              <a:t> Award for “outstanding achievement in communicating the meaning and value of NOAA-related science and research to non-scientific audiences</a:t>
            </a:r>
            <a:r>
              <a:rPr lang="en-US" dirty="0" smtClean="0"/>
              <a:t>”</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b="1" dirty="0" smtClean="0"/>
              <a:t>Performance</a:t>
            </a:r>
            <a:r>
              <a:rPr lang="en-US" dirty="0" smtClean="0"/>
              <a:t>: Exceptional breadth of contributions, from contributing to </a:t>
            </a:r>
            <a:r>
              <a:rPr lang="en-US" dirty="0"/>
              <a:t>the 2006 IPCC team that won Nobel Peace </a:t>
            </a:r>
            <a:r>
              <a:rPr lang="en-US" dirty="0" smtClean="0"/>
              <a:t>Prize</a:t>
            </a:r>
            <a:r>
              <a:rPr lang="en-US" dirty="0"/>
              <a:t> </a:t>
            </a:r>
            <a:r>
              <a:rPr lang="en-US" dirty="0" smtClean="0"/>
              <a:t>to playing a key </a:t>
            </a:r>
            <a:r>
              <a:rPr lang="en-US" dirty="0"/>
              <a:t>role </a:t>
            </a:r>
            <a:r>
              <a:rPr lang="en-US" dirty="0" smtClean="0"/>
              <a:t>in establishing </a:t>
            </a:r>
            <a:r>
              <a:rPr lang="en-US" dirty="0"/>
              <a:t>the European Severe Storms </a:t>
            </a:r>
            <a:r>
              <a:rPr lang="en-US" dirty="0" smtClean="0"/>
              <a:t>Laboratory to serving on the OKC </a:t>
            </a:r>
            <a:r>
              <a:rPr lang="en-US" dirty="0"/>
              <a:t>Mayor’s </a:t>
            </a:r>
            <a:r>
              <a:rPr lang="en-US" dirty="0" smtClean="0"/>
              <a:t>Storm Safety </a:t>
            </a:r>
            <a:r>
              <a:rPr lang="en-US" dirty="0"/>
              <a:t>Task </a:t>
            </a:r>
            <a:r>
              <a:rPr lang="en-US" dirty="0" smtClean="0"/>
              <a:t>Force</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b="1" dirty="0" smtClean="0"/>
              <a:t>Relevance</a:t>
            </a:r>
            <a:r>
              <a:rPr lang="en-US" b="1" dirty="0"/>
              <a:t>: </a:t>
            </a:r>
            <a:r>
              <a:rPr lang="en-US" dirty="0" smtClean="0"/>
              <a:t>Objective </a:t>
            </a:r>
            <a:r>
              <a:rPr lang="en-US" dirty="0"/>
              <a:t>from NOAA R&amp;D 5-year Plan: </a:t>
            </a:r>
            <a:r>
              <a:rPr lang="en-US" dirty="0" smtClean="0"/>
              <a:t>“</a:t>
            </a:r>
            <a:r>
              <a:rPr lang="en-US" i="1" dirty="0" smtClean="0"/>
              <a:t>Apply understanding of weather and climate extremes and the weather-climate linkage to improve preparedness and response”</a:t>
            </a:r>
            <a:endParaRPr lang="en-US" i="1" dirty="0"/>
          </a:p>
        </p:txBody>
      </p:sp>
    </p:spTree>
    <p:extLst>
      <p:ext uri="{BB962C8B-B14F-4D97-AF65-F5344CB8AC3E}">
        <p14:creationId xmlns:p14="http://schemas.microsoft.com/office/powerpoint/2010/main" val="2492679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subTnLst>
                                    <p:animClr clrSpc="rgb" dir="cw">
                                      <p:cBhvr override="childStyle">
                                        <p:cTn dur="1" fill="hold" display="0" masterRel="nextClick" afterEffect="1"/>
                                        <p:tgtEl>
                                          <p:spTgt spid="11">
                                            <p:txEl>
                                              <p:pRg st="0" end="0"/>
                                            </p:txEl>
                                          </p:spTgt>
                                        </p:tgtEl>
                                        <p:attrNameLst>
                                          <p:attrName>ppt_c</p:attrName>
                                        </p:attrNameLst>
                                      </p:cBhvr>
                                      <p:to>
                                        <a:srgbClr val="C0C0C0"/>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fade">
                                      <p:cBhvr>
                                        <p:cTn id="12" dur="500"/>
                                        <p:tgtEl>
                                          <p:spTgt spid="11">
                                            <p:txEl>
                                              <p:pRg st="2" end="2"/>
                                            </p:txEl>
                                          </p:spTgt>
                                        </p:tgtEl>
                                      </p:cBhvr>
                                    </p:animEffect>
                                  </p:childTnLst>
                                  <p:subTnLst>
                                    <p:animClr clrSpc="rgb" dir="cw">
                                      <p:cBhvr override="childStyle">
                                        <p:cTn dur="1" fill="hold" display="0" masterRel="nextClick" afterEffect="1"/>
                                        <p:tgtEl>
                                          <p:spTgt spid="11">
                                            <p:txEl>
                                              <p:pRg st="2" end="2"/>
                                            </p:txEl>
                                          </p:spTgt>
                                        </p:tgtEl>
                                        <p:attrNameLst>
                                          <p:attrName>ppt_c</p:attrName>
                                        </p:attrNameLst>
                                      </p:cBhvr>
                                      <p:to>
                                        <a:srgbClr val="C0C0C0"/>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animEffect transition="in" filter="fade">
                                      <p:cBhvr>
                                        <p:cTn id="17"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2015-review-template">
  <a:themeElements>
    <a:clrScheme name="NSSL Review 2015">
      <a:dk1>
        <a:srgbClr val="000000"/>
      </a:dk1>
      <a:lt1>
        <a:srgbClr val="FFFFFF"/>
      </a:lt1>
      <a:dk2>
        <a:srgbClr val="001526"/>
      </a:dk2>
      <a:lt2>
        <a:srgbClr val="0A4595"/>
      </a:lt2>
      <a:accent1>
        <a:srgbClr val="0099D8"/>
      </a:accent1>
      <a:accent2>
        <a:srgbClr val="FF8100"/>
      </a:accent2>
      <a:accent3>
        <a:srgbClr val="A3001B"/>
      </a:accent3>
      <a:accent4>
        <a:srgbClr val="004C0D"/>
      </a:accent4>
      <a:accent5>
        <a:srgbClr val="CCCCCC"/>
      </a:accent5>
      <a:accent6>
        <a:srgbClr val="E50026"/>
      </a:accent6>
      <a:hlink>
        <a:srgbClr val="0099D8"/>
      </a:hlink>
      <a:folHlink>
        <a:srgbClr val="002D40"/>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Pixel">
      <a:fillStyleLst>
        <a:solidFill>
          <a:schemeClr val="phClr"/>
        </a:solidFill>
        <a:solidFill>
          <a:schemeClr val="phClr">
            <a:satMod val="150000"/>
          </a:schemeClr>
        </a:solidFill>
        <a:solidFill>
          <a:schemeClr val="phClr">
            <a:shade val="80000"/>
            <a:lumMod val="90000"/>
          </a:scheme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50800" cap="flat" cmpd="sng" algn="ctr">
          <a:solidFill>
            <a:schemeClr val="phClr">
              <a:alpha val="80000"/>
            </a:schemeClr>
          </a:solidFill>
          <a:prstDash val="solid"/>
        </a:ln>
      </a:lnStyleLst>
      <a:effectStyleLst>
        <a:effectStyle>
          <a:effectLst/>
        </a:effectStyle>
        <a:effectStyle>
          <a:effectLst>
            <a:outerShdw blurRad="50800" dist="63500" dir="2700000" sx="102000" sy="102000" rotWithShape="0">
              <a:srgbClr val="000000">
                <a:alpha val="50000"/>
              </a:srgbClr>
            </a:outerShdw>
          </a:effectLst>
          <a:scene3d>
            <a:camera prst="orthographicFront">
              <a:rot lat="0" lon="0" rev="0"/>
            </a:camera>
            <a:lightRig rig="glow" dir="tl"/>
          </a:scene3d>
          <a:sp3d>
            <a:bevelT w="0" h="0"/>
          </a:sp3d>
        </a:effectStyle>
        <a:effectStyle>
          <a:effectLst>
            <a:outerShdw blurRad="63500" dist="38100" dir="3600000" sx="103000" sy="103000" rotWithShape="0">
              <a:srgbClr val="000000">
                <a:alpha val="60000"/>
              </a:srgbClr>
            </a:outerShdw>
          </a:effectLst>
          <a:scene3d>
            <a:camera prst="orthographicFront">
              <a:rot lat="0" lon="0" rev="0"/>
            </a:camera>
            <a:lightRig rig="flat" dir="t">
              <a:rot lat="0" lon="0" rev="5400000"/>
            </a:lightRig>
          </a:scene3d>
          <a:sp3d prstMaterial="softmetal">
            <a:bevelT w="63500" h="38100"/>
          </a:sp3d>
        </a:effectStyle>
      </a:effectStyleLst>
      <a:bgFillStyleLst>
        <a:solidFill>
          <a:schemeClr val="phClr"/>
        </a:solidFill>
        <a:gradFill rotWithShape="1">
          <a:gsLst>
            <a:gs pos="0">
              <a:schemeClr val="phClr">
                <a:tint val="100000"/>
                <a:shade val="95000"/>
                <a:satMod val="350000"/>
              </a:schemeClr>
            </a:gs>
            <a:gs pos="100000">
              <a:schemeClr val="phClr">
                <a:shade val="20000"/>
                <a:satMod val="150000"/>
              </a:schemeClr>
            </a:gs>
          </a:gsLst>
          <a:lin ang="5400000" scaled="0"/>
        </a:gradFill>
        <a:blipFill rotWithShape="1">
          <a:blip xmlns:r="http://schemas.openxmlformats.org/officeDocument/2006/relationships" r:embed="rId1">
            <a:duotone>
              <a:schemeClr val="phClr">
                <a:shade val="1000"/>
                <a:satMod val="400000"/>
              </a:schemeClr>
              <a:schemeClr val="phClr">
                <a:tint val="50000"/>
                <a:satMod val="4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2015-review-template.potx</Template>
  <TotalTime>8562</TotalTime>
  <Words>1823</Words>
  <Application>Microsoft Office PowerPoint</Application>
  <PresentationFormat>On-screen Show (4:3)</PresentationFormat>
  <Paragraphs>92</Paragraphs>
  <Slides>9</Slides>
  <Notes>8</Notes>
  <HiddenSlides>0</HiddenSlides>
  <MMClips>0</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2015-review-template</vt:lpstr>
      <vt:lpstr>Hazardous Weather Forecasts and Warnings Overview: Forecast Division</vt:lpstr>
      <vt:lpstr>NSSL  Forecast Research and Development Division</vt:lpstr>
      <vt:lpstr>NSSL Forecast Research and Development :  Spanning the spectrum from Research to Operations</vt:lpstr>
      <vt:lpstr>“Process Studies of Convective Storms  and their Environments” by Conrad Ziegler:  A linchpin of basic research at NSSL for over 20 years </vt:lpstr>
      <vt:lpstr>“Ground-Based Instrument Development  and Observational Strategies” by Dave Turner</vt:lpstr>
      <vt:lpstr>“HWT Spring Forecasting Experiment:  History &amp; Success” by Adam Clark</vt:lpstr>
      <vt:lpstr>“Bridging Research and Operations:  SPC interactions &amp; Field Experiments”  by Mike Coniglio</vt:lpstr>
      <vt:lpstr>“The Warn on Forecast Program” by Lou Wicker</vt:lpstr>
      <vt:lpstr>“Severe Weather Climatology  and Long-Term Forecasting” by Harold Brooks</vt:lpstr>
    </vt:vector>
  </TitlesOfParts>
  <Company>National Severe Storms Laboratory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Vicki Farmer</dc:creator>
  <cp:lastModifiedBy>Jack Kain</cp:lastModifiedBy>
  <cp:revision>114</cp:revision>
  <dcterms:created xsi:type="dcterms:W3CDTF">2014-10-24T15:10:25Z</dcterms:created>
  <dcterms:modified xsi:type="dcterms:W3CDTF">2015-02-11T20:26:19Z</dcterms:modified>
</cp:coreProperties>
</file>