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344" y="-112"/>
      </p:cViewPr>
      <p:guideLst>
        <p:guide orient="horz" pos="2158"/>
        <p:guide pos="30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6" t="-314" r="19772" b="314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8" t="-314" b="314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4" t="218" r="29440" b="1"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763075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520"/>
            <a:ext cx="9144000" cy="731520"/>
          </a:xfrm>
          <a:prstGeom prst="rect">
            <a:avLst/>
          </a:prstGeo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16713" y="0"/>
            <a:ext cx="7316882" cy="786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56493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5" r:id="rId2"/>
    <p:sldLayoutId id="2147485058" r:id="rId3"/>
    <p:sldLayoutId id="214748506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indent="0" algn="ctr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761681"/>
          </a:xfrm>
        </p:spPr>
        <p:txBody>
          <a:bodyPr/>
          <a:lstStyle/>
          <a:p>
            <a:r>
              <a:rPr lang="en-US" b="1" dirty="0" smtClean="0">
                <a:latin typeface="Abadi MT Condensed Light"/>
                <a:cs typeface="Abadi MT Condensed Light"/>
              </a:rPr>
              <a:t>Warning Research at NSSL</a:t>
            </a:r>
            <a:endParaRPr lang="en-US" b="1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137754" y="5516285"/>
            <a:ext cx="6006246" cy="1341714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>Dr. David P. Jorgensen (</a:t>
            </a:r>
            <a:r>
              <a:rPr lang="en-US" i="1" dirty="0" smtClean="0">
                <a:latin typeface="Abadi MT Condensed Light"/>
                <a:cs typeface="Abadi MT Condensed Light"/>
              </a:rPr>
              <a:t>Chief</a:t>
            </a:r>
            <a:r>
              <a:rPr lang="en-US" dirty="0" smtClean="0">
                <a:latin typeface="Abadi MT Condensed Light"/>
                <a:cs typeface="Abadi MT Condensed Light"/>
              </a:rPr>
              <a:t>, Warnings R&amp;D Division/NSSL)</a:t>
            </a:r>
            <a:endParaRPr lang="en-US" dirty="0">
              <a:latin typeface="Abadi MT Condensed Light"/>
              <a:cs typeface="Abadi MT Condensed Light"/>
            </a:endParaRPr>
          </a:p>
          <a:p>
            <a:r>
              <a:rPr lang="en-US" sz="1600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Norman, Oklahoma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721011"/>
            <a:ext cx="7315200" cy="71331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Results from 2009 Review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08262"/>
              </p:ext>
            </p:extLst>
          </p:nvPr>
        </p:nvGraphicFramePr>
        <p:xfrm>
          <a:off x="358775" y="1689100"/>
          <a:ext cx="8340725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Document" r:id="rId3" imgW="5638800" imgH="2159000" progId="Word.Document.12">
                  <p:embed/>
                </p:oleObj>
              </mc:Choice>
              <mc:Fallback>
                <p:oleObj name="Document" r:id="rId3" imgW="5638800" imgH="215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775" y="1689100"/>
                        <a:ext cx="8340725" cy="319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2853015" y="3061233"/>
            <a:ext cx="1374318" cy="713310"/>
          </a:xfrm>
          <a:prstGeom prst="ellipse">
            <a:avLst/>
          </a:prstGeom>
          <a:solidFill>
            <a:schemeClr val="accent1">
              <a:shade val="80000"/>
              <a:lumMod val="9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66833" y="3061233"/>
            <a:ext cx="1374318" cy="713310"/>
          </a:xfrm>
          <a:prstGeom prst="ellipse">
            <a:avLst/>
          </a:prstGeom>
          <a:solidFill>
            <a:schemeClr val="accent1">
              <a:shade val="80000"/>
              <a:lumMod val="9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88633" y="3061233"/>
            <a:ext cx="1374318" cy="713310"/>
          </a:xfrm>
          <a:prstGeom prst="ellipse">
            <a:avLst/>
          </a:prstGeom>
          <a:solidFill>
            <a:schemeClr val="accent1">
              <a:shade val="80000"/>
              <a:lumMod val="9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984373" y="3610046"/>
            <a:ext cx="1330827" cy="1678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22132" y="5315905"/>
            <a:ext cx="2324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Worked to improve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57" y="739407"/>
            <a:ext cx="7583488" cy="739407"/>
          </a:xfrm>
        </p:spPr>
        <p:txBody>
          <a:bodyPr/>
          <a:lstStyle/>
          <a:p>
            <a:pPr algn="l"/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326078"/>
              </p:ext>
            </p:extLst>
          </p:nvPr>
        </p:nvGraphicFramePr>
        <p:xfrm>
          <a:off x="780258" y="1778401"/>
          <a:ext cx="7583487" cy="175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27829"/>
                <a:gridCol w="2527829"/>
                <a:gridCol w="252782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2003-2008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2009-2014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Journal</a:t>
                      </a:r>
                      <a:r>
                        <a:rPr lang="en-US" baseline="0" dirty="0" smtClean="0"/>
                        <a:t> Articles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HWT/EWP Projects -total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28</a:t>
                      </a:r>
                      <a:r>
                        <a:rPr lang="en-US" baseline="30000" dirty="0" smtClean="0"/>
                        <a:t>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Grants for EWP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~$200k-$300k</a:t>
                      </a:r>
                      <a:r>
                        <a:rPr lang="en-US" baseline="0" dirty="0" smtClean="0"/>
                        <a:t> (2008)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$1.307M (2014)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9462" y="3838020"/>
            <a:ext cx="777450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Does not include HWT-Hydro starting in 2014 in collaboration with WPC</a:t>
            </a:r>
            <a:endParaRPr lang="en-US" sz="2000" baseline="30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baseline="30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Grants in 2014 include: NASA/GOES-R risk reduction, OWAQ, Sandy Supplemental, NWS (</a:t>
            </a:r>
            <a:r>
              <a:rPr lang="en-US" sz="2000" dirty="0" smtClean="0">
                <a:latin typeface="Arial"/>
                <a:cs typeface="Arial"/>
              </a:rPr>
              <a:t>FACETs), Radar Operations Center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1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17006"/>
            <a:ext cx="7583488" cy="761808"/>
          </a:xfrm>
        </p:spPr>
        <p:txBody>
          <a:bodyPr/>
          <a:lstStyle/>
          <a:p>
            <a:pPr algn="l"/>
            <a:r>
              <a:rPr lang="en-US" dirty="0" smtClean="0"/>
              <a:t>Relevance to Warnings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50" y="1720433"/>
            <a:ext cx="5974598" cy="391951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b="1" dirty="0">
                <a:latin typeface="Arial"/>
                <a:cs typeface="Arial"/>
              </a:rPr>
              <a:t>NOAA Next Generation Strategic </a:t>
            </a:r>
            <a:r>
              <a:rPr lang="en-US" b="1" dirty="0" smtClean="0">
                <a:latin typeface="Arial"/>
                <a:cs typeface="Arial"/>
              </a:rPr>
              <a:t>Plan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Arial"/>
                <a:cs typeface="Arial"/>
              </a:rPr>
              <a:t>Overarching NOAA Goal: </a:t>
            </a:r>
            <a:r>
              <a:rPr lang="en-US" i="1" dirty="0" smtClean="0">
                <a:latin typeface="Arial"/>
                <a:cs typeface="Arial"/>
              </a:rPr>
              <a:t>Weather Ready Nation</a:t>
            </a:r>
          </a:p>
          <a:p>
            <a:pPr lvl="2">
              <a:buFont typeface="Wingdings" charset="2"/>
              <a:buChar char="ü"/>
            </a:pPr>
            <a:r>
              <a:rPr lang="en-US" b="1" dirty="0" smtClean="0">
                <a:latin typeface="Arial"/>
                <a:cs typeface="Arial"/>
              </a:rPr>
              <a:t>Objective</a:t>
            </a:r>
            <a:r>
              <a:rPr lang="en-US" dirty="0" smtClean="0">
                <a:latin typeface="Arial"/>
                <a:cs typeface="Arial"/>
              </a:rPr>
              <a:t>: Reduced loss of life, property, and disruption from high-impact events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Arial"/>
                <a:cs typeface="Arial"/>
              </a:rPr>
              <a:t>NOAA/OAR 5-year Research Plan </a:t>
            </a:r>
            <a:r>
              <a:rPr lang="en-US" dirty="0" smtClean="0">
                <a:latin typeface="Arial"/>
                <a:cs typeface="Arial"/>
              </a:rPr>
              <a:t>(2013-2017)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Arial"/>
                <a:cs typeface="Arial"/>
              </a:rPr>
              <a:t>R&amp;D supporting improved prediction of high-impact events (improved observations, predictive guidance, decision support tools)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Screen Shot 2015-01-21 at 10.14.46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8458" y="1127203"/>
            <a:ext cx="2039978" cy="2743200"/>
          </a:xfrm>
          <a:prstGeom prst="rect">
            <a:avLst/>
          </a:prstGeom>
        </p:spPr>
      </p:pic>
      <p:pic>
        <p:nvPicPr>
          <p:cNvPr id="8" name="Picture 7" descr="Screen Shot 2015-02-10 at 11.02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8" y="3518792"/>
            <a:ext cx="2194560" cy="28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11" y="712382"/>
            <a:ext cx="7297804" cy="730708"/>
          </a:xfrm>
        </p:spPr>
        <p:txBody>
          <a:bodyPr/>
          <a:lstStyle/>
          <a:p>
            <a:pPr algn="l"/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69498"/>
            <a:ext cx="7583488" cy="4877709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Peer-Reviewed Publications: </a:t>
            </a:r>
            <a:r>
              <a:rPr lang="en-US" sz="2400" dirty="0" smtClean="0"/>
              <a:t>45 </a:t>
            </a:r>
            <a:r>
              <a:rPr lang="en-US" sz="2400" dirty="0" smtClean="0"/>
              <a:t>since 2009</a:t>
            </a:r>
            <a:endParaRPr lang="en-US" sz="2400" dirty="0" smtClean="0">
              <a:latin typeface="Arial"/>
              <a:cs typeface="Arial"/>
            </a:endParaRPr>
          </a:p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FACETs added to NWS DRAFT </a:t>
            </a:r>
            <a:r>
              <a:rPr lang="en-US" sz="2400" i="1" dirty="0" smtClean="0">
                <a:latin typeface="Arial"/>
                <a:cs typeface="Arial"/>
              </a:rPr>
              <a:t>Weather Ready Nation </a:t>
            </a:r>
            <a:r>
              <a:rPr lang="en-US" sz="2400" dirty="0" smtClean="0">
                <a:latin typeface="Arial"/>
                <a:cs typeface="Arial"/>
              </a:rPr>
              <a:t>Action Plan</a:t>
            </a:r>
            <a:endParaRPr lang="en-US" sz="2400" dirty="0" smtClean="0">
              <a:latin typeface="Arial"/>
              <a:cs typeface="Arial"/>
            </a:endParaRPr>
          </a:p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WRDD Awards (since </a:t>
            </a:r>
            <a:r>
              <a:rPr lang="en-US" sz="2400" dirty="0" smtClean="0">
                <a:latin typeface="Arial"/>
                <a:cs typeface="Arial"/>
              </a:rPr>
              <a:t>2009)</a:t>
            </a:r>
            <a:endParaRPr lang="en-US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DOC Gold Medal (2014)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NOAA Bronze Medal (2011)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4 NOAA Outstanding Paper Awards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NWA Operational </a:t>
            </a:r>
            <a:r>
              <a:rPr lang="en-US" sz="2400" dirty="0">
                <a:latin typeface="Arial"/>
                <a:cs typeface="Arial"/>
              </a:rPr>
              <a:t>Achievement Individual </a:t>
            </a:r>
            <a:r>
              <a:rPr lang="en-US" sz="2400" dirty="0" smtClean="0">
                <a:latin typeface="Arial"/>
                <a:cs typeface="Arial"/>
              </a:rPr>
              <a:t>Award (2014)</a:t>
            </a:r>
            <a:endParaRPr lang="en-US" sz="2400" i="1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NOAA </a:t>
            </a:r>
            <a:r>
              <a:rPr lang="en-US" sz="2400" dirty="0">
                <a:latin typeface="Arial"/>
                <a:cs typeface="Arial"/>
              </a:rPr>
              <a:t>Technology Transfer </a:t>
            </a:r>
            <a:r>
              <a:rPr lang="en-US" sz="2400" dirty="0" smtClean="0">
                <a:latin typeface="Arial"/>
                <a:cs typeface="Arial"/>
              </a:rPr>
              <a:t>Award (2013)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AMS Charles Franklin Brooks Award (2015)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2363" y="4387797"/>
            <a:ext cx="7182194" cy="193899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GOAL 1: Aim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to develop reliable severe convective probabilistic guidance products with a lead-time of 60 min for weather hazards including tornadoes via the Warn-on-Forecast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program</a:t>
            </a:r>
          </a:p>
          <a:p>
            <a:pPr algn="ctr"/>
            <a:r>
              <a:rPr lang="en-US" sz="2400" dirty="0" smtClean="0">
                <a:solidFill>
                  <a:srgbClr val="001526"/>
                </a:solidFill>
                <a:latin typeface="Arial"/>
                <a:cs typeface="Arial"/>
              </a:rPr>
              <a:t>FACETS, HWT/EWP</a:t>
            </a:r>
            <a:endParaRPr lang="en-US" sz="2400" dirty="0">
              <a:solidFill>
                <a:srgbClr val="00152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363" y="4387797"/>
            <a:ext cx="7182194" cy="193899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GOAL 4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Attempt to predict useful warnings of lightning activity one hour in advance from the very onset of convection to its demise</a:t>
            </a:r>
          </a:p>
          <a:p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rgbClr val="001526"/>
                </a:solidFill>
                <a:latin typeface="Arial"/>
                <a:cs typeface="Arial"/>
              </a:rPr>
              <a:t>EWP (GOES-R),  modeling</a:t>
            </a:r>
            <a:endParaRPr lang="en-US" sz="2400" dirty="0">
              <a:solidFill>
                <a:srgbClr val="001526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873309"/>
              </p:ext>
            </p:extLst>
          </p:nvPr>
        </p:nvGraphicFramePr>
        <p:xfrm>
          <a:off x="779463" y="1446860"/>
          <a:ext cx="755952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9762"/>
                <a:gridCol w="3779762"/>
              </a:tblGrid>
              <a:tr h="522071"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rgbClr val="001526"/>
                          </a:solidFill>
                          <a:latin typeface="Arial"/>
                          <a:cs typeface="Arial"/>
                        </a:rPr>
                        <a:t>Probabilistic guidance products</a:t>
                      </a:r>
                    </a:p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/>
                          <a:cs typeface="Arial"/>
                        </a:rPr>
                        <a:t>Enhanced radar technology</a:t>
                      </a:r>
                    </a:p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rgbClr val="A6A6A6"/>
                          </a:solidFill>
                          <a:latin typeface="Arial"/>
                          <a:cs typeface="Arial"/>
                        </a:rPr>
                        <a:t>Improved flash</a:t>
                      </a:r>
                      <a:r>
                        <a:rPr lang="en-US" sz="2400" baseline="0" dirty="0" smtClean="0">
                          <a:solidFill>
                            <a:srgbClr val="A6A6A6"/>
                          </a:solidFill>
                          <a:latin typeface="Arial"/>
                          <a:cs typeface="Arial"/>
                        </a:rPr>
                        <a:t> flood Prediction</a:t>
                      </a:r>
                      <a:endParaRPr lang="en-US" sz="2400" dirty="0" smtClean="0">
                        <a:solidFill>
                          <a:srgbClr val="A6A6A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1526"/>
                          </a:solidFill>
                          <a:latin typeface="Arial"/>
                          <a:cs typeface="Arial"/>
                        </a:rPr>
                        <a:t>Lightning</a:t>
                      </a:r>
                      <a:r>
                        <a:rPr lang="en-US" sz="2400" baseline="0" dirty="0" smtClean="0">
                          <a:solidFill>
                            <a:srgbClr val="001526"/>
                          </a:solidFill>
                          <a:latin typeface="Arial"/>
                          <a:cs typeface="Arial"/>
                        </a:rPr>
                        <a:t> Warnings</a:t>
                      </a:r>
                      <a:endParaRPr lang="en-US" sz="2400" dirty="0" smtClean="0">
                        <a:solidFill>
                          <a:srgbClr val="001526"/>
                        </a:solidFill>
                        <a:latin typeface="Arial"/>
                        <a:cs typeface="Arial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0015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Observing systems for CI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0015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Probabilistic</a:t>
                      </a:r>
                      <a:r>
                        <a:rPr lang="en-US" sz="2400" kern="1200" baseline="0" dirty="0" smtClean="0">
                          <a:solidFill>
                            <a:srgbClr val="0015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warning uncertainties</a:t>
                      </a:r>
                      <a:endParaRPr lang="en-US" sz="2400" kern="1200" dirty="0" smtClean="0">
                        <a:solidFill>
                          <a:srgbClr val="001526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701" y="0"/>
            <a:ext cx="7332597" cy="72200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NSSL </a:t>
            </a:r>
            <a:r>
              <a:rPr lang="en-US" dirty="0" smtClean="0"/>
              <a:t>Grand</a:t>
            </a:r>
            <a:r>
              <a:rPr lang="en-US" sz="3600" dirty="0" smtClean="0"/>
              <a:t> Scientific Challenges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1734" y="722009"/>
            <a:ext cx="594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Warnings R&amp;D Contribution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2363" y="4387797"/>
            <a:ext cx="7182194" cy="193899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GOAL 5: Develop and field test innovative atmospheric observing systems needed for reliable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nowcasting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of convective initiation</a:t>
            </a:r>
          </a:p>
          <a:p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rgbClr val="001526"/>
                </a:solidFill>
                <a:latin typeface="Arial"/>
                <a:cs typeface="Arial"/>
              </a:rPr>
              <a:t>LMS, GOES-R</a:t>
            </a:r>
            <a:endParaRPr lang="en-US" sz="2400" dirty="0">
              <a:solidFill>
                <a:srgbClr val="00152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2363" y="4387797"/>
            <a:ext cx="7182194" cy="193899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GOAL 6: Provide grid-based probabilistic uncertainty information for high-impact weather to reduce warning false alarms </a:t>
            </a:r>
          </a:p>
          <a:p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rgbClr val="001526"/>
                </a:solidFill>
                <a:latin typeface="Arial"/>
                <a:cs typeface="Arial"/>
              </a:rPr>
              <a:t>FACETs</a:t>
            </a:r>
            <a:endParaRPr lang="en-US" sz="2400" dirty="0">
              <a:solidFill>
                <a:srgbClr val="0015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4769" y="731520"/>
            <a:ext cx="7848182" cy="731520"/>
          </a:xfrm>
        </p:spPr>
        <p:txBody>
          <a:bodyPr/>
          <a:lstStyle/>
          <a:p>
            <a:pPr algn="l"/>
            <a:r>
              <a:rPr lang="en-US" dirty="0" smtClean="0"/>
              <a:t>NOAA Priorities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779463" y="1310822"/>
            <a:ext cx="7583488" cy="5043296"/>
          </a:xfrm>
        </p:spPr>
        <p:txBody>
          <a:bodyPr>
            <a:noAutofit/>
          </a:bodyPr>
          <a:lstStyle/>
          <a:p>
            <a:r>
              <a:rPr lang="en-US" sz="2800" dirty="0"/>
              <a:t>Provide </a:t>
            </a:r>
            <a:r>
              <a:rPr lang="en-US" sz="2800" dirty="0" smtClean="0"/>
              <a:t>information and </a:t>
            </a:r>
            <a:r>
              <a:rPr lang="en-US" sz="2800" dirty="0"/>
              <a:t>services to make communities more </a:t>
            </a:r>
            <a:r>
              <a:rPr lang="en-US" sz="2800" dirty="0" smtClean="0"/>
              <a:t>resilient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FACETs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Evolve </a:t>
            </a:r>
            <a:r>
              <a:rPr lang="en-US" sz="2800" dirty="0"/>
              <a:t>the Weather </a:t>
            </a:r>
            <a:r>
              <a:rPr lang="en-US" sz="2800" dirty="0" smtClean="0"/>
              <a:t>Service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MRMS-severe, FACETs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Invest </a:t>
            </a:r>
            <a:r>
              <a:rPr lang="en-US" sz="2800" dirty="0"/>
              <a:t>in </a:t>
            </a:r>
            <a:r>
              <a:rPr lang="en-US" sz="2800" dirty="0" smtClean="0"/>
              <a:t>observational infrastructure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Lightning Mapping Array, GOES-R Risk </a:t>
            </a:r>
            <a:r>
              <a:rPr lang="en-US" sz="2400" dirty="0" smtClean="0">
                <a:solidFill>
                  <a:srgbClr val="FF0000"/>
                </a:solidFill>
              </a:rPr>
              <a:t>Reduction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Achieve organizational excellence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MRMS transition to operations example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94668" y="1574065"/>
            <a:ext cx="7571580" cy="2409935"/>
          </a:xfrm>
          <a:prstGeom prst="roundRect">
            <a:avLst/>
          </a:prstGeom>
          <a:solidFill>
            <a:schemeClr val="accent4">
              <a:lumMod val="50000"/>
              <a:lumOff val="50000"/>
              <a:alpha val="21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86400"/>
            <a:ext cx="7583488" cy="730708"/>
          </a:xfrm>
        </p:spPr>
        <p:txBody>
          <a:bodyPr>
            <a:normAutofit fontScale="90000"/>
          </a:bodyPr>
          <a:lstStyle/>
          <a:p>
            <a:pPr algn="l"/>
            <a:r>
              <a:rPr lang="en-US" cap="small" dirty="0" smtClean="0"/>
              <a:t>Performance, Quality, Relevance</a:t>
            </a:r>
            <a:endParaRPr lang="en-US" cap="sm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82521"/>
            <a:ext cx="7583488" cy="406403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HWT Experimental Warning Program History &amp; Successes – </a:t>
            </a:r>
            <a:r>
              <a:rPr lang="en-US" sz="2000" i="1" dirty="0" smtClean="0">
                <a:latin typeface="Arial"/>
                <a:cs typeface="Arial"/>
              </a:rPr>
              <a:t>Kingfield</a:t>
            </a:r>
          </a:p>
          <a:p>
            <a:pPr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Meteorological &amp; Warning Process Studies  – </a:t>
            </a:r>
            <a:r>
              <a:rPr lang="en-US" sz="2000" i="1" dirty="0" err="1" smtClean="0">
                <a:latin typeface="Arial"/>
                <a:cs typeface="Arial"/>
              </a:rPr>
              <a:t>Heinselman</a:t>
            </a:r>
            <a:endParaRPr lang="en-US" sz="2000" i="1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GOES-R </a:t>
            </a:r>
            <a:r>
              <a:rPr lang="en-US" sz="2000" dirty="0" smtClean="0">
                <a:latin typeface="Arial"/>
                <a:cs typeface="Arial"/>
              </a:rPr>
              <a:t>Research to Operations (R2O) </a:t>
            </a:r>
            <a:r>
              <a:rPr lang="en-US" sz="2000" dirty="0">
                <a:latin typeface="Arial"/>
                <a:cs typeface="Arial"/>
              </a:rPr>
              <a:t>– </a:t>
            </a:r>
            <a:r>
              <a:rPr lang="en-US" sz="2000" i="1" dirty="0" smtClean="0">
                <a:latin typeface="Arial"/>
                <a:cs typeface="Arial"/>
              </a:rPr>
              <a:t>Calhoun</a:t>
            </a:r>
            <a:endParaRPr lang="en-US" sz="20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Arial"/>
                <a:cs typeface="Arial"/>
              </a:rPr>
              <a:t>Forecasting a Continuum of Environmental Threats (FACETs) – </a:t>
            </a:r>
            <a:r>
              <a:rPr lang="en-US" sz="2000" i="1" dirty="0" err="1" smtClean="0">
                <a:latin typeface="Arial"/>
                <a:cs typeface="Arial"/>
              </a:rPr>
              <a:t>Rothfusz</a:t>
            </a:r>
            <a:endParaRPr lang="en-US" sz="2000" i="1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000" dirty="0"/>
              <a:t>Lightning Research &amp; Forecasting </a:t>
            </a:r>
            <a:r>
              <a:rPr lang="en-US" sz="2000" dirty="0" smtClean="0"/>
              <a:t>– </a:t>
            </a:r>
            <a:r>
              <a:rPr lang="en-US" sz="2000" i="1" dirty="0" err="1" smtClean="0"/>
              <a:t>MacGorman</a:t>
            </a:r>
            <a:endParaRPr lang="en-US" sz="2000" i="1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Warnings </a:t>
            </a:r>
            <a:r>
              <a:rPr lang="en-US" sz="2000" dirty="0" smtClean="0">
                <a:latin typeface="Arial"/>
                <a:cs typeface="Arial"/>
              </a:rPr>
              <a:t>R&amp;D Q</a:t>
            </a:r>
            <a:r>
              <a:rPr lang="en-US" sz="2000" dirty="0">
                <a:latin typeface="Arial"/>
                <a:cs typeface="Arial"/>
              </a:rPr>
              <a:t>&amp;</a:t>
            </a:r>
            <a:r>
              <a:rPr lang="en-US" sz="2000" dirty="0" smtClean="0">
                <a:latin typeface="Arial"/>
                <a:cs typeface="Arial"/>
              </a:rPr>
              <a:t>A</a:t>
            </a:r>
            <a:endParaRPr lang="en-US" sz="20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0458" y="6009792"/>
            <a:ext cx="456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See also electronic posters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7052" y="1598389"/>
            <a:ext cx="5319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Experimental Warning Program</a:t>
            </a:r>
            <a:endParaRPr lang="en-US" i="1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4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Successes</a:t>
            </a:r>
          </a:p>
          <a:p>
            <a:pPr lvl="1"/>
            <a:r>
              <a:rPr lang="en-US" dirty="0" smtClean="0"/>
              <a:t>MRMS-severe proven technology</a:t>
            </a:r>
            <a:endParaRPr lang="en-US" dirty="0" smtClean="0"/>
          </a:p>
          <a:p>
            <a:pPr lvl="1"/>
            <a:r>
              <a:rPr lang="en-US" dirty="0" smtClean="0"/>
              <a:t>Successful MRMS-severe </a:t>
            </a:r>
            <a:r>
              <a:rPr lang="en-US" dirty="0" smtClean="0"/>
              <a:t>transition to </a:t>
            </a:r>
            <a:r>
              <a:rPr lang="en-US" dirty="0" smtClean="0"/>
              <a:t>NWS operations</a:t>
            </a:r>
          </a:p>
          <a:p>
            <a:pPr lvl="1"/>
            <a:r>
              <a:rPr lang="en-US" dirty="0" smtClean="0"/>
              <a:t>Successful MRMS-severe transition to private enterprise</a:t>
            </a:r>
            <a:endParaRPr lang="en-US" dirty="0" smtClean="0"/>
          </a:p>
          <a:p>
            <a:pPr lvl="1"/>
            <a:r>
              <a:rPr lang="en-US" dirty="0" err="1" smtClean="0"/>
              <a:t>Muti</a:t>
            </a:r>
            <a:r>
              <a:rPr lang="en-US" dirty="0" smtClean="0"/>
              <a:t>-Year Reanalysis nearly complete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Remaining </a:t>
            </a:r>
            <a:r>
              <a:rPr lang="en-US" dirty="0" smtClean="0"/>
              <a:t>Challenges</a:t>
            </a:r>
          </a:p>
          <a:p>
            <a:pPr lvl="1" indent="-342900"/>
            <a:r>
              <a:rPr lang="en-US" dirty="0" smtClean="0"/>
              <a:t>Prove FACETs and transition to NWS</a:t>
            </a:r>
          </a:p>
          <a:p>
            <a:pPr lvl="1" indent="-342900"/>
            <a:r>
              <a:rPr lang="en-US" dirty="0" smtClean="0"/>
              <a:t>Integration of FACETs with </a:t>
            </a:r>
            <a:r>
              <a:rPr lang="en-US" dirty="0" err="1" smtClean="0"/>
              <a:t>WoF</a:t>
            </a:r>
            <a:r>
              <a:rPr lang="en-US" dirty="0" smtClean="0"/>
              <a:t> and flash flood prediction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pres-c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2015-review-pres-c.thmx</Template>
  <TotalTime>5643</TotalTime>
  <Words>624</Words>
  <Application>Microsoft Macintosh PowerPoint</Application>
  <PresentationFormat>On-screen Show (4:3)</PresentationFormat>
  <Paragraphs>100</Paragraphs>
  <Slides>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2015-review-pres-c</vt:lpstr>
      <vt:lpstr>Document</vt:lpstr>
      <vt:lpstr>Warning Research at NSSL</vt:lpstr>
      <vt:lpstr>Results from 2009 Review </vt:lpstr>
      <vt:lpstr>Performance</vt:lpstr>
      <vt:lpstr>Relevance to Warnings R&amp;D</vt:lpstr>
      <vt:lpstr>Quality</vt:lpstr>
      <vt:lpstr>NSSL Grand Scientific Challenges</vt:lpstr>
      <vt:lpstr>NOAA Priorities</vt:lpstr>
      <vt:lpstr>Performance, Quality, Relevance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David Jorgensen</cp:lastModifiedBy>
  <cp:revision>125</cp:revision>
  <dcterms:created xsi:type="dcterms:W3CDTF">2014-10-24T15:10:25Z</dcterms:created>
  <dcterms:modified xsi:type="dcterms:W3CDTF">2015-02-11T06:27:40Z</dcterms:modified>
</cp:coreProperties>
</file>