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51" r:id="rId1"/>
    <p:sldMasterId id="214748507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0" r:id="rId4"/>
    <p:sldId id="262" r:id="rId5"/>
    <p:sldId id="271" r:id="rId6"/>
    <p:sldId id="272" r:id="rId7"/>
    <p:sldId id="263" r:id="rId8"/>
    <p:sldId id="265" r:id="rId9"/>
    <p:sldId id="281" r:id="rId10"/>
    <p:sldId id="276" r:id="rId11"/>
    <p:sldId id="261" r:id="rId12"/>
    <p:sldId id="282" r:id="rId13"/>
    <p:sldId id="278" r:id="rId14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440" y="-112"/>
      </p:cViewPr>
      <p:guideLst>
        <p:guide orient="horz" pos="26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Radar Publications</a:t>
            </a:r>
          </a:p>
        </c:rich>
      </c:tx>
      <c:layout>
        <c:manualLayout>
          <c:xMode val="edge"/>
          <c:yMode val="edge"/>
          <c:x val="0.211107741991315"/>
          <c:y val="0.0495137046861185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5.07140291771751E-17"/>
                  <c:y val="0.111111111111111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65975103734439"/>
                  <c:y val="0.125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'[RRDD Publication List Jan 2015.xlsx]Sheet2'!$A$15:$A$16</c:f>
              <c:strCache>
                <c:ptCount val="2"/>
                <c:pt idx="0">
                  <c:v>2003-2008</c:v>
                </c:pt>
                <c:pt idx="1">
                  <c:v>2009-2014</c:v>
                </c:pt>
              </c:strCache>
            </c:strRef>
          </c:cat>
          <c:val>
            <c:numRef>
              <c:f>'[RRDD Publication List Jan 2015.xlsx]Sheet2'!$B$15:$B$16</c:f>
              <c:numCache>
                <c:formatCode>General</c:formatCode>
                <c:ptCount val="2"/>
                <c:pt idx="0">
                  <c:v>63.0</c:v>
                </c:pt>
                <c:pt idx="1">
                  <c:v>131.0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74490680"/>
        <c:axId val="-2074487592"/>
        <c:axId val="0"/>
      </c:bar3DChart>
      <c:catAx>
        <c:axId val="-207449068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crossAx val="-2074487592"/>
        <c:crosses val="autoZero"/>
        <c:auto val="1"/>
        <c:lblAlgn val="ctr"/>
        <c:lblOffset val="100"/>
        <c:noMultiLvlLbl val="0"/>
      </c:catAx>
      <c:valAx>
        <c:axId val="-2074487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Publications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4490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r">
              <a:defRPr sz="1200"/>
            </a:lvl1pPr>
          </a:lstStyle>
          <a:p>
            <a:fld id="{4C1DB7F8-5096-C24D-A554-7000DED36531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r">
              <a:defRPr sz="1200"/>
            </a:lvl1pPr>
          </a:lstStyle>
          <a:p>
            <a:fld id="{FEA5527C-FF65-7E45-8C08-C143030C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r">
              <a:defRPr sz="1200"/>
            </a:lvl1pPr>
          </a:lstStyle>
          <a:p>
            <a:fld id="{8EAFE238-AD58-F64E-85D7-52F93FA94EB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1" tIns="46960" rIns="93921" bIns="469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21" tIns="46960" rIns="93921" bIns="469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r">
              <a:defRPr sz="1200"/>
            </a:lvl1pPr>
          </a:lstStyle>
          <a:p>
            <a:fld id="{0F8C3057-D8C7-3446-9A91-8A752B78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ree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2" descr="BlueDome_w_scud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0" y="-9339"/>
            <a:ext cx="2234144" cy="4281714"/>
          </a:xfrm>
          <a:prstGeom prst="rect">
            <a:avLst/>
          </a:prstGeom>
        </p:spPr>
      </p:pic>
      <p:pic>
        <p:nvPicPr>
          <p:cNvPr id="13" name="Picture Placeholder 11" descr="090605_Wyoming6_Conigli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2319004" y="-9339"/>
            <a:ext cx="4505991" cy="4281714"/>
          </a:xfrm>
          <a:prstGeom prst="rect">
            <a:avLst/>
          </a:prstGeom>
        </p:spPr>
      </p:pic>
      <p:pic>
        <p:nvPicPr>
          <p:cNvPr id="14" name="Picture Placeholder 13" descr="15764.psd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855" y="2924"/>
            <a:ext cx="2234144" cy="427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5141"/>
            <a:ext cx="9143999" cy="116208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2484" y="5717218"/>
            <a:ext cx="5591516" cy="1139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ct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4652" y="6032501"/>
            <a:ext cx="2476501" cy="698500"/>
            <a:chOff x="1823332" y="6023429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204" y="6023429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3332" y="6032501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476" y="6032501"/>
              <a:ext cx="680357" cy="680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04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5" name="Picture 6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universal_gold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65820"/>
            <a:ext cx="7583488" cy="391951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1pPr>
            <a:lvl2pPr marL="6858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2pPr>
            <a:lvl3pPr marL="10350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3pPr>
            <a:lvl4pPr marL="13716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4pPr>
            <a:lvl5pPr marL="17208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519055E0-225A-C241-BFB6-2D5623285F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" name="Picture 7" descr="pan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universal_gold_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2345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5" name="Picture 6" descr="universal_gold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1pPr>
            <a:lvl2pPr marL="6858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2pPr>
            <a:lvl3pPr marL="10350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3pPr>
            <a:lvl4pPr marL="13716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4pPr>
            <a:lvl5pPr marL="17208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EFCCBE60-1D5C-CD41-B6F2-FEE1B023A0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6" descr="universal_gold_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382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8" name="Picture 8" descr="universal_gold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739F78C2-EBED-CD4B-90B2-E091E9721A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6" descr="pan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" name="Picture 8" descr="universal_gold_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62752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6" name="Picture 6" descr="universal_gold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B7FCCA0E-F78B-AB4D-900F-AEA55D8CCA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" name="Picture 6" descr="universal_gold_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4634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4313" y="344488"/>
            <a:ext cx="4097337" cy="29067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A4595"/>
                </a:solidFill>
                <a:latin typeface="Century Gothic"/>
              </a:rPr>
              <a:t>Click to edit Master title style</a:t>
            </a:r>
            <a:endParaRPr lang="en-US" dirty="0">
              <a:solidFill>
                <a:srgbClr val="0A4595"/>
              </a:solidFill>
              <a:latin typeface="Century Gothi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313" y="344488"/>
            <a:ext cx="4097337" cy="29067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A4595"/>
                </a:solidFill>
                <a:latin typeface="Century Gothic"/>
              </a:rPr>
              <a:t>Click to edit Master title style</a:t>
            </a:r>
            <a:endParaRPr lang="en-US" dirty="0">
              <a:solidFill>
                <a:srgbClr val="0A4595"/>
              </a:solidFill>
              <a:latin typeface="Century Gothic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313" y="344488"/>
            <a:ext cx="4097337" cy="29067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A4595"/>
                </a:solidFill>
                <a:cs typeface="Arial"/>
              </a:rPr>
              <a:t>Click to edit Master title style</a:t>
            </a:r>
            <a:endParaRPr lang="en-US" dirty="0">
              <a:solidFill>
                <a:srgbClr val="0A4595"/>
              </a:solidFill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8" name="Picture 9" descr="universal_gold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52" y="3723445"/>
            <a:ext cx="4105241" cy="22791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43490" y="0"/>
            <a:ext cx="4600509" cy="640838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4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A6AF0F44-4AAF-7649-909B-AE16381CFC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14313" y="344488"/>
            <a:ext cx="4097337" cy="29067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A4595"/>
                </a:solidFill>
                <a:cs typeface="Arial"/>
              </a:rPr>
              <a:t>Click to edit Master title style</a:t>
            </a:r>
            <a:endParaRPr lang="en-US" dirty="0">
              <a:solidFill>
                <a:srgbClr val="0A4595"/>
              </a:solidFill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" name="Picture 9" descr="universal_gold_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5402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" name="Picture 8" descr="universal_gold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07945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2208730"/>
            <a:ext cx="3657600" cy="8683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2208730"/>
            <a:ext cx="3657600" cy="8683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6BDFB417-BCD0-D14F-8B0D-8BA5306F79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6" descr="pan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5" name="Picture 8" descr="universal_gold_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8931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8" name="Picture 6" descr="universal_gold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802C1917-9C74-9644-9ACA-DF168EB953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" name="Picture 6" descr="universal_gold_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9961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6" name="Picture 8" descr="universal_gold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8809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47C9A697-649F-1548-B328-E236A27AE9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6" descr="pan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" name="Picture 8" descr="universal_gold_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6123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" name="Picture 6" descr="universal_gold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2572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F02F8362-3B47-7F4A-8BF3-8CE70603DE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8" name="Picture 6" descr="universal_gold_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3592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5" name="Picture 8" descr="universal_gold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57798080-E753-BF4E-B172-6740D1A181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6" descr="pan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" name="Picture 8" descr="universal_gold_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2983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2106544"/>
            <a:ext cx="5867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081949"/>
            <a:ext cx="5867400" cy="573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333750" y="6014357"/>
            <a:ext cx="2476501" cy="698500"/>
            <a:chOff x="3409962" y="6014357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9834" y="6014357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9962" y="6023429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6106" y="6023429"/>
              <a:ext cx="680357" cy="680357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6" descr="universal_gold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AD832E8D-3AEB-054E-8F1F-709D65325C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 descr="universal_gold_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0079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8" name="Picture 8" descr="universal_gold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922774"/>
            <a:ext cx="3657600" cy="5271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841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E52AF073-D554-574B-88D7-7EBFD90D8E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6" descr="pan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" name="Picture 8" descr="universal_gold_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187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6" name="Picture 6" descr="universal_gold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CD96D4DA-342B-A446-9E11-F7107D68E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" name="Picture 6" descr="universal_gold_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6628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6" name="Picture 6" descr="universal_gold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0A4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5965870"/>
          </a:xfrm>
          <a:prstGeom prst="snip2DiagRect">
            <a:avLst>
              <a:gd name="adj1" fmla="val 0"/>
              <a:gd name="adj2" fmla="val 0"/>
            </a:avLst>
          </a:prstGeom>
          <a:effectLst/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224FB9C5-5BF6-1F43-8ED3-1EA2363EAB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" name="Picture 6" descr="universal_gold_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172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6" name="Picture 6" descr="universal_gold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0A4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0"/>
            </a:avLst>
          </a:prstGeom>
          <a:effectLst/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D9B51EC6-FD65-784C-AF13-EB6F4B1D1F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" name="Picture 6" descr="universal_gold_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968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8" descr="universal_gold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6276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2329772"/>
            <a:ext cx="7583488" cy="3764315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B81CF90F-0DE6-154D-83A9-F17DFACF4E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6" descr="pan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" name="Picture 8" descr="universal_gold_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184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5" name="Picture 6" descr="universal_gold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2572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2192732"/>
            <a:ext cx="7583488" cy="3764315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3188"/>
            <a:ext cx="417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577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A3C6EACE-796F-FF44-ACEF-43D964996F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8738"/>
            <a:ext cx="9144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6" descr="universal_gold_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60674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38766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53844" y="3058319"/>
            <a:ext cx="68675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a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53844" y="3058319"/>
            <a:ext cx="68675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-3201987" y="3201987"/>
            <a:ext cx="6858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8" descr="universal_gold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9694" y="89694"/>
            <a:ext cx="6794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887" y="838201"/>
            <a:ext cx="1219200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878" y="838201"/>
            <a:ext cx="6191160" cy="5105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0"/>
          </p:nvPr>
        </p:nvSpPr>
        <p:spPr>
          <a:xfrm rot="5400000">
            <a:off x="-1703387" y="258603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1"/>
          </p:nvPr>
        </p:nvSpPr>
        <p:spPr>
          <a:xfrm rot="5400000">
            <a:off x="-366712" y="5913437"/>
            <a:ext cx="118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F7C1C403-21F0-2646-8DB2-B691F7D30B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6" descr="pan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53844" y="3058319"/>
            <a:ext cx="68675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 rot="5400000">
            <a:off x="-3201987" y="3201987"/>
            <a:ext cx="6858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" name="Picture 8" descr="universal_gold_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9694" y="89694"/>
            <a:ext cx="6794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2710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3201987" y="3201987"/>
            <a:ext cx="6858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5" name="Picture 6" descr="universal_gold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9694" y="89694"/>
            <a:ext cx="6794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0"/>
          </p:nvPr>
        </p:nvSpPr>
        <p:spPr>
          <a:xfrm rot="5400000">
            <a:off x="-1703387" y="258603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>
          <a:xfrm rot="5400000">
            <a:off x="-366712" y="5913437"/>
            <a:ext cx="118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1A467688-B52C-5F4C-919A-28F192A672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3201987" y="3201987"/>
            <a:ext cx="6858000" cy="45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6" descr="universal_gold_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9694" y="89694"/>
            <a:ext cx="6794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6225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Three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2" descr="BlueDome_w_scud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>
            <a:fillRect/>
          </a:stretch>
        </p:blipFill>
        <p:spPr bwMode="auto">
          <a:xfrm>
            <a:off x="0" y="-9525"/>
            <a:ext cx="223361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1" descr="090605_Wyoming6_Coniglio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>
            <a:fillRect/>
          </a:stretch>
        </p:blipFill>
        <p:spPr bwMode="auto">
          <a:xfrm>
            <a:off x="2319338" y="-9525"/>
            <a:ext cx="450532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13" descr="15764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88" y="3175"/>
            <a:ext cx="223361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14313" y="6032500"/>
            <a:ext cx="2476500" cy="698500"/>
            <a:chOff x="1823332" y="6023429"/>
            <a:chExt cx="2476501" cy="698500"/>
          </a:xfrm>
        </p:grpSpPr>
        <p:pic>
          <p:nvPicPr>
            <p:cNvPr id="8" name="Picture 9" descr="noaa_w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204" y="6023429"/>
              <a:ext cx="696758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US-DeptOfCommerce-Seal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332" y="6032501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universal_gold_b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476" y="6032501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5141"/>
            <a:ext cx="9143999" cy="11620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2484" y="5457226"/>
            <a:ext cx="5591516" cy="1399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ct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11" name="Picture Placeholder 12" descr="BlueDome_w_scu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>
            <a:fillRect/>
          </a:stretch>
        </p:blipFill>
        <p:spPr bwMode="auto">
          <a:xfrm>
            <a:off x="0" y="-9525"/>
            <a:ext cx="223361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Placeholder 11" descr="090605_Wyoming6_Coniglio.ps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>
            <a:fillRect/>
          </a:stretch>
        </p:blipFill>
        <p:spPr bwMode="auto">
          <a:xfrm>
            <a:off x="2319338" y="-9525"/>
            <a:ext cx="450532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Placeholder 13" descr="15764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88" y="3175"/>
            <a:ext cx="223361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8"/>
          <p:cNvGrpSpPr>
            <a:grpSpLocks/>
          </p:cNvGrpSpPr>
          <p:nvPr userDrawn="1"/>
        </p:nvGrpSpPr>
        <p:grpSpPr bwMode="auto">
          <a:xfrm>
            <a:off x="214313" y="6032500"/>
            <a:ext cx="2476500" cy="698500"/>
            <a:chOff x="1823332" y="6023429"/>
            <a:chExt cx="2476501" cy="698500"/>
          </a:xfrm>
        </p:grpSpPr>
        <p:pic>
          <p:nvPicPr>
            <p:cNvPr id="15" name="Picture 9" descr="noaa_w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204" y="6023429"/>
              <a:ext cx="696758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US-DeptOfCommerce-Seal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332" y="6032501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universal_gold_b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476" y="6032501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9858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65820"/>
            <a:ext cx="7583488" cy="391951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1pPr>
            <a:lvl2pPr marL="6858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2pPr>
            <a:lvl3pPr marL="10350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3pPr>
            <a:lvl4pPr marL="13716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4pPr>
            <a:lvl5pPr marL="17208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2" name="Picture 11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Three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2" descr="BlueDome_w_scu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>
            <a:fillRect/>
          </a:stretch>
        </p:blipFill>
        <p:spPr bwMode="auto">
          <a:xfrm>
            <a:off x="0" y="-9525"/>
            <a:ext cx="223361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1" descr="090605_Wyoming6_Coniglio.ps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>
            <a:fillRect/>
          </a:stretch>
        </p:blipFill>
        <p:spPr bwMode="auto">
          <a:xfrm>
            <a:off x="2319338" y="-9525"/>
            <a:ext cx="450532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13" descr="15764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88" y="3175"/>
            <a:ext cx="223361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214313" y="6032500"/>
            <a:ext cx="2476500" cy="698500"/>
            <a:chOff x="1823332" y="6023429"/>
            <a:chExt cx="2476501" cy="698500"/>
          </a:xfrm>
        </p:grpSpPr>
        <p:pic>
          <p:nvPicPr>
            <p:cNvPr id="8" name="Picture 9" descr="noaa_w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204" y="6023429"/>
              <a:ext cx="696758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US-DeptOfCommerce-Seal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332" y="6032501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universal_gold_b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476" y="6032501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5141"/>
            <a:ext cx="9143999" cy="11620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2484" y="5457226"/>
            <a:ext cx="5591516" cy="1399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ct val="0"/>
              </a:spcBef>
              <a:buNone/>
              <a:defRPr sz="18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586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Three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2" descr="BlueDome_w_scu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>
            <a:fillRect/>
          </a:stretch>
        </p:blipFill>
        <p:spPr bwMode="auto">
          <a:xfrm>
            <a:off x="0" y="-9525"/>
            <a:ext cx="223361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1" descr="090605_Wyoming6_Coniglio.ps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>
            <a:fillRect/>
          </a:stretch>
        </p:blipFill>
        <p:spPr bwMode="auto">
          <a:xfrm>
            <a:off x="2319338" y="-9525"/>
            <a:ext cx="450532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13" descr="15764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88" y="3175"/>
            <a:ext cx="223361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214313" y="6032500"/>
            <a:ext cx="2476500" cy="698500"/>
            <a:chOff x="1823332" y="6023429"/>
            <a:chExt cx="2476501" cy="698500"/>
          </a:xfrm>
        </p:grpSpPr>
        <p:pic>
          <p:nvPicPr>
            <p:cNvPr id="8" name="Picture 9" descr="noaa_w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204" y="6023429"/>
              <a:ext cx="696758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US-DeptOfCommerce-Seal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332" y="6032501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universal_gold_b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476" y="6032501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5141"/>
            <a:ext cx="9143999" cy="11620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2484" y="5457226"/>
            <a:ext cx="5591516" cy="1399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ct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66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07945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1" name="Picture 10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3" name="Picture 12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8809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NSSL Lab Review Feb 25–27, 2015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hree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2" descr="BlueDome_w_scud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>
            <a:fillRect/>
          </a:stretch>
        </p:blipFill>
        <p:spPr bwMode="auto">
          <a:xfrm>
            <a:off x="0" y="-9525"/>
            <a:ext cx="223361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1" descr="090605_Wyoming6_Coniglio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>
            <a:fillRect/>
          </a:stretch>
        </p:blipFill>
        <p:spPr bwMode="auto">
          <a:xfrm>
            <a:off x="2319338" y="-9525"/>
            <a:ext cx="450532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13" descr="15764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88" y="3175"/>
            <a:ext cx="223361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14313" y="6032500"/>
            <a:ext cx="2476500" cy="698500"/>
            <a:chOff x="1823332" y="6023429"/>
            <a:chExt cx="2476501" cy="698500"/>
          </a:xfrm>
        </p:grpSpPr>
        <p:pic>
          <p:nvPicPr>
            <p:cNvPr id="8" name="Picture 9" descr="noaa_w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204" y="6023429"/>
              <a:ext cx="696758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US-DeptOfCommerce-Seal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332" y="6032501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universal_gold_b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476" y="6032501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5141"/>
            <a:ext cx="9143999" cy="11620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2484" y="5457226"/>
            <a:ext cx="5591516" cy="1399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ct val="0"/>
              </a:spcBef>
              <a:buNone/>
              <a:defRPr sz="18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11" name="Picture Placeholder 12" descr="BlueDome_w_scu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>
            <a:fillRect/>
          </a:stretch>
        </p:blipFill>
        <p:spPr bwMode="auto">
          <a:xfrm>
            <a:off x="0" y="-9525"/>
            <a:ext cx="223361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Placeholder 11" descr="090605_Wyoming6_Coniglio.ps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>
            <a:fillRect/>
          </a:stretch>
        </p:blipFill>
        <p:spPr bwMode="auto">
          <a:xfrm>
            <a:off x="2319338" y="-9525"/>
            <a:ext cx="450532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Placeholder 13" descr="15764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88" y="3175"/>
            <a:ext cx="223361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8"/>
          <p:cNvGrpSpPr>
            <a:grpSpLocks/>
          </p:cNvGrpSpPr>
          <p:nvPr userDrawn="1"/>
        </p:nvGrpSpPr>
        <p:grpSpPr bwMode="auto">
          <a:xfrm>
            <a:off x="214313" y="6032500"/>
            <a:ext cx="1586629" cy="698500"/>
            <a:chOff x="1823332" y="6023429"/>
            <a:chExt cx="1586630" cy="698500"/>
          </a:xfrm>
        </p:grpSpPr>
        <p:pic>
          <p:nvPicPr>
            <p:cNvPr id="15" name="Picture 9" descr="noaa_w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204" y="6023429"/>
              <a:ext cx="696758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US-DeptOfCommerce-Seal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332" y="6032501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55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333750" y="6015038"/>
            <a:ext cx="2476500" cy="698500"/>
            <a:chOff x="3409962" y="6014357"/>
            <a:chExt cx="2476501" cy="698500"/>
          </a:xfrm>
        </p:grpSpPr>
        <p:pic>
          <p:nvPicPr>
            <p:cNvPr id="5" name="Picture 6" descr="noaa_wt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834" y="6014357"/>
              <a:ext cx="696758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US-DeptOfCommerce-Seal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962" y="6023429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universal_gold_b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106" y="6023429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2106544"/>
            <a:ext cx="5867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081949"/>
            <a:ext cx="5867400" cy="573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3333750" y="6015038"/>
            <a:ext cx="2476500" cy="698500"/>
            <a:chOff x="3409962" y="6014357"/>
            <a:chExt cx="2476501" cy="698500"/>
          </a:xfrm>
        </p:grpSpPr>
        <p:pic>
          <p:nvPicPr>
            <p:cNvPr id="9" name="Picture 6" descr="noaa_wt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834" y="6014357"/>
              <a:ext cx="696758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US-DeptOfCommerce-Seal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962" y="6023429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universal_gold_b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106" y="6023429"/>
              <a:ext cx="680357" cy="6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5461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31.xml"/><Relationship Id="rId2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26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54" r:id="rId2"/>
    <p:sldLayoutId id="2147485055" r:id="rId3"/>
    <p:sldLayoutId id="2147485058" r:id="rId4"/>
    <p:sldLayoutId id="2147485060" r:id="rId5"/>
    <p:sldLayoutId id="2147485062" r:id="rId6"/>
    <p:sldLayoutId id="214748506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90000"/>
        <a:buFont typeface="Arial"/>
        <a:buChar char="•"/>
        <a:defRPr sz="22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295275"/>
            <a:ext cx="758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949450"/>
            <a:ext cx="758348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3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  <p:sldLayoutId id="2147485088" r:id="rId12"/>
    <p:sldLayoutId id="2147485089" r:id="rId13"/>
    <p:sldLayoutId id="2147485090" r:id="rId14"/>
    <p:sldLayoutId id="2147485091" r:id="rId15"/>
    <p:sldLayoutId id="2147485092" r:id="rId16"/>
    <p:sldLayoutId id="2147485093" r:id="rId17"/>
    <p:sldLayoutId id="2147485094" r:id="rId18"/>
    <p:sldLayoutId id="2147485095" r:id="rId19"/>
    <p:sldLayoutId id="2147485096" r:id="rId20"/>
    <p:sldLayoutId id="2147485097" r:id="rId21"/>
    <p:sldLayoutId id="2147485098" r:id="rId22"/>
    <p:sldLayoutId id="2147485099" r:id="rId23"/>
    <p:sldLayoutId id="2147485100" r:id="rId24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bg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chemeClr val="tx1"/>
        </a:buClr>
        <a:buSzPct val="90000"/>
        <a:buFont typeface="Arial" charset="0"/>
        <a:buChar char="•"/>
        <a:defRPr sz="2200" kern="1200">
          <a:solidFill>
            <a:srgbClr val="19191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SzPct val="90000"/>
        <a:buFont typeface="Arial" charset="0"/>
        <a:buChar char="•"/>
        <a:defRPr sz="2000" kern="1200">
          <a:solidFill>
            <a:srgbClr val="191919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SzPct val="90000"/>
        <a:buFont typeface="Arial" charset="0"/>
        <a:buChar char="•"/>
        <a:defRPr kern="1200">
          <a:solidFill>
            <a:srgbClr val="191919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SzPct val="90000"/>
        <a:buFont typeface="Arial" charset="0"/>
        <a:buChar char="•"/>
        <a:defRPr kern="1200">
          <a:solidFill>
            <a:srgbClr val="191919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SzPct val="90000"/>
        <a:buFont typeface="Arial" charset="0"/>
        <a:buChar char="•"/>
        <a:defRPr kern="1200">
          <a:solidFill>
            <a:srgbClr val="191919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10" Type="http://schemas.openxmlformats.org/officeDocument/2006/relationships/image" Target="../media/image44.jpeg"/><Relationship Id="rId11" Type="http://schemas.openxmlformats.org/officeDocument/2006/relationships/image" Target="../media/image45.png"/><Relationship Id="rId12" Type="http://schemas.openxmlformats.org/officeDocument/2006/relationships/image" Target="../media/image46.jpeg"/><Relationship Id="rId13" Type="http://schemas.openxmlformats.org/officeDocument/2006/relationships/image" Target="../media/image47.gif"/><Relationship Id="rId14" Type="http://schemas.openxmlformats.org/officeDocument/2006/relationships/image" Target="../media/image48.jpeg"/><Relationship Id="rId15" Type="http://schemas.openxmlformats.org/officeDocument/2006/relationships/image" Target="../media/image49.jpeg"/><Relationship Id="rId16" Type="http://schemas.openxmlformats.org/officeDocument/2006/relationships/image" Target="../media/image50.gif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17.jpeg"/><Relationship Id="rId6" Type="http://schemas.openxmlformats.org/officeDocument/2006/relationships/image" Target="../media/image34.gif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4275299"/>
            <a:ext cx="9143999" cy="1320073"/>
          </a:xfrm>
        </p:spPr>
        <p:txBody>
          <a:bodyPr/>
          <a:lstStyle/>
          <a:p>
            <a:r>
              <a:rPr lang="en-US" dirty="0">
                <a:latin typeface="Abadi MT Condensed Light"/>
                <a:cs typeface="Abadi MT Condensed Light"/>
              </a:rPr>
              <a:t>Weather Radar Research Overview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199860" y="5530787"/>
            <a:ext cx="4944140" cy="1275971"/>
          </a:xfrm>
        </p:spPr>
        <p:txBody>
          <a:bodyPr/>
          <a:lstStyle/>
          <a:p>
            <a:r>
              <a:rPr lang="en-US" dirty="0">
                <a:latin typeface="Abadi MT Condensed Light"/>
                <a:cs typeface="Abadi MT Condensed Light"/>
              </a:rPr>
              <a:t>Michael Jain (Acting Division Chief, RRDD)</a:t>
            </a:r>
          </a:p>
          <a:p>
            <a:r>
              <a:rPr lang="en-US" sz="1600" dirty="0" smtClean="0">
                <a:latin typeface="Abadi MT Condensed Light"/>
                <a:cs typeface="Abadi MT Condensed Light"/>
              </a:rPr>
              <a:t>February 25–27, 2015 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badi MT Condensed Light"/>
                <a:cs typeface="Abadi MT Condensed Light"/>
              </a:rPr>
              <a:t>National Weather Center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badi MT Condensed Light"/>
                <a:cs typeface="Abadi MT Condensed Light"/>
              </a:rPr>
              <a:t>Norman, Oklahoma</a:t>
            </a:r>
            <a:endParaRPr lang="en-US" sz="16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88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http://c-i-p.org/wp-content/uploads/2013/08/mcgill-university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4" y="5135908"/>
            <a:ext cx="992938" cy="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0" y="813452"/>
            <a:ext cx="7583488" cy="624640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407" y="1597503"/>
            <a:ext cx="3553034" cy="467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MPAR Collaborations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615912" y="1124590"/>
            <a:ext cx="4305791" cy="833080"/>
            <a:chOff x="4615912" y="1124590"/>
            <a:chExt cx="4305791" cy="8330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912" y="1124590"/>
              <a:ext cx="675910" cy="83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50" y="1125772"/>
              <a:ext cx="698440" cy="83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951" y="1162969"/>
              <a:ext cx="558752" cy="64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8621" y="1125772"/>
              <a:ext cx="698440" cy="83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86" b="36012"/>
            <a:stretch/>
          </p:blipFill>
          <p:spPr bwMode="auto">
            <a:xfrm>
              <a:off x="6487227" y="1394046"/>
              <a:ext cx="698440" cy="29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905468" y="3041996"/>
            <a:ext cx="7295728" cy="467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Polarimetric, X &amp; C Band Radar Collaborations</a:t>
            </a:r>
            <a:endParaRPr lang="en-US" b="1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84697" y="4627048"/>
            <a:ext cx="6230036" cy="467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Radar Signal Processing Collaborations</a:t>
            </a:r>
            <a:endParaRPr lang="en-US" b="1" dirty="0"/>
          </a:p>
        </p:txBody>
      </p:sp>
      <p:pic>
        <p:nvPicPr>
          <p:cNvPr id="11280" name="Picture 16" descr="http://www.uba.ar/imagenes-web/logo-ub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80" y="5344087"/>
            <a:ext cx="2239527" cy="7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://www.arielmuller.net/wp-content/uploads/2013/10/INVA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65" y="5375671"/>
            <a:ext cx="1096522" cy="3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http://m24digital.com/en/wp-content/uploads/2010/09/SM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42" y="5176544"/>
            <a:ext cx="916693" cy="9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http://upload.wikimedia.org/wikipedia/en/9/9c/LogoUP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97" y="5082538"/>
            <a:ext cx="718130" cy="78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http://www.vaisala.com/en/press/mediamaterials/imagebank/logo/PublishingImages/Vaisala_Logo_PMS_313C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41" y="5282414"/>
            <a:ext cx="1237064" cy="38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75" y="5189285"/>
            <a:ext cx="698440" cy="83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7529" y="3560964"/>
            <a:ext cx="8954664" cy="831898"/>
            <a:chOff x="143987" y="3884880"/>
            <a:chExt cx="8954664" cy="831898"/>
          </a:xfrm>
        </p:grpSpPr>
        <p:pic>
          <p:nvPicPr>
            <p:cNvPr id="11266" name="Picture 2" descr="http://www.campuspoint.de/media/wysiwyg/referenzen_kunden/logo_uni_bonn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87" y="3925779"/>
              <a:ext cx="1397313" cy="523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http://www.wetterausbildung.de/wp-content/uploads/2011/03/logo-dwd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563" y="3956045"/>
              <a:ext cx="1383352" cy="50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 descr="http://www.bsf.org.il/bsfpublic/SiteGallery/Logo_BSF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915" y="3884880"/>
              <a:ext cx="1449263" cy="81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4" name="Picture 10" descr="http://swc.gsfc.nasa.gov/main/sites/all/genral_design_elements/collaborator_logos/kma_logo-small.gif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952" y="4011482"/>
              <a:ext cx="1625699" cy="42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6" name="Picture 12" descr="http://www.am980.ca/files/2014/03/Environment-Canada-Logo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404" y="3985781"/>
              <a:ext cx="1978736" cy="477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433" y="3884880"/>
              <a:ext cx="698440" cy="83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0" y="1911476"/>
            <a:ext cx="8626525" cy="904247"/>
            <a:chOff x="0" y="1911476"/>
            <a:chExt cx="8626525" cy="904247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333" y="2345459"/>
              <a:ext cx="1257192" cy="315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465" y="2237307"/>
              <a:ext cx="698440" cy="37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9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59" b="31183"/>
            <a:stretch/>
          </p:blipFill>
          <p:spPr bwMode="auto">
            <a:xfrm>
              <a:off x="5467247" y="2228222"/>
              <a:ext cx="698440" cy="39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564" y="2196225"/>
              <a:ext cx="698440" cy="400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1476"/>
              <a:ext cx="1092087" cy="904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695" y="2148806"/>
              <a:ext cx="698440" cy="5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441" y="2363599"/>
              <a:ext cx="838128" cy="19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245" y="2138303"/>
              <a:ext cx="558752" cy="64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https://media.glassdoor.com/sqll/276/general-dynamics-squarelogo.pn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712" y="2121438"/>
              <a:ext cx="549926" cy="54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15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20" y="813452"/>
            <a:ext cx="7583488" cy="62464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" y="1312914"/>
            <a:ext cx="7070650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Major Ongoing Activities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 &amp; Improve Existing Technology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NEXRAD WSR-88D Service Live Extension Program (SLEP)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Toward the Future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Multi-Function Phased Array Radar (MPAR)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Balancing Resources &amp; Efforts to Support Existing and Future Technologies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Sustaining Funding for Both Technologies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36" y="3902083"/>
            <a:ext cx="1271493" cy="101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47" y="4589072"/>
            <a:ext cx="1209371" cy="124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52" y="2732566"/>
            <a:ext cx="1005811" cy="14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07" y="1045792"/>
            <a:ext cx="1660839" cy="11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1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43102"/>
            <a:ext cx="7583488" cy="909690"/>
          </a:xfrm>
        </p:spPr>
        <p:txBody>
          <a:bodyPr>
            <a:normAutofit/>
          </a:bodyPr>
          <a:lstStyle/>
          <a:p>
            <a:r>
              <a:rPr lang="en-US" sz="3200" dirty="0"/>
              <a:t>Weather Radar </a:t>
            </a:r>
            <a:r>
              <a:rPr lang="en-US" sz="3200" dirty="0" smtClean="0"/>
              <a:t>Research (e-posters)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0616"/>
            <a:ext cx="7583488" cy="39195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b="1" dirty="0" smtClean="0"/>
              <a:t>Wednesday 2/25/15</a:t>
            </a:r>
          </a:p>
          <a:p>
            <a:r>
              <a:rPr lang="en-US" dirty="0" smtClean="0"/>
              <a:t>Advantages </a:t>
            </a:r>
            <a:r>
              <a:rPr lang="en-US" dirty="0"/>
              <a:t>of Rapid-scan Phased Array Radar Data  </a:t>
            </a:r>
            <a:r>
              <a:rPr lang="en-US" dirty="0" smtClean="0"/>
              <a:t>(Charles </a:t>
            </a:r>
            <a:r>
              <a:rPr lang="en-US" dirty="0" err="1" smtClean="0"/>
              <a:t>Kuster</a:t>
            </a:r>
            <a:r>
              <a:rPr lang="en-US" dirty="0" smtClean="0"/>
              <a:t>) </a:t>
            </a:r>
          </a:p>
          <a:p>
            <a:pPr lvl="0"/>
            <a:r>
              <a:rPr lang="en-US" dirty="0"/>
              <a:t>Adaptive Scanning on the 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ational 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eather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adar </a:t>
            </a:r>
            <a:r>
              <a:rPr lang="en-US" b="1" dirty="0" err="1" smtClean="0">
                <a:solidFill>
                  <a:srgbClr val="FF0000"/>
                </a:solidFill>
              </a:rPr>
              <a:t>T</a:t>
            </a:r>
            <a:r>
              <a:rPr lang="en-US" dirty="0" err="1" smtClean="0"/>
              <a:t>estbed</a:t>
            </a:r>
            <a:r>
              <a:rPr lang="en-US" dirty="0" smtClean="0"/>
              <a:t> (NWRT) PAR  (David </a:t>
            </a:r>
            <a:r>
              <a:rPr lang="en-US" dirty="0" err="1" smtClean="0"/>
              <a:t>Priegnitz</a:t>
            </a:r>
            <a:r>
              <a:rPr lang="en-US" dirty="0"/>
              <a:t>)</a:t>
            </a:r>
          </a:p>
          <a:p>
            <a:pPr lvl="0"/>
            <a:r>
              <a:rPr lang="en-US" dirty="0" smtClean="0"/>
              <a:t>Increasing </a:t>
            </a:r>
            <a:r>
              <a:rPr lang="en-US" dirty="0"/>
              <a:t>the value of NEXRAD's dual-polarization upgrade by improving the quality of correlation coefficient </a:t>
            </a:r>
            <a:r>
              <a:rPr lang="en-US" dirty="0" smtClean="0"/>
              <a:t>(Igor </a:t>
            </a:r>
            <a:r>
              <a:rPr lang="en-US" dirty="0" err="1" smtClean="0"/>
              <a:t>Ivić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r>
              <a:rPr lang="en-US" sz="2300" b="1" dirty="0" smtClean="0"/>
              <a:t>Thursday 2/26/15</a:t>
            </a:r>
          </a:p>
          <a:p>
            <a:pPr lvl="0"/>
            <a:r>
              <a:rPr lang="en-US" dirty="0"/>
              <a:t>PARISE </a:t>
            </a:r>
            <a:r>
              <a:rPr lang="en-US" dirty="0" smtClean="0"/>
              <a:t>(Katie Bowden</a:t>
            </a:r>
            <a:r>
              <a:rPr lang="en-US" dirty="0"/>
              <a:t>)</a:t>
            </a:r>
          </a:p>
          <a:p>
            <a:pPr lvl="0"/>
            <a:r>
              <a:rPr lang="en-US" dirty="0" smtClean="0"/>
              <a:t>PAR </a:t>
            </a:r>
            <a:r>
              <a:rPr lang="en-US" dirty="0"/>
              <a:t>to the rescue - Improving clutter mitigation with spatial filtering </a:t>
            </a:r>
            <a:r>
              <a:rPr lang="en-US" dirty="0" smtClean="0"/>
              <a:t>(Chris Curtis</a:t>
            </a:r>
            <a:r>
              <a:rPr lang="en-US" dirty="0"/>
              <a:t>)</a:t>
            </a:r>
          </a:p>
          <a:p>
            <a:pPr lvl="0"/>
            <a:r>
              <a:rPr lang="en-US" dirty="0" smtClean="0"/>
              <a:t>Using </a:t>
            </a:r>
            <a:r>
              <a:rPr lang="en-US" dirty="0"/>
              <a:t>Bragg Scattering for ZDR </a:t>
            </a:r>
            <a:r>
              <a:rPr lang="en-US" dirty="0" smtClean="0"/>
              <a:t>(Differential Reflectivity) Calibration (Valery </a:t>
            </a:r>
            <a:r>
              <a:rPr lang="en-US" dirty="0" err="1" smtClean="0"/>
              <a:t>Melnikov</a:t>
            </a:r>
            <a:r>
              <a:rPr lang="en-US" dirty="0"/>
              <a:t>)</a:t>
            </a:r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3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4" y="3317359"/>
            <a:ext cx="8325293" cy="2955850"/>
          </a:xfrm>
        </p:spPr>
        <p:txBody>
          <a:bodyPr/>
          <a:lstStyle/>
          <a:p>
            <a:r>
              <a:rPr lang="en-US" dirty="0"/>
              <a:t>NOAA's primary weather radar laboratory with strong scientific and engineering leadership in dual polarization and phased array weather </a:t>
            </a:r>
            <a:r>
              <a:rPr lang="en-US" dirty="0" smtClean="0"/>
              <a:t>radar</a:t>
            </a:r>
          </a:p>
          <a:p>
            <a:r>
              <a:rPr lang="en-US" dirty="0" smtClean="0"/>
              <a:t>Primary Research to Operations (R2O) Entity for the Operational NEXRAD Radar Network </a:t>
            </a:r>
          </a:p>
          <a:p>
            <a:r>
              <a:rPr lang="en-US" dirty="0" smtClean="0"/>
              <a:t>Co-Technical Lead for the Multifunction Phased Array Radar (MPAR) Program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19" y="917081"/>
            <a:ext cx="8846288" cy="5395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Weather Radar Research &amp;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https://encrypted-tbn3.gstatic.com/images?q=tbn:ANd9GcRiHVsa8o_RzDIhcSs4-D_fQjPOHLp7CyaI3wfhXaHrqEg-3L4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93" y="1671687"/>
            <a:ext cx="1291853" cy="9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zra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3405768" y="1521438"/>
            <a:ext cx="971992" cy="129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6" descr="radcompl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7" y="1509229"/>
            <a:ext cx="958336" cy="134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0" descr="anten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69" y="1527601"/>
            <a:ext cx="93186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nws.noaa.gov/com/weatherreadynation/img/art_imgs/130425_dual_pol_illustr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51" y="1671687"/>
            <a:ext cx="1717769" cy="99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3958" y="2857618"/>
            <a:ext cx="1248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WSR-57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9647" y="2864340"/>
            <a:ext cx="1248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Doppler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67511" y="2817427"/>
            <a:ext cx="124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NEXRAD WSR-88D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037033" y="2732584"/>
            <a:ext cx="13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Dual Polarization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595267" y="2652256"/>
            <a:ext cx="2260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Phased Array Weather Radar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595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46" y="909129"/>
            <a:ext cx="5813839" cy="614007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Quality</a:t>
            </a:r>
            <a:r>
              <a:rPr lang="en-US" sz="3200" dirty="0" smtClean="0"/>
              <a:t>: Radar Publications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3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443" y="4234412"/>
            <a:ext cx="1192811" cy="178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256" y="4214937"/>
            <a:ext cx="1207163" cy="179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53652" y="1671992"/>
            <a:ext cx="501639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 Awards (2009-2014)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Recognition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 WMO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Vaisala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Award for an Outstanding Research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Paper (2010)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NOAA Research Outstanding Scientific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Paper (2011, 2008)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8285" y="52729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 Awards (2004-2008)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NOAA Research Outstanding Scientific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Paper (2007, 2004)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5997" y="4864861"/>
            <a:ext cx="868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(10.5/</a:t>
            </a:r>
            <a:r>
              <a:rPr lang="en-US" sz="1100" b="1" dirty="0" err="1" smtClean="0"/>
              <a:t>yr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24580" y="4983256"/>
            <a:ext cx="868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(21.8/</a:t>
            </a:r>
            <a:r>
              <a:rPr lang="en-US" sz="1100" b="1" dirty="0" err="1" smtClean="0"/>
              <a:t>yr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265816"/>
              </p:ext>
            </p:extLst>
          </p:nvPr>
        </p:nvGraphicFramePr>
        <p:xfrm>
          <a:off x="27622" y="1535546"/>
          <a:ext cx="2981326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59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6446" y="909129"/>
            <a:ext cx="6026177" cy="614007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Quality</a:t>
            </a:r>
            <a:r>
              <a:rPr lang="en-US" sz="3200" dirty="0" smtClean="0"/>
              <a:t>: Radar Researchers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76447" y="1623063"/>
            <a:ext cx="58587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Staff Awards (2009-2014)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NOAA Distinguished Career Award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NOAA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Employee of the Year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NOAA Employee of the Month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AMS Fellow (2014)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AMS Remote Sensing Prize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(2009)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Council of NOAA Fellow (2012)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503" y="3963838"/>
            <a:ext cx="77510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Staff Awards (2004-2008)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White House Presidential Early Career Award for Scientists and Engineers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(2008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Presidential Rank Award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(2004)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NOAA Administrator's Award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(2007)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NOAA Team Member of the Month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(2008)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AMS Editor’s Award (2007)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http://www.nssl.noaa.gov/about/awards/images/pec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05" y="4496066"/>
            <a:ext cx="1450767" cy="18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nssl.noaa.gov/about/awards/images/Zrnic_Dus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6" y="2814432"/>
            <a:ext cx="1878639" cy="13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aisala Award winners and the P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97" y="1121851"/>
            <a:ext cx="2033302" cy="13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08" y="2688265"/>
            <a:ext cx="1062591" cy="144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9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6447" y="909129"/>
            <a:ext cx="4550734" cy="614007"/>
          </a:xfrm>
        </p:spPr>
        <p:txBody>
          <a:bodyPr>
            <a:normAutofit fontScale="90000"/>
          </a:bodyPr>
          <a:lstStyle/>
          <a:p>
            <a:r>
              <a:rPr lang="en-US" sz="3200" u="sng" dirty="0" smtClean="0"/>
              <a:t>Quality</a:t>
            </a:r>
            <a:r>
              <a:rPr lang="en-US" sz="3200" dirty="0" smtClean="0"/>
              <a:t>: Radar Technology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76447" y="1638542"/>
            <a:ext cx="658245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Awards (2009-2014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2 - DOC Gold Medals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2014 – Dual Polarization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2011 – Phased Array Weather Radar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2 - NOAA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Technology Transfer Awards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(2013, 2010)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274828" y="4453364"/>
            <a:ext cx="58691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Awards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(2004-2008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1 - NOAA Bronze Medal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(2008)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2 - NOAA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Technology Transfer Awards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(2004, 2008)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1 - NOAA High Performance Computing &amp; Communication Tech Award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(2004)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170" name="Picture 2" descr="http://upload.wikimedia.org/wikipedia/commons/f/f3/US_Dept_of_Commerce_Gold_Med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89" y="1330197"/>
            <a:ext cx="972632" cy="9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nssl.noaa.gov/tools/radar/images/PAR_Dom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43" y="2715760"/>
            <a:ext cx="1260184" cy="18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roc.noaa.gov/WSR88D/Images/dual_po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06" y="1103711"/>
            <a:ext cx="1656243" cy="14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pload.wikimedia.org/wikipedia/commons/f/f3/US_Dept_of_Commerce_Gold_Med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21" y="2135848"/>
            <a:ext cx="972632" cy="9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fort.usgs.gov/sites/default/files/subsites/files/NexRad_Tow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0" y="3660898"/>
            <a:ext cx="1640907" cy="242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339702"/>
            <a:ext cx="9144000" cy="50002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457200" indent="-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+mj-lt"/>
              <a:buAutoNum type="arabicPeriod"/>
            </a:pPr>
            <a:r>
              <a:rPr lang="en-US" sz="2200" b="1" dirty="0" smtClean="0">
                <a:solidFill>
                  <a:srgbClr val="191919"/>
                </a:solidFill>
                <a:ea typeface="ＭＳ Ｐゴシック" charset="0"/>
              </a:rPr>
              <a:t>Provide information and services to make communities more resilient</a:t>
            </a:r>
          </a:p>
          <a:p>
            <a:pPr marL="914400" lvl="1" indent="-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200" dirty="0" smtClean="0">
                <a:solidFill>
                  <a:srgbClr val="191919"/>
                </a:solidFill>
                <a:ea typeface="ＭＳ Ｐゴシック" charset="0"/>
              </a:rPr>
              <a:t>Dual Polarization &amp; Radar Data Quality enhancements to WSR-88D</a:t>
            </a:r>
          </a:p>
          <a:p>
            <a:pPr marL="914400" lvl="1" indent="-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200" dirty="0" err="1" smtClean="0">
                <a:solidFill>
                  <a:srgbClr val="191919"/>
                </a:solidFill>
                <a:ea typeface="ＭＳ Ｐゴシック" charset="0"/>
              </a:rPr>
              <a:t>mPING</a:t>
            </a:r>
            <a:r>
              <a:rPr lang="en-US" sz="2200" dirty="0" smtClean="0">
                <a:solidFill>
                  <a:srgbClr val="191919"/>
                </a:solidFill>
                <a:ea typeface="ＭＳ Ｐゴシック" charset="0"/>
              </a:rPr>
              <a:t> </a:t>
            </a:r>
            <a:r>
              <a:rPr lang="en-US" sz="1700" dirty="0" smtClean="0">
                <a:solidFill>
                  <a:srgbClr val="191919"/>
                </a:solidFill>
                <a:ea typeface="ＭＳ Ｐゴシック" charset="0"/>
              </a:rPr>
              <a:t>(Crowdsourcing App – </a:t>
            </a:r>
            <a:r>
              <a:rPr lang="en-US" sz="1700" b="1" dirty="0" smtClean="0">
                <a:solidFill>
                  <a:srgbClr val="FF0000"/>
                </a:solidFill>
                <a:ea typeface="ＭＳ Ｐゴシック" charset="0"/>
              </a:rPr>
              <a:t>M</a:t>
            </a:r>
            <a:r>
              <a:rPr lang="en-US" sz="1700" dirty="0" smtClean="0">
                <a:solidFill>
                  <a:srgbClr val="191919"/>
                </a:solidFill>
                <a:ea typeface="ＭＳ Ｐゴシック" charset="0"/>
              </a:rPr>
              <a:t>eteorological </a:t>
            </a:r>
            <a:r>
              <a:rPr lang="en-US" sz="1700" b="1" dirty="0" smtClean="0">
                <a:solidFill>
                  <a:srgbClr val="FF0000"/>
                </a:solidFill>
                <a:ea typeface="ＭＳ Ｐゴシック" charset="0"/>
              </a:rPr>
              <a:t>P</a:t>
            </a:r>
            <a:r>
              <a:rPr lang="en-US" sz="1700" dirty="0" smtClean="0">
                <a:solidFill>
                  <a:srgbClr val="191919"/>
                </a:solidFill>
                <a:ea typeface="ＭＳ Ｐゴシック" charset="0"/>
              </a:rPr>
              <a:t>henomena </a:t>
            </a:r>
            <a:r>
              <a:rPr lang="en-US" sz="1700" b="1" dirty="0" smtClean="0">
                <a:solidFill>
                  <a:srgbClr val="FF0000"/>
                </a:solidFill>
                <a:ea typeface="ＭＳ Ｐゴシック" charset="0"/>
              </a:rPr>
              <a:t>I</a:t>
            </a:r>
            <a:r>
              <a:rPr lang="en-US" sz="1700" dirty="0" smtClean="0">
                <a:solidFill>
                  <a:srgbClr val="191919"/>
                </a:solidFill>
                <a:ea typeface="ＭＳ Ｐゴシック" charset="0"/>
              </a:rPr>
              <a:t>dentification </a:t>
            </a:r>
            <a:r>
              <a:rPr lang="en-US" sz="1700" b="1" dirty="0" smtClean="0">
                <a:solidFill>
                  <a:srgbClr val="FF0000"/>
                </a:solidFill>
                <a:ea typeface="ＭＳ Ｐゴシック" charset="0"/>
              </a:rPr>
              <a:t>N</a:t>
            </a:r>
            <a:r>
              <a:rPr lang="en-US" sz="1700" dirty="0" smtClean="0">
                <a:solidFill>
                  <a:srgbClr val="191919"/>
                </a:solidFill>
                <a:ea typeface="ＭＳ Ｐゴシック" charset="0"/>
              </a:rPr>
              <a:t>ear the </a:t>
            </a:r>
            <a:r>
              <a:rPr lang="en-US" sz="1700" b="1" dirty="0" smtClean="0">
                <a:solidFill>
                  <a:srgbClr val="FF0000"/>
                </a:solidFill>
                <a:ea typeface="ＭＳ Ｐゴシック" charset="0"/>
              </a:rPr>
              <a:t>G</a:t>
            </a:r>
            <a:r>
              <a:rPr lang="en-US" sz="1700" dirty="0" smtClean="0">
                <a:solidFill>
                  <a:srgbClr val="191919"/>
                </a:solidFill>
                <a:ea typeface="ＭＳ Ｐゴシック" charset="0"/>
              </a:rPr>
              <a:t>round) </a:t>
            </a:r>
          </a:p>
          <a:p>
            <a:pPr marL="457200" indent="-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+mj-lt"/>
              <a:buAutoNum type="arabicPeriod"/>
            </a:pPr>
            <a:r>
              <a:rPr lang="en-US" sz="2200" b="1" dirty="0" smtClean="0">
                <a:solidFill>
                  <a:srgbClr val="191919"/>
                </a:solidFill>
                <a:ea typeface="ＭＳ Ｐゴシック" charset="0"/>
              </a:rPr>
              <a:t>Evolve the Weather Service</a:t>
            </a:r>
          </a:p>
          <a:p>
            <a:pPr marL="914400" lvl="1" indent="-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200" dirty="0" smtClean="0">
                <a:solidFill>
                  <a:srgbClr val="191919"/>
                </a:solidFill>
                <a:ea typeface="ＭＳ Ｐゴシック" charset="0"/>
              </a:rPr>
              <a:t>Evolving Operational Radar Technologies</a:t>
            </a:r>
          </a:p>
          <a:p>
            <a:pPr marL="457200" indent="-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+mj-lt"/>
              <a:buAutoNum type="arabicPeriod"/>
            </a:pPr>
            <a:r>
              <a:rPr lang="en-US" sz="2200" b="1" dirty="0" smtClean="0">
                <a:solidFill>
                  <a:srgbClr val="191919"/>
                </a:solidFill>
                <a:ea typeface="ＭＳ Ｐゴシック" charset="0"/>
              </a:rPr>
              <a:t>Invest in observational infrastructure</a:t>
            </a:r>
          </a:p>
          <a:p>
            <a:pPr marL="914400" lvl="1" indent="-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200" dirty="0" smtClean="0">
                <a:solidFill>
                  <a:srgbClr val="191919"/>
                </a:solidFill>
                <a:ea typeface="ＭＳ Ｐゴシック" charset="0"/>
              </a:rPr>
              <a:t>MPAR, WSR-88D, Mobile Radars</a:t>
            </a:r>
          </a:p>
          <a:p>
            <a:pPr marL="457200" indent="-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+mj-lt"/>
              <a:buAutoNum type="arabicPeriod"/>
            </a:pPr>
            <a:r>
              <a:rPr lang="en-US" sz="2200" b="1" dirty="0" smtClean="0">
                <a:solidFill>
                  <a:srgbClr val="191919"/>
                </a:solidFill>
                <a:ea typeface="ＭＳ Ｐゴシック" charset="0"/>
              </a:rPr>
              <a:t>Achieve organizational excellence</a:t>
            </a:r>
          </a:p>
          <a:p>
            <a:pPr marL="914400" lvl="1" indent="-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/>
              <a:buChar char="•"/>
            </a:pPr>
            <a:r>
              <a:rPr lang="en-US" sz="2200" dirty="0" smtClean="0">
                <a:solidFill>
                  <a:srgbClr val="191919"/>
                </a:solidFill>
                <a:ea typeface="ＭＳ Ｐゴシック" charset="0"/>
              </a:rPr>
              <a:t>Professional diversity (meteorologists, engineers, software developers, technicians) working closely together to effectively further NOAA Mission</a:t>
            </a:r>
          </a:p>
          <a:p>
            <a:pPr marL="914400" lvl="1" indent="-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+mj-lt"/>
              <a:buAutoNum type="arabicPeriod"/>
            </a:pPr>
            <a:endParaRPr lang="en-US" sz="2200" dirty="0">
              <a:solidFill>
                <a:srgbClr val="191919"/>
              </a:solidFill>
              <a:ea typeface="ＭＳ Ｐゴシック" charset="0"/>
            </a:endParaRPr>
          </a:p>
        </p:txBody>
      </p:sp>
      <p:pic>
        <p:nvPicPr>
          <p:cNvPr id="2069" name="Picture 21" descr="http://www.earthzine.org/wp-content/uploads/2010/11/NOA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90" y="2993685"/>
            <a:ext cx="2046146" cy="204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0" y="722987"/>
            <a:ext cx="9144000" cy="616715"/>
          </a:xfrm>
        </p:spPr>
        <p:txBody>
          <a:bodyPr/>
          <a:lstStyle/>
          <a:p>
            <a:pPr eaLnBrk="1" hangingPunct="1"/>
            <a:r>
              <a:rPr lang="en-US" sz="3200" b="1" u="sng" dirty="0" smtClean="0">
                <a:latin typeface="+mn-lt"/>
              </a:rPr>
              <a:t>Relevance</a:t>
            </a:r>
            <a:r>
              <a:rPr lang="en-US" sz="3200" dirty="0" smtClean="0">
                <a:latin typeface="+mn-lt"/>
              </a:rPr>
              <a:t> to NOAA Administrator’s Top Priorities</a:t>
            </a:r>
            <a:endParaRPr lang="en-US" sz="32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/>
              </a:rPr>
              <a:t>NSSL Lab Review Feb 25–27, 2015</a:t>
            </a: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1BCBFB-0E25-854C-B4F5-E46031ED1444}" type="slidenum">
              <a:rPr lang="en-US" smtClean="0">
                <a:latin typeface="Arial"/>
              </a:rPr>
              <a:pPr>
                <a:defRPr/>
              </a:pPr>
              <a:t>6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2669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15" y="3495701"/>
            <a:ext cx="1892595" cy="14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98" y="1310488"/>
            <a:ext cx="790028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OAR’s 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ission …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research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 understand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predict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Earth system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microphysical processes through polarimetric radar observations &amp; numerical models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technology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 improve NOAA science, service and stewardship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Polarimetric-based applications for Hydrometeor Classification,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Precipitation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Estimation,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Assimilation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Improved Operational Radar Data Quality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Phased Array Weather Radar Technology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mPING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the results so they are useful to society.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Scientific and Engineering Improvements to the NEXRAD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Radar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MPAR – next generation of Weather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Radar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60276"/>
            <a:ext cx="7583488" cy="5502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u="sng" dirty="0" smtClean="0"/>
              <a:t>Relevance</a:t>
            </a:r>
            <a:r>
              <a:rPr lang="en-US" dirty="0" smtClean="0"/>
              <a:t> to OAR Mission</a:t>
            </a:r>
            <a:endParaRPr lang="en-US" dirty="0"/>
          </a:p>
        </p:txBody>
      </p:sp>
      <p:pic>
        <p:nvPicPr>
          <p:cNvPr id="9" name="Picture 8" descr="NOAA Researc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751" y="719460"/>
            <a:ext cx="2053728" cy="8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9463" y="917081"/>
            <a:ext cx="7583488" cy="62464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" y="1647216"/>
            <a:ext cx="79709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Transfer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 sampling)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Dual Polarization Upgrade to NEXRAD Network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Addressing Deficiencies Revealed though Operations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 in Data Quality through Signal Processing Techniques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 in Polarimetric Applications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Support to Warning Decision Training Branch (WDTB) for Developing Training Materials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09" y="3003999"/>
            <a:ext cx="955490" cy="91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41" y="5301939"/>
            <a:ext cx="1127617" cy="107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2" y="4330124"/>
            <a:ext cx="1474810" cy="77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ww.nws.noaa.gov/com/weatherreadynation/img/art_imgs/130425_dual_pol_illustr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435" y="917081"/>
            <a:ext cx="1397122" cy="80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nssl.noaa.gov/news/logos/nexra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24" y="1726748"/>
            <a:ext cx="1082554" cy="108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sigproc.uni-oldenburg.de/bilder/signal_process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13" y="3948878"/>
            <a:ext cx="1813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8225"/>
            <a:ext cx="7583488" cy="62464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312914"/>
            <a:ext cx="91439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Engaging Customers &amp; Partners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with NWS on Planning and Feedback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Long-Standing R2O Agreements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NWS/Office of Science &amp; Technology (OST)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NWS/Radar Operations Center (ROC)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 NWS Counterparts in Planning Future Research Elements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Phased Array Radar Innovative Sensing Experiment (PARISE)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Engage NWS Forecasters in Assessment of Rapid Scan Radar Data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NSSL Co-Technical Lead with FAA MPAR Program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Engaged with FAA Counterparts in Planning and Executing MPAR Program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-review-template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ch 2015 Lab Review_NEW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SSL Review 2015">
    <a:dk1>
      <a:srgbClr val="000000"/>
    </a:dk1>
    <a:lt1>
      <a:srgbClr val="FFFFFF"/>
    </a:lt1>
    <a:dk2>
      <a:srgbClr val="001526"/>
    </a:dk2>
    <a:lt2>
      <a:srgbClr val="0A4595"/>
    </a:lt2>
    <a:accent1>
      <a:srgbClr val="0099D8"/>
    </a:accent1>
    <a:accent2>
      <a:srgbClr val="FF8100"/>
    </a:accent2>
    <a:accent3>
      <a:srgbClr val="A3001B"/>
    </a:accent3>
    <a:accent4>
      <a:srgbClr val="004C0D"/>
    </a:accent4>
    <a:accent5>
      <a:srgbClr val="CCCCCC"/>
    </a:accent5>
    <a:accent6>
      <a:srgbClr val="E50026"/>
    </a:accent6>
    <a:hlink>
      <a:srgbClr val="0099D8"/>
    </a:hlink>
    <a:folHlink>
      <a:srgbClr val="002D40"/>
    </a:folHlink>
  </a:clrScheme>
</a:themeOverride>
</file>

<file path=ppt/theme/themeOverride2.xml><?xml version="1.0" encoding="utf-8"?>
<a:themeOverride xmlns:a="http://schemas.openxmlformats.org/drawingml/2006/main">
  <a:clrScheme name="NSSL Review 2015">
    <a:dk1>
      <a:srgbClr val="000000"/>
    </a:dk1>
    <a:lt1>
      <a:srgbClr val="FFFFFF"/>
    </a:lt1>
    <a:dk2>
      <a:srgbClr val="001526"/>
    </a:dk2>
    <a:lt2>
      <a:srgbClr val="0A4595"/>
    </a:lt2>
    <a:accent1>
      <a:srgbClr val="0099D8"/>
    </a:accent1>
    <a:accent2>
      <a:srgbClr val="FF8100"/>
    </a:accent2>
    <a:accent3>
      <a:srgbClr val="A3001B"/>
    </a:accent3>
    <a:accent4>
      <a:srgbClr val="004C0D"/>
    </a:accent4>
    <a:accent5>
      <a:srgbClr val="CCCCCC"/>
    </a:accent5>
    <a:accent6>
      <a:srgbClr val="E50026"/>
    </a:accent6>
    <a:hlink>
      <a:srgbClr val="0099D8"/>
    </a:hlink>
    <a:folHlink>
      <a:srgbClr val="002D40"/>
    </a:folHlink>
  </a:clrScheme>
</a:themeOverride>
</file>

<file path=ppt/theme/themeOverride3.xml><?xml version="1.0" encoding="utf-8"?>
<a:themeOverride xmlns:a="http://schemas.openxmlformats.org/drawingml/2006/main">
  <a:clrScheme name="NSSL Review 2015">
    <a:dk1>
      <a:srgbClr val="000000"/>
    </a:dk1>
    <a:lt1>
      <a:srgbClr val="FFFFFF"/>
    </a:lt1>
    <a:dk2>
      <a:srgbClr val="001526"/>
    </a:dk2>
    <a:lt2>
      <a:srgbClr val="0A4595"/>
    </a:lt2>
    <a:accent1>
      <a:srgbClr val="0099D8"/>
    </a:accent1>
    <a:accent2>
      <a:srgbClr val="FF8100"/>
    </a:accent2>
    <a:accent3>
      <a:srgbClr val="A3001B"/>
    </a:accent3>
    <a:accent4>
      <a:srgbClr val="004C0D"/>
    </a:accent4>
    <a:accent5>
      <a:srgbClr val="CCCCCC"/>
    </a:accent5>
    <a:accent6>
      <a:srgbClr val="E50026"/>
    </a:accent6>
    <a:hlink>
      <a:srgbClr val="0099D8"/>
    </a:hlink>
    <a:folHlink>
      <a:srgbClr val="002D40"/>
    </a:folHlink>
  </a:clrScheme>
</a:themeOverride>
</file>

<file path=ppt/theme/themeOverride4.xml><?xml version="1.0" encoding="utf-8"?>
<a:themeOverride xmlns:a="http://schemas.openxmlformats.org/drawingml/2006/main">
  <a:clrScheme name="NSSL Review 2015">
    <a:dk1>
      <a:srgbClr val="000000"/>
    </a:dk1>
    <a:lt1>
      <a:srgbClr val="FFFFFF"/>
    </a:lt1>
    <a:dk2>
      <a:srgbClr val="001526"/>
    </a:dk2>
    <a:lt2>
      <a:srgbClr val="0A4595"/>
    </a:lt2>
    <a:accent1>
      <a:srgbClr val="0099D8"/>
    </a:accent1>
    <a:accent2>
      <a:srgbClr val="FF8100"/>
    </a:accent2>
    <a:accent3>
      <a:srgbClr val="A3001B"/>
    </a:accent3>
    <a:accent4>
      <a:srgbClr val="004C0D"/>
    </a:accent4>
    <a:accent5>
      <a:srgbClr val="CCCCCC"/>
    </a:accent5>
    <a:accent6>
      <a:srgbClr val="E50026"/>
    </a:accent6>
    <a:hlink>
      <a:srgbClr val="0099D8"/>
    </a:hlink>
    <a:folHlink>
      <a:srgbClr val="002D40"/>
    </a:folHlink>
  </a:clrScheme>
</a:themeOverride>
</file>

<file path=ppt/theme/themeOverride5.xml><?xml version="1.0" encoding="utf-8"?>
<a:themeOverride xmlns:a="http://schemas.openxmlformats.org/drawingml/2006/main">
  <a:clrScheme name="NSSL Review 2015">
    <a:dk1>
      <a:srgbClr val="000000"/>
    </a:dk1>
    <a:lt1>
      <a:srgbClr val="FFFFFF"/>
    </a:lt1>
    <a:dk2>
      <a:srgbClr val="001526"/>
    </a:dk2>
    <a:lt2>
      <a:srgbClr val="0A4595"/>
    </a:lt2>
    <a:accent1>
      <a:srgbClr val="0099D8"/>
    </a:accent1>
    <a:accent2>
      <a:srgbClr val="FF8100"/>
    </a:accent2>
    <a:accent3>
      <a:srgbClr val="A3001B"/>
    </a:accent3>
    <a:accent4>
      <a:srgbClr val="004C0D"/>
    </a:accent4>
    <a:accent5>
      <a:srgbClr val="CCCCCC"/>
    </a:accent5>
    <a:accent6>
      <a:srgbClr val="E50026"/>
    </a:accent6>
    <a:hlink>
      <a:srgbClr val="0099D8"/>
    </a:hlink>
    <a:folHlink>
      <a:srgbClr val="002D4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2015-review-template.potx</Template>
  <TotalTime>11321</TotalTime>
  <Words>913</Words>
  <Application>Microsoft Macintosh PowerPoint</Application>
  <PresentationFormat>On-screen Show (4:3)</PresentationFormat>
  <Paragraphs>151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2015-review-template</vt:lpstr>
      <vt:lpstr>Koch 2015 Lab Review_NEW</vt:lpstr>
      <vt:lpstr>Weather Radar Research Overview </vt:lpstr>
      <vt:lpstr>Weather Radar Research &amp; Development</vt:lpstr>
      <vt:lpstr>Quality: Radar Publications</vt:lpstr>
      <vt:lpstr>Quality: Radar Researchers</vt:lpstr>
      <vt:lpstr>Quality: Radar Technology</vt:lpstr>
      <vt:lpstr>Relevance to NOAA Administrator’s Top Priorities</vt:lpstr>
      <vt:lpstr>PowerPoint Presentation</vt:lpstr>
      <vt:lpstr>PowerPoint Presentation</vt:lpstr>
      <vt:lpstr>PowerPoint Presentation</vt:lpstr>
      <vt:lpstr>Performance</vt:lpstr>
      <vt:lpstr>PowerPoint Presentation</vt:lpstr>
      <vt:lpstr>Weather Radar Research (e-posters)</vt:lpstr>
    </vt:vector>
  </TitlesOfParts>
  <Company>National Severe Storms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Farmer</dc:creator>
  <cp:lastModifiedBy>Vicki Farmer</cp:lastModifiedBy>
  <cp:revision>142</cp:revision>
  <cp:lastPrinted>2015-02-22T21:00:29Z</cp:lastPrinted>
  <dcterms:created xsi:type="dcterms:W3CDTF">2014-10-24T15:10:25Z</dcterms:created>
  <dcterms:modified xsi:type="dcterms:W3CDTF">2015-02-24T17:01:37Z</dcterms:modified>
</cp:coreProperties>
</file>