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embeddings/oleObject2.bin" ContentType="application/vnd.openxmlformats-officedocument.oleObject"/>
  <Override PartName="/ppt/notesSlides/notesSlide4.xml" ContentType="application/vnd.openxmlformats-officedocument.presentationml.notesSlide+xml"/>
  <Override PartName="/ppt/embeddings/oleObject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051" r:id="rId1"/>
  </p:sldMasterIdLst>
  <p:notesMasterIdLst>
    <p:notesMasterId r:id="rId20"/>
  </p:notesMasterIdLst>
  <p:handoutMasterIdLst>
    <p:handoutMasterId r:id="rId21"/>
  </p:handoutMasterIdLst>
  <p:sldIdLst>
    <p:sldId id="300" r:id="rId2"/>
    <p:sldId id="298" r:id="rId3"/>
    <p:sldId id="289" r:id="rId4"/>
    <p:sldId id="290" r:id="rId5"/>
    <p:sldId id="277" r:id="rId6"/>
    <p:sldId id="278" r:id="rId7"/>
    <p:sldId id="279" r:id="rId8"/>
    <p:sldId id="280" r:id="rId9"/>
    <p:sldId id="281" r:id="rId10"/>
    <p:sldId id="292" r:id="rId11"/>
    <p:sldId id="297" r:id="rId12"/>
    <p:sldId id="264" r:id="rId13"/>
    <p:sldId id="265" r:id="rId14"/>
    <p:sldId id="271" r:id="rId15"/>
    <p:sldId id="283" r:id="rId16"/>
    <p:sldId id="268" r:id="rId17"/>
    <p:sldId id="301" r:id="rId18"/>
    <p:sldId id="26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0" autoAdjust="0"/>
    <p:restoredTop sz="98336" autoAdjust="0"/>
  </p:normalViewPr>
  <p:slideViewPr>
    <p:cSldViewPr snapToGrid="0" snapToObjects="1">
      <p:cViewPr>
        <p:scale>
          <a:sx n="63" d="100"/>
          <a:sy n="63" d="100"/>
        </p:scale>
        <p:origin x="-3744" y="-2064"/>
      </p:cViewPr>
      <p:guideLst>
        <p:guide orient="horz" pos="269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1DB7F8-5096-C24D-A554-7000DED36531}" type="datetimeFigureOut">
              <a:rPr lang="en-US" smtClean="0"/>
              <a:t>2/18/15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A5527C-FF65-7E45-8C08-C143030C5125}" type="slidenum">
              <a:rPr lang="en-US" smtClean="0"/>
              <a:t>‹#›</a:t>
            </a:fld>
            <a:endParaRPr lang="en-US" dirty="0"/>
          </a:p>
        </p:txBody>
      </p:sp>
    </p:spTree>
    <p:extLst>
      <p:ext uri="{BB962C8B-B14F-4D97-AF65-F5344CB8AC3E}">
        <p14:creationId xmlns:p14="http://schemas.microsoft.com/office/powerpoint/2010/main" val="196765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AFE238-AD58-F64E-85D7-52F93FA94EB0}" type="datetimeFigureOut">
              <a:rPr lang="en-US" smtClean="0"/>
              <a:t>2/18/15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8C3057-D8C7-3446-9A91-8A752B787481}" type="slidenum">
              <a:rPr lang="en-US" smtClean="0"/>
              <a:t>‹#›</a:t>
            </a:fld>
            <a:endParaRPr lang="en-US" dirty="0"/>
          </a:p>
        </p:txBody>
      </p:sp>
    </p:spTree>
    <p:extLst>
      <p:ext uri="{BB962C8B-B14F-4D97-AF65-F5344CB8AC3E}">
        <p14:creationId xmlns:p14="http://schemas.microsoft.com/office/powerpoint/2010/main" val="33027346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p:cNvSpPr>
          <p:nvPr>
            <p:ph type="sldImg"/>
          </p:nvPr>
        </p:nvSpPr>
        <p:spPr>
          <a:xfrm>
            <a:off x="1143000" y="685800"/>
            <a:ext cx="4572000" cy="3429000"/>
          </a:xfrm>
          <a:solidFill>
            <a:srgbClr val="FFFFFF"/>
          </a:solidFill>
          <a:ln/>
        </p:spPr>
      </p:sp>
      <p:sp>
        <p:nvSpPr>
          <p:cNvPr id="1843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This is the domain map of the NMQ system.</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Currently we are ingesting radar data from 140+ WSR-88Ds, 31 Canadian radars, 2 TDWRs, and 1 TV station.</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And the software design is modularized and is flexible for ingesting any new radar data such those from CASA.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9" tIns="46103" rIns="92209" bIns="46103" anchor="b"/>
          <a:lstStyle>
            <a:lvl1pPr defTabSz="922338" eaLnBrk="0" hangingPunct="0">
              <a:defRPr sz="1400" i="1" baseline="-25000">
                <a:solidFill>
                  <a:schemeClr val="tx1"/>
                </a:solidFill>
                <a:latin typeface="TradeGothic" charset="0"/>
                <a:ea typeface="ＭＳ Ｐゴシック" charset="0"/>
                <a:cs typeface="ＭＳ Ｐゴシック" charset="0"/>
              </a:defRPr>
            </a:lvl1pPr>
            <a:lvl2pPr marL="742950" indent="-285750" defTabSz="922338" eaLnBrk="0" hangingPunct="0">
              <a:defRPr sz="1400" i="1" baseline="-25000">
                <a:solidFill>
                  <a:schemeClr val="tx1"/>
                </a:solidFill>
                <a:latin typeface="TradeGothic" charset="0"/>
                <a:ea typeface="ＭＳ Ｐゴシック" charset="0"/>
              </a:defRPr>
            </a:lvl2pPr>
            <a:lvl3pPr marL="1143000" indent="-228600" defTabSz="922338" eaLnBrk="0" hangingPunct="0">
              <a:defRPr sz="1400" i="1" baseline="-25000">
                <a:solidFill>
                  <a:schemeClr val="tx1"/>
                </a:solidFill>
                <a:latin typeface="TradeGothic" charset="0"/>
                <a:ea typeface="ＭＳ Ｐゴシック" charset="0"/>
              </a:defRPr>
            </a:lvl3pPr>
            <a:lvl4pPr marL="1600200" indent="-228600" defTabSz="922338" eaLnBrk="0" hangingPunct="0">
              <a:defRPr sz="1400" i="1" baseline="-25000">
                <a:solidFill>
                  <a:schemeClr val="tx1"/>
                </a:solidFill>
                <a:latin typeface="TradeGothic" charset="0"/>
                <a:ea typeface="ＭＳ Ｐゴシック" charset="0"/>
              </a:defRPr>
            </a:lvl4pPr>
            <a:lvl5pPr marL="2057400" indent="-228600" defTabSz="922338" eaLnBrk="0" hangingPunct="0">
              <a:defRPr sz="1400" i="1" baseline="-25000">
                <a:solidFill>
                  <a:schemeClr val="tx1"/>
                </a:solidFill>
                <a:latin typeface="TradeGothic" charset="0"/>
                <a:ea typeface="ＭＳ Ｐゴシック" charset="0"/>
              </a:defRPr>
            </a:lvl5pPr>
            <a:lvl6pPr marL="25146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algn="r" eaLnBrk="1" hangingPunct="1"/>
            <a:fld id="{BF27DDEE-B595-B344-AA91-C348A31BF4EB}" type="slidenum">
              <a:rPr lang="en-US" sz="1200" i="0" baseline="0">
                <a:latin typeface="Arial" charset="0"/>
                <a:cs typeface="Times New Roman" charset="0"/>
              </a:rPr>
              <a:pPr algn="r" eaLnBrk="1" hangingPunct="1"/>
              <a:t>5</a:t>
            </a:fld>
            <a:endParaRPr lang="en-US" sz="1200" i="0" baseline="0" dirty="0">
              <a:latin typeface="Arial" charset="0"/>
              <a:cs typeface="Times New Roman" charset="0"/>
            </a:endParaRPr>
          </a:p>
        </p:txBody>
      </p:sp>
      <p:sp>
        <p:nvSpPr>
          <p:cNvPr id="2048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483" name="Rectangle 3"/>
          <p:cNvSpPr>
            <a:spLocks noGrp="1" noChangeArrowheads="1"/>
          </p:cNvSpPr>
          <p:nvPr>
            <p:ph type="body" idx="1"/>
          </p:nvPr>
        </p:nvSpPr>
        <p:spPr>
          <a:xfrm>
            <a:off x="912813" y="4343400"/>
            <a:ext cx="5032375"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30" tIns="44865" rIns="89730" bIns="44865"/>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9" tIns="46103" rIns="92209" bIns="46103" anchor="b"/>
          <a:lstStyle>
            <a:lvl1pPr defTabSz="922338" eaLnBrk="0" hangingPunct="0">
              <a:defRPr sz="1400" i="1" baseline="-25000">
                <a:solidFill>
                  <a:schemeClr val="tx1"/>
                </a:solidFill>
                <a:latin typeface="TradeGothic" charset="0"/>
                <a:ea typeface="ＭＳ Ｐゴシック" charset="0"/>
                <a:cs typeface="ＭＳ Ｐゴシック" charset="0"/>
              </a:defRPr>
            </a:lvl1pPr>
            <a:lvl2pPr marL="742950" indent="-285750" defTabSz="922338" eaLnBrk="0" hangingPunct="0">
              <a:defRPr sz="1400" i="1" baseline="-25000">
                <a:solidFill>
                  <a:schemeClr val="tx1"/>
                </a:solidFill>
                <a:latin typeface="TradeGothic" charset="0"/>
                <a:ea typeface="ＭＳ Ｐゴシック" charset="0"/>
              </a:defRPr>
            </a:lvl2pPr>
            <a:lvl3pPr marL="1143000" indent="-228600" defTabSz="922338" eaLnBrk="0" hangingPunct="0">
              <a:defRPr sz="1400" i="1" baseline="-25000">
                <a:solidFill>
                  <a:schemeClr val="tx1"/>
                </a:solidFill>
                <a:latin typeface="TradeGothic" charset="0"/>
                <a:ea typeface="ＭＳ Ｐゴシック" charset="0"/>
              </a:defRPr>
            </a:lvl3pPr>
            <a:lvl4pPr marL="1600200" indent="-228600" defTabSz="922338" eaLnBrk="0" hangingPunct="0">
              <a:defRPr sz="1400" i="1" baseline="-25000">
                <a:solidFill>
                  <a:schemeClr val="tx1"/>
                </a:solidFill>
                <a:latin typeface="TradeGothic" charset="0"/>
                <a:ea typeface="ＭＳ Ｐゴシック" charset="0"/>
              </a:defRPr>
            </a:lvl4pPr>
            <a:lvl5pPr marL="2057400" indent="-228600" defTabSz="922338" eaLnBrk="0" hangingPunct="0">
              <a:defRPr sz="1400" i="1" baseline="-25000">
                <a:solidFill>
                  <a:schemeClr val="tx1"/>
                </a:solidFill>
                <a:latin typeface="TradeGothic" charset="0"/>
                <a:ea typeface="ＭＳ Ｐゴシック" charset="0"/>
              </a:defRPr>
            </a:lvl5pPr>
            <a:lvl6pPr marL="25146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algn="r" eaLnBrk="1" hangingPunct="1"/>
            <a:fld id="{D9D504E1-3AD8-8D43-9433-EFEC478AE995}" type="slidenum">
              <a:rPr lang="en-US" sz="1200" i="0" baseline="0">
                <a:latin typeface="Arial" charset="0"/>
                <a:cs typeface="Times New Roman" charset="0"/>
              </a:rPr>
              <a:pPr algn="r" eaLnBrk="1" hangingPunct="1"/>
              <a:t>6</a:t>
            </a:fld>
            <a:endParaRPr lang="en-US" sz="1200" i="0" baseline="0" dirty="0">
              <a:latin typeface="Arial" charset="0"/>
              <a:cs typeface="Times New Roman" charset="0"/>
            </a:endParaRPr>
          </a:p>
        </p:txBody>
      </p:sp>
      <p:sp>
        <p:nvSpPr>
          <p:cNvPr id="2253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2531" name="Rectangle 3"/>
          <p:cNvSpPr>
            <a:spLocks noGrp="1" noChangeArrowheads="1"/>
          </p:cNvSpPr>
          <p:nvPr>
            <p:ph type="body" idx="1"/>
          </p:nvPr>
        </p:nvSpPr>
        <p:spPr>
          <a:xfrm>
            <a:off x="912813" y="4343400"/>
            <a:ext cx="5032375"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30" tIns="44865" rIns="89730" bIns="44865"/>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9" tIns="46103" rIns="92209" bIns="46103" anchor="b"/>
          <a:lstStyle>
            <a:lvl1pPr defTabSz="922338" eaLnBrk="0" hangingPunct="0">
              <a:defRPr sz="1400" i="1" baseline="-25000">
                <a:solidFill>
                  <a:schemeClr val="tx1"/>
                </a:solidFill>
                <a:latin typeface="TradeGothic" charset="0"/>
                <a:ea typeface="ＭＳ Ｐゴシック" charset="0"/>
                <a:cs typeface="ＭＳ Ｐゴシック" charset="0"/>
              </a:defRPr>
            </a:lvl1pPr>
            <a:lvl2pPr marL="742950" indent="-285750" defTabSz="922338" eaLnBrk="0" hangingPunct="0">
              <a:defRPr sz="1400" i="1" baseline="-25000">
                <a:solidFill>
                  <a:schemeClr val="tx1"/>
                </a:solidFill>
                <a:latin typeface="TradeGothic" charset="0"/>
                <a:ea typeface="ＭＳ Ｐゴシック" charset="0"/>
              </a:defRPr>
            </a:lvl2pPr>
            <a:lvl3pPr marL="1143000" indent="-228600" defTabSz="922338" eaLnBrk="0" hangingPunct="0">
              <a:defRPr sz="1400" i="1" baseline="-25000">
                <a:solidFill>
                  <a:schemeClr val="tx1"/>
                </a:solidFill>
                <a:latin typeface="TradeGothic" charset="0"/>
                <a:ea typeface="ＭＳ Ｐゴシック" charset="0"/>
              </a:defRPr>
            </a:lvl3pPr>
            <a:lvl4pPr marL="1600200" indent="-228600" defTabSz="922338" eaLnBrk="0" hangingPunct="0">
              <a:defRPr sz="1400" i="1" baseline="-25000">
                <a:solidFill>
                  <a:schemeClr val="tx1"/>
                </a:solidFill>
                <a:latin typeface="TradeGothic" charset="0"/>
                <a:ea typeface="ＭＳ Ｐゴシック" charset="0"/>
              </a:defRPr>
            </a:lvl4pPr>
            <a:lvl5pPr marL="2057400" indent="-228600" defTabSz="922338" eaLnBrk="0" hangingPunct="0">
              <a:defRPr sz="1400" i="1" baseline="-25000">
                <a:solidFill>
                  <a:schemeClr val="tx1"/>
                </a:solidFill>
                <a:latin typeface="TradeGothic" charset="0"/>
                <a:ea typeface="ＭＳ Ｐゴシック" charset="0"/>
              </a:defRPr>
            </a:lvl5pPr>
            <a:lvl6pPr marL="25146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defTabSz="922338"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algn="r" eaLnBrk="1" hangingPunct="1"/>
            <a:fld id="{FFF44034-C8EE-8447-9CB1-B73FE83DDEAA}" type="slidenum">
              <a:rPr lang="en-US" sz="1200" i="0" baseline="0">
                <a:latin typeface="Arial" charset="0"/>
                <a:cs typeface="Times New Roman" charset="0"/>
              </a:rPr>
              <a:pPr algn="r" eaLnBrk="1" hangingPunct="1"/>
              <a:t>7</a:t>
            </a:fld>
            <a:endParaRPr lang="en-US" sz="1200" i="0" baseline="0" dirty="0">
              <a:latin typeface="Arial" charset="0"/>
              <a:cs typeface="Times New Roman" charset="0"/>
            </a:endParaRPr>
          </a:p>
        </p:txBody>
      </p:sp>
      <p:sp>
        <p:nvSpPr>
          <p:cNvPr id="2457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4579" name="Rectangle 3"/>
          <p:cNvSpPr>
            <a:spLocks noGrp="1" noChangeArrowheads="1"/>
          </p:cNvSpPr>
          <p:nvPr>
            <p:ph type="body" idx="1"/>
          </p:nvPr>
        </p:nvSpPr>
        <p:spPr>
          <a:xfrm>
            <a:off x="912813" y="4343400"/>
            <a:ext cx="5032375"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30" tIns="44865" rIns="89730" bIns="44865"/>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solidFill>
            <a:srgbClr val="FFFFFF"/>
          </a:solidFill>
          <a:ln/>
        </p:spPr>
      </p:sp>
      <p:sp>
        <p:nvSpPr>
          <p:cNvPr id="5120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spcBef>
                <a:spcPct val="0"/>
              </a:spcBef>
            </a:pPr>
            <a:endParaRPr lang="en-US" sz="1400" i="1" baseline="-25000" dirty="0">
              <a:latin typeface="TradeGothic" charset="0"/>
              <a:ea typeface="ＭＳ Ｐゴシック" charset="0"/>
              <a:cs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solidFill>
            <a:srgbClr val="FFFFFF"/>
          </a:solidFill>
          <a:ln/>
        </p:spPr>
      </p:sp>
      <p:sp>
        <p:nvSpPr>
          <p:cNvPr id="2867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r>
              <a:rPr lang="en-US" sz="1400" i="1" baseline="-25000" dirty="0">
                <a:latin typeface="TradeGothic" charset="0"/>
                <a:ea typeface="ＭＳ Ｐゴシック" charset="0"/>
                <a:cs typeface="Times New Roman" charset="0"/>
              </a:rPr>
              <a:t>Find</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Three Pictures">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0" y="4295141"/>
            <a:ext cx="9143999" cy="1162085"/>
          </a:xfrm>
          <a:prstGeom prst="rect">
            <a:avLst/>
          </a:prstGeom>
        </p:spPr>
        <p:txBody>
          <a:bodyPr anchor="ctr" anchorCtr="0">
            <a:normAutofit/>
          </a:bodyPr>
          <a:lstStyle>
            <a:lvl1pPr algn="r">
              <a:defRPr sz="3200" baseline="0">
                <a:solidFill>
                  <a:schemeClr val="tx1"/>
                </a:solidFill>
              </a:defRPr>
            </a:lvl1pPr>
          </a:lstStyle>
          <a:p>
            <a:r>
              <a:rPr lang="en-US" dirty="0" smtClean="0"/>
              <a:t>Click to edit Master title style</a:t>
            </a:r>
            <a:endParaRPr dirty="0"/>
          </a:p>
        </p:txBody>
      </p:sp>
      <p:sp>
        <p:nvSpPr>
          <p:cNvPr id="3" name="Subtitle 2"/>
          <p:cNvSpPr>
            <a:spLocks noGrp="1"/>
          </p:cNvSpPr>
          <p:nvPr>
            <p:ph type="subTitle" idx="1"/>
          </p:nvPr>
        </p:nvSpPr>
        <p:spPr>
          <a:xfrm>
            <a:off x="3552484" y="5717218"/>
            <a:ext cx="5591516" cy="1139145"/>
          </a:xfrm>
          <a:prstGeom prst="rect">
            <a:avLst/>
          </a:prstGeom>
        </p:spPr>
        <p:txBody>
          <a:bodyPr>
            <a:noAutofit/>
          </a:bodyPr>
          <a:lstStyle>
            <a:lvl1pPr marL="0" indent="0" algn="r">
              <a:spcBef>
                <a:spcPct val="0"/>
              </a:spcBef>
              <a:buNone/>
              <a:defRPr sz="18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6"/>
          <p:cNvGrpSpPr/>
          <p:nvPr userDrawn="1"/>
        </p:nvGrpSpPr>
        <p:grpSpPr>
          <a:xfrm>
            <a:off x="214652" y="6032501"/>
            <a:ext cx="2476501" cy="698500"/>
            <a:chOff x="1823332" y="6023429"/>
            <a:chExt cx="2476501" cy="698500"/>
          </a:xfrm>
        </p:grpSpPr>
        <p:pic>
          <p:nvPicPr>
            <p:cNvPr id="4" name="Picture 3" descr="noaa_w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13204" y="6023429"/>
              <a:ext cx="696758" cy="698500"/>
            </a:xfrm>
            <a:prstGeom prst="rect">
              <a:avLst/>
            </a:prstGeom>
          </p:spPr>
        </p:pic>
        <p:pic>
          <p:nvPicPr>
            <p:cNvPr id="5" name="Picture 4" descr="US-DeptOfCommerce-Sea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23332" y="6032501"/>
              <a:ext cx="680357" cy="680357"/>
            </a:xfrm>
            <a:prstGeom prst="rect">
              <a:avLst/>
            </a:prstGeom>
          </p:spPr>
        </p:pic>
        <p:pic>
          <p:nvPicPr>
            <p:cNvPr id="6" name="Picture 5" descr="universal_gold_b.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19476" y="6032501"/>
              <a:ext cx="680357" cy="680357"/>
            </a:xfrm>
            <a:prstGeom prst="rect">
              <a:avLst/>
            </a:prstGeom>
          </p:spPr>
        </p:pic>
      </p:grpSp>
    </p:spTree>
    <p:extLst>
      <p:ext uri="{BB962C8B-B14F-4D97-AF65-F5344CB8AC3E}">
        <p14:creationId xmlns:p14="http://schemas.microsoft.com/office/powerpoint/2010/main" val="1407048149"/>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No Pictures">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2106544"/>
            <a:ext cx="5867400" cy="1470025"/>
          </a:xfrm>
          <a:prstGeom prst="rect">
            <a:avLst/>
          </a:prstGeom>
        </p:spPr>
        <p:txBody>
          <a:bodyPr>
            <a:normAutofit/>
          </a:bodyPr>
          <a:lstStyle>
            <a:lvl1pPr algn="ctr">
              <a:defRPr sz="4600">
                <a:solidFill>
                  <a:schemeClr val="tx1"/>
                </a:solidFill>
              </a:defRPr>
            </a:lvl1pPr>
          </a:lstStyle>
          <a:p>
            <a:r>
              <a:rPr lang="en-US" smtClean="0"/>
              <a:t>Click to edit Master title style</a:t>
            </a:r>
            <a:endParaRPr dirty="0"/>
          </a:p>
        </p:txBody>
      </p:sp>
      <p:sp>
        <p:nvSpPr>
          <p:cNvPr id="3" name="Subtitle 2"/>
          <p:cNvSpPr>
            <a:spLocks noGrp="1"/>
          </p:cNvSpPr>
          <p:nvPr>
            <p:ph type="subTitle" idx="1"/>
          </p:nvPr>
        </p:nvSpPr>
        <p:spPr>
          <a:xfrm>
            <a:off x="1638300" y="4081949"/>
            <a:ext cx="5867400" cy="573741"/>
          </a:xfrm>
          <a:prstGeom prst="rect">
            <a:avLst/>
          </a:prstGeom>
        </p:spPr>
        <p:txBody>
          <a:bodyPr>
            <a:normAutofit/>
          </a:bodyPr>
          <a:lstStyle>
            <a:lvl1pPr marL="0" indent="0" algn="ctr">
              <a:spcBef>
                <a:spcPct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6"/>
          <p:cNvGrpSpPr/>
          <p:nvPr userDrawn="1"/>
        </p:nvGrpSpPr>
        <p:grpSpPr>
          <a:xfrm>
            <a:off x="3333750" y="6014357"/>
            <a:ext cx="2476501" cy="698500"/>
            <a:chOff x="3409962" y="6014357"/>
            <a:chExt cx="2476501" cy="698500"/>
          </a:xfrm>
        </p:grpSpPr>
        <p:pic>
          <p:nvPicPr>
            <p:cNvPr id="4" name="Picture 3" descr="noaa_w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99834" y="6014357"/>
              <a:ext cx="696758" cy="698500"/>
            </a:xfrm>
            <a:prstGeom prst="rect">
              <a:avLst/>
            </a:prstGeom>
          </p:spPr>
        </p:pic>
        <p:pic>
          <p:nvPicPr>
            <p:cNvPr id="5" name="Picture 4" descr="US-DeptOfCommerce-Sea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09962" y="6023429"/>
              <a:ext cx="680357" cy="680357"/>
            </a:xfrm>
            <a:prstGeom prst="rect">
              <a:avLst/>
            </a:prstGeom>
          </p:spPr>
        </p:pic>
        <p:pic>
          <p:nvPicPr>
            <p:cNvPr id="6" name="Picture 5" descr="universal_gold_b.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06106" y="6023429"/>
              <a:ext cx="680357" cy="680357"/>
            </a:xfrm>
            <a:prstGeom prst="rect">
              <a:avLst/>
            </a:prstGeom>
          </p:spPr>
        </p:pic>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2" name="Title 1"/>
          <p:cNvSpPr>
            <a:spLocks noGrp="1"/>
          </p:cNvSpPr>
          <p:nvPr>
            <p:ph type="title"/>
          </p:nvPr>
        </p:nvSpPr>
        <p:spPr>
          <a:xfrm>
            <a:off x="779463" y="917081"/>
            <a:ext cx="7583488" cy="1143000"/>
          </a:xfrm>
          <a:prstGeom prst="rect">
            <a:avLst/>
          </a:prstGeom>
        </p:spPr>
        <p:txBody>
          <a:bodyPr/>
          <a:lstStyle>
            <a:lvl1pPr>
              <a:defRPr>
                <a:solidFill>
                  <a:schemeClr val="bg2"/>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779463" y="2265820"/>
            <a:ext cx="7583488" cy="3919510"/>
          </a:xfrm>
          <a:prstGeom prst="rect">
            <a:avLst/>
          </a:prstGeom>
        </p:spPr>
        <p:txBody>
          <a:bodyPr/>
          <a:lstStyle>
            <a:lvl1pPr marL="342900" indent="-342900">
              <a:buClr>
                <a:schemeClr val="tx1"/>
              </a:buClr>
              <a:buFont typeface="Arial"/>
              <a:buChar char="•"/>
              <a:defRPr>
                <a:latin typeface="Arial"/>
                <a:cs typeface="Arial"/>
              </a:defRPr>
            </a:lvl1pPr>
            <a:lvl2pPr marL="685800" indent="-336550">
              <a:buClr>
                <a:schemeClr val="tx1"/>
              </a:buClr>
              <a:buFont typeface="Arial"/>
              <a:buChar char="•"/>
              <a:defRPr>
                <a:latin typeface="Arial"/>
                <a:cs typeface="Arial"/>
              </a:defRPr>
            </a:lvl2pPr>
            <a:lvl3pPr marL="1035050" indent="-349250">
              <a:buClr>
                <a:schemeClr val="tx1"/>
              </a:buClr>
              <a:buFont typeface="Arial"/>
              <a:buChar char="•"/>
              <a:defRPr>
                <a:latin typeface="Arial"/>
                <a:cs typeface="Arial"/>
              </a:defRPr>
            </a:lvl3pPr>
            <a:lvl4pPr marL="1371600" indent="-336550">
              <a:buClr>
                <a:schemeClr val="tx1"/>
              </a:buClr>
              <a:buFont typeface="Arial"/>
              <a:buChar char="•"/>
              <a:defRPr>
                <a:latin typeface="Arial"/>
                <a:cs typeface="Arial"/>
              </a:defRPr>
            </a:lvl4pPr>
            <a:lvl5pPr marL="1720850" indent="-349250">
              <a:buClr>
                <a:schemeClr val="tx1"/>
              </a:buClr>
              <a:buFont typeface="Arial"/>
              <a:buChar cha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dirty="0" smtClean="0"/>
              <a:t>NSSL Lab Review Feb 25–27, 2015</a:t>
            </a:r>
            <a:endParaRPr lang="en-US" dirty="0"/>
          </a:p>
        </p:txBody>
      </p:sp>
      <p:sp>
        <p:nvSpPr>
          <p:cNvPr id="17"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9" name="Picture 8"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1" name="Picture 10"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2" name="Picture 11"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3" y="917081"/>
            <a:ext cx="7583488" cy="1143000"/>
          </a:xfrm>
          <a:prstGeom prst="rect">
            <a:avLst/>
          </a:prstGeom>
        </p:spPr>
        <p:txBody>
          <a:bodyPr/>
          <a:lstStyle/>
          <a:p>
            <a:r>
              <a:rPr lang="en-US" smtClean="0"/>
              <a:t>Click to edit Master title style</a:t>
            </a:r>
            <a:endParaRPr dirty="0"/>
          </a:p>
        </p:txBody>
      </p:sp>
      <p:sp>
        <p:nvSpPr>
          <p:cNvPr id="3" name="Content Placeholder 2"/>
          <p:cNvSpPr>
            <a:spLocks noGrp="1"/>
          </p:cNvSpPr>
          <p:nvPr>
            <p:ph sz="half" idx="1"/>
          </p:nvPr>
        </p:nvSpPr>
        <p:spPr>
          <a:xfrm>
            <a:off x="779463" y="2241971"/>
            <a:ext cx="3657600" cy="3975100"/>
          </a:xfrm>
          <a:prstGeom prst="rect">
            <a:avLst/>
          </a:prstGeom>
        </p:spPr>
        <p:txBody>
          <a:bodyPr>
            <a:normAutofit/>
          </a:bodyPr>
          <a:lstStyle>
            <a:lvl1pPr>
              <a:defRPr sz="2200">
                <a:latin typeface="Arial"/>
                <a:cs typeface="Arial"/>
              </a:defRPr>
            </a:lvl1pPr>
            <a:lvl2pPr>
              <a:defRPr sz="20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Content Placeholder 3"/>
          <p:cNvSpPr>
            <a:spLocks noGrp="1"/>
          </p:cNvSpPr>
          <p:nvPr>
            <p:ph sz="half" idx="2"/>
          </p:nvPr>
        </p:nvSpPr>
        <p:spPr>
          <a:xfrm>
            <a:off x="4705353" y="2241971"/>
            <a:ext cx="3657600" cy="3975100"/>
          </a:xfrm>
          <a:prstGeom prst="rect">
            <a:avLst/>
          </a:prstGeom>
        </p:spPr>
        <p:txBody>
          <a:bodyPr>
            <a:normAutofit/>
          </a:bodyPr>
          <a:lstStyle>
            <a:lvl1pPr>
              <a:defRPr sz="2200">
                <a:latin typeface="Arial"/>
                <a:cs typeface="Arial"/>
              </a:defRPr>
            </a:lvl1pPr>
            <a:lvl2pPr>
              <a:defRPr sz="20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1946275" indent="-344488">
              <a:defRPr sz="1800"/>
            </a:lvl6pPr>
            <a:lvl7pPr marL="1946275" indent="-344488">
              <a:defRPr sz="1800"/>
            </a:lvl7pPr>
            <a:lvl8pPr marL="1946275" indent="-344488">
              <a:defRPr sz="1800"/>
            </a:lvl8pPr>
            <a:lvl9pPr marL="1946275"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9" name="Picture 8"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1" name="Picture 10"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2" name="Rectangle 11"/>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latin typeface="Arial"/>
              <a:cs typeface="Arial"/>
            </a:endParaRPr>
          </a:p>
        </p:txBody>
      </p:sp>
      <p:sp>
        <p:nvSpPr>
          <p:cNvPr id="13"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dirty="0" smtClean="0"/>
              <a:t>NSSL Lab Review Feb 25–27, 2015</a:t>
            </a:r>
            <a:endParaRPr lang="en-US" dirty="0"/>
          </a:p>
        </p:txBody>
      </p:sp>
      <p:sp>
        <p:nvSpPr>
          <p:cNvPr id="14"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defRPr>
            </a:lvl1pPr>
          </a:lstStyle>
          <a:p>
            <a:fld id="{2AE81A39-2840-ED4D-A514-D08330109612}" type="slidenum">
              <a:rPr lang="en-US" smtClean="0"/>
              <a:pPr/>
              <a:t>‹#›</a:t>
            </a:fld>
            <a:endParaRPr lang="en-US" dirty="0"/>
          </a:p>
        </p:txBody>
      </p:sp>
      <p:pic>
        <p:nvPicPr>
          <p:cNvPr id="18" name="Picture 17"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3" y="907945"/>
            <a:ext cx="7583488" cy="1143000"/>
          </a:xfrm>
          <a:prstGeom prst="rect">
            <a:avLst/>
          </a:prstGeom>
        </p:spPr>
        <p:txBody>
          <a:bodyPr/>
          <a:lstStyle>
            <a:lvl1pPr>
              <a:defRPr/>
            </a:lvl1pPr>
          </a:lstStyle>
          <a:p>
            <a:r>
              <a:rPr lang="en-US" smtClean="0"/>
              <a:t>Click to edit Master title style</a:t>
            </a:r>
            <a:endParaRPr dirty="0"/>
          </a:p>
        </p:txBody>
      </p:sp>
      <p:sp>
        <p:nvSpPr>
          <p:cNvPr id="3" name="Text Placeholder 2"/>
          <p:cNvSpPr>
            <a:spLocks noGrp="1"/>
          </p:cNvSpPr>
          <p:nvPr>
            <p:ph type="body" idx="1"/>
          </p:nvPr>
        </p:nvSpPr>
        <p:spPr>
          <a:xfrm>
            <a:off x="779463" y="2208730"/>
            <a:ext cx="3657600" cy="868362"/>
          </a:xfrm>
          <a:prstGeom prst="rect">
            <a:avLst/>
          </a:prstGeom>
        </p:spPr>
        <p:txBody>
          <a:bodyPr anchor="ctr" anchorCtr="0">
            <a:noAutofit/>
          </a:bodyPr>
          <a:lstStyle>
            <a:lvl1pPr marL="0" indent="0" algn="ctr">
              <a:spcBef>
                <a:spcPct val="0"/>
              </a:spcBef>
              <a:buNone/>
              <a:defRPr sz="2600" b="0">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79463" y="3099504"/>
            <a:ext cx="3657600" cy="3131510"/>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Text Placeholder 4"/>
          <p:cNvSpPr>
            <a:spLocks noGrp="1"/>
          </p:cNvSpPr>
          <p:nvPr>
            <p:ph type="body" sz="quarter" idx="3"/>
          </p:nvPr>
        </p:nvSpPr>
        <p:spPr>
          <a:xfrm>
            <a:off x="4705351" y="2208730"/>
            <a:ext cx="3657600" cy="868362"/>
          </a:xfrm>
          <a:prstGeom prst="rect">
            <a:avLst/>
          </a:prstGeom>
        </p:spPr>
        <p:txBody>
          <a:bodyPr anchor="ctr" anchorCtr="0">
            <a:noAutofit/>
          </a:bodyPr>
          <a:lstStyle>
            <a:lvl1pPr marL="0" indent="0" algn="ctr">
              <a:spcBef>
                <a:spcPct val="0"/>
              </a:spcBef>
              <a:buNone/>
              <a:defRPr sz="2600" b="0">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05351" y="3099504"/>
            <a:ext cx="3657600" cy="3131510"/>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11" name="Picture 10"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3" name="Picture 12"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7" name="Rectangle 16"/>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18" name="Footer Placeholder 8"/>
          <p:cNvSpPr>
            <a:spLocks noGrp="1"/>
          </p:cNvSpPr>
          <p:nvPr>
            <p:ph type="ftr" sz="quarter" idx="10"/>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dirty="0" smtClean="0"/>
              <a:t>NSSL Lab Review Feb 25–27, 2015</a:t>
            </a:r>
            <a:endParaRPr lang="en-US" dirty="0"/>
          </a:p>
        </p:txBody>
      </p:sp>
      <p:sp>
        <p:nvSpPr>
          <p:cNvPr id="19" name="Slide Number Placeholder 10"/>
          <p:cNvSpPr>
            <a:spLocks noGrp="1"/>
          </p:cNvSpPr>
          <p:nvPr>
            <p:ph type="sldNum" sz="quarter" idx="11"/>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20" name="Picture 19"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9463" y="898809"/>
            <a:ext cx="7583488" cy="1143000"/>
          </a:xfrm>
          <a:prstGeom prst="rect">
            <a:avLst/>
          </a:prstGeom>
        </p:spPr>
        <p:txBody>
          <a:bodyPr/>
          <a:lstStyle/>
          <a:p>
            <a:r>
              <a:rPr lang="en-US" smtClean="0"/>
              <a:t>Click to edit Master title style</a:t>
            </a:r>
            <a:endParaRPr dirty="0"/>
          </a:p>
        </p:txBody>
      </p:sp>
      <p:pic>
        <p:nvPicPr>
          <p:cNvPr id="7" name="Picture 6"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0" name="Picture 9"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3" name="Rectangle 12"/>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14"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defRPr>
            </a:lvl1pPr>
          </a:lstStyle>
          <a:p>
            <a:r>
              <a:rPr lang="en-US" dirty="0" smtClean="0"/>
              <a:t>NSSL Lab Review Feb 25–27, 2015</a:t>
            </a:r>
            <a:endParaRPr lang="en-US" dirty="0"/>
          </a:p>
        </p:txBody>
      </p:sp>
      <p:sp>
        <p:nvSpPr>
          <p:cNvPr id="15"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16" name="Picture 15"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1" name="Picture 10"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2" name="Rectangle 11"/>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13"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dirty="0" smtClean="0"/>
              <a:t>NSSL Lab Review Feb 25–27, 2015</a:t>
            </a:r>
            <a:endParaRPr lang="en-US" dirty="0"/>
          </a:p>
        </p:txBody>
      </p:sp>
      <p:sp>
        <p:nvSpPr>
          <p:cNvPr id="14"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15" name="Picture 14"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en-US" dirty="0" smtClean="0"/>
              <a:t>Click to edit Master title style</a:t>
            </a:r>
            <a:endParaRPr dirty="0"/>
          </a:p>
        </p:txBody>
      </p:sp>
      <p:sp>
        <p:nvSpPr>
          <p:cNvPr id="5"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Tree>
  </p:cSld>
  <p:clrMap bg1="lt1" tx1="dk1" bg2="lt2" tx2="dk2" accent1="accent1" accent2="accent2" accent3="accent3" accent4="accent4" accent5="accent5" accent6="accent6" hlink="hlink" folHlink="folHlink"/>
  <p:sldLayoutIdLst>
    <p:sldLayoutId id="2147485075" r:id="rId1"/>
    <p:sldLayoutId id="2147485054" r:id="rId2"/>
    <p:sldLayoutId id="2147485055" r:id="rId3"/>
    <p:sldLayoutId id="2147485058" r:id="rId4"/>
    <p:sldLayoutId id="2147485060" r:id="rId5"/>
    <p:sldLayoutId id="2147485062" r:id="rId6"/>
    <p:sldLayoutId id="2147485064" r:id="rId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000" kern="1200">
          <a:solidFill>
            <a:schemeClr val="bg2"/>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ts val="2000"/>
        </a:spcBef>
        <a:buClr>
          <a:schemeClr val="tx1"/>
        </a:buClr>
        <a:buSzPct val="90000"/>
        <a:buFont typeface="Arial"/>
        <a:buChar char="•"/>
        <a:defRPr sz="2200" kern="1200">
          <a:solidFill>
            <a:schemeClr val="tx1">
              <a:lumMod val="90000"/>
              <a:lumOff val="10000"/>
            </a:schemeClr>
          </a:solidFill>
          <a:latin typeface="Arial"/>
          <a:ea typeface="+mn-ea"/>
          <a:cs typeface="Arial"/>
        </a:defRPr>
      </a:lvl1pPr>
      <a:lvl2pPr marL="685800" indent="-336550" algn="l" defTabSz="914400" rtl="0" eaLnBrk="1" latinLnBrk="0" hangingPunct="1">
        <a:spcBef>
          <a:spcPts val="600"/>
        </a:spcBef>
        <a:buClr>
          <a:schemeClr val="tx1"/>
        </a:buClr>
        <a:buSzPct val="90000"/>
        <a:buFont typeface="Arial"/>
        <a:buChar char="•"/>
        <a:defRPr sz="2000" kern="1200">
          <a:solidFill>
            <a:schemeClr val="tx1">
              <a:lumMod val="90000"/>
              <a:lumOff val="10000"/>
            </a:schemeClr>
          </a:solidFill>
          <a:latin typeface="Arial"/>
          <a:ea typeface="+mn-ea"/>
          <a:cs typeface="Arial"/>
        </a:defRPr>
      </a:lvl2pPr>
      <a:lvl3pPr marL="1035050" indent="-3492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3pPr>
      <a:lvl4pPr marL="1371600" indent="-3365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4pPr>
      <a:lvl5pPr marL="1720850" indent="-3492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image" Target="../media/image61.png"/><Relationship Id="rId16" Type="http://schemas.openxmlformats.org/officeDocument/2006/relationships/image" Target="../media/image62.tiff"/><Relationship Id="rId17" Type="http://schemas.openxmlformats.org/officeDocument/2006/relationships/image" Target="../media/image63.tiff"/><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jpe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png"/><Relationship Id="rId3" Type="http://schemas.openxmlformats.org/officeDocument/2006/relationships/image" Target="../media/image66.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tiff"/><Relationship Id="rId3" Type="http://schemas.openxmlformats.org/officeDocument/2006/relationships/image" Target="../media/image6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4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6"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image" Target="../media/image10.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2.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oleObject" Target="../embeddings/oleObject1.bin"/><Relationship Id="rId8" Type="http://schemas.openxmlformats.org/officeDocument/2006/relationships/image" Target="../media/image16.emf"/><Relationship Id="rId9" Type="http://schemas.openxmlformats.org/officeDocument/2006/relationships/image" Target="../media/image20.jpeg"/><Relationship Id="rId10"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oleObject" Target="../embeddings/oleObject2.bin"/><Relationship Id="rId8" Type="http://schemas.openxmlformats.org/officeDocument/2006/relationships/image" Target="../media/image16.emf"/><Relationship Id="rId9" Type="http://schemas.openxmlformats.org/officeDocument/2006/relationships/image" Target="../media/image20.jpeg"/><Relationship Id="rId10" Type="http://schemas.openxmlformats.org/officeDocument/2006/relationships/image" Target="../media/image21.jpeg"/><Relationship Id="rId11" Type="http://schemas.openxmlformats.org/officeDocument/2006/relationships/image" Target="../media/image25.gi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4.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oleObject" Target="../embeddings/oleObject3.bin"/><Relationship Id="rId8" Type="http://schemas.openxmlformats.org/officeDocument/2006/relationships/image" Target="../media/image16.emf"/><Relationship Id="rId9" Type="http://schemas.openxmlformats.org/officeDocument/2006/relationships/image" Target="../media/image20.jpeg"/><Relationship Id="rId10" Type="http://schemas.openxmlformats.org/officeDocument/2006/relationships/image" Target="../media/image21.jpeg"/></Relationships>
</file>

<file path=ppt/slides/_rels/slide8.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7"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275299"/>
            <a:ext cx="9143999" cy="1320073"/>
          </a:xfrm>
        </p:spPr>
        <p:txBody>
          <a:bodyPr/>
          <a:lstStyle/>
          <a:p>
            <a:r>
              <a:rPr lang="en-US" dirty="0">
                <a:latin typeface="Arial"/>
                <a:ea typeface="ＭＳ Ｐゴシック" charset="0"/>
                <a:cs typeface="Arial"/>
              </a:rPr>
              <a:t>Multi-Radar/Multi-Sensor</a:t>
            </a:r>
            <a:r>
              <a:rPr lang="en-US" dirty="0" smtClean="0">
                <a:latin typeface="Arial"/>
                <a:cs typeface="Arial"/>
              </a:rPr>
              <a:t> – Transition to Operations</a:t>
            </a:r>
            <a:endParaRPr lang="en-US" dirty="0">
              <a:latin typeface="Arial"/>
              <a:cs typeface="Arial"/>
            </a:endParaRPr>
          </a:p>
        </p:txBody>
      </p:sp>
      <p:sp>
        <p:nvSpPr>
          <p:cNvPr id="8" name="Subtitle 7"/>
          <p:cNvSpPr>
            <a:spLocks noGrp="1"/>
          </p:cNvSpPr>
          <p:nvPr>
            <p:ph type="subTitle" idx="1"/>
          </p:nvPr>
        </p:nvSpPr>
        <p:spPr>
          <a:xfrm>
            <a:off x="4599214" y="5530787"/>
            <a:ext cx="4544786" cy="1275971"/>
          </a:xfrm>
        </p:spPr>
        <p:txBody>
          <a:bodyPr/>
          <a:lstStyle/>
          <a:p>
            <a:r>
              <a:rPr lang="en-US" dirty="0" smtClean="0">
                <a:latin typeface="Abadi MT Condensed Light"/>
                <a:cs typeface="Abadi MT Condensed Light"/>
              </a:rPr>
              <a:t>Kenneth W Howard (NSSL/WRDD/SHMET)</a:t>
            </a:r>
          </a:p>
          <a:p>
            <a:r>
              <a:rPr lang="en-US" sz="1600" dirty="0" smtClean="0">
                <a:latin typeface="Abadi MT Condensed Light"/>
                <a:cs typeface="Abadi MT Condensed Light"/>
              </a:rPr>
              <a:t>February 25–27, 2015 </a:t>
            </a:r>
          </a:p>
          <a:p>
            <a:pPr>
              <a:lnSpc>
                <a:spcPct val="110000"/>
              </a:lnSpc>
            </a:pPr>
            <a:r>
              <a:rPr lang="en-US" sz="1600" dirty="0" smtClean="0">
                <a:latin typeface="Abadi MT Condensed Light"/>
                <a:cs typeface="Abadi MT Condensed Light"/>
              </a:rPr>
              <a:t>National Weather Center</a:t>
            </a:r>
          </a:p>
          <a:p>
            <a:pPr>
              <a:lnSpc>
                <a:spcPct val="110000"/>
              </a:lnSpc>
            </a:pPr>
            <a:r>
              <a:rPr lang="en-US" sz="1600" dirty="0" smtClean="0">
                <a:latin typeface="Abadi MT Condensed Light"/>
                <a:cs typeface="Abadi MT Condensed Light"/>
              </a:rPr>
              <a:t>Norman, Oklahoma</a:t>
            </a:r>
            <a:endParaRPr lang="en-US" sz="1600" dirty="0">
              <a:latin typeface="Abadi MT Condensed Light"/>
              <a:cs typeface="Abadi MT Condensed Light"/>
            </a:endParaRPr>
          </a:p>
        </p:txBody>
      </p:sp>
      <p:pic>
        <p:nvPicPr>
          <p:cNvPr id="5" name="Picture Placeholder 12" descr="BlueDome_w_scud.psd"/>
          <p:cNvPicPr>
            <a:picLocks noChangeAspect="1"/>
          </p:cNvPicPr>
          <p:nvPr/>
        </p:nvPicPr>
        <p:blipFill rotWithShape="1">
          <a:blip r:embed="rId2" cstate="print">
            <a:extLst>
              <a:ext uri="{28A0092B-C50C-407E-A947-70E740481C1C}">
                <a14:useLocalDpi xmlns:a14="http://schemas.microsoft.com/office/drawing/2010/main"/>
              </a:ext>
            </a:extLst>
          </a:blip>
          <a:srcRect t="-315"/>
          <a:stretch/>
        </p:blipFill>
        <p:spPr>
          <a:xfrm>
            <a:off x="0" y="-9339"/>
            <a:ext cx="2234144" cy="4281714"/>
          </a:xfrm>
          <a:prstGeom prst="rect">
            <a:avLst/>
          </a:prstGeom>
        </p:spPr>
      </p:pic>
      <p:pic>
        <p:nvPicPr>
          <p:cNvPr id="6" name="Picture Placeholder 11" descr="090605_Wyoming6_Coniglio.psd"/>
          <p:cNvPicPr>
            <a:picLocks noChangeAspect="1"/>
          </p:cNvPicPr>
          <p:nvPr/>
        </p:nvPicPr>
        <p:blipFill rotWithShape="1">
          <a:blip r:embed="rId3" cstate="print">
            <a:extLst>
              <a:ext uri="{28A0092B-C50C-407E-A947-70E740481C1C}">
                <a14:useLocalDpi xmlns:a14="http://schemas.microsoft.com/office/drawing/2010/main"/>
              </a:ext>
            </a:extLst>
          </a:blip>
          <a:srcRect t="-315"/>
          <a:stretch/>
        </p:blipFill>
        <p:spPr>
          <a:xfrm>
            <a:off x="2319004" y="-9339"/>
            <a:ext cx="4505991" cy="4281714"/>
          </a:xfrm>
          <a:prstGeom prst="rect">
            <a:avLst/>
          </a:prstGeom>
        </p:spPr>
      </p:pic>
      <p:pic>
        <p:nvPicPr>
          <p:cNvPr id="9" name="Picture Placeholder 13" descr="15764.psd"/>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09855" y="2924"/>
            <a:ext cx="2234144" cy="4272375"/>
          </a:xfrm>
          <a:prstGeom prst="rect">
            <a:avLst/>
          </a:prstGeom>
        </p:spPr>
      </p:pic>
    </p:spTree>
    <p:extLst>
      <p:ext uri="{BB962C8B-B14F-4D97-AF65-F5344CB8AC3E}">
        <p14:creationId xmlns:p14="http://schemas.microsoft.com/office/powerpoint/2010/main" val="129110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AE81A39-2840-ED4D-A514-D08330109612}" type="slidenum">
              <a:rPr lang="en-US" smtClean="0"/>
              <a:pPr/>
              <a:t>10</a:t>
            </a:fld>
            <a:endParaRPr lang="en-US" dirty="0"/>
          </a:p>
        </p:txBody>
      </p:sp>
      <p:sp>
        <p:nvSpPr>
          <p:cNvPr id="17411" name="Rectangle 2"/>
          <p:cNvSpPr>
            <a:spLocks noGrp="1" noChangeArrowheads="1"/>
          </p:cNvSpPr>
          <p:nvPr>
            <p:ph type="title" idx="4294967295"/>
          </p:nvPr>
        </p:nvSpPr>
        <p:spPr>
          <a:xfrm>
            <a:off x="125413" y="219075"/>
            <a:ext cx="9018587" cy="990600"/>
          </a:xfrm>
        </p:spPr>
        <p:txBody>
          <a:bodyPr>
            <a:normAutofit/>
          </a:bodyPr>
          <a:lstStyle/>
          <a:p>
            <a:r>
              <a:rPr lang="en-US" sz="3200" dirty="0">
                <a:latin typeface="TradeGothicBold" charset="0"/>
                <a:ea typeface="ＭＳ Ｐゴシック" charset="0"/>
                <a:cs typeface="ＭＳ Ｐゴシック" charset="0"/>
              </a:rPr>
              <a:t>MRMS Collaborators and Product Distribution</a:t>
            </a:r>
          </a:p>
        </p:txBody>
      </p:sp>
      <p:pic>
        <p:nvPicPr>
          <p:cNvPr id="566277" name="Picture 7" descr="ncep_logo"/>
          <p:cNvPicPr>
            <a:picLocks noChangeAspect="1" noChangeArrowheads="1"/>
          </p:cNvPicPr>
          <p:nvPr/>
        </p:nvPicPr>
        <p:blipFill>
          <a:blip r:embed="rId3"/>
          <a:srcRect/>
          <a:stretch>
            <a:fillRect/>
          </a:stretch>
        </p:blipFill>
        <p:spPr bwMode="auto">
          <a:xfrm>
            <a:off x="457200" y="1371600"/>
            <a:ext cx="2214563" cy="1285875"/>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7413" name="Picture 21"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938" y="4699000"/>
            <a:ext cx="10668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2" descr="unidat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2288" y="4722813"/>
            <a:ext cx="671512"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3" descr="ncarlogo_forPri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063" y="5426075"/>
            <a:ext cx="13430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4" descr="ucar_sm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663" y="4778375"/>
            <a:ext cx="1219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AutoShape 30"/>
          <p:cNvSpPr>
            <a:spLocks/>
          </p:cNvSpPr>
          <p:nvPr/>
        </p:nvSpPr>
        <p:spPr bwMode="auto">
          <a:xfrm>
            <a:off x="5976938" y="4038600"/>
            <a:ext cx="304800" cy="1981200"/>
          </a:xfrm>
          <a:prstGeom prst="leftBrace">
            <a:avLst>
              <a:gd name="adj1" fmla="val 54167"/>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pic>
        <p:nvPicPr>
          <p:cNvPr id="17418" name="Picture 37" descr="ecfip_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8775" y="5805488"/>
            <a:ext cx="3138488"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70" name="Picture 38" descr="ROC - Logo"/>
          <p:cNvPicPr>
            <a:picLocks noChangeAspect="1" noChangeArrowheads="1"/>
          </p:cNvPicPr>
          <p:nvPr/>
        </p:nvPicPr>
        <p:blipFill>
          <a:blip r:embed="rId9"/>
          <a:srcRect/>
          <a:stretch>
            <a:fillRect/>
          </a:stretch>
        </p:blipFill>
        <p:spPr bwMode="auto">
          <a:xfrm>
            <a:off x="2895600" y="1371600"/>
            <a:ext cx="3269719" cy="512562"/>
          </a:xfrm>
          <a:prstGeom prst="rect">
            <a:avLst/>
          </a:prstGeom>
          <a:noFill/>
          <a:ln w="9525">
            <a:noFill/>
            <a:miter lim="800000"/>
            <a:headEnd/>
            <a:tailEnd/>
          </a:ln>
          <a:effectLst>
            <a:outerShdw blurRad="63500" dist="38099" dir="2700000" algn="ctr" rotWithShape="0">
              <a:srgbClr val="000000">
                <a:alpha val="74997"/>
              </a:srgbClr>
            </a:outerShdw>
          </a:effectLst>
        </p:spPr>
      </p:pic>
      <p:sp>
        <p:nvSpPr>
          <p:cNvPr id="17420" name="Rectangle 48"/>
          <p:cNvSpPr>
            <a:spLocks noChangeArrowheads="1"/>
          </p:cNvSpPr>
          <p:nvPr/>
        </p:nvSpPr>
        <p:spPr bwMode="auto">
          <a:xfrm>
            <a:off x="168275" y="1219200"/>
            <a:ext cx="8763000" cy="2743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7421" name="Rectangle 49"/>
          <p:cNvSpPr>
            <a:spLocks noChangeArrowheads="1"/>
          </p:cNvSpPr>
          <p:nvPr/>
        </p:nvSpPr>
        <p:spPr bwMode="auto">
          <a:xfrm>
            <a:off x="195263" y="4630738"/>
            <a:ext cx="8763000" cy="14732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pic>
        <p:nvPicPr>
          <p:cNvPr id="566304" name="Picture 32" descr="spclogo_whitebg"/>
          <p:cNvPicPr>
            <a:picLocks noChangeAspect="1" noChangeArrowheads="1"/>
          </p:cNvPicPr>
          <p:nvPr/>
        </p:nvPicPr>
        <p:blipFill>
          <a:blip r:embed="rId10"/>
          <a:srcRect/>
          <a:stretch>
            <a:fillRect/>
          </a:stretch>
        </p:blipFill>
        <p:spPr bwMode="auto">
          <a:xfrm>
            <a:off x="6448758" y="1295865"/>
            <a:ext cx="1909762" cy="911225"/>
          </a:xfrm>
          <a:prstGeom prst="rect">
            <a:avLst/>
          </a:prstGeom>
          <a:noFill/>
          <a:effectLst>
            <a:outerShdw blurRad="63500" dist="38099" dir="2700000" algn="ctr" rotWithShape="0">
              <a:srgbClr val="000000">
                <a:alpha val="74998"/>
              </a:srgbClr>
            </a:outerShdw>
          </a:effectLst>
        </p:spPr>
      </p:pic>
      <p:pic>
        <p:nvPicPr>
          <p:cNvPr id="35" name="Picture 34" descr="LIN.tiff"/>
          <p:cNvPicPr>
            <a:picLocks noChangeAspect="1"/>
          </p:cNvPicPr>
          <p:nvPr/>
        </p:nvPicPr>
        <p:blipFill>
          <a:blip r:embed="rId11"/>
          <a:stretch>
            <a:fillRect/>
          </a:stretch>
        </p:blipFill>
        <p:spPr>
          <a:xfrm>
            <a:off x="2997200" y="5408613"/>
            <a:ext cx="3446463" cy="636587"/>
          </a:xfrm>
          <a:prstGeom prst="rect">
            <a:avLst/>
          </a:prstGeom>
          <a:effectLst>
            <a:outerShdw blurRad="50800" dist="38100" dir="2700000">
              <a:srgbClr val="000000">
                <a:alpha val="43000"/>
              </a:srgbClr>
            </a:outerShdw>
          </a:effectLst>
        </p:spPr>
      </p:pic>
      <p:pic>
        <p:nvPicPr>
          <p:cNvPr id="37" name="Picture 36" descr="CAPS.tiff"/>
          <p:cNvPicPr>
            <a:picLocks noChangeAspect="1"/>
          </p:cNvPicPr>
          <p:nvPr/>
        </p:nvPicPr>
        <p:blipFill>
          <a:blip r:embed="rId12"/>
          <a:stretch>
            <a:fillRect/>
          </a:stretch>
        </p:blipFill>
        <p:spPr>
          <a:xfrm>
            <a:off x="2992438" y="4703763"/>
            <a:ext cx="3470275" cy="596900"/>
          </a:xfrm>
          <a:prstGeom prst="rect">
            <a:avLst/>
          </a:prstGeom>
          <a:effectLst>
            <a:outerShdw blurRad="50800" dist="38100" dir="2700000">
              <a:srgbClr val="000000">
                <a:alpha val="43000"/>
              </a:srgbClr>
            </a:outerShdw>
          </a:effectLst>
        </p:spPr>
      </p:pic>
      <p:pic>
        <p:nvPicPr>
          <p:cNvPr id="39" name="Picture 38" descr="GSD.tiff"/>
          <p:cNvPicPr>
            <a:picLocks noChangeAspect="1"/>
          </p:cNvPicPr>
          <p:nvPr/>
        </p:nvPicPr>
        <p:blipFill>
          <a:blip r:embed="rId13"/>
          <a:stretch>
            <a:fillRect/>
          </a:stretch>
        </p:blipFill>
        <p:spPr>
          <a:xfrm>
            <a:off x="2895600" y="3154226"/>
            <a:ext cx="3078200" cy="483207"/>
          </a:xfrm>
          <a:prstGeom prst="rect">
            <a:avLst/>
          </a:prstGeom>
          <a:effectLst>
            <a:outerShdw blurRad="50800" dist="38100" dir="2700000">
              <a:srgbClr val="000000">
                <a:alpha val="43000"/>
              </a:srgbClr>
            </a:outerShdw>
          </a:effectLst>
        </p:spPr>
      </p:pic>
      <p:pic>
        <p:nvPicPr>
          <p:cNvPr id="40" name="Picture 39" descr="AWC.tiff"/>
          <p:cNvPicPr>
            <a:picLocks noChangeAspect="1"/>
          </p:cNvPicPr>
          <p:nvPr/>
        </p:nvPicPr>
        <p:blipFill>
          <a:blip r:embed="rId14"/>
          <a:stretch>
            <a:fillRect/>
          </a:stretch>
        </p:blipFill>
        <p:spPr>
          <a:xfrm>
            <a:off x="2895600" y="2295324"/>
            <a:ext cx="3078200" cy="490988"/>
          </a:xfrm>
          <a:prstGeom prst="rect">
            <a:avLst/>
          </a:prstGeom>
          <a:effectLst>
            <a:outerShdw blurRad="50800" dist="38100" dir="2700000">
              <a:srgbClr val="000000">
                <a:alpha val="43000"/>
              </a:srgbClr>
            </a:outerShdw>
          </a:effectLst>
        </p:spPr>
      </p:pic>
      <p:pic>
        <p:nvPicPr>
          <p:cNvPr id="26" name="Picture 18" descr="RFCs"/>
          <p:cNvPicPr>
            <a:picLocks noChangeAspect="1" noChangeArrowheads="1"/>
          </p:cNvPicPr>
          <p:nvPr/>
        </p:nvPicPr>
        <p:blipFill>
          <a:blip r:embed="rId15"/>
          <a:srcRect/>
          <a:stretch>
            <a:fillRect/>
          </a:stretch>
        </p:blipFill>
        <p:spPr bwMode="auto">
          <a:xfrm>
            <a:off x="6281738" y="2295324"/>
            <a:ext cx="2224087" cy="1580956"/>
          </a:xfrm>
          <a:prstGeom prst="rect">
            <a:avLst/>
          </a:prstGeom>
          <a:noFill/>
          <a:effectLst>
            <a:outerShdw blurRad="63500" dist="38099" dir="2700000" algn="ctr" rotWithShape="0">
              <a:srgbClr val="000000">
                <a:alpha val="74998"/>
              </a:srgbClr>
            </a:outerShdw>
          </a:effectLst>
        </p:spPr>
      </p:pic>
      <p:pic>
        <p:nvPicPr>
          <p:cNvPr id="2" name="Picture 1" descr="HPC.tif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200" y="2927817"/>
            <a:ext cx="2179637" cy="731838"/>
          </a:xfrm>
          <a:prstGeom prst="rect">
            <a:avLst/>
          </a:prstGeom>
          <a:effectLst>
            <a:outerShdw blurRad="50800" dist="38100" dir="2700000" algn="tl" rotWithShape="0">
              <a:prstClr val="black">
                <a:alpha val="40000"/>
              </a:prstClr>
            </a:outerShdw>
          </a:effectLst>
        </p:spPr>
      </p:pic>
      <p:pic>
        <p:nvPicPr>
          <p:cNvPr id="3" name="Picture 2" descr="AHPS.tif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35534" y="2863131"/>
            <a:ext cx="2669339" cy="480812"/>
          </a:xfrm>
          <a:prstGeom prst="rect">
            <a:avLst/>
          </a:prstGeom>
        </p:spPr>
      </p:pic>
    </p:spTree>
    <p:extLst>
      <p:ext uri="{BB962C8B-B14F-4D97-AF65-F5344CB8AC3E}">
        <p14:creationId xmlns:p14="http://schemas.microsoft.com/office/powerpoint/2010/main" val="375415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4387" name="Group 147"/>
          <p:cNvGraphicFramePr>
            <a:graphicFrameLocks noGrp="1"/>
          </p:cNvGraphicFramePr>
          <p:nvPr/>
        </p:nvGraphicFramePr>
        <p:xfrm>
          <a:off x="152400" y="2159000"/>
          <a:ext cx="8610600" cy="279400"/>
        </p:xfrm>
        <a:graphic>
          <a:graphicData uri="http://schemas.openxmlformats.org/drawingml/2006/table">
            <a:tbl>
              <a:tblPr/>
              <a:tblGrid>
                <a:gridCol w="560388"/>
                <a:gridCol w="577850"/>
                <a:gridCol w="550862"/>
                <a:gridCol w="592138"/>
                <a:gridCol w="587375"/>
                <a:gridCol w="596900"/>
                <a:gridCol w="635000"/>
                <a:gridCol w="531812"/>
                <a:gridCol w="531813"/>
                <a:gridCol w="530225"/>
                <a:gridCol w="531812"/>
                <a:gridCol w="531813"/>
                <a:gridCol w="531812"/>
                <a:gridCol w="531813"/>
                <a:gridCol w="531812"/>
                <a:gridCol w="257175"/>
              </a:tblGrid>
              <a:tr h="279400">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rPr>
                        <a:t>2022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dirty="0">
                        <a:ln>
                          <a:noFill/>
                        </a:ln>
                        <a:solidFill>
                          <a:schemeClr val="tx1"/>
                        </a:solidFill>
                        <a:effectLst/>
                        <a:latin typeface="TradeGothic" pitchFamily="2" charset="0"/>
                        <a:ea typeface="Times New Roman" pitchFamily="-109" charset="0"/>
                        <a:cs typeface="Times New Roman" pitchFamily="-109"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7687" name="Group 183"/>
          <p:cNvGrpSpPr>
            <a:grpSpLocks/>
          </p:cNvGrpSpPr>
          <p:nvPr/>
        </p:nvGrpSpPr>
        <p:grpSpPr bwMode="auto">
          <a:xfrm>
            <a:off x="1658230" y="3605213"/>
            <a:ext cx="2971800" cy="369887"/>
            <a:chOff x="325" y="210"/>
            <a:chExt cx="1872" cy="233"/>
          </a:xfrm>
        </p:grpSpPr>
        <p:sp>
          <p:nvSpPr>
            <p:cNvPr id="27718" name="Rectangle 184"/>
            <p:cNvSpPr>
              <a:spLocks noChangeArrowheads="1"/>
            </p:cNvSpPr>
            <p:nvPr/>
          </p:nvSpPr>
          <p:spPr bwMode="auto">
            <a:xfrm>
              <a:off x="325" y="243"/>
              <a:ext cx="1872" cy="192"/>
            </a:xfrm>
            <a:prstGeom prst="rect">
              <a:avLst/>
            </a:prstGeom>
            <a:solidFill>
              <a:srgbClr val="FF0000">
                <a:alpha val="25098"/>
              </a:srgbClr>
            </a:solidFill>
            <a:ln w="9525">
              <a:solidFill>
                <a:schemeClr val="tx1"/>
              </a:solidFill>
              <a:miter lim="800000"/>
              <a:headEnd/>
              <a:tailEnd/>
            </a:ln>
          </p:spPr>
          <p:txBody>
            <a:bodyPr wrap="none" anchor="ctr"/>
            <a:lstStyle/>
            <a:p>
              <a:endParaRPr lang="en-US" dirty="0"/>
            </a:p>
          </p:txBody>
        </p:sp>
        <p:sp>
          <p:nvSpPr>
            <p:cNvPr id="27719" name="Text Box 185"/>
            <p:cNvSpPr txBox="1">
              <a:spLocks noChangeArrowheads="1"/>
            </p:cNvSpPr>
            <p:nvPr/>
          </p:nvSpPr>
          <p:spPr bwMode="auto">
            <a:xfrm>
              <a:off x="523" y="210"/>
              <a:ext cx="167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r>
                <a:rPr lang="en-US" sz="1800" b="1" i="0" baseline="0" dirty="0">
                  <a:latin typeface="Arial" charset="0"/>
                  <a:cs typeface="Times New Roman" charset="0"/>
                </a:rPr>
                <a:t>88D Dual Polarization</a:t>
              </a:r>
              <a:endParaRPr lang="en-US" sz="2400" b="1" i="0" baseline="0" dirty="0">
                <a:latin typeface="Arial" charset="0"/>
                <a:cs typeface="Times New Roman" charset="0"/>
              </a:endParaRPr>
            </a:p>
          </p:txBody>
        </p:sp>
      </p:grpSp>
      <p:grpSp>
        <p:nvGrpSpPr>
          <p:cNvPr id="27688" name="Group 186"/>
          <p:cNvGrpSpPr>
            <a:grpSpLocks/>
          </p:cNvGrpSpPr>
          <p:nvPr/>
        </p:nvGrpSpPr>
        <p:grpSpPr bwMode="auto">
          <a:xfrm>
            <a:off x="304800" y="2884488"/>
            <a:ext cx="2590800" cy="366712"/>
            <a:chOff x="2592" y="472"/>
            <a:chExt cx="1632" cy="231"/>
          </a:xfrm>
        </p:grpSpPr>
        <p:sp>
          <p:nvSpPr>
            <p:cNvPr id="27716" name="Rectangle 187"/>
            <p:cNvSpPr>
              <a:spLocks noChangeArrowheads="1"/>
            </p:cNvSpPr>
            <p:nvPr/>
          </p:nvSpPr>
          <p:spPr bwMode="auto">
            <a:xfrm>
              <a:off x="2592" y="480"/>
              <a:ext cx="1440" cy="192"/>
            </a:xfrm>
            <a:prstGeom prst="rect">
              <a:avLst/>
            </a:prstGeom>
            <a:solidFill>
              <a:srgbClr val="00FFFF">
                <a:alpha val="25098"/>
              </a:srgbClr>
            </a:solidFill>
            <a:ln w="9525">
              <a:solidFill>
                <a:schemeClr val="tx1"/>
              </a:solidFill>
              <a:miter lim="800000"/>
              <a:headEnd/>
              <a:tailEnd/>
            </a:ln>
          </p:spPr>
          <p:txBody>
            <a:bodyPr wrap="none" anchor="ctr"/>
            <a:lstStyle/>
            <a:p>
              <a:endParaRPr lang="en-US" dirty="0"/>
            </a:p>
          </p:txBody>
        </p:sp>
        <p:sp>
          <p:nvSpPr>
            <p:cNvPr id="27717" name="Text Box 188"/>
            <p:cNvSpPr txBox="1">
              <a:spLocks noChangeArrowheads="1"/>
            </p:cNvSpPr>
            <p:nvPr/>
          </p:nvSpPr>
          <p:spPr bwMode="auto">
            <a:xfrm>
              <a:off x="2592" y="472"/>
              <a:ext cx="16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r>
                <a:rPr lang="en-US" sz="1800" b="1" i="0" baseline="0" dirty="0">
                  <a:latin typeface="Arial" charset="0"/>
                  <a:cs typeface="Times New Roman" charset="0"/>
                </a:rPr>
                <a:t>WSR88D High Res</a:t>
              </a:r>
              <a:endParaRPr lang="en-US" sz="2400" b="1" i="0" baseline="0" dirty="0">
                <a:latin typeface="Arial" charset="0"/>
                <a:cs typeface="Times New Roman" charset="0"/>
              </a:endParaRPr>
            </a:p>
          </p:txBody>
        </p:sp>
      </p:grpSp>
      <p:sp>
        <p:nvSpPr>
          <p:cNvPr id="27689" name="Rectangle 189"/>
          <p:cNvSpPr>
            <a:spLocks noChangeArrowheads="1"/>
          </p:cNvSpPr>
          <p:nvPr/>
        </p:nvSpPr>
        <p:spPr bwMode="auto">
          <a:xfrm>
            <a:off x="152400" y="2514600"/>
            <a:ext cx="2133600" cy="304800"/>
          </a:xfrm>
          <a:prstGeom prst="rect">
            <a:avLst/>
          </a:prstGeom>
          <a:solidFill>
            <a:srgbClr val="FFFF99">
              <a:alpha val="25098"/>
            </a:srgbClr>
          </a:solidFill>
          <a:ln w="9525">
            <a:solidFill>
              <a:schemeClr val="tx1"/>
            </a:solidFill>
            <a:miter lim="800000"/>
            <a:headEnd/>
            <a:tailEnd/>
          </a:ln>
        </p:spPr>
        <p:txBody>
          <a:bodyPr wrap="none" anchor="ctr"/>
          <a:lstStyle/>
          <a:p>
            <a:pPr algn="ctr" eaLnBrk="0" hangingPunct="0"/>
            <a:r>
              <a:rPr lang="en-US" sz="1800" b="1" i="0" baseline="0" dirty="0">
                <a:latin typeface="Arial" charset="0"/>
              </a:rPr>
              <a:t>Canada Network</a:t>
            </a:r>
          </a:p>
        </p:txBody>
      </p:sp>
      <p:sp>
        <p:nvSpPr>
          <p:cNvPr id="27690" name="Rectangle 190"/>
          <p:cNvSpPr>
            <a:spLocks noChangeArrowheads="1"/>
          </p:cNvSpPr>
          <p:nvPr/>
        </p:nvSpPr>
        <p:spPr bwMode="auto">
          <a:xfrm>
            <a:off x="2362200" y="2514600"/>
            <a:ext cx="2286000" cy="304800"/>
          </a:xfrm>
          <a:prstGeom prst="rect">
            <a:avLst/>
          </a:prstGeom>
          <a:solidFill>
            <a:srgbClr val="CCFFCC">
              <a:alpha val="25098"/>
            </a:srgbClr>
          </a:solidFill>
          <a:ln w="9525">
            <a:solidFill>
              <a:schemeClr val="tx1"/>
            </a:solidFill>
            <a:miter lim="800000"/>
            <a:headEnd/>
            <a:tailEnd/>
          </a:ln>
        </p:spPr>
        <p:txBody>
          <a:bodyPr wrap="none" anchor="ctr"/>
          <a:lstStyle/>
          <a:p>
            <a:pPr algn="ctr" eaLnBrk="0" hangingPunct="0"/>
            <a:r>
              <a:rPr lang="en-US" sz="1800" b="1" i="0" baseline="0" dirty="0">
                <a:latin typeface="Arial" charset="0"/>
              </a:rPr>
              <a:t>Commercial Radars</a:t>
            </a:r>
            <a:endParaRPr lang="en-US" sz="2400" b="1" i="0" baseline="0" dirty="0">
              <a:latin typeface="Arial" charset="0"/>
            </a:endParaRPr>
          </a:p>
        </p:txBody>
      </p:sp>
      <p:sp>
        <p:nvSpPr>
          <p:cNvPr id="27691" name="Text Box 191"/>
          <p:cNvSpPr txBox="1">
            <a:spLocks noChangeArrowheads="1"/>
          </p:cNvSpPr>
          <p:nvPr/>
        </p:nvSpPr>
        <p:spPr bwMode="auto">
          <a:xfrm>
            <a:off x="152400" y="5186363"/>
            <a:ext cx="86106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r>
              <a:rPr lang="en-US" sz="1800" i="0" baseline="0" dirty="0">
                <a:latin typeface="Arial" charset="0"/>
                <a:cs typeface="Times New Roman" charset="0"/>
              </a:rPr>
              <a:t>1km/5min     1km/2.5min    1km/2min     </a:t>
            </a:r>
            <a:r>
              <a:rPr lang="en-US" sz="1800" i="0" baseline="0" dirty="0" smtClean="0">
                <a:latin typeface="Arial" charset="0"/>
                <a:cs typeface="Times New Roman" charset="0"/>
              </a:rPr>
              <a:t>               500m</a:t>
            </a:r>
            <a:r>
              <a:rPr lang="en-US" sz="1800" i="0" baseline="0" dirty="0">
                <a:latin typeface="Arial" charset="0"/>
                <a:cs typeface="Times New Roman" charset="0"/>
              </a:rPr>
              <a:t>/2min        250m/1min  </a:t>
            </a:r>
            <a:endParaRPr lang="en-US" sz="2400" b="1" i="0" baseline="0" dirty="0">
              <a:solidFill>
                <a:srgbClr val="FF0000"/>
              </a:solidFill>
              <a:latin typeface="Arial" charset="0"/>
              <a:cs typeface="Times New Roman" charset="0"/>
            </a:endParaRPr>
          </a:p>
        </p:txBody>
      </p:sp>
      <p:sp>
        <p:nvSpPr>
          <p:cNvPr id="27692" name="Line 192"/>
          <p:cNvSpPr>
            <a:spLocks noChangeShapeType="1"/>
          </p:cNvSpPr>
          <p:nvPr/>
        </p:nvSpPr>
        <p:spPr bwMode="auto">
          <a:xfrm>
            <a:off x="1295400" y="5407025"/>
            <a:ext cx="222250" cy="31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7693" name="Text Box 197"/>
          <p:cNvSpPr txBox="1">
            <a:spLocks noChangeArrowheads="1"/>
          </p:cNvSpPr>
          <p:nvPr/>
        </p:nvSpPr>
        <p:spPr bwMode="auto">
          <a:xfrm>
            <a:off x="1295400" y="5638800"/>
            <a:ext cx="6535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r>
              <a:rPr lang="en-US" sz="2400" b="1" i="0" baseline="0" dirty="0">
                <a:latin typeface="Arial" charset="0"/>
                <a:cs typeface="Times New Roman" charset="0"/>
              </a:rPr>
              <a:t>North America Resolution and Refresh Rate</a:t>
            </a:r>
          </a:p>
        </p:txBody>
      </p:sp>
      <p:grpSp>
        <p:nvGrpSpPr>
          <p:cNvPr id="27694" name="Group 198"/>
          <p:cNvGrpSpPr>
            <a:grpSpLocks/>
          </p:cNvGrpSpPr>
          <p:nvPr/>
        </p:nvGrpSpPr>
        <p:grpSpPr bwMode="auto">
          <a:xfrm>
            <a:off x="2667000" y="2870200"/>
            <a:ext cx="2057400" cy="366713"/>
            <a:chOff x="3120" y="512"/>
            <a:chExt cx="1296" cy="231"/>
          </a:xfrm>
        </p:grpSpPr>
        <p:sp>
          <p:nvSpPr>
            <p:cNvPr id="27714" name="Rectangle 199"/>
            <p:cNvSpPr>
              <a:spLocks noChangeArrowheads="1"/>
            </p:cNvSpPr>
            <p:nvPr/>
          </p:nvSpPr>
          <p:spPr bwMode="auto">
            <a:xfrm>
              <a:off x="3120" y="528"/>
              <a:ext cx="1296" cy="192"/>
            </a:xfrm>
            <a:prstGeom prst="rect">
              <a:avLst/>
            </a:prstGeom>
            <a:solidFill>
              <a:srgbClr val="CC99FF">
                <a:alpha val="25098"/>
              </a:srgbClr>
            </a:solidFill>
            <a:ln w="9525">
              <a:solidFill>
                <a:schemeClr val="tx1"/>
              </a:solidFill>
              <a:miter lim="800000"/>
              <a:headEnd/>
              <a:tailEnd/>
            </a:ln>
          </p:spPr>
          <p:txBody>
            <a:bodyPr wrap="none" anchor="ctr"/>
            <a:lstStyle/>
            <a:p>
              <a:endParaRPr lang="en-US" dirty="0"/>
            </a:p>
          </p:txBody>
        </p:sp>
        <p:sp>
          <p:nvSpPr>
            <p:cNvPr id="27715" name="Rectangle 200"/>
            <p:cNvSpPr>
              <a:spLocks noChangeArrowheads="1"/>
            </p:cNvSpPr>
            <p:nvPr/>
          </p:nvSpPr>
          <p:spPr bwMode="auto">
            <a:xfrm>
              <a:off x="3152" y="512"/>
              <a:ext cx="1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b="1" i="0" baseline="0" dirty="0">
                  <a:latin typeface="Arial" charset="0"/>
                </a:rPr>
                <a:t>WSR88D DoD L2</a:t>
              </a:r>
            </a:p>
          </p:txBody>
        </p:sp>
      </p:grpSp>
      <p:grpSp>
        <p:nvGrpSpPr>
          <p:cNvPr id="27696" name="Group 204"/>
          <p:cNvGrpSpPr>
            <a:grpSpLocks/>
          </p:cNvGrpSpPr>
          <p:nvPr/>
        </p:nvGrpSpPr>
        <p:grpSpPr bwMode="auto">
          <a:xfrm>
            <a:off x="2349630" y="3304845"/>
            <a:ext cx="1835150" cy="366712"/>
            <a:chOff x="3264" y="336"/>
            <a:chExt cx="1156" cy="231"/>
          </a:xfrm>
        </p:grpSpPr>
        <p:sp>
          <p:nvSpPr>
            <p:cNvPr id="27710" name="Rectangle 205"/>
            <p:cNvSpPr>
              <a:spLocks noChangeArrowheads="1"/>
            </p:cNvSpPr>
            <p:nvPr/>
          </p:nvSpPr>
          <p:spPr bwMode="auto">
            <a:xfrm>
              <a:off x="3264" y="336"/>
              <a:ext cx="1152" cy="192"/>
            </a:xfrm>
            <a:prstGeom prst="rect">
              <a:avLst/>
            </a:prstGeom>
            <a:solidFill>
              <a:srgbClr val="99CCFF">
                <a:alpha val="25098"/>
              </a:srgbClr>
            </a:solidFill>
            <a:ln w="9525">
              <a:solidFill>
                <a:schemeClr val="tx1"/>
              </a:solidFill>
              <a:miter lim="800000"/>
              <a:headEnd/>
              <a:tailEnd/>
            </a:ln>
          </p:spPr>
          <p:txBody>
            <a:bodyPr wrap="none" anchor="ctr"/>
            <a:lstStyle/>
            <a:p>
              <a:endParaRPr lang="en-US" dirty="0"/>
            </a:p>
          </p:txBody>
        </p:sp>
        <p:sp>
          <p:nvSpPr>
            <p:cNvPr id="27711" name="Rectangle 206"/>
            <p:cNvSpPr>
              <a:spLocks noChangeArrowheads="1"/>
            </p:cNvSpPr>
            <p:nvPr/>
          </p:nvSpPr>
          <p:spPr bwMode="auto">
            <a:xfrm>
              <a:off x="3264" y="336"/>
              <a:ext cx="11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b="1" i="0" baseline="0" dirty="0">
                  <a:latin typeface="Arial" charset="0"/>
                </a:rPr>
                <a:t>TDWR Network</a:t>
              </a:r>
            </a:p>
          </p:txBody>
        </p:sp>
      </p:grpSp>
      <p:sp>
        <p:nvSpPr>
          <p:cNvPr id="27697" name="Rectangle 208"/>
          <p:cNvSpPr>
            <a:spLocks noChangeArrowheads="1"/>
          </p:cNvSpPr>
          <p:nvPr/>
        </p:nvSpPr>
        <p:spPr bwMode="auto">
          <a:xfrm>
            <a:off x="4554635" y="3995738"/>
            <a:ext cx="208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b="1" i="0" baseline="0" dirty="0">
                <a:latin typeface="Arial" charset="0"/>
              </a:rPr>
              <a:t>Alaska WSR88Ds</a:t>
            </a:r>
          </a:p>
        </p:txBody>
      </p:sp>
      <p:sp>
        <p:nvSpPr>
          <p:cNvPr id="27698" name="Rectangle 209"/>
          <p:cNvSpPr>
            <a:spLocks noChangeArrowheads="1"/>
          </p:cNvSpPr>
          <p:nvPr/>
        </p:nvSpPr>
        <p:spPr bwMode="auto">
          <a:xfrm>
            <a:off x="4578630" y="4038600"/>
            <a:ext cx="2209800" cy="304800"/>
          </a:xfrm>
          <a:prstGeom prst="rect">
            <a:avLst/>
          </a:prstGeom>
          <a:solidFill>
            <a:srgbClr val="CC99FF">
              <a:alpha val="25098"/>
            </a:srgbClr>
          </a:solidFill>
          <a:ln w="9525">
            <a:solidFill>
              <a:schemeClr val="tx1"/>
            </a:solidFill>
            <a:miter lim="800000"/>
            <a:headEnd/>
            <a:tailEnd/>
          </a:ln>
        </p:spPr>
        <p:txBody>
          <a:bodyPr wrap="none" anchor="ctr"/>
          <a:lstStyle/>
          <a:p>
            <a:endParaRPr lang="en-US" dirty="0"/>
          </a:p>
        </p:txBody>
      </p:sp>
      <p:sp>
        <p:nvSpPr>
          <p:cNvPr id="27699" name="Rectangle 210"/>
          <p:cNvSpPr>
            <a:spLocks noChangeArrowheads="1"/>
          </p:cNvSpPr>
          <p:nvPr/>
        </p:nvSpPr>
        <p:spPr bwMode="auto">
          <a:xfrm>
            <a:off x="4991755" y="4419600"/>
            <a:ext cx="2133600" cy="304800"/>
          </a:xfrm>
          <a:prstGeom prst="rect">
            <a:avLst/>
          </a:prstGeom>
          <a:solidFill>
            <a:srgbClr val="FFFF99">
              <a:alpha val="25098"/>
            </a:srgbClr>
          </a:solidFill>
          <a:ln w="9525">
            <a:solidFill>
              <a:schemeClr val="tx1"/>
            </a:solidFill>
            <a:miter lim="800000"/>
            <a:headEnd/>
            <a:tailEnd/>
          </a:ln>
        </p:spPr>
        <p:txBody>
          <a:bodyPr wrap="none" anchor="ctr"/>
          <a:lstStyle/>
          <a:p>
            <a:pPr algn="ctr" eaLnBrk="0" hangingPunct="0"/>
            <a:r>
              <a:rPr lang="en-US" b="1" dirty="0" smtClean="0">
                <a:latin typeface="Arial" charset="0"/>
              </a:rPr>
              <a:t>Caribbean</a:t>
            </a:r>
            <a:r>
              <a:rPr lang="en-US" sz="1800" b="1" i="0" baseline="0" dirty="0" smtClean="0">
                <a:latin typeface="Arial" charset="0"/>
              </a:rPr>
              <a:t> </a:t>
            </a:r>
            <a:r>
              <a:rPr lang="en-US" sz="1800" b="1" i="0" baseline="0" dirty="0">
                <a:latin typeface="Arial" charset="0"/>
              </a:rPr>
              <a:t>Network</a:t>
            </a:r>
          </a:p>
        </p:txBody>
      </p:sp>
      <p:grpSp>
        <p:nvGrpSpPr>
          <p:cNvPr id="27700" name="Group 211"/>
          <p:cNvGrpSpPr>
            <a:grpSpLocks/>
          </p:cNvGrpSpPr>
          <p:nvPr/>
        </p:nvGrpSpPr>
        <p:grpSpPr bwMode="auto">
          <a:xfrm>
            <a:off x="4267738" y="3276600"/>
            <a:ext cx="2500312" cy="369888"/>
            <a:chOff x="3510" y="315"/>
            <a:chExt cx="1152" cy="233"/>
          </a:xfrm>
        </p:grpSpPr>
        <p:sp>
          <p:nvSpPr>
            <p:cNvPr id="27708" name="Rectangle 212"/>
            <p:cNvSpPr>
              <a:spLocks noChangeArrowheads="1"/>
            </p:cNvSpPr>
            <p:nvPr/>
          </p:nvSpPr>
          <p:spPr bwMode="auto">
            <a:xfrm>
              <a:off x="3510" y="336"/>
              <a:ext cx="1152" cy="192"/>
            </a:xfrm>
            <a:prstGeom prst="rect">
              <a:avLst/>
            </a:prstGeom>
            <a:solidFill>
              <a:srgbClr val="99CCFF">
                <a:alpha val="25098"/>
              </a:srgbClr>
            </a:solidFill>
            <a:ln w="9525">
              <a:solidFill>
                <a:schemeClr val="tx1"/>
              </a:solidFill>
              <a:miter lim="800000"/>
              <a:headEnd/>
              <a:tailEnd/>
            </a:ln>
          </p:spPr>
          <p:txBody>
            <a:bodyPr wrap="none" anchor="ctr"/>
            <a:lstStyle/>
            <a:p>
              <a:endParaRPr lang="en-US" dirty="0"/>
            </a:p>
          </p:txBody>
        </p:sp>
        <p:sp>
          <p:nvSpPr>
            <p:cNvPr id="27709" name="Rectangle 213"/>
            <p:cNvSpPr>
              <a:spLocks noChangeArrowheads="1"/>
            </p:cNvSpPr>
            <p:nvPr/>
          </p:nvSpPr>
          <p:spPr bwMode="auto">
            <a:xfrm>
              <a:off x="3574" y="315"/>
              <a:ext cx="95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b="1" i="0" baseline="0" dirty="0">
                  <a:latin typeface="Arial" charset="0"/>
                </a:rPr>
                <a:t>Hawaii WSR88Ds</a:t>
              </a:r>
            </a:p>
          </p:txBody>
        </p:sp>
      </p:grpSp>
      <p:sp>
        <p:nvSpPr>
          <p:cNvPr id="394457" name="Rectangle 217"/>
          <p:cNvSpPr>
            <a:spLocks noChangeArrowheads="1"/>
          </p:cNvSpPr>
          <p:nvPr/>
        </p:nvSpPr>
        <p:spPr bwMode="auto">
          <a:xfrm>
            <a:off x="228600" y="1600200"/>
            <a:ext cx="8915400" cy="400110"/>
          </a:xfrm>
          <a:prstGeom prst="rect">
            <a:avLst/>
          </a:prstGeom>
          <a:noFill/>
          <a:ln w="9525">
            <a:noFill/>
            <a:miter lim="800000"/>
            <a:headEnd/>
            <a:tailEnd/>
          </a:ln>
          <a:effectLst/>
        </p:spPr>
        <p:txBody>
          <a:bodyPr wrap="square">
            <a:spAutoFit/>
          </a:bodyPr>
          <a:lstStyle/>
          <a:p>
            <a:pPr eaLnBrk="0" hangingPunct="0">
              <a:defRPr/>
            </a:pPr>
            <a:r>
              <a:rPr lang="en-US" sz="2000" b="1" i="0" baseline="0" dirty="0">
                <a:effectLst>
                  <a:outerShdw blurRad="38100" dist="38100" dir="2700000" algn="tl">
                    <a:srgbClr val="DDDDDD"/>
                  </a:outerShdw>
                </a:effectLst>
                <a:latin typeface="Arial" charset="0"/>
              </a:rPr>
              <a:t>Seamless Integration of Radar Advances, Systems, and Networks</a:t>
            </a:r>
          </a:p>
        </p:txBody>
      </p:sp>
      <p:sp>
        <p:nvSpPr>
          <p:cNvPr id="27702" name="Rectangle 218"/>
          <p:cNvSpPr>
            <a:spLocks noChangeArrowheads="1"/>
          </p:cNvSpPr>
          <p:nvPr/>
        </p:nvSpPr>
        <p:spPr bwMode="auto">
          <a:xfrm>
            <a:off x="-6350" y="719800"/>
            <a:ext cx="624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hangingPunct="0">
              <a:lnSpc>
                <a:spcPct val="85000"/>
              </a:lnSpc>
            </a:pPr>
            <a:r>
              <a:rPr lang="en-US" sz="3600" i="0" baseline="0" dirty="0">
                <a:solidFill>
                  <a:srgbClr val="003366"/>
                </a:solidFill>
                <a:latin typeface="TradeGothicBold" charset="0"/>
              </a:rPr>
              <a:t>MRMS System Expansion</a:t>
            </a:r>
            <a:endParaRPr lang="en-US" sz="4000" i="0" baseline="0" dirty="0">
              <a:solidFill>
                <a:srgbClr val="003366"/>
              </a:solidFill>
              <a:latin typeface="TradeGothicBold" charset="0"/>
            </a:endParaRPr>
          </a:p>
        </p:txBody>
      </p:sp>
      <p:sp>
        <p:nvSpPr>
          <p:cNvPr id="27703" name="Line 193"/>
          <p:cNvSpPr>
            <a:spLocks noChangeShapeType="1"/>
          </p:cNvSpPr>
          <p:nvPr/>
        </p:nvSpPr>
        <p:spPr bwMode="auto">
          <a:xfrm flipV="1">
            <a:off x="4014787" y="5407026"/>
            <a:ext cx="1162509"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7704" name="Line 192"/>
          <p:cNvSpPr>
            <a:spLocks noChangeShapeType="1"/>
          </p:cNvSpPr>
          <p:nvPr/>
        </p:nvSpPr>
        <p:spPr bwMode="auto">
          <a:xfrm>
            <a:off x="2743200" y="5410200"/>
            <a:ext cx="222250" cy="31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7705" name="Line 193"/>
          <p:cNvSpPr>
            <a:spLocks noChangeShapeType="1"/>
          </p:cNvSpPr>
          <p:nvPr/>
        </p:nvSpPr>
        <p:spPr bwMode="auto">
          <a:xfrm>
            <a:off x="6553200" y="5386388"/>
            <a:ext cx="252413" cy="15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3" name="Slide Number Placeholder 2"/>
          <p:cNvSpPr>
            <a:spLocks noGrp="1"/>
          </p:cNvSpPr>
          <p:nvPr>
            <p:ph type="sldNum" sz="quarter" idx="4"/>
          </p:nvPr>
        </p:nvSpPr>
        <p:spPr/>
        <p:txBody>
          <a:bodyPr/>
          <a:lstStyle/>
          <a:p>
            <a:fld id="{2AE81A39-2840-ED4D-A514-D08330109612}" type="slidenum">
              <a:rPr lang="en-US" smtClean="0"/>
              <a:pPr/>
              <a:t>11</a:t>
            </a:fld>
            <a:endParaRPr lang="en-US" dirty="0"/>
          </a:p>
        </p:txBody>
      </p:sp>
    </p:spTree>
    <p:extLst>
      <p:ext uri="{BB962C8B-B14F-4D97-AF65-F5344CB8AC3E}">
        <p14:creationId xmlns:p14="http://schemas.microsoft.com/office/powerpoint/2010/main" val="379443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79463" y="340659"/>
            <a:ext cx="7583488" cy="1143000"/>
          </a:xfrm>
        </p:spPr>
        <p:txBody>
          <a:bodyPr>
            <a:normAutofit/>
          </a:bodyPr>
          <a:lstStyle/>
          <a:p>
            <a:r>
              <a:rPr lang="en-US" altLang="en-US" dirty="0" smtClean="0">
                <a:ea typeface="ＭＳ Ｐゴシック" pitchFamily="34" charset="-128"/>
              </a:rPr>
              <a:t>Road to MRMS Implementation</a:t>
            </a: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740888445"/>
              </p:ext>
            </p:extLst>
          </p:nvPr>
        </p:nvGraphicFramePr>
        <p:xfrm>
          <a:off x="779462" y="1655807"/>
          <a:ext cx="4173537" cy="4663439"/>
        </p:xfrm>
        <a:graphic>
          <a:graphicData uri="http://schemas.openxmlformats.org/drawingml/2006/table">
            <a:tbl>
              <a:tblPr firstRow="1" bandRow="1">
                <a:tableStyleId>{5C22544A-7EE6-4342-B048-85BDC9FD1C3A}</a:tableStyleId>
              </a:tblPr>
              <a:tblGrid>
                <a:gridCol w="496849"/>
                <a:gridCol w="872593"/>
                <a:gridCol w="2804095"/>
              </a:tblGrid>
              <a:tr h="655497">
                <a:tc>
                  <a:txBody>
                    <a:bodyPr/>
                    <a:lstStyle/>
                    <a:p>
                      <a:pPr algn="ctr"/>
                      <a:r>
                        <a:rPr lang="en-US" sz="2000" b="0" dirty="0" smtClean="0">
                          <a:solidFill>
                            <a:srgbClr val="C00000"/>
                          </a:solidFill>
                          <a:sym typeface="Wingdings"/>
                        </a:rPr>
                        <a:t></a:t>
                      </a:r>
                      <a:endParaRPr lang="en-US" sz="2000" b="0" dirty="0">
                        <a:solidFill>
                          <a:srgbClr val="C00000"/>
                        </a:solidFill>
                      </a:endParaRPr>
                    </a:p>
                  </a:txBody>
                  <a:tcPr anchor="ctr">
                    <a:solidFill>
                      <a:srgbClr val="F3F9FA"/>
                    </a:solidFill>
                  </a:tcPr>
                </a:tc>
                <a:tc>
                  <a:txBody>
                    <a:bodyPr/>
                    <a:lstStyle/>
                    <a:p>
                      <a:r>
                        <a:rPr lang="en-US" sz="1400" b="0" dirty="0" smtClean="0">
                          <a:solidFill>
                            <a:srgbClr val="000000"/>
                          </a:solidFill>
                          <a:ea typeface="ＭＳ Ｐゴシック" charset="0"/>
                          <a:cs typeface="ＭＳ Ｐゴシック" charset="0"/>
                        </a:rPr>
                        <a:t>Pre-06</a:t>
                      </a:r>
                      <a:endParaRPr lang="en-US" sz="1400" b="0" dirty="0"/>
                    </a:p>
                  </a:txBody>
                  <a:tcPr anchor="ctr">
                    <a:solidFill>
                      <a:srgbClr val="F3F9F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0000"/>
                          </a:solidFill>
                          <a:ea typeface="ＭＳ Ｐゴシック" charset="0"/>
                          <a:cs typeface="ＭＳ Ｐゴシック" charset="0"/>
                        </a:rPr>
                        <a:t>General R&amp;D on decision support and quantitative precip estimates using radar</a:t>
                      </a:r>
                    </a:p>
                  </a:txBody>
                  <a:tcPr anchor="ctr">
                    <a:solidFill>
                      <a:srgbClr val="F3F9FA"/>
                    </a:solidFill>
                  </a:tcPr>
                </a:tc>
              </a:tr>
              <a:tr h="4612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C00000"/>
                          </a:solidFill>
                          <a:sym typeface="Wingdings"/>
                        </a:rPr>
                        <a:t></a:t>
                      </a:r>
                      <a:endParaRPr lang="en-US" sz="2000" b="0" dirty="0" smtClean="0">
                        <a:solidFill>
                          <a:srgbClr val="C0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ea typeface="ＭＳ Ｐゴシック" charset="0"/>
                          <a:cs typeface="ＭＳ Ｐゴシック" charset="0"/>
                        </a:rPr>
                        <a:t>Oct 06</a:t>
                      </a:r>
                      <a:endParaRPr lang="en-US" sz="14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ea typeface="ＭＳ Ｐゴシック" charset="0"/>
                          <a:cs typeface="ＭＳ Ｐゴシック" charset="0"/>
                        </a:rPr>
                        <a:t>MRMS enters NWS transition process</a:t>
                      </a:r>
                    </a:p>
                  </a:txBody>
                  <a:tcPr anchor="ctr"/>
                </a:tc>
              </a:tr>
              <a:tr h="4612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C00000"/>
                          </a:solidFill>
                          <a:sym typeface="Wingdings"/>
                        </a:rPr>
                        <a:t></a:t>
                      </a:r>
                      <a:endParaRPr lang="en-US" sz="2000" b="0" dirty="0" smtClean="0">
                        <a:solidFill>
                          <a:srgbClr val="C00000"/>
                        </a:solidFill>
                      </a:endParaRPr>
                    </a:p>
                  </a:txBody>
                  <a:tcPr anchor="ctr">
                    <a:solidFill>
                      <a:srgbClr val="F3F9FA"/>
                    </a:solidFill>
                  </a:tcPr>
                </a:tc>
                <a:tc>
                  <a:txBody>
                    <a:bodyPr/>
                    <a:lstStyle/>
                    <a:p>
                      <a:r>
                        <a:rPr lang="en-US" sz="1400" dirty="0" smtClean="0">
                          <a:solidFill>
                            <a:srgbClr val="000000"/>
                          </a:solidFill>
                          <a:ea typeface="ＭＳ Ｐゴシック" charset="0"/>
                          <a:cs typeface="ＭＳ Ｐゴシック" charset="0"/>
                        </a:rPr>
                        <a:t>Nov 10 </a:t>
                      </a:r>
                      <a:endParaRPr lang="en-US" sz="1400" dirty="0"/>
                    </a:p>
                  </a:txBody>
                  <a:tcPr anchor="ctr"/>
                </a:tc>
                <a:tc>
                  <a:txBody>
                    <a:bodyPr/>
                    <a:lstStyle/>
                    <a:p>
                      <a:r>
                        <a:rPr lang="en-US" sz="1400" dirty="0" smtClean="0">
                          <a:solidFill>
                            <a:srgbClr val="000000"/>
                          </a:solidFill>
                          <a:ea typeface="ＭＳ Ｐゴシック" charset="0"/>
                          <a:cs typeface="ＭＳ Ｐゴシック" charset="0"/>
                        </a:rPr>
                        <a:t>MRMS running at FAA Tech Center</a:t>
                      </a:r>
                      <a:endParaRPr lang="en-US" sz="1400" dirty="0"/>
                    </a:p>
                  </a:txBody>
                  <a:tcPr anchor="ctr"/>
                </a:tc>
              </a:tr>
              <a:tr h="6554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C00000"/>
                          </a:solidFill>
                          <a:sym typeface="Wingdings"/>
                        </a:rPr>
                        <a:t></a:t>
                      </a:r>
                      <a:endParaRPr lang="en-US" sz="2000" b="0" dirty="0" smtClean="0">
                        <a:solidFill>
                          <a:srgbClr val="C00000"/>
                        </a:solidFill>
                      </a:endParaRPr>
                    </a:p>
                  </a:txBody>
                  <a:tcPr anchor="ctr"/>
                </a:tc>
                <a:tc>
                  <a:txBody>
                    <a:bodyPr/>
                    <a:lstStyle/>
                    <a:p>
                      <a:r>
                        <a:rPr lang="en-US" sz="1400" dirty="0" smtClean="0">
                          <a:solidFill>
                            <a:srgbClr val="000000"/>
                          </a:solidFill>
                          <a:ea typeface="ＭＳ Ｐゴシック" charset="0"/>
                          <a:cs typeface="ＭＳ Ｐゴシック" charset="0"/>
                        </a:rPr>
                        <a:t>Dec 10</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ea typeface="ＭＳ Ｐゴシック" charset="0"/>
                          <a:cs typeface="ＭＳ Ｐゴシック" charset="0"/>
                        </a:rPr>
                        <a:t>MRMS approved as an official NOAA Line Office Transition Project</a:t>
                      </a:r>
                      <a:endParaRPr lang="en-US" sz="1400" dirty="0" smtClean="0"/>
                    </a:p>
                  </a:txBody>
                  <a:tcPr anchor="ctr"/>
                </a:tc>
              </a:tr>
              <a:tr h="3641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C00000"/>
                          </a:solidFill>
                          <a:sym typeface="Wingdings"/>
                        </a:rPr>
                        <a:t></a:t>
                      </a:r>
                      <a:endParaRPr lang="en-US" sz="2000" b="0" dirty="0" smtClean="0">
                        <a:solidFill>
                          <a:srgbClr val="C00000"/>
                        </a:solidFill>
                      </a:endParaRPr>
                    </a:p>
                  </a:txBody>
                  <a:tcPr anchor="ctr"/>
                </a:tc>
                <a:tc>
                  <a:txBody>
                    <a:bodyPr/>
                    <a:lstStyle/>
                    <a:p>
                      <a:r>
                        <a:rPr lang="en-US" sz="1400" dirty="0" smtClean="0">
                          <a:solidFill>
                            <a:srgbClr val="000000"/>
                          </a:solidFill>
                          <a:ea typeface="ＭＳ Ｐゴシック" charset="0"/>
                          <a:cs typeface="ＭＳ Ｐゴシック" charset="0"/>
                        </a:rPr>
                        <a:t>May 13</a:t>
                      </a:r>
                      <a:endParaRPr lang="en-US" sz="1400" dirty="0"/>
                    </a:p>
                  </a:txBody>
                  <a:tcPr anchor="ctr"/>
                </a:tc>
                <a:tc>
                  <a:txBody>
                    <a:bodyPr/>
                    <a:lstStyle/>
                    <a:p>
                      <a:r>
                        <a:rPr lang="en-US" sz="1400" dirty="0" smtClean="0">
                          <a:solidFill>
                            <a:srgbClr val="000000"/>
                          </a:solidFill>
                          <a:ea typeface="ＭＳ Ｐゴシック" charset="0"/>
                          <a:cs typeface="ＭＳ Ｐゴシック" charset="0"/>
                        </a:rPr>
                        <a:t>Funding for MRMS transition</a:t>
                      </a:r>
                      <a:endParaRPr lang="en-US" sz="1400" dirty="0"/>
                    </a:p>
                  </a:txBody>
                  <a:tcPr anchor="ctr"/>
                </a:tc>
              </a:tr>
              <a:tr h="4612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C00000"/>
                          </a:solidFill>
                          <a:sym typeface="Wingdings"/>
                        </a:rPr>
                        <a:t></a:t>
                      </a:r>
                      <a:endParaRPr lang="en-US" sz="2000" b="0" dirty="0" smtClean="0">
                        <a:solidFill>
                          <a:srgbClr val="C00000"/>
                        </a:solidFill>
                      </a:endParaRPr>
                    </a:p>
                  </a:txBody>
                  <a:tcPr anchor="ctr"/>
                </a:tc>
                <a:tc>
                  <a:txBody>
                    <a:bodyPr/>
                    <a:lstStyle/>
                    <a:p>
                      <a:r>
                        <a:rPr lang="en-US" sz="1400" dirty="0" smtClean="0">
                          <a:solidFill>
                            <a:srgbClr val="000000"/>
                          </a:solidFill>
                          <a:ea typeface="ＭＳ Ｐゴシック" charset="0"/>
                          <a:cs typeface="ＭＳ Ｐゴシック" charset="0"/>
                        </a:rPr>
                        <a:t>Aug 13 </a:t>
                      </a:r>
                      <a:endParaRPr lang="en-US" sz="1400" dirty="0"/>
                    </a:p>
                  </a:txBody>
                  <a:tcPr anchor="ctr"/>
                </a:tc>
                <a:tc>
                  <a:txBody>
                    <a:bodyPr/>
                    <a:lstStyle/>
                    <a:p>
                      <a:r>
                        <a:rPr lang="en-US" sz="1400" dirty="0" smtClean="0">
                          <a:solidFill>
                            <a:srgbClr val="000000"/>
                          </a:solidFill>
                          <a:ea typeface="ＭＳ Ｐゴシック" charset="0"/>
                          <a:cs typeface="ＭＳ Ｐゴシック" charset="0"/>
                        </a:rPr>
                        <a:t>MRMS Implementation Project charter signed</a:t>
                      </a:r>
                      <a:endParaRPr lang="en-US" sz="1400" dirty="0"/>
                    </a:p>
                  </a:txBody>
                  <a:tcPr anchor="ctr"/>
                </a:tc>
              </a:tr>
              <a:tr h="6554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C00000"/>
                          </a:solidFill>
                          <a:sym typeface="Wingdings"/>
                        </a:rPr>
                        <a:t></a:t>
                      </a:r>
                      <a:endParaRPr lang="en-US" sz="2000" b="0" dirty="0" smtClean="0">
                        <a:solidFill>
                          <a:srgbClr val="C00000"/>
                        </a:solidFill>
                      </a:endParaRPr>
                    </a:p>
                  </a:txBody>
                  <a:tcPr anchor="ctr"/>
                </a:tc>
                <a:tc>
                  <a:txBody>
                    <a:bodyPr/>
                    <a:lstStyle/>
                    <a:p>
                      <a:r>
                        <a:rPr lang="en-US" sz="1400" dirty="0" smtClean="0">
                          <a:solidFill>
                            <a:srgbClr val="000000"/>
                          </a:solidFill>
                          <a:ea typeface="ＭＳ Ｐゴシック" charset="0"/>
                          <a:cs typeface="ＭＳ Ｐゴシック" charset="0"/>
                        </a:rPr>
                        <a:t>Aug 13 – Sep 14 </a:t>
                      </a:r>
                      <a:endParaRPr lang="en-US" sz="1400" dirty="0"/>
                    </a:p>
                  </a:txBody>
                  <a:tcPr anchor="ctr"/>
                </a:tc>
                <a:tc>
                  <a:txBody>
                    <a:bodyPr/>
                    <a:lstStyle/>
                    <a:p>
                      <a:r>
                        <a:rPr lang="en-US" sz="1400" dirty="0" smtClean="0"/>
                        <a:t>MRMS enters final development and testing at NCEP</a:t>
                      </a:r>
                      <a:endParaRPr lang="en-US" sz="1400" dirty="0"/>
                    </a:p>
                  </a:txBody>
                  <a:tcPr anchor="ctr"/>
                </a:tc>
              </a:tr>
              <a:tr h="4612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C00000"/>
                          </a:solidFill>
                          <a:sym typeface="Wingdings"/>
                        </a:rPr>
                        <a:t></a:t>
                      </a:r>
                      <a:endParaRPr lang="en-US" sz="2000" b="0" dirty="0" smtClean="0">
                        <a:solidFill>
                          <a:srgbClr val="C00000"/>
                        </a:solidFill>
                      </a:endParaRPr>
                    </a:p>
                  </a:txBody>
                  <a:tcPr anchor="ctr"/>
                </a:tc>
                <a:tc>
                  <a:txBody>
                    <a:bodyPr/>
                    <a:lstStyle/>
                    <a:p>
                      <a:r>
                        <a:rPr lang="en-US" sz="1400" dirty="0" smtClean="0">
                          <a:solidFill>
                            <a:srgbClr val="000000"/>
                          </a:solidFill>
                        </a:rPr>
                        <a:t>Sep 14 </a:t>
                      </a: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rPr>
                        <a:t>MRMS went operational at NCEP</a:t>
                      </a:r>
                    </a:p>
                  </a:txBody>
                  <a:tcPr anchor="ctr"/>
                </a:tc>
              </a:tr>
            </a:tbl>
          </a:graphicData>
        </a:graphic>
      </p:graphicFrame>
      <p:sp>
        <p:nvSpPr>
          <p:cNvPr id="2" name="Slide Number Placeholder 1"/>
          <p:cNvSpPr>
            <a:spLocks noGrp="1"/>
          </p:cNvSpPr>
          <p:nvPr>
            <p:ph type="sldNum" sz="quarter" idx="4"/>
          </p:nvPr>
        </p:nvSpPr>
        <p:spPr/>
        <p:txBody>
          <a:bodyPr/>
          <a:lstStyle/>
          <a:p>
            <a:fld id="{2AE81A39-2840-ED4D-A514-D08330109612}" type="slidenum">
              <a:rPr lang="en-US" smtClean="0"/>
              <a:pPr/>
              <a:t>12</a:t>
            </a:fld>
            <a:endParaRPr lang="en-US" dirty="0"/>
          </a:p>
        </p:txBody>
      </p:sp>
      <p:pic>
        <p:nvPicPr>
          <p:cNvPr id="5" name="Picture 5" descr="funnel color 071305a"/>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62600" y="1752600"/>
            <a:ext cx="3470955" cy="40902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5154654" y="2438400"/>
            <a:ext cx="533400" cy="379591"/>
          </a:xfrm>
          <a:prstGeom prst="rect">
            <a:avLst/>
          </a:prstGeom>
        </p:spPr>
        <p:txBody>
          <a:bodyPr wrap="square">
            <a:spAutoFit/>
          </a:bodyPr>
          <a:lstStyle/>
          <a:p>
            <a:pPr algn="ctr"/>
            <a:r>
              <a:rPr lang="en-US" sz="2800" i="0" dirty="0">
                <a:solidFill>
                  <a:srgbClr val="C00000"/>
                </a:solidFill>
                <a:sym typeface="Wingdings"/>
              </a:rPr>
              <a:t></a:t>
            </a:r>
            <a:endParaRPr lang="en-US" sz="2800" i="0" dirty="0">
              <a:solidFill>
                <a:srgbClr val="C00000"/>
              </a:solidFill>
            </a:endParaRPr>
          </a:p>
        </p:txBody>
      </p:sp>
      <p:sp>
        <p:nvSpPr>
          <p:cNvPr id="11" name="Rectangle 10"/>
          <p:cNvSpPr/>
          <p:nvPr/>
        </p:nvSpPr>
        <p:spPr>
          <a:xfrm>
            <a:off x="5222421" y="2895600"/>
            <a:ext cx="397866" cy="379591"/>
          </a:xfrm>
          <a:prstGeom prst="rect">
            <a:avLst/>
          </a:prstGeom>
        </p:spPr>
        <p:txBody>
          <a:bodyPr wrap="none">
            <a:spAutoFit/>
          </a:bodyPr>
          <a:lstStyle/>
          <a:p>
            <a:pPr algn="ctr" fontAlgn="auto">
              <a:spcBef>
                <a:spcPts val="0"/>
              </a:spcBef>
              <a:spcAft>
                <a:spcPts val="0"/>
              </a:spcAft>
              <a:defRPr/>
            </a:pPr>
            <a:r>
              <a:rPr lang="en-US" sz="2800" i="0" dirty="0">
                <a:solidFill>
                  <a:srgbClr val="C00000"/>
                </a:solidFill>
                <a:sym typeface="Wingdings"/>
              </a:rPr>
              <a:t></a:t>
            </a:r>
            <a:endParaRPr lang="en-US" sz="2800" i="0" dirty="0">
              <a:solidFill>
                <a:srgbClr val="C00000"/>
              </a:solidFill>
            </a:endParaRPr>
          </a:p>
        </p:txBody>
      </p:sp>
      <p:grpSp>
        <p:nvGrpSpPr>
          <p:cNvPr id="18" name="Group 17"/>
          <p:cNvGrpSpPr/>
          <p:nvPr/>
        </p:nvGrpSpPr>
        <p:grpSpPr>
          <a:xfrm>
            <a:off x="5088534" y="3607936"/>
            <a:ext cx="665641" cy="379591"/>
            <a:chOff x="5164734" y="3607936"/>
            <a:chExt cx="665641" cy="379591"/>
          </a:xfrm>
        </p:grpSpPr>
        <p:sp>
          <p:nvSpPr>
            <p:cNvPr id="12" name="Rectangle 11"/>
            <p:cNvSpPr/>
            <p:nvPr/>
          </p:nvSpPr>
          <p:spPr>
            <a:xfrm>
              <a:off x="5164734" y="3607936"/>
              <a:ext cx="397866" cy="379591"/>
            </a:xfrm>
            <a:prstGeom prst="rect">
              <a:avLst/>
            </a:prstGeom>
          </p:spPr>
          <p:txBody>
            <a:bodyPr wrap="none">
              <a:spAutoFit/>
            </a:bodyPr>
            <a:lstStyle/>
            <a:p>
              <a:pPr algn="ctr" fontAlgn="auto">
                <a:spcBef>
                  <a:spcPts val="0"/>
                </a:spcBef>
                <a:spcAft>
                  <a:spcPts val="0"/>
                </a:spcAft>
                <a:defRPr/>
              </a:pPr>
              <a:r>
                <a:rPr lang="en-US" sz="2800" i="0" dirty="0">
                  <a:solidFill>
                    <a:srgbClr val="C00000"/>
                  </a:solidFill>
                  <a:sym typeface="Wingdings"/>
                </a:rPr>
                <a:t></a:t>
              </a:r>
              <a:endParaRPr lang="en-US" sz="2800" i="0" dirty="0">
                <a:solidFill>
                  <a:srgbClr val="C00000"/>
                </a:solidFill>
              </a:endParaRPr>
            </a:p>
          </p:txBody>
        </p:sp>
        <p:sp>
          <p:nvSpPr>
            <p:cNvPr id="13" name="Rectangle 12"/>
            <p:cNvSpPr/>
            <p:nvPr/>
          </p:nvSpPr>
          <p:spPr>
            <a:xfrm>
              <a:off x="5432509" y="3607936"/>
              <a:ext cx="397866" cy="379591"/>
            </a:xfrm>
            <a:prstGeom prst="rect">
              <a:avLst/>
            </a:prstGeom>
          </p:spPr>
          <p:txBody>
            <a:bodyPr wrap="none">
              <a:spAutoFit/>
            </a:bodyPr>
            <a:lstStyle/>
            <a:p>
              <a:pPr algn="ctr" fontAlgn="auto">
                <a:spcBef>
                  <a:spcPts val="0"/>
                </a:spcBef>
                <a:spcAft>
                  <a:spcPts val="0"/>
                </a:spcAft>
                <a:defRPr/>
              </a:pPr>
              <a:r>
                <a:rPr lang="en-US" sz="2800" i="0" dirty="0">
                  <a:solidFill>
                    <a:srgbClr val="C00000"/>
                  </a:solidFill>
                  <a:sym typeface="Wingdings"/>
                </a:rPr>
                <a:t></a:t>
              </a:r>
              <a:endParaRPr lang="en-US" sz="2800" i="0" dirty="0">
                <a:solidFill>
                  <a:srgbClr val="C00000"/>
                </a:solidFill>
              </a:endParaRPr>
            </a:p>
          </p:txBody>
        </p:sp>
      </p:grpSp>
      <p:grpSp>
        <p:nvGrpSpPr>
          <p:cNvPr id="19" name="Group 18"/>
          <p:cNvGrpSpPr/>
          <p:nvPr/>
        </p:nvGrpSpPr>
        <p:grpSpPr>
          <a:xfrm>
            <a:off x="5088534" y="4153604"/>
            <a:ext cx="665641" cy="379591"/>
            <a:chOff x="5012334" y="4153604"/>
            <a:chExt cx="665641" cy="379591"/>
          </a:xfrm>
        </p:grpSpPr>
        <p:sp>
          <p:nvSpPr>
            <p:cNvPr id="14" name="Rectangle 13"/>
            <p:cNvSpPr/>
            <p:nvPr/>
          </p:nvSpPr>
          <p:spPr>
            <a:xfrm>
              <a:off x="5012334" y="4153604"/>
              <a:ext cx="397866" cy="379591"/>
            </a:xfrm>
            <a:prstGeom prst="rect">
              <a:avLst/>
            </a:prstGeom>
          </p:spPr>
          <p:txBody>
            <a:bodyPr wrap="none">
              <a:spAutoFit/>
            </a:bodyPr>
            <a:lstStyle/>
            <a:p>
              <a:pPr algn="ctr" fontAlgn="auto">
                <a:spcBef>
                  <a:spcPts val="0"/>
                </a:spcBef>
                <a:spcAft>
                  <a:spcPts val="0"/>
                </a:spcAft>
                <a:defRPr/>
              </a:pPr>
              <a:r>
                <a:rPr lang="en-US" sz="2800" i="0" dirty="0">
                  <a:solidFill>
                    <a:srgbClr val="C00000"/>
                  </a:solidFill>
                  <a:sym typeface="Wingdings"/>
                </a:rPr>
                <a:t></a:t>
              </a:r>
              <a:endParaRPr lang="en-US" sz="2800" i="0" dirty="0">
                <a:solidFill>
                  <a:srgbClr val="C00000"/>
                </a:solidFill>
              </a:endParaRPr>
            </a:p>
          </p:txBody>
        </p:sp>
        <p:sp>
          <p:nvSpPr>
            <p:cNvPr id="15" name="Rectangle 14"/>
            <p:cNvSpPr/>
            <p:nvPr/>
          </p:nvSpPr>
          <p:spPr>
            <a:xfrm>
              <a:off x="5280109" y="4153604"/>
              <a:ext cx="397866" cy="379591"/>
            </a:xfrm>
            <a:prstGeom prst="rect">
              <a:avLst/>
            </a:prstGeom>
          </p:spPr>
          <p:txBody>
            <a:bodyPr wrap="none">
              <a:spAutoFit/>
            </a:bodyPr>
            <a:lstStyle/>
            <a:p>
              <a:pPr algn="ctr" fontAlgn="auto">
                <a:spcBef>
                  <a:spcPts val="0"/>
                </a:spcBef>
                <a:spcAft>
                  <a:spcPts val="0"/>
                </a:spcAft>
                <a:defRPr/>
              </a:pPr>
              <a:r>
                <a:rPr lang="en-US" sz="2800" i="0" dirty="0">
                  <a:solidFill>
                    <a:srgbClr val="C00000"/>
                  </a:solidFill>
                  <a:sym typeface="Wingdings"/>
                </a:rPr>
                <a:t></a:t>
              </a:r>
              <a:endParaRPr lang="en-US" sz="2800" i="0" dirty="0">
                <a:solidFill>
                  <a:srgbClr val="C00000"/>
                </a:solidFill>
              </a:endParaRPr>
            </a:p>
          </p:txBody>
        </p:sp>
      </p:grpSp>
      <p:sp>
        <p:nvSpPr>
          <p:cNvPr id="16" name="Rectangle 15"/>
          <p:cNvSpPr/>
          <p:nvPr/>
        </p:nvSpPr>
        <p:spPr>
          <a:xfrm>
            <a:off x="5222421" y="4547462"/>
            <a:ext cx="397866" cy="379591"/>
          </a:xfrm>
          <a:prstGeom prst="rect">
            <a:avLst/>
          </a:prstGeom>
        </p:spPr>
        <p:txBody>
          <a:bodyPr wrap="none">
            <a:spAutoFit/>
          </a:bodyPr>
          <a:lstStyle/>
          <a:p>
            <a:pPr algn="ctr" fontAlgn="auto">
              <a:spcBef>
                <a:spcPts val="0"/>
              </a:spcBef>
              <a:spcAft>
                <a:spcPts val="0"/>
              </a:spcAft>
              <a:defRPr/>
            </a:pPr>
            <a:r>
              <a:rPr lang="en-US" sz="2800" i="0" dirty="0">
                <a:solidFill>
                  <a:srgbClr val="C00000"/>
                </a:solidFill>
                <a:sym typeface="Wingdings"/>
              </a:rPr>
              <a:t></a:t>
            </a:r>
            <a:endParaRPr lang="en-US" sz="2800" i="0" dirty="0">
              <a:solidFill>
                <a:srgbClr val="C00000"/>
              </a:solidFill>
            </a:endParaRPr>
          </a:p>
        </p:txBody>
      </p:sp>
      <p:sp>
        <p:nvSpPr>
          <p:cNvPr id="17" name="Rectangle 16"/>
          <p:cNvSpPr/>
          <p:nvPr/>
        </p:nvSpPr>
        <p:spPr>
          <a:xfrm>
            <a:off x="5222421" y="4927053"/>
            <a:ext cx="397866" cy="379591"/>
          </a:xfrm>
          <a:prstGeom prst="rect">
            <a:avLst/>
          </a:prstGeom>
        </p:spPr>
        <p:txBody>
          <a:bodyPr wrap="none">
            <a:spAutoFit/>
          </a:bodyPr>
          <a:lstStyle/>
          <a:p>
            <a:pPr algn="ctr" fontAlgn="auto">
              <a:spcBef>
                <a:spcPts val="0"/>
              </a:spcBef>
              <a:spcAft>
                <a:spcPts val="0"/>
              </a:spcAft>
              <a:defRPr/>
            </a:pPr>
            <a:r>
              <a:rPr lang="en-US" sz="2800" i="0" dirty="0">
                <a:solidFill>
                  <a:srgbClr val="C00000"/>
                </a:solidFill>
                <a:sym typeface="Wingdings"/>
              </a:rPr>
              <a:t></a:t>
            </a:r>
            <a:endParaRPr lang="en-US" sz="2800" i="0" dirty="0">
              <a:solidFill>
                <a:srgbClr val="C00000"/>
              </a:solidFill>
            </a:endParaRPr>
          </a:p>
        </p:txBody>
      </p:sp>
    </p:spTree>
    <p:extLst>
      <p:ext uri="{BB962C8B-B14F-4D97-AF65-F5344CB8AC3E}">
        <p14:creationId xmlns:p14="http://schemas.microsoft.com/office/powerpoint/2010/main" val="328517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MRMS R2O Success</a:t>
            </a:r>
            <a:endParaRPr lang="en-US" dirty="0"/>
          </a:p>
        </p:txBody>
      </p:sp>
      <p:sp>
        <p:nvSpPr>
          <p:cNvPr id="3" name="Content Placeholder 2"/>
          <p:cNvSpPr>
            <a:spLocks noGrp="1"/>
          </p:cNvSpPr>
          <p:nvPr>
            <p:ph idx="1"/>
          </p:nvPr>
        </p:nvSpPr>
        <p:spPr/>
        <p:txBody>
          <a:bodyPr>
            <a:normAutofit/>
          </a:bodyPr>
          <a:lstStyle/>
          <a:p>
            <a:r>
              <a:rPr lang="en-US" dirty="0" smtClean="0"/>
              <a:t>Having The Right People who know The Right </a:t>
            </a:r>
            <a:r>
              <a:rPr lang="en-US" dirty="0"/>
              <a:t>S</a:t>
            </a:r>
            <a:r>
              <a:rPr lang="en-US" dirty="0" smtClean="0"/>
              <a:t>tuff</a:t>
            </a:r>
          </a:p>
          <a:p>
            <a:pPr marL="349250" lvl="1" indent="0">
              <a:buNone/>
            </a:pPr>
            <a:r>
              <a:rPr lang="en-US" dirty="0" smtClean="0"/>
              <a:t>	A NSSL team worked directly with NCEP NCO staff on the	operational implementation including </a:t>
            </a:r>
            <a:r>
              <a:rPr lang="en-US" dirty="0" smtClean="0">
                <a:solidFill>
                  <a:srgbClr val="FF0000"/>
                </a:solidFill>
              </a:rPr>
              <a:t>on site training and 	interactions</a:t>
            </a:r>
          </a:p>
          <a:p>
            <a:r>
              <a:rPr lang="en-US" dirty="0" smtClean="0"/>
              <a:t>A R&amp;D Environment that functions Operationally</a:t>
            </a:r>
            <a:endParaRPr lang="en-US" dirty="0"/>
          </a:p>
          <a:p>
            <a:pPr marL="349250" lvl="1" indent="0">
              <a:buNone/>
            </a:pPr>
            <a:r>
              <a:rPr lang="en-US" dirty="0" smtClean="0"/>
              <a:t>	</a:t>
            </a:r>
            <a:r>
              <a:rPr lang="en-US" dirty="0" smtClean="0">
                <a:solidFill>
                  <a:srgbClr val="FF0000"/>
                </a:solidFill>
              </a:rPr>
              <a:t>NSSL built and maintains a real time MRMS system 	processing</a:t>
            </a:r>
            <a:r>
              <a:rPr lang="en-US" dirty="0">
                <a:solidFill>
                  <a:srgbClr val="FF0000"/>
                </a:solidFill>
              </a:rPr>
              <a:t> </a:t>
            </a:r>
            <a:r>
              <a:rPr lang="en-US" dirty="0" smtClean="0">
                <a:solidFill>
                  <a:srgbClr val="FF0000"/>
                </a:solidFill>
              </a:rPr>
              <a:t>environment nearly identical to NCEP </a:t>
            </a:r>
            <a:r>
              <a:rPr lang="en-US" dirty="0" smtClean="0"/>
              <a:t>in 	content and data flow to </a:t>
            </a:r>
            <a:r>
              <a:rPr lang="en-US" dirty="0"/>
              <a:t>test and evaluate new science </a:t>
            </a:r>
            <a:r>
              <a:rPr lang="en-US" dirty="0" smtClean="0"/>
              <a:t>	and </a:t>
            </a:r>
            <a:r>
              <a:rPr lang="en-US" dirty="0"/>
              <a:t>technologies </a:t>
            </a:r>
            <a:r>
              <a:rPr lang="en-US" dirty="0" smtClean="0"/>
              <a:t>for </a:t>
            </a:r>
            <a:r>
              <a:rPr lang="en-US" dirty="0"/>
              <a:t>operational implementation (R2O</a:t>
            </a:r>
            <a:r>
              <a:rPr lang="en-US" dirty="0" smtClean="0"/>
              <a:t>).</a:t>
            </a:r>
          </a:p>
          <a:p>
            <a:pPr marL="349250" lvl="1" indent="0">
              <a:buNone/>
            </a:pPr>
            <a:r>
              <a:rPr lang="en-US" dirty="0"/>
              <a:t>	</a:t>
            </a:r>
            <a:r>
              <a:rPr lang="en-US" dirty="0" smtClean="0"/>
              <a:t>		</a:t>
            </a:r>
            <a:r>
              <a:rPr lang="en-US" i="1" dirty="0" smtClean="0">
                <a:solidFill>
                  <a:schemeClr val="bg2"/>
                </a:solidFill>
              </a:rPr>
              <a:t>Seamless Transition</a:t>
            </a:r>
          </a:p>
          <a:p>
            <a:pPr marL="349250" lvl="1" indent="0">
              <a:buNone/>
            </a:pPr>
            <a:endParaRPr lang="en-US" dirty="0" smtClean="0"/>
          </a:p>
          <a:p>
            <a:pPr marL="349250" lvl="1" indent="0">
              <a:buNone/>
            </a:pPr>
            <a:endParaRPr lang="en-US" dirty="0" smtClean="0"/>
          </a:p>
          <a:p>
            <a:endParaRPr lang="en-US" dirty="0"/>
          </a:p>
        </p:txBody>
      </p:sp>
      <p:sp>
        <p:nvSpPr>
          <p:cNvPr id="6" name="Slide Number Placeholder 5"/>
          <p:cNvSpPr>
            <a:spLocks noGrp="1"/>
          </p:cNvSpPr>
          <p:nvPr>
            <p:ph type="sldNum" sz="quarter" idx="4"/>
          </p:nvPr>
        </p:nvSpPr>
        <p:spPr/>
        <p:txBody>
          <a:bodyPr/>
          <a:lstStyle/>
          <a:p>
            <a:fld id="{2AE81A39-2840-ED4D-A514-D08330109612}" type="slidenum">
              <a:rPr lang="en-US" smtClean="0"/>
              <a:pPr/>
              <a:t>13</a:t>
            </a:fld>
            <a:endParaRPr lang="en-US" dirty="0"/>
          </a:p>
        </p:txBody>
      </p:sp>
    </p:spTree>
    <p:extLst>
      <p:ext uri="{BB962C8B-B14F-4D97-AF65-F5344CB8AC3E}">
        <p14:creationId xmlns:p14="http://schemas.microsoft.com/office/powerpoint/2010/main" val="157595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94" y="191365"/>
            <a:ext cx="7583488" cy="1143000"/>
          </a:xfrm>
        </p:spPr>
        <p:txBody>
          <a:bodyPr/>
          <a:lstStyle/>
          <a:p>
            <a:r>
              <a:rPr lang="en-US" dirty="0"/>
              <a:t>MRMS Benefits Hydrology</a:t>
            </a:r>
          </a:p>
        </p:txBody>
      </p:sp>
      <p:sp>
        <p:nvSpPr>
          <p:cNvPr id="13316" name="Rectangle 4"/>
          <p:cNvSpPr>
            <a:spLocks noGrp="1" noChangeArrowheads="1"/>
          </p:cNvSpPr>
          <p:nvPr>
            <p:ph idx="1"/>
          </p:nvPr>
        </p:nvSpPr>
        <p:spPr>
          <a:xfrm>
            <a:off x="3989388" y="1600200"/>
            <a:ext cx="5029200" cy="3305175"/>
          </a:xfrm>
          <a:noFill/>
        </p:spPr>
        <p:txBody>
          <a:bodyPr>
            <a:normAutofit fontScale="92500"/>
          </a:bodyPr>
          <a:lstStyle/>
          <a:p>
            <a:pPr>
              <a:lnSpc>
                <a:spcPct val="80000"/>
              </a:lnSpc>
            </a:pPr>
            <a:r>
              <a:rPr lang="en-US" sz="1600" b="1" dirty="0"/>
              <a:t>Increases effective precipitation estimation coverage in </a:t>
            </a:r>
            <a:r>
              <a:rPr lang="ja-JP" altLang="en-US" sz="1600" b="1" dirty="0"/>
              <a:t>“</a:t>
            </a:r>
            <a:r>
              <a:rPr lang="en-US" altLang="ja-JP" sz="1600" b="1" dirty="0"/>
              <a:t>radar hostile</a:t>
            </a:r>
            <a:r>
              <a:rPr lang="ja-JP" altLang="en-US" sz="1600" b="1" dirty="0"/>
              <a:t>”</a:t>
            </a:r>
            <a:r>
              <a:rPr lang="en-US" altLang="ja-JP" sz="1600" b="1" dirty="0"/>
              <a:t> regions (terrain, bright-band, hail) by up to 35% </a:t>
            </a:r>
            <a:endParaRPr lang="en-US" altLang="ja-JP" sz="1600" b="1" dirty="0">
              <a:solidFill>
                <a:srgbClr val="FF0000"/>
              </a:solidFill>
            </a:endParaRPr>
          </a:p>
          <a:p>
            <a:pPr>
              <a:lnSpc>
                <a:spcPct val="80000"/>
              </a:lnSpc>
            </a:pPr>
            <a:r>
              <a:rPr lang="en-US" sz="1600" dirty="0"/>
              <a:t>Provides measured improvements in data QC removing false precipitation echoes, which improves the RTMA, and reduces inaccurate precipitation estimates and unnecessary flash flood warnings.</a:t>
            </a:r>
          </a:p>
          <a:p>
            <a:pPr>
              <a:lnSpc>
                <a:spcPct val="80000"/>
              </a:lnSpc>
            </a:pPr>
            <a:r>
              <a:rPr lang="en-US" sz="1600" dirty="0"/>
              <a:t>Greatly benefits the Western U.S., where there is a combination of major flooding vulnerability and radar coverage gaps.</a:t>
            </a:r>
          </a:p>
          <a:p>
            <a:pPr>
              <a:lnSpc>
                <a:spcPct val="80000"/>
              </a:lnSpc>
            </a:pPr>
            <a:r>
              <a:rPr lang="en-US" sz="1600" b="1" dirty="0"/>
              <a:t>Integrates lightning sensor data to apply advanced precipitation segregation (convective, stratiform) for more accurate rainfall rates</a:t>
            </a:r>
          </a:p>
        </p:txBody>
      </p:sp>
      <p:sp>
        <p:nvSpPr>
          <p:cNvPr id="2" name="Slide Number Placeholder 1"/>
          <p:cNvSpPr>
            <a:spLocks noGrp="1"/>
          </p:cNvSpPr>
          <p:nvPr>
            <p:ph type="sldNum" sz="quarter" idx="4"/>
          </p:nvPr>
        </p:nvSpPr>
        <p:spPr/>
        <p:txBody>
          <a:bodyPr/>
          <a:lstStyle/>
          <a:p>
            <a:fld id="{2AE81A39-2840-ED4D-A514-D08330109612}" type="slidenum">
              <a:rPr lang="en-US" smtClean="0"/>
              <a:pPr/>
              <a:t>14</a:t>
            </a:fld>
            <a:endParaRPr lang="en-US" dirty="0"/>
          </a:p>
        </p:txBody>
      </p:sp>
      <p:pic>
        <p:nvPicPr>
          <p:cNvPr id="13315" name="Picture 3" descr="us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918986"/>
            <a:ext cx="3684587"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5"/>
          <p:cNvSpPr>
            <a:spLocks noChangeArrowheads="1"/>
          </p:cNvSpPr>
          <p:nvPr/>
        </p:nvSpPr>
        <p:spPr bwMode="auto">
          <a:xfrm>
            <a:off x="250825" y="4081085"/>
            <a:ext cx="3889375" cy="1927225"/>
          </a:xfrm>
          <a:prstGeom prst="rect">
            <a:avLst/>
          </a:prstGeom>
          <a:solidFill>
            <a:srgbClr val="CC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50000"/>
              </a:spcBef>
            </a:pPr>
            <a:r>
              <a:rPr lang="ja-JP" altLang="en-US" sz="1200" i="0" baseline="0" dirty="0"/>
              <a:t>“</a:t>
            </a:r>
            <a:r>
              <a:rPr lang="en-US" altLang="ja-JP" sz="1200" b="1" i="0" baseline="0" dirty="0"/>
              <a:t>MRMS/Q2 provides precipitation estimates from portions of southwest Texas, western New Mexico, south central Colorado and Mexico where few if any other sources of precipitation data exist. </a:t>
            </a:r>
            <a:r>
              <a:rPr lang="en-US" altLang="ja-JP" sz="1200" i="0" baseline="0" dirty="0"/>
              <a:t>This area has now experienced major flooding in two of the past four years due to dissipating tropical systems. The loss of Q2 would, in short, mean the loss of what we have seen to be our most accurate radar-based QPE.</a:t>
            </a:r>
            <a:r>
              <a:rPr lang="ja-JP" altLang="en-US" sz="1200" i="0" baseline="0" dirty="0"/>
              <a:t>”</a:t>
            </a:r>
            <a:r>
              <a:rPr lang="en-US" altLang="ja-JP" sz="1200" i="0" baseline="0" dirty="0"/>
              <a:t> </a:t>
            </a:r>
            <a:br>
              <a:rPr lang="en-US" altLang="ja-JP" sz="1200" i="0" baseline="0" dirty="0"/>
            </a:br>
            <a:r>
              <a:rPr lang="en-US" altLang="ja-JP" sz="1200" i="0" baseline="0" dirty="0"/>
              <a:t>– </a:t>
            </a:r>
            <a:r>
              <a:rPr lang="en-US" altLang="ja-JP" sz="1200" baseline="0" dirty="0"/>
              <a:t>Greg Story (West Gulf RFC).</a:t>
            </a:r>
            <a:endParaRPr lang="en-US" sz="1200" baseline="0" dirty="0"/>
          </a:p>
        </p:txBody>
      </p:sp>
      <p:grpSp>
        <p:nvGrpSpPr>
          <p:cNvPr id="13318" name="Group 12"/>
          <p:cNvGrpSpPr>
            <a:grpSpLocks/>
          </p:cNvGrpSpPr>
          <p:nvPr/>
        </p:nvGrpSpPr>
        <p:grpSpPr bwMode="auto">
          <a:xfrm>
            <a:off x="4356100" y="5013325"/>
            <a:ext cx="4432300" cy="1277938"/>
            <a:chOff x="2603" y="3147"/>
            <a:chExt cx="2792" cy="805"/>
          </a:xfrm>
        </p:grpSpPr>
        <p:sp>
          <p:nvSpPr>
            <p:cNvPr id="13319" name="Rectangle 7"/>
            <p:cNvSpPr>
              <a:spLocks noChangeArrowheads="1"/>
            </p:cNvSpPr>
            <p:nvPr/>
          </p:nvSpPr>
          <p:spPr bwMode="auto">
            <a:xfrm>
              <a:off x="2603" y="3147"/>
              <a:ext cx="2792" cy="80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50000"/>
                </a:spcBef>
              </a:pPr>
              <a:endParaRPr lang="en-US" sz="1200" baseline="0" dirty="0">
                <a:latin typeface="Tahoma" charset="0"/>
              </a:endParaRPr>
            </a:p>
          </p:txBody>
        </p:sp>
        <p:sp>
          <p:nvSpPr>
            <p:cNvPr id="13320" name="Rectangle 6"/>
            <p:cNvSpPr>
              <a:spLocks noChangeArrowheads="1"/>
            </p:cNvSpPr>
            <p:nvPr/>
          </p:nvSpPr>
          <p:spPr bwMode="auto">
            <a:xfrm>
              <a:off x="2603" y="3148"/>
              <a:ext cx="1758" cy="804"/>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50000"/>
                </a:spcBef>
              </a:pPr>
              <a:r>
                <a:rPr lang="en-US" sz="1200" i="0" baseline="0" dirty="0">
                  <a:latin typeface="Tahoma" charset="0"/>
                </a:rPr>
                <a:t>The </a:t>
              </a:r>
              <a:r>
                <a:rPr lang="en-US" sz="1200" b="1" i="0" baseline="0" dirty="0">
                  <a:latin typeface="Tahoma" charset="0"/>
                </a:rPr>
                <a:t>river stage forecast errors</a:t>
              </a:r>
              <a:r>
                <a:rPr lang="en-US" sz="1200" i="0" baseline="0" dirty="0">
                  <a:latin typeface="Tahoma" charset="0"/>
                </a:rPr>
                <a:t> in some basins are </a:t>
              </a:r>
              <a:r>
                <a:rPr lang="en-US" sz="1200" b="1" i="0" baseline="0" dirty="0">
                  <a:latin typeface="Tahoma" charset="0"/>
                </a:rPr>
                <a:t>reduced by up to 1 meter</a:t>
              </a:r>
              <a:r>
                <a:rPr lang="en-US" sz="1200" i="0" baseline="0" dirty="0">
                  <a:latin typeface="Tahoma" charset="0"/>
                </a:rPr>
                <a:t> using MRMS/Q2.  This improved accuracy will </a:t>
              </a:r>
              <a:r>
                <a:rPr lang="en-US" sz="1200" b="1" i="0" baseline="0" dirty="0">
                  <a:latin typeface="Tahoma" charset="0"/>
                </a:rPr>
                <a:t>lead to major savings in flood mitigation efforts</a:t>
              </a:r>
              <a:r>
                <a:rPr lang="en-US" sz="1200" i="0" baseline="0" dirty="0">
                  <a:latin typeface="Tahoma" charset="0"/>
                </a:rPr>
                <a:t> (e.g., sandbagging, evacuations).</a:t>
              </a:r>
              <a:endParaRPr lang="en-US" sz="1200" baseline="0" dirty="0">
                <a:latin typeface="Tahoma" charset="0"/>
              </a:endParaRPr>
            </a:p>
          </p:txBody>
        </p:sp>
        <p:pic>
          <p:nvPicPr>
            <p:cNvPr id="17204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 y="3222"/>
              <a:ext cx="987" cy="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120021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normAutofit fontScale="90000"/>
          </a:bodyPr>
          <a:lstStyle/>
          <a:p>
            <a:r>
              <a:rPr lang="en-US" dirty="0">
                <a:latin typeface="TradeGothicBold" charset="0"/>
                <a:ea typeface="ＭＳ Ｐゴシック" charset="0"/>
                <a:cs typeface="ＭＳ Ｐゴシック" charset="0"/>
              </a:rPr>
              <a:t>MRMS  Transition into  NCEP Operations</a:t>
            </a:r>
          </a:p>
        </p:txBody>
      </p:sp>
      <p:sp>
        <p:nvSpPr>
          <p:cNvPr id="3" name="Content Placeholder 2"/>
          <p:cNvSpPr>
            <a:spLocks noGrp="1"/>
          </p:cNvSpPr>
          <p:nvPr>
            <p:ph idx="1"/>
          </p:nvPr>
        </p:nvSpPr>
        <p:spPr/>
        <p:txBody>
          <a:bodyPr>
            <a:normAutofit fontScale="25000" lnSpcReduction="20000"/>
          </a:bodyPr>
          <a:lstStyle/>
          <a:p>
            <a:pPr marL="457200" indent="0">
              <a:lnSpc>
                <a:spcPct val="120000"/>
              </a:lnSpc>
              <a:buNone/>
              <a:defRPr/>
            </a:pPr>
            <a:r>
              <a:rPr lang="en-US" sz="7200" dirty="0" smtClean="0"/>
              <a:t>MRMS has been installed on </a:t>
            </a:r>
            <a:r>
              <a:rPr lang="en-US" sz="7200" dirty="0"/>
              <a:t>the </a:t>
            </a:r>
            <a:r>
              <a:rPr lang="en-CA" sz="7200" dirty="0"/>
              <a:t>National Weather Service’ (NWS) Integrated Dissemination Program (IDP</a:t>
            </a:r>
            <a:r>
              <a:rPr lang="en-CA" sz="7200" dirty="0" smtClean="0"/>
              <a:t>)</a:t>
            </a:r>
            <a:r>
              <a:rPr lang="en-US" sz="7200" dirty="0" smtClean="0"/>
              <a:t> Phase II processing farm </a:t>
            </a:r>
            <a:r>
              <a:rPr lang="en-US" sz="7200" dirty="0"/>
              <a:t>at </a:t>
            </a:r>
            <a:r>
              <a:rPr lang="en-US" sz="7200" dirty="0" smtClean="0"/>
              <a:t>NCEP in College Park, MD</a:t>
            </a:r>
          </a:p>
          <a:p>
            <a:pPr marL="457200" indent="0">
              <a:lnSpc>
                <a:spcPct val="120000"/>
              </a:lnSpc>
              <a:buFont typeface="Arial"/>
              <a:buChar char="•"/>
              <a:defRPr/>
            </a:pPr>
            <a:r>
              <a:rPr lang="en-US" sz="7200" dirty="0" smtClean="0"/>
              <a:t>Initial MRMS configuration product suite operational </a:t>
            </a:r>
            <a:r>
              <a:rPr lang="en-US" sz="7200" b="1" dirty="0" smtClean="0">
                <a:solidFill>
                  <a:srgbClr val="FF0000"/>
                </a:solidFill>
              </a:rPr>
              <a:t>in Sept 2014</a:t>
            </a:r>
          </a:p>
          <a:p>
            <a:pPr marL="457200" indent="0">
              <a:lnSpc>
                <a:spcPct val="120000"/>
              </a:lnSpc>
              <a:buFont typeface="Arial"/>
              <a:buChar char="•"/>
              <a:defRPr/>
            </a:pPr>
            <a:r>
              <a:rPr lang="en-US" sz="7200" dirty="0" smtClean="0"/>
              <a:t>Major MRMS product updates </a:t>
            </a:r>
            <a:r>
              <a:rPr lang="en-US" sz="7200" b="1" dirty="0" smtClean="0">
                <a:solidFill>
                  <a:srgbClr val="FF0000"/>
                </a:solidFill>
              </a:rPr>
              <a:t>Sept 2015 and July 2016</a:t>
            </a:r>
          </a:p>
          <a:p>
            <a:pPr marL="457200" indent="0">
              <a:lnSpc>
                <a:spcPct val="120000"/>
              </a:lnSpc>
              <a:buFont typeface="Arial"/>
              <a:buChar char="•"/>
              <a:defRPr/>
            </a:pPr>
            <a:r>
              <a:rPr lang="en-US" sz="7200" dirty="0" smtClean="0"/>
              <a:t>MRMS full backup system located on the NWS IDP processing farm in Boulder, CO (to be completed in March 2015)</a:t>
            </a:r>
          </a:p>
          <a:p>
            <a:pPr>
              <a:defRPr/>
            </a:pPr>
            <a:endParaRPr lang="en-US" sz="2400" dirty="0" smtClean="0"/>
          </a:p>
          <a:p>
            <a:pPr>
              <a:defRPr/>
            </a:pPr>
            <a:endParaRPr lang="en-US" sz="2400" dirty="0"/>
          </a:p>
        </p:txBody>
      </p:sp>
      <p:sp>
        <p:nvSpPr>
          <p:cNvPr id="4" name="Slide Number Placeholder 3"/>
          <p:cNvSpPr>
            <a:spLocks noGrp="1"/>
          </p:cNvSpPr>
          <p:nvPr>
            <p:ph type="sldNum" sz="quarter" idx="4"/>
          </p:nvPr>
        </p:nvSpPr>
        <p:spPr/>
        <p:txBody>
          <a:bodyPr/>
          <a:lstStyle/>
          <a:p>
            <a:fld id="{2AE81A39-2840-ED4D-A514-D08330109612}" type="slidenum">
              <a:rPr lang="en-US" smtClean="0"/>
              <a:pPr/>
              <a:t>15</a:t>
            </a:fld>
            <a:endParaRPr lang="en-US" dirty="0"/>
          </a:p>
        </p:txBody>
      </p:sp>
    </p:spTree>
    <p:extLst>
      <p:ext uri="{BB962C8B-B14F-4D97-AF65-F5344CB8AC3E}">
        <p14:creationId xmlns:p14="http://schemas.microsoft.com/office/powerpoint/2010/main" val="40389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994" y="541893"/>
            <a:ext cx="7583488" cy="1143000"/>
          </a:xfrm>
        </p:spPr>
        <p:txBody>
          <a:bodyPr/>
          <a:lstStyle/>
          <a:p>
            <a:r>
              <a:rPr lang="en-US" dirty="0" smtClean="0"/>
              <a:t>MRMS activities 2015-2016</a:t>
            </a:r>
            <a:endParaRPr lang="en-US" dirty="0"/>
          </a:p>
        </p:txBody>
      </p:sp>
      <p:sp>
        <p:nvSpPr>
          <p:cNvPr id="3" name="Content Placeholder 2"/>
          <p:cNvSpPr>
            <a:spLocks noGrp="1"/>
          </p:cNvSpPr>
          <p:nvPr>
            <p:ph idx="1"/>
          </p:nvPr>
        </p:nvSpPr>
        <p:spPr>
          <a:xfrm>
            <a:off x="562994" y="1771737"/>
            <a:ext cx="3737518" cy="4346709"/>
          </a:xfrm>
        </p:spPr>
        <p:txBody>
          <a:bodyPr>
            <a:normAutofit fontScale="77500" lnSpcReduction="20000"/>
          </a:bodyPr>
          <a:lstStyle/>
          <a:p>
            <a:r>
              <a:rPr lang="en-US" dirty="0" smtClean="0"/>
              <a:t>MRMS will provide back-end processing for NWS radar mosaic and single radar products for public website (FY15) - </a:t>
            </a:r>
            <a:r>
              <a:rPr lang="en-US" b="1" dirty="0" smtClean="0"/>
              <a:t>MRMS will become a single authoritative source CONUS wide mosaics</a:t>
            </a:r>
          </a:p>
          <a:p>
            <a:r>
              <a:rPr lang="en-US" dirty="0" smtClean="0"/>
              <a:t>Recast portions of MRMS into Gridpoint Statistical Interpolation (GSI) framework at EMC for improved data assimilation</a:t>
            </a:r>
          </a:p>
          <a:p>
            <a:r>
              <a:rPr lang="en-US" dirty="0" smtClean="0"/>
              <a:t>Expand MRMS domain to Alaska, Hawaii, PR, Guam, and western Pacific</a:t>
            </a:r>
          </a:p>
          <a:p>
            <a:r>
              <a:rPr lang="en-US" dirty="0" smtClean="0"/>
              <a:t>3 month update cycle for new products and applications</a:t>
            </a:r>
          </a:p>
        </p:txBody>
      </p:sp>
      <p:sp>
        <p:nvSpPr>
          <p:cNvPr id="7" name="Slide Number Placeholder 6"/>
          <p:cNvSpPr>
            <a:spLocks noGrp="1"/>
          </p:cNvSpPr>
          <p:nvPr>
            <p:ph type="sldNum" sz="quarter" idx="4"/>
          </p:nvPr>
        </p:nvSpPr>
        <p:spPr/>
        <p:txBody>
          <a:bodyPr/>
          <a:lstStyle/>
          <a:p>
            <a:fld id="{2AE81A39-2840-ED4D-A514-D08330109612}" type="slidenum">
              <a:rPr lang="en-US" smtClean="0"/>
              <a:pPr/>
              <a:t>16</a:t>
            </a:fld>
            <a:endParaRPr lang="en-US" dirty="0"/>
          </a:p>
        </p:txBody>
      </p:sp>
      <p:pic>
        <p:nvPicPr>
          <p:cNvPr id="5" name="Picture 4" descr="R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063" y="1684893"/>
            <a:ext cx="3703419" cy="2759267"/>
          </a:xfrm>
          <a:prstGeom prst="rect">
            <a:avLst/>
          </a:prstGeom>
          <a:effectLst>
            <a:outerShdw blurRad="50800" dist="38100" dir="2700000" algn="tl" rotWithShape="0">
              <a:prstClr val="black">
                <a:alpha val="40000"/>
              </a:prstClr>
            </a:outerShdw>
          </a:effectLst>
        </p:spPr>
      </p:pic>
      <p:pic>
        <p:nvPicPr>
          <p:cNvPr id="6" name="Picture 5" descr="RD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0236" y="4026054"/>
            <a:ext cx="2266593" cy="2231498"/>
          </a:xfrm>
          <a:prstGeom prst="rect">
            <a:avLst/>
          </a:prstGeom>
        </p:spPr>
      </p:pic>
    </p:spTree>
    <p:extLst>
      <p:ext uri="{BB962C8B-B14F-4D97-AF65-F5344CB8AC3E}">
        <p14:creationId xmlns:p14="http://schemas.microsoft.com/office/powerpoint/2010/main" val="364716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itle 1"/>
          <p:cNvSpPr>
            <a:spLocks noGrp="1"/>
          </p:cNvSpPr>
          <p:nvPr>
            <p:ph type="title"/>
          </p:nvPr>
        </p:nvSpPr>
        <p:spPr/>
        <p:txBody>
          <a:bodyPr/>
          <a:lstStyle/>
          <a:p>
            <a:r>
              <a:rPr lang="en-US" altLang="en-US" dirty="0" smtClean="0">
                <a:ea typeface="ＭＳ Ｐゴシック" pitchFamily="34" charset="-128"/>
              </a:rPr>
              <a:t>Summary</a:t>
            </a:r>
          </a:p>
        </p:txBody>
      </p:sp>
      <p:sp>
        <p:nvSpPr>
          <p:cNvPr id="215043" name="Rectangle 3"/>
          <p:cNvSpPr>
            <a:spLocks noGrp="1" noChangeArrowheads="1"/>
          </p:cNvSpPr>
          <p:nvPr>
            <p:ph idx="1"/>
          </p:nvPr>
        </p:nvSpPr>
        <p:spPr/>
        <p:txBody>
          <a:bodyPr>
            <a:normAutofit fontScale="62500" lnSpcReduction="20000"/>
          </a:bodyPr>
          <a:lstStyle/>
          <a:p>
            <a:pPr marL="0" indent="0" algn="ctr">
              <a:spcBef>
                <a:spcPts val="0"/>
              </a:spcBef>
              <a:buNone/>
            </a:pPr>
            <a:endParaRPr lang="en-US" altLang="en-US" sz="2800" dirty="0" smtClean="0">
              <a:ea typeface="ＭＳ Ｐゴシック" pitchFamily="34" charset="-128"/>
            </a:endParaRPr>
          </a:p>
          <a:p>
            <a:pPr marL="0" indent="0" algn="ctr">
              <a:spcBef>
                <a:spcPts val="0"/>
              </a:spcBef>
              <a:buNone/>
            </a:pPr>
            <a:r>
              <a:rPr lang="en-US" altLang="en-US" sz="2800" strike="sngStrike" dirty="0" smtClean="0">
                <a:ea typeface="ＭＳ Ｐゴシック" pitchFamily="34" charset="-128"/>
              </a:rPr>
              <a:t>MRMS Implementation Project provides a example of good practices to transition R&amp;D as well as lessons learned for future transition projects.</a:t>
            </a:r>
          </a:p>
          <a:p>
            <a:pPr marL="0" indent="0" algn="ctr">
              <a:spcBef>
                <a:spcPts val="0"/>
              </a:spcBef>
              <a:buNone/>
            </a:pPr>
            <a:endParaRPr lang="en-US" altLang="en-US" sz="2800" strike="sngStrike" dirty="0">
              <a:ea typeface="ＭＳ Ｐゴシック" pitchFamily="34" charset="-128"/>
            </a:endParaRPr>
          </a:p>
          <a:p>
            <a:pPr marL="0" indent="0" algn="ctr">
              <a:spcBef>
                <a:spcPts val="0"/>
              </a:spcBef>
              <a:buNone/>
            </a:pPr>
            <a:endParaRPr lang="en-US" altLang="en-US" sz="2800" strike="sngStrike" dirty="0" smtClean="0">
              <a:ea typeface="ＭＳ Ｐゴシック" pitchFamily="34" charset="-128"/>
            </a:endParaRPr>
          </a:p>
          <a:p>
            <a:pPr marL="0" indent="0" algn="ctr">
              <a:spcBef>
                <a:spcPts val="0"/>
              </a:spcBef>
              <a:buNone/>
            </a:pPr>
            <a:r>
              <a:rPr lang="en-US" altLang="en-US" sz="2800" b="1" dirty="0" smtClean="0">
                <a:solidFill>
                  <a:srgbClr val="FF0000"/>
                </a:solidFill>
                <a:ea typeface="ＭＳ Ｐゴシック" pitchFamily="34" charset="-128"/>
              </a:rPr>
              <a:t>It took the very best of NSSL to implement a world class system to address some of meteorology's most difficult operational challenges.</a:t>
            </a:r>
          </a:p>
          <a:p>
            <a:pPr marL="0" indent="0" algn="ctr">
              <a:spcBef>
                <a:spcPts val="0"/>
              </a:spcBef>
              <a:buNone/>
            </a:pPr>
            <a:endParaRPr lang="en-US" altLang="en-US" sz="2800" b="1" dirty="0" smtClean="0">
              <a:solidFill>
                <a:srgbClr val="FF0000"/>
              </a:solidFill>
              <a:ea typeface="ＭＳ Ｐゴシック" pitchFamily="34" charset="-128"/>
            </a:endParaRPr>
          </a:p>
          <a:p>
            <a:pPr marL="0" indent="0" algn="ctr">
              <a:spcBef>
                <a:spcPts val="0"/>
              </a:spcBef>
              <a:buNone/>
            </a:pPr>
            <a:r>
              <a:rPr lang="en-US" altLang="en-US" sz="2800" b="1" dirty="0" smtClean="0">
                <a:solidFill>
                  <a:srgbClr val="FF0000"/>
                </a:solidFill>
                <a:ea typeface="ＭＳ Ｐゴシック" pitchFamily="34" charset="-128"/>
              </a:rPr>
              <a:t>And we are not done…</a:t>
            </a:r>
          </a:p>
          <a:p>
            <a:pPr marL="0" indent="0" algn="ctr">
              <a:spcBef>
                <a:spcPts val="0"/>
              </a:spcBef>
              <a:buNone/>
            </a:pPr>
            <a:endParaRPr lang="en-US" altLang="en-US" sz="2400" dirty="0">
              <a:ea typeface="ＭＳ Ｐゴシック" pitchFamily="34" charset="-128"/>
            </a:endParaRPr>
          </a:p>
          <a:p>
            <a:pPr marL="0" indent="0" algn="ctr">
              <a:spcBef>
                <a:spcPts val="0"/>
              </a:spcBef>
              <a:buNone/>
            </a:pPr>
            <a:endParaRPr lang="en-US" altLang="en-US" sz="2400" dirty="0" smtClean="0">
              <a:ea typeface="ＭＳ Ｐゴシック" pitchFamily="34" charset="-128"/>
            </a:endParaRPr>
          </a:p>
          <a:p>
            <a:pPr marL="0" indent="0" algn="ctr">
              <a:spcBef>
                <a:spcPts val="0"/>
              </a:spcBef>
              <a:buNone/>
            </a:pPr>
            <a:endParaRPr lang="en-US" altLang="en-US" sz="2400" dirty="0">
              <a:ea typeface="ＭＳ Ｐゴシック" pitchFamily="34" charset="-128"/>
            </a:endParaRPr>
          </a:p>
          <a:p>
            <a:pPr marL="0" indent="0" algn="ctr">
              <a:spcBef>
                <a:spcPts val="0"/>
              </a:spcBef>
              <a:buNone/>
            </a:pPr>
            <a:endParaRPr lang="en-US" altLang="en-US" sz="2400" dirty="0" smtClean="0">
              <a:ea typeface="ＭＳ Ｐゴシック" pitchFamily="34" charset="-128"/>
            </a:endParaRPr>
          </a:p>
          <a:p>
            <a:pPr marL="0" indent="0" algn="ctr">
              <a:spcBef>
                <a:spcPts val="0"/>
              </a:spcBef>
              <a:buNone/>
            </a:pPr>
            <a:r>
              <a:rPr lang="en-US" altLang="en-US" sz="2400" dirty="0">
                <a:ea typeface="ＭＳ Ｐゴシック" pitchFamily="34" charset="-128"/>
              </a:rPr>
              <a:t>“Most unsuccessful programs fail at </a:t>
            </a:r>
            <a:r>
              <a:rPr lang="en-US" altLang="en-US" sz="2400" dirty="0" smtClean="0">
                <a:ea typeface="ＭＳ Ｐゴシック" pitchFamily="34" charset="-128"/>
              </a:rPr>
              <a:t>the beginning.”</a:t>
            </a:r>
          </a:p>
          <a:p>
            <a:pPr marL="0" indent="0" algn="ctr">
              <a:spcBef>
                <a:spcPts val="0"/>
              </a:spcBef>
              <a:buNone/>
            </a:pPr>
            <a:endParaRPr lang="en-US" altLang="en-US" sz="2400" dirty="0">
              <a:ea typeface="ＭＳ Ｐゴシック" pitchFamily="34" charset="-128"/>
            </a:endParaRPr>
          </a:p>
          <a:p>
            <a:pPr marL="0" indent="0" algn="ctr">
              <a:spcBef>
                <a:spcPts val="0"/>
              </a:spcBef>
              <a:buNone/>
            </a:pPr>
            <a:r>
              <a:rPr lang="en-US" altLang="en-US" sz="2000" dirty="0">
                <a:ea typeface="ＭＳ Ｐゴシック" pitchFamily="34" charset="-128"/>
              </a:rPr>
              <a:t>Steven R. </a:t>
            </a:r>
            <a:r>
              <a:rPr lang="en-US" altLang="en-US" sz="2000" dirty="0" smtClean="0">
                <a:ea typeface="ＭＳ Ｐゴシック" pitchFamily="34" charset="-128"/>
              </a:rPr>
              <a:t>Meier, </a:t>
            </a:r>
            <a:r>
              <a:rPr lang="en-US" altLang="en-US" sz="2000" i="1" dirty="0" smtClean="0">
                <a:ea typeface="ＭＳ Ｐゴシック" pitchFamily="34" charset="-128"/>
              </a:rPr>
              <a:t>“Best </a:t>
            </a:r>
            <a:r>
              <a:rPr lang="en-US" altLang="en-US" sz="2000" i="1" dirty="0">
                <a:ea typeface="ＭＳ Ｐゴシック" pitchFamily="34" charset="-128"/>
              </a:rPr>
              <a:t>Project Management and Systems</a:t>
            </a:r>
          </a:p>
          <a:p>
            <a:pPr marL="0" indent="0" algn="ctr">
              <a:spcBef>
                <a:spcPts val="0"/>
              </a:spcBef>
              <a:buNone/>
            </a:pPr>
            <a:r>
              <a:rPr lang="en-US" altLang="en-US" sz="2000" i="1" dirty="0">
                <a:ea typeface="ＭＳ Ｐゴシック" pitchFamily="34" charset="-128"/>
              </a:rPr>
              <a:t>Engineering </a:t>
            </a:r>
            <a:r>
              <a:rPr lang="en-US" altLang="en-US" sz="2000" i="1" dirty="0" smtClean="0">
                <a:ea typeface="ＭＳ Ｐゴシック" pitchFamily="34" charset="-128"/>
              </a:rPr>
              <a:t>Practices,”</a:t>
            </a:r>
            <a:r>
              <a:rPr lang="en-US" altLang="en-US" sz="2000" dirty="0" smtClean="0">
                <a:ea typeface="ＭＳ Ｐゴシック" pitchFamily="34" charset="-128"/>
              </a:rPr>
              <a:t> </a:t>
            </a:r>
            <a:r>
              <a:rPr lang="en-US" altLang="en-US" sz="2000" dirty="0">
                <a:ea typeface="ＭＳ Ｐゴシック" pitchFamily="34" charset="-128"/>
              </a:rPr>
              <a:t>Project Management Journal, </a:t>
            </a:r>
            <a:r>
              <a:rPr lang="en-US" altLang="en-US" sz="2000" dirty="0" smtClean="0">
                <a:ea typeface="ＭＳ Ｐゴシック" pitchFamily="34" charset="-128"/>
              </a:rPr>
              <a:t>Vol 8, Issue 1, March 2008</a:t>
            </a:r>
          </a:p>
        </p:txBody>
      </p:sp>
      <p:sp>
        <p:nvSpPr>
          <p:cNvPr id="2" name="Slide Number Placeholder 1"/>
          <p:cNvSpPr>
            <a:spLocks noGrp="1"/>
          </p:cNvSpPr>
          <p:nvPr>
            <p:ph type="sldNum" sz="quarter" idx="4294967295"/>
          </p:nvPr>
        </p:nvSpPr>
        <p:spPr>
          <a:xfrm>
            <a:off x="7010400" y="6400800"/>
            <a:ext cx="2133600" cy="368300"/>
          </a:xfrm>
          <a:prstGeom prst="rect">
            <a:avLst/>
          </a:prstGeom>
        </p:spPr>
        <p:txBody>
          <a:bodyPr/>
          <a:lstStyle/>
          <a:p>
            <a:pPr>
              <a:defRPr/>
            </a:pPr>
            <a:fld id="{F5FEF169-CB57-4242-A024-04F06C819D01}" type="slidenum">
              <a:rPr lang="en-US" altLang="en-US" smtClean="0"/>
              <a:pPr>
                <a:defRPr/>
              </a:pPr>
              <a:t>17</a:t>
            </a:fld>
            <a:endParaRPr lang="en-US" altLang="en-US" dirty="0"/>
          </a:p>
        </p:txBody>
      </p:sp>
    </p:spTree>
    <p:extLst>
      <p:ext uri="{BB962C8B-B14F-4D97-AF65-F5344CB8AC3E}">
        <p14:creationId xmlns:p14="http://schemas.microsoft.com/office/powerpoint/2010/main" val="353591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659063" y="119063"/>
            <a:ext cx="6248400" cy="1295400"/>
          </a:xfrm>
          <a:prstGeom prst="rect">
            <a:avLst/>
          </a:prstGeom>
          <a:noFill/>
          <a:ln w="9525">
            <a:noFill/>
            <a:miter lim="800000"/>
            <a:headEnd/>
            <a:tailEnd/>
          </a:ln>
        </p:spPr>
        <p:txBody>
          <a:bodyPr anchor="ctr"/>
          <a:lstStyle/>
          <a:p>
            <a:pPr algn="r" eaLnBrk="0" hangingPunct="0">
              <a:lnSpc>
                <a:spcPct val="85000"/>
              </a:lnSpc>
              <a:defRPr/>
            </a:pPr>
            <a:endParaRPr lang="en-US" sz="3200" i="0" kern="0" baseline="0" dirty="0">
              <a:solidFill>
                <a:srgbClr val="003366"/>
              </a:solidFill>
              <a:latin typeface="TradeGothicBold" pitchFamily="2" charset="0"/>
              <a:ea typeface="ＭＳ Ｐゴシック" charset="-128"/>
              <a:cs typeface="ＭＳ Ｐゴシック" charset="-128"/>
            </a:endParaRPr>
          </a:p>
        </p:txBody>
      </p:sp>
      <p:pic>
        <p:nvPicPr>
          <p:cNvPr id="6" name="Picture 2" descr="t1"/>
          <p:cNvPicPr>
            <a:picLocks noChangeAspect="1" noChangeArrowheads="1"/>
          </p:cNvPicPr>
          <p:nvPr/>
        </p:nvPicPr>
        <p:blipFill>
          <a:blip r:embed="rId2"/>
          <a:srcRect/>
          <a:stretch>
            <a:fillRect/>
          </a:stretch>
        </p:blipFill>
        <p:spPr bwMode="auto">
          <a:xfrm>
            <a:off x="304800" y="1524000"/>
            <a:ext cx="4191000" cy="3760788"/>
          </a:xfrm>
          <a:prstGeom prst="rect">
            <a:avLst/>
          </a:prstGeom>
          <a:noFill/>
          <a:effectLst>
            <a:outerShdw blurRad="63500" dist="38099" dir="2700000" algn="ctr" rotWithShape="0">
              <a:srgbClr val="000000">
                <a:alpha val="74998"/>
              </a:srgbClr>
            </a:outerShdw>
          </a:effectLst>
        </p:spPr>
      </p:pic>
      <p:sp>
        <p:nvSpPr>
          <p:cNvPr id="34820" name="TextBox 1"/>
          <p:cNvSpPr txBox="1">
            <a:spLocks noChangeArrowheads="1"/>
          </p:cNvSpPr>
          <p:nvPr/>
        </p:nvSpPr>
        <p:spPr bwMode="auto">
          <a:xfrm>
            <a:off x="1452177" y="5410200"/>
            <a:ext cx="1976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eaLnBrk="1" hangingPunct="1"/>
            <a:r>
              <a:rPr lang="en-US" sz="1600" b="1" i="0" baseline="0" dirty="0"/>
              <a:t>http://</a:t>
            </a:r>
            <a:r>
              <a:rPr lang="en-US" sz="1600" b="1" i="0" baseline="0" dirty="0" smtClean="0"/>
              <a:t>nmq.ou.edu/</a:t>
            </a:r>
            <a:endParaRPr lang="en-US" sz="1600" b="1" i="0" baseline="0" dirty="0"/>
          </a:p>
        </p:txBody>
      </p:sp>
      <p:sp>
        <p:nvSpPr>
          <p:cNvPr id="34821" name="TextBox 2"/>
          <p:cNvSpPr txBox="1">
            <a:spLocks noChangeArrowheads="1"/>
          </p:cNvSpPr>
          <p:nvPr/>
        </p:nvSpPr>
        <p:spPr bwMode="auto">
          <a:xfrm>
            <a:off x="5257800" y="5410200"/>
            <a:ext cx="28680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eaLnBrk="1" hangingPunct="1"/>
            <a:r>
              <a:rPr lang="en-US" sz="1600" b="1" i="0" baseline="0" dirty="0"/>
              <a:t>http://</a:t>
            </a:r>
            <a:r>
              <a:rPr lang="en-US" sz="1600" b="1" i="0" baseline="0" dirty="0" smtClean="0"/>
              <a:t>wdssii.nssl.noaa.gov/</a:t>
            </a:r>
            <a:endParaRPr lang="en-US" sz="1600" b="1" i="0" baseline="0" dirty="0"/>
          </a:p>
        </p:txBody>
      </p:sp>
      <p:pic>
        <p:nvPicPr>
          <p:cNvPr id="5" name="Picture 4" descr="WDSSii.tif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6800" y="1511300"/>
            <a:ext cx="3727450" cy="382270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301351" y="301169"/>
            <a:ext cx="7583488" cy="1143000"/>
          </a:xfrm>
        </p:spPr>
        <p:txBody>
          <a:bodyPr>
            <a:normAutofit fontScale="90000"/>
          </a:bodyPr>
          <a:lstStyle/>
          <a:p>
            <a:r>
              <a:rPr lang="en-US" dirty="0"/>
              <a:t>MRMS Web </a:t>
            </a:r>
            <a:r>
              <a:rPr lang="en-US" dirty="0" smtClean="0"/>
              <a:t>Portals - Transparency</a:t>
            </a:r>
            <a:endParaRPr lang="en-US" dirty="0"/>
          </a:p>
        </p:txBody>
      </p:sp>
      <p:sp>
        <p:nvSpPr>
          <p:cNvPr id="7" name="Slide Number Placeholder 6"/>
          <p:cNvSpPr>
            <a:spLocks noGrp="1"/>
          </p:cNvSpPr>
          <p:nvPr>
            <p:ph type="sldNum" sz="quarter" idx="4"/>
          </p:nvPr>
        </p:nvSpPr>
        <p:spPr/>
        <p:txBody>
          <a:bodyPr/>
          <a:lstStyle/>
          <a:p>
            <a:fld id="{2AE81A39-2840-ED4D-A514-D08330109612}" type="slidenum">
              <a:rPr lang="en-US" smtClean="0"/>
              <a:pPr/>
              <a:t>18</a:t>
            </a:fld>
            <a:endParaRPr lang="en-US" dirty="0"/>
          </a:p>
        </p:txBody>
      </p:sp>
    </p:spTree>
    <p:extLst>
      <p:ext uri="{BB962C8B-B14F-4D97-AF65-F5344CB8AC3E}">
        <p14:creationId xmlns:p14="http://schemas.microsoft.com/office/powerpoint/2010/main" val="27487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905639"/>
            <a:ext cx="8054039" cy="1143000"/>
          </a:xfrm>
        </p:spPr>
        <p:txBody>
          <a:bodyPr>
            <a:noAutofit/>
          </a:bodyPr>
          <a:lstStyle/>
          <a:p>
            <a:r>
              <a:rPr lang="en-US" dirty="0" smtClean="0">
                <a:latin typeface="Arial"/>
                <a:cs typeface="Arial"/>
              </a:rPr>
              <a:t>What is </a:t>
            </a:r>
            <a:r>
              <a:rPr lang="en-US" dirty="0" smtClean="0">
                <a:latin typeface="Arial"/>
                <a:ea typeface="ＭＳ Ｐゴシック" charset="0"/>
                <a:cs typeface="Arial"/>
              </a:rPr>
              <a:t>Multi</a:t>
            </a:r>
            <a:r>
              <a:rPr lang="en-US" dirty="0">
                <a:latin typeface="Arial"/>
                <a:ea typeface="ＭＳ Ｐゴシック" charset="0"/>
                <a:cs typeface="Arial"/>
              </a:rPr>
              <a:t>-Radar/Multi-</a:t>
            </a:r>
            <a:r>
              <a:rPr lang="en-US" dirty="0" smtClean="0">
                <a:latin typeface="Arial"/>
                <a:ea typeface="ＭＳ Ｐゴシック" charset="0"/>
                <a:cs typeface="Arial"/>
              </a:rPr>
              <a:t>Sensor (MRMS)</a:t>
            </a:r>
            <a:endParaRPr lang="en-US" dirty="0">
              <a:latin typeface="Arial"/>
              <a:cs typeface="Aria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sz="3100" i="1" dirty="0">
                <a:solidFill>
                  <a:srgbClr val="FF0000"/>
                </a:solidFill>
              </a:rPr>
              <a:t>a research and operational system for </a:t>
            </a:r>
            <a:r>
              <a:rPr lang="en-US" sz="3100" i="1" dirty="0">
                <a:solidFill>
                  <a:schemeClr val="tx1"/>
                </a:solidFill>
              </a:rPr>
              <a:t>the integration and assimilation of multiple sensor observations and numerical analysis/prediction fields for </a:t>
            </a:r>
            <a:r>
              <a:rPr lang="en-US" sz="3100" i="1" dirty="0">
                <a:solidFill>
                  <a:srgbClr val="FF0000"/>
                </a:solidFill>
              </a:rPr>
              <a:t>the identification and short term prediction of hazardous </a:t>
            </a:r>
            <a:r>
              <a:rPr lang="en-US" sz="3100" i="1" dirty="0" smtClean="0">
                <a:solidFill>
                  <a:srgbClr val="FF0000"/>
                </a:solidFill>
              </a:rPr>
              <a:t>weather</a:t>
            </a:r>
            <a:r>
              <a:rPr lang="en-US" sz="3100" i="1" dirty="0" smtClean="0">
                <a:solidFill>
                  <a:schemeClr val="tx1"/>
                </a:solidFill>
              </a:rPr>
              <a:t>. </a:t>
            </a:r>
            <a:endParaRPr lang="en-US" sz="3100" dirty="0">
              <a:solidFill>
                <a:schemeClr val="tx1"/>
              </a:solidFill>
            </a:endParaRPr>
          </a:p>
          <a:p>
            <a:pPr marL="0" indent="0">
              <a:lnSpc>
                <a:spcPct val="70000"/>
              </a:lnSpc>
              <a:buNone/>
            </a:pPr>
            <a:r>
              <a:rPr lang="en-US" dirty="0" smtClean="0"/>
              <a:t>	Approaching </a:t>
            </a:r>
            <a:r>
              <a:rPr lang="en-US" dirty="0">
                <a:solidFill>
                  <a:srgbClr val="FF0000"/>
                </a:solidFill>
              </a:rPr>
              <a:t>5</a:t>
            </a:r>
            <a:r>
              <a:rPr lang="en-US" dirty="0" smtClean="0">
                <a:solidFill>
                  <a:srgbClr val="FF0000"/>
                </a:solidFill>
              </a:rPr>
              <a:t>00,000</a:t>
            </a:r>
            <a:r>
              <a:rPr lang="en-US" dirty="0" smtClean="0"/>
              <a:t> lines of code and scripts</a:t>
            </a:r>
          </a:p>
          <a:p>
            <a:pPr marL="0" indent="0">
              <a:lnSpc>
                <a:spcPct val="70000"/>
              </a:lnSpc>
              <a:buNone/>
            </a:pPr>
            <a:r>
              <a:rPr lang="en-US" dirty="0"/>
              <a:t>	</a:t>
            </a:r>
            <a:r>
              <a:rPr lang="en-US" dirty="0" smtClean="0"/>
              <a:t>Generates </a:t>
            </a:r>
            <a:r>
              <a:rPr lang="en-US" dirty="0" smtClean="0">
                <a:solidFill>
                  <a:srgbClr val="FF0000"/>
                </a:solidFill>
              </a:rPr>
              <a:t>1,600 CONUS</a:t>
            </a:r>
            <a:r>
              <a:rPr lang="en-US" dirty="0" smtClean="0"/>
              <a:t> product grids and data sets per day</a:t>
            </a:r>
          </a:p>
          <a:p>
            <a:pPr marL="0" indent="0">
              <a:lnSpc>
                <a:spcPct val="70000"/>
              </a:lnSpc>
              <a:buNone/>
            </a:pPr>
            <a:r>
              <a:rPr lang="en-US" dirty="0"/>
              <a:t>	</a:t>
            </a:r>
            <a:r>
              <a:rPr lang="en-US" dirty="0" smtClean="0">
                <a:solidFill>
                  <a:srgbClr val="FF0000"/>
                </a:solidFill>
              </a:rPr>
              <a:t>80% </a:t>
            </a:r>
            <a:r>
              <a:rPr lang="en-US" dirty="0" smtClean="0"/>
              <a:t>of the MRMS products have never been operationally available </a:t>
            </a:r>
          </a:p>
          <a:p>
            <a:pPr marL="0" indent="0">
              <a:buNone/>
            </a:pPr>
            <a:endParaRPr lang="en-US" dirty="0" smtClean="0"/>
          </a:p>
          <a:p>
            <a:pPr marL="0" indent="0">
              <a:buNone/>
            </a:pPr>
            <a:r>
              <a:rPr lang="en-US" dirty="0"/>
              <a:t>	</a:t>
            </a:r>
            <a:endParaRPr lang="en-US" dirty="0" smtClean="0"/>
          </a:p>
          <a:p>
            <a:pPr marL="349250" lvl="1" indent="0">
              <a:buNone/>
            </a:pPr>
            <a:endParaRPr lang="en-US" dirty="0"/>
          </a:p>
        </p:txBody>
      </p:sp>
      <p:sp>
        <p:nvSpPr>
          <p:cNvPr id="4" name="Slide Number Placeholder 3"/>
          <p:cNvSpPr>
            <a:spLocks noGrp="1"/>
          </p:cNvSpPr>
          <p:nvPr>
            <p:ph type="sldNum" sz="quarter" idx="4"/>
          </p:nvPr>
        </p:nvSpPr>
        <p:spPr/>
        <p:txBody>
          <a:bodyPr/>
          <a:lstStyle/>
          <a:p>
            <a:fld id="{2AE81A39-2840-ED4D-A514-D08330109612}" type="slidenum">
              <a:rPr lang="en-US" smtClean="0"/>
              <a:pPr/>
              <a:t>2</a:t>
            </a:fld>
            <a:endParaRPr lang="en-US" dirty="0"/>
          </a:p>
        </p:txBody>
      </p:sp>
      <p:pic>
        <p:nvPicPr>
          <p:cNvPr id="5" name="Picture 4" descr="unnam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160" y="5028453"/>
            <a:ext cx="4074392" cy="1269726"/>
          </a:xfrm>
          <a:prstGeom prst="rect">
            <a:avLst/>
          </a:prstGeom>
        </p:spPr>
      </p:pic>
    </p:spTree>
    <p:extLst>
      <p:ext uri="{BB962C8B-B14F-4D97-AF65-F5344CB8AC3E}">
        <p14:creationId xmlns:p14="http://schemas.microsoft.com/office/powerpoint/2010/main" val="335967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2AE81A39-2840-ED4D-A514-D08330109612}" type="slidenum">
              <a:rPr lang="en-US" smtClean="0"/>
              <a:pPr/>
              <a:t>3</a:t>
            </a:fld>
            <a:endParaRPr lang="en-US" dirty="0"/>
          </a:p>
        </p:txBody>
      </p:sp>
      <p:sp>
        <p:nvSpPr>
          <p:cNvPr id="16388" name="Right Arrow 29"/>
          <p:cNvSpPr>
            <a:spLocks noChangeArrowheads="1"/>
          </p:cNvSpPr>
          <p:nvPr/>
        </p:nvSpPr>
        <p:spPr bwMode="auto">
          <a:xfrm>
            <a:off x="76200" y="2792750"/>
            <a:ext cx="9067800" cy="457200"/>
          </a:xfrm>
          <a:prstGeom prst="rightArrow">
            <a:avLst>
              <a:gd name="adj1" fmla="val 50000"/>
              <a:gd name="adj2" fmla="val 5004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endParaRPr lang="en-US" baseline="0" dirty="0"/>
          </a:p>
        </p:txBody>
      </p:sp>
      <p:pic>
        <p:nvPicPr>
          <p:cNvPr id="31" name="Picture 30" descr="4D_Im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848188"/>
            <a:ext cx="1566863" cy="2011362"/>
          </a:xfrm>
          <a:prstGeom prst="rect">
            <a:avLst/>
          </a:prstGeom>
          <a:effectLst>
            <a:outerShdw blurRad="50800" dist="38100" dir="2700000" algn="tl" rotWithShape="0">
              <a:prstClr val="black">
                <a:alpha val="40000"/>
              </a:prstClr>
            </a:outerShdw>
          </a:effectLst>
        </p:spPr>
      </p:pic>
      <p:pic>
        <p:nvPicPr>
          <p:cNvPr id="32" name="Picture 31" descr="2ndSouthwest_Img.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48188"/>
            <a:ext cx="1562100" cy="2011362"/>
          </a:xfrm>
          <a:prstGeom prst="rect">
            <a:avLst/>
          </a:prstGeom>
          <a:effectLst>
            <a:outerShdw blurRad="50800" dist="38100" dir="2700000" algn="tl" rotWithShape="0">
              <a:prstClr val="black">
                <a:alpha val="40000"/>
              </a:prstClr>
            </a:outerShdw>
          </a:effectLst>
        </p:spPr>
      </p:pic>
      <p:pic>
        <p:nvPicPr>
          <p:cNvPr id="33" name="Picture 32" descr="ERAD_im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848188"/>
            <a:ext cx="1544638" cy="2011362"/>
          </a:xfrm>
          <a:prstGeom prst="rect">
            <a:avLst/>
          </a:prstGeom>
          <a:effectLst>
            <a:outerShdw blurRad="50800" dist="38100" dir="2700000" algn="tl" rotWithShape="0">
              <a:prstClr val="black">
                <a:alpha val="40000"/>
              </a:prstClr>
            </a:outerShdw>
          </a:effectLst>
        </p:spPr>
      </p:pic>
      <p:pic>
        <p:nvPicPr>
          <p:cNvPr id="34" name="Picture 33" descr="JPI_img.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1848188"/>
            <a:ext cx="1662113" cy="2011362"/>
          </a:xfrm>
          <a:prstGeom prst="rect">
            <a:avLst/>
          </a:prstGeom>
          <a:effectLst>
            <a:outerShdw blurRad="50800" dist="38100" dir="2700000" algn="tl" rotWithShape="0">
              <a:prstClr val="black">
                <a:alpha val="40000"/>
              </a:prstClr>
            </a:outerShdw>
          </a:effectLst>
        </p:spPr>
      </p:pic>
      <p:sp>
        <p:nvSpPr>
          <p:cNvPr id="16394" name="TextBox 35"/>
          <p:cNvSpPr txBox="1">
            <a:spLocks noChangeArrowheads="1"/>
          </p:cNvSpPr>
          <p:nvPr/>
        </p:nvSpPr>
        <p:spPr bwMode="auto">
          <a:xfrm>
            <a:off x="762000" y="3783350"/>
            <a:ext cx="465138"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eaLnBrk="1" hangingPunct="1"/>
            <a:r>
              <a:rPr lang="en-US" dirty="0"/>
              <a:t>2000</a:t>
            </a:r>
          </a:p>
        </p:txBody>
      </p:sp>
      <p:sp>
        <p:nvSpPr>
          <p:cNvPr id="16395" name="TextBox 36"/>
          <p:cNvSpPr txBox="1">
            <a:spLocks noChangeArrowheads="1"/>
          </p:cNvSpPr>
          <p:nvPr/>
        </p:nvSpPr>
        <p:spPr bwMode="auto">
          <a:xfrm>
            <a:off x="2590800" y="3775413"/>
            <a:ext cx="465138"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eaLnBrk="1" hangingPunct="1"/>
            <a:r>
              <a:rPr lang="en-US" dirty="0"/>
              <a:t>2002</a:t>
            </a:r>
          </a:p>
        </p:txBody>
      </p:sp>
      <p:sp>
        <p:nvSpPr>
          <p:cNvPr id="16396" name="TextBox 37"/>
          <p:cNvSpPr txBox="1">
            <a:spLocks noChangeArrowheads="1"/>
          </p:cNvSpPr>
          <p:nvPr/>
        </p:nvSpPr>
        <p:spPr bwMode="auto">
          <a:xfrm>
            <a:off x="4343400" y="3775413"/>
            <a:ext cx="465138"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eaLnBrk="1" hangingPunct="1"/>
            <a:r>
              <a:rPr lang="en-US" dirty="0"/>
              <a:t>2004</a:t>
            </a:r>
          </a:p>
        </p:txBody>
      </p:sp>
      <p:sp>
        <p:nvSpPr>
          <p:cNvPr id="16397" name="TextBox 38"/>
          <p:cNvSpPr txBox="1">
            <a:spLocks noChangeArrowheads="1"/>
          </p:cNvSpPr>
          <p:nvPr/>
        </p:nvSpPr>
        <p:spPr bwMode="auto">
          <a:xfrm>
            <a:off x="6096000" y="3783350"/>
            <a:ext cx="474663"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eaLnBrk="1" hangingPunct="1"/>
            <a:r>
              <a:rPr lang="en-US" dirty="0"/>
              <a:t>2007</a:t>
            </a:r>
          </a:p>
        </p:txBody>
      </p:sp>
      <p:sp>
        <p:nvSpPr>
          <p:cNvPr id="16398" name="TextBox 39"/>
          <p:cNvSpPr txBox="1">
            <a:spLocks noChangeArrowheads="1"/>
          </p:cNvSpPr>
          <p:nvPr/>
        </p:nvSpPr>
        <p:spPr bwMode="auto">
          <a:xfrm>
            <a:off x="7848600" y="3783350"/>
            <a:ext cx="455649" cy="2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eaLnBrk="1" hangingPunct="1"/>
            <a:r>
              <a:rPr lang="en-US" dirty="0" smtClean="0"/>
              <a:t>2011</a:t>
            </a:r>
            <a:endParaRPr lang="en-US" dirty="0"/>
          </a:p>
        </p:txBody>
      </p:sp>
      <p:pic>
        <p:nvPicPr>
          <p:cNvPr id="2" name="Picture 1" descr="15200477-92.10.cov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132" y="1858997"/>
            <a:ext cx="1500415" cy="2000553"/>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idx="1"/>
          </p:nvPr>
        </p:nvSpPr>
        <p:spPr>
          <a:xfrm>
            <a:off x="779462" y="4328120"/>
            <a:ext cx="8364537" cy="3919510"/>
          </a:xfrm>
        </p:spPr>
        <p:txBody>
          <a:bodyPr/>
          <a:lstStyle/>
          <a:p>
            <a:pPr marL="0" indent="0">
              <a:buNone/>
            </a:pPr>
            <a:r>
              <a:rPr lang="en-US" i="1" dirty="0"/>
              <a:t>The MRMS system was specifically conceived and designed to address the objectives of and to </a:t>
            </a:r>
            <a:r>
              <a:rPr lang="en-US" i="1" dirty="0">
                <a:solidFill>
                  <a:srgbClr val="FF0000"/>
                </a:solidFill>
              </a:rPr>
              <a:t>support Weather Ready Nation, NextGen Weather, and Integrated Water Resource Services (IWRS) initiatives</a:t>
            </a:r>
            <a:r>
              <a:rPr lang="en-US" i="1" dirty="0"/>
              <a:t>. </a:t>
            </a:r>
          </a:p>
        </p:txBody>
      </p:sp>
      <p:sp>
        <p:nvSpPr>
          <p:cNvPr id="19" name="Title 1"/>
          <p:cNvSpPr>
            <a:spLocks noGrp="1"/>
          </p:cNvSpPr>
          <p:nvPr>
            <p:ph type="title"/>
          </p:nvPr>
        </p:nvSpPr>
        <p:spPr>
          <a:xfrm>
            <a:off x="779462" y="905639"/>
            <a:ext cx="8474555" cy="1143000"/>
          </a:xfrm>
        </p:spPr>
        <p:txBody>
          <a:bodyPr>
            <a:noAutofit/>
          </a:bodyPr>
          <a:lstStyle/>
          <a:p>
            <a:r>
              <a:rPr lang="en-US" dirty="0" smtClean="0">
                <a:latin typeface="Arial"/>
                <a:cs typeface="Arial"/>
              </a:rPr>
              <a:t>Why </a:t>
            </a:r>
            <a:r>
              <a:rPr lang="en-US" dirty="0" smtClean="0">
                <a:latin typeface="Arial"/>
                <a:ea typeface="ＭＳ Ｐゴシック" charset="0"/>
                <a:cs typeface="Arial"/>
              </a:rPr>
              <a:t>MRMS?</a:t>
            </a:r>
            <a:br>
              <a:rPr lang="en-US" dirty="0" smtClean="0">
                <a:latin typeface="Arial"/>
                <a:ea typeface="ＭＳ Ｐゴシック" charset="0"/>
                <a:cs typeface="Arial"/>
              </a:rPr>
            </a:br>
            <a:endParaRPr lang="en-US" dirty="0">
              <a:latin typeface="Arial"/>
              <a:cs typeface="Arial"/>
            </a:endParaRPr>
          </a:p>
        </p:txBody>
      </p:sp>
    </p:spTree>
    <p:extLst>
      <p:ext uri="{BB962C8B-B14F-4D97-AF65-F5344CB8AC3E}">
        <p14:creationId xmlns:p14="http://schemas.microsoft.com/office/powerpoint/2010/main" val="228075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47738" y="687388"/>
            <a:ext cx="5275263" cy="752475"/>
          </a:xfrm>
        </p:spPr>
        <p:txBody>
          <a:bodyPr/>
          <a:lstStyle/>
          <a:p>
            <a:r>
              <a:rPr lang="en-US" dirty="0">
                <a:latin typeface="TradeGothicBold" charset="0"/>
                <a:ea typeface="ＭＳ Ｐゴシック" charset="0"/>
                <a:cs typeface="ＭＳ Ｐゴシック" charset="0"/>
              </a:rPr>
              <a:t>MRMS Domain </a:t>
            </a:r>
          </a:p>
        </p:txBody>
      </p:sp>
      <p:sp>
        <p:nvSpPr>
          <p:cNvPr id="2" name="Slide Number Placeholder 1"/>
          <p:cNvSpPr>
            <a:spLocks noGrp="1"/>
          </p:cNvSpPr>
          <p:nvPr>
            <p:ph type="sldNum" sz="quarter" idx="4"/>
          </p:nvPr>
        </p:nvSpPr>
        <p:spPr/>
        <p:txBody>
          <a:bodyPr/>
          <a:lstStyle/>
          <a:p>
            <a:fld id="{2AE81A39-2840-ED4D-A514-D08330109612}" type="slidenum">
              <a:rPr lang="en-US" smtClean="0"/>
              <a:pPr/>
              <a:t>4</a:t>
            </a:fld>
            <a:endParaRPr lang="en-US" dirty="0"/>
          </a:p>
        </p:txBody>
      </p:sp>
      <p:sp>
        <p:nvSpPr>
          <p:cNvPr id="17411" name="Text Box 4"/>
          <p:cNvSpPr txBox="1">
            <a:spLocks noChangeArrowheads="1"/>
          </p:cNvSpPr>
          <p:nvPr/>
        </p:nvSpPr>
        <p:spPr bwMode="auto">
          <a:xfrm>
            <a:off x="533400" y="6064250"/>
            <a:ext cx="822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r>
              <a:rPr lang="en-US" sz="1600" i="0" baseline="0" dirty="0">
                <a:solidFill>
                  <a:srgbClr val="FF0000"/>
                </a:solidFill>
                <a:latin typeface="Arial" charset="0"/>
              </a:rPr>
              <a:t>           ~140 WSR-88D     	31 Canadian	</a:t>
            </a:r>
            <a:r>
              <a:rPr lang="en-US" sz="1600" i="0" baseline="0" dirty="0" smtClean="0">
                <a:solidFill>
                  <a:srgbClr val="FF0000"/>
                </a:solidFill>
                <a:latin typeface="Arial" charset="0"/>
              </a:rPr>
              <a:t>       19 </a:t>
            </a:r>
            <a:r>
              <a:rPr lang="en-US" sz="1600" i="0" baseline="0" dirty="0">
                <a:solidFill>
                  <a:srgbClr val="FF0000"/>
                </a:solidFill>
                <a:latin typeface="Arial" charset="0"/>
              </a:rPr>
              <a:t>TDWR          1 TV station radar</a:t>
            </a:r>
          </a:p>
        </p:txBody>
      </p:sp>
      <p:pic>
        <p:nvPicPr>
          <p:cNvPr id="8" name="Picture 7" descr="Radar_Background.tiff"/>
          <p:cNvPicPr>
            <a:picLocks noChangeAspect="1"/>
          </p:cNvPicPr>
          <p:nvPr/>
        </p:nvPicPr>
        <p:blipFill>
          <a:blip r:embed="rId3"/>
          <a:stretch>
            <a:fillRect/>
          </a:stretch>
        </p:blipFill>
        <p:spPr>
          <a:xfrm>
            <a:off x="947738" y="1439863"/>
            <a:ext cx="7162800" cy="4503737"/>
          </a:xfrm>
          <a:prstGeom prst="rect">
            <a:avLst/>
          </a:prstGeom>
          <a:ln>
            <a:noFill/>
          </a:ln>
          <a:effectLst>
            <a:outerShdw blurRad="292100" dist="139700" dir="2700000" algn="tl" rotWithShape="0">
              <a:srgbClr val="333333">
                <a:alpha val="65000"/>
              </a:srgbClr>
            </a:outerShdw>
          </a:effectLst>
        </p:spPr>
      </p:pic>
      <p:grpSp>
        <p:nvGrpSpPr>
          <p:cNvPr id="17413" name="Group 8"/>
          <p:cNvGrpSpPr>
            <a:grpSpLocks/>
          </p:cNvGrpSpPr>
          <p:nvPr/>
        </p:nvGrpSpPr>
        <p:grpSpPr bwMode="auto">
          <a:xfrm>
            <a:off x="1481138" y="2249488"/>
            <a:ext cx="5916612" cy="3186112"/>
            <a:chOff x="1524000" y="1752600"/>
            <a:chExt cx="5916613" cy="3186113"/>
          </a:xfrm>
        </p:grpSpPr>
        <p:sp>
          <p:nvSpPr>
            <p:cNvPr id="17451" name="Oval 3"/>
            <p:cNvSpPr>
              <a:spLocks noChangeAspect="1" noChangeArrowheads="1"/>
            </p:cNvSpPr>
            <p:nvPr/>
          </p:nvSpPr>
          <p:spPr bwMode="auto">
            <a:xfrm>
              <a:off x="1651000" y="21018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52" name="Oval 4"/>
            <p:cNvSpPr>
              <a:spLocks noChangeAspect="1" noChangeArrowheads="1"/>
            </p:cNvSpPr>
            <p:nvPr/>
          </p:nvSpPr>
          <p:spPr bwMode="auto">
            <a:xfrm>
              <a:off x="1676400" y="25717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53" name="Oval 5"/>
            <p:cNvSpPr>
              <a:spLocks noChangeAspect="1" noChangeArrowheads="1"/>
            </p:cNvSpPr>
            <p:nvPr/>
          </p:nvSpPr>
          <p:spPr bwMode="auto">
            <a:xfrm>
              <a:off x="1524000" y="27813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54" name="Oval 6"/>
            <p:cNvSpPr>
              <a:spLocks noChangeAspect="1" noChangeArrowheads="1"/>
            </p:cNvSpPr>
            <p:nvPr/>
          </p:nvSpPr>
          <p:spPr bwMode="auto">
            <a:xfrm>
              <a:off x="2063750" y="21082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55" name="Oval 7"/>
            <p:cNvSpPr>
              <a:spLocks noChangeAspect="1" noChangeArrowheads="1"/>
            </p:cNvSpPr>
            <p:nvPr/>
          </p:nvSpPr>
          <p:spPr bwMode="auto">
            <a:xfrm>
              <a:off x="1708150" y="17843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56" name="Oval 8"/>
            <p:cNvSpPr>
              <a:spLocks noChangeAspect="1" noChangeArrowheads="1"/>
            </p:cNvSpPr>
            <p:nvPr/>
          </p:nvSpPr>
          <p:spPr bwMode="auto">
            <a:xfrm>
              <a:off x="2190750" y="18415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57" name="Oval 9"/>
            <p:cNvSpPr>
              <a:spLocks noChangeAspect="1" noChangeArrowheads="1"/>
            </p:cNvSpPr>
            <p:nvPr/>
          </p:nvSpPr>
          <p:spPr bwMode="auto">
            <a:xfrm>
              <a:off x="2330450" y="24003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58" name="Oval 10"/>
            <p:cNvSpPr>
              <a:spLocks noChangeAspect="1" noChangeArrowheads="1"/>
            </p:cNvSpPr>
            <p:nvPr/>
          </p:nvSpPr>
          <p:spPr bwMode="auto">
            <a:xfrm>
              <a:off x="1778000" y="29083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59" name="Oval 11"/>
            <p:cNvSpPr>
              <a:spLocks noChangeAspect="1" noChangeArrowheads="1"/>
            </p:cNvSpPr>
            <p:nvPr/>
          </p:nvSpPr>
          <p:spPr bwMode="auto">
            <a:xfrm>
              <a:off x="1784350" y="30543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60" name="Oval 12"/>
            <p:cNvSpPr>
              <a:spLocks noChangeAspect="1" noChangeArrowheads="1"/>
            </p:cNvSpPr>
            <p:nvPr/>
          </p:nvSpPr>
          <p:spPr bwMode="auto">
            <a:xfrm>
              <a:off x="1752600" y="32131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61" name="Oval 13"/>
            <p:cNvSpPr>
              <a:spLocks noChangeAspect="1" noChangeArrowheads="1"/>
            </p:cNvSpPr>
            <p:nvPr/>
          </p:nvSpPr>
          <p:spPr bwMode="auto">
            <a:xfrm>
              <a:off x="2000250" y="28765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62" name="Oval 14"/>
            <p:cNvSpPr>
              <a:spLocks noChangeAspect="1" noChangeArrowheads="1"/>
            </p:cNvSpPr>
            <p:nvPr/>
          </p:nvSpPr>
          <p:spPr bwMode="auto">
            <a:xfrm>
              <a:off x="2279650" y="27241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63" name="Oval 15"/>
            <p:cNvSpPr>
              <a:spLocks noChangeAspect="1" noChangeArrowheads="1"/>
            </p:cNvSpPr>
            <p:nvPr/>
          </p:nvSpPr>
          <p:spPr bwMode="auto">
            <a:xfrm>
              <a:off x="2000250" y="33083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64" name="Oval 16"/>
            <p:cNvSpPr>
              <a:spLocks noChangeAspect="1" noChangeArrowheads="1"/>
            </p:cNvSpPr>
            <p:nvPr/>
          </p:nvSpPr>
          <p:spPr bwMode="auto">
            <a:xfrm>
              <a:off x="1924050" y="35052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65" name="Oval 17"/>
            <p:cNvSpPr>
              <a:spLocks noChangeAspect="1" noChangeArrowheads="1"/>
            </p:cNvSpPr>
            <p:nvPr/>
          </p:nvSpPr>
          <p:spPr bwMode="auto">
            <a:xfrm>
              <a:off x="2057400" y="35623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66" name="Oval 18"/>
            <p:cNvSpPr>
              <a:spLocks noChangeAspect="1" noChangeArrowheads="1"/>
            </p:cNvSpPr>
            <p:nvPr/>
          </p:nvSpPr>
          <p:spPr bwMode="auto">
            <a:xfrm>
              <a:off x="2203450" y="34671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67" name="Oval 19"/>
            <p:cNvSpPr>
              <a:spLocks noChangeAspect="1" noChangeArrowheads="1"/>
            </p:cNvSpPr>
            <p:nvPr/>
          </p:nvSpPr>
          <p:spPr bwMode="auto">
            <a:xfrm>
              <a:off x="2197100" y="36385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68" name="Oval 20"/>
            <p:cNvSpPr>
              <a:spLocks noChangeAspect="1" noChangeArrowheads="1"/>
            </p:cNvSpPr>
            <p:nvPr/>
          </p:nvSpPr>
          <p:spPr bwMode="auto">
            <a:xfrm>
              <a:off x="2260600" y="37528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69" name="Oval 21"/>
            <p:cNvSpPr>
              <a:spLocks noChangeAspect="1" noChangeArrowheads="1"/>
            </p:cNvSpPr>
            <p:nvPr/>
          </p:nvSpPr>
          <p:spPr bwMode="auto">
            <a:xfrm>
              <a:off x="2508250" y="38036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70" name="Oval 22"/>
            <p:cNvSpPr>
              <a:spLocks noChangeAspect="1" noChangeArrowheads="1"/>
            </p:cNvSpPr>
            <p:nvPr/>
          </p:nvSpPr>
          <p:spPr bwMode="auto">
            <a:xfrm>
              <a:off x="2495550" y="33909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71" name="Oval 23"/>
            <p:cNvSpPr>
              <a:spLocks noChangeAspect="1" noChangeArrowheads="1"/>
            </p:cNvSpPr>
            <p:nvPr/>
          </p:nvSpPr>
          <p:spPr bwMode="auto">
            <a:xfrm>
              <a:off x="2921000" y="38735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72" name="Oval 24"/>
            <p:cNvSpPr>
              <a:spLocks noChangeAspect="1" noChangeArrowheads="1"/>
            </p:cNvSpPr>
            <p:nvPr/>
          </p:nvSpPr>
          <p:spPr bwMode="auto">
            <a:xfrm>
              <a:off x="2800350" y="37020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73" name="Oval 25"/>
            <p:cNvSpPr>
              <a:spLocks noChangeAspect="1" noChangeArrowheads="1"/>
            </p:cNvSpPr>
            <p:nvPr/>
          </p:nvSpPr>
          <p:spPr bwMode="auto">
            <a:xfrm>
              <a:off x="3314700" y="38925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74" name="Oval 26"/>
            <p:cNvSpPr>
              <a:spLocks noChangeAspect="1" noChangeArrowheads="1"/>
            </p:cNvSpPr>
            <p:nvPr/>
          </p:nvSpPr>
          <p:spPr bwMode="auto">
            <a:xfrm>
              <a:off x="3790950" y="38608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75" name="Oval 27"/>
            <p:cNvSpPr>
              <a:spLocks noChangeAspect="1" noChangeArrowheads="1"/>
            </p:cNvSpPr>
            <p:nvPr/>
          </p:nvSpPr>
          <p:spPr bwMode="auto">
            <a:xfrm>
              <a:off x="3956050" y="39433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76" name="Oval 28"/>
            <p:cNvSpPr>
              <a:spLocks noChangeAspect="1" noChangeArrowheads="1"/>
            </p:cNvSpPr>
            <p:nvPr/>
          </p:nvSpPr>
          <p:spPr bwMode="auto">
            <a:xfrm>
              <a:off x="3981450" y="42227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77" name="Oval 29"/>
            <p:cNvSpPr>
              <a:spLocks noChangeAspect="1" noChangeArrowheads="1"/>
            </p:cNvSpPr>
            <p:nvPr/>
          </p:nvSpPr>
          <p:spPr bwMode="auto">
            <a:xfrm>
              <a:off x="4210050" y="41529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78" name="Oval 30"/>
            <p:cNvSpPr>
              <a:spLocks noChangeAspect="1" noChangeArrowheads="1"/>
            </p:cNvSpPr>
            <p:nvPr/>
          </p:nvSpPr>
          <p:spPr bwMode="auto">
            <a:xfrm>
              <a:off x="4254500" y="44132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79" name="Oval 31"/>
            <p:cNvSpPr>
              <a:spLocks noChangeAspect="1" noChangeArrowheads="1"/>
            </p:cNvSpPr>
            <p:nvPr/>
          </p:nvSpPr>
          <p:spPr bwMode="auto">
            <a:xfrm>
              <a:off x="4260850" y="46545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80" name="Oval 32"/>
            <p:cNvSpPr>
              <a:spLocks noChangeAspect="1" noChangeArrowheads="1"/>
            </p:cNvSpPr>
            <p:nvPr/>
          </p:nvSpPr>
          <p:spPr bwMode="auto">
            <a:xfrm>
              <a:off x="3390900" y="37338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81" name="Oval 33"/>
            <p:cNvSpPr>
              <a:spLocks noChangeAspect="1" noChangeArrowheads="1"/>
            </p:cNvSpPr>
            <p:nvPr/>
          </p:nvSpPr>
          <p:spPr bwMode="auto">
            <a:xfrm>
              <a:off x="3308350" y="34734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82" name="Oval 34"/>
            <p:cNvSpPr>
              <a:spLocks noChangeAspect="1" noChangeArrowheads="1"/>
            </p:cNvSpPr>
            <p:nvPr/>
          </p:nvSpPr>
          <p:spPr bwMode="auto">
            <a:xfrm>
              <a:off x="2870200" y="35433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83" name="Oval 35"/>
            <p:cNvSpPr>
              <a:spLocks noChangeAspect="1" noChangeArrowheads="1"/>
            </p:cNvSpPr>
            <p:nvPr/>
          </p:nvSpPr>
          <p:spPr bwMode="auto">
            <a:xfrm>
              <a:off x="2686050" y="31496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84" name="Oval 36"/>
            <p:cNvSpPr>
              <a:spLocks noChangeAspect="1" noChangeArrowheads="1"/>
            </p:cNvSpPr>
            <p:nvPr/>
          </p:nvSpPr>
          <p:spPr bwMode="auto">
            <a:xfrm>
              <a:off x="2730500" y="26733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85" name="Oval 37"/>
            <p:cNvSpPr>
              <a:spLocks noChangeAspect="1" noChangeArrowheads="1"/>
            </p:cNvSpPr>
            <p:nvPr/>
          </p:nvSpPr>
          <p:spPr bwMode="auto">
            <a:xfrm>
              <a:off x="3162300" y="29654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86" name="Oval 38"/>
            <p:cNvSpPr>
              <a:spLocks noChangeAspect="1" noChangeArrowheads="1"/>
            </p:cNvSpPr>
            <p:nvPr/>
          </p:nvSpPr>
          <p:spPr bwMode="auto">
            <a:xfrm>
              <a:off x="2578100" y="19494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87" name="Oval 39"/>
            <p:cNvSpPr>
              <a:spLocks noChangeAspect="1" noChangeArrowheads="1"/>
            </p:cNvSpPr>
            <p:nvPr/>
          </p:nvSpPr>
          <p:spPr bwMode="auto">
            <a:xfrm>
              <a:off x="3581400" y="30353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88" name="Oval 40"/>
            <p:cNvSpPr>
              <a:spLocks noChangeAspect="1" noChangeArrowheads="1"/>
            </p:cNvSpPr>
            <p:nvPr/>
          </p:nvSpPr>
          <p:spPr bwMode="auto">
            <a:xfrm>
              <a:off x="3549650" y="28638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89" name="Oval 41"/>
            <p:cNvSpPr>
              <a:spLocks noChangeAspect="1" noChangeArrowheads="1"/>
            </p:cNvSpPr>
            <p:nvPr/>
          </p:nvSpPr>
          <p:spPr bwMode="auto">
            <a:xfrm>
              <a:off x="3606800" y="35306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90" name="Oval 42"/>
            <p:cNvSpPr>
              <a:spLocks noChangeAspect="1" noChangeArrowheads="1"/>
            </p:cNvSpPr>
            <p:nvPr/>
          </p:nvSpPr>
          <p:spPr bwMode="auto">
            <a:xfrm>
              <a:off x="2705100" y="24066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91" name="Oval 43"/>
            <p:cNvSpPr>
              <a:spLocks noChangeAspect="1" noChangeArrowheads="1"/>
            </p:cNvSpPr>
            <p:nvPr/>
          </p:nvSpPr>
          <p:spPr bwMode="auto">
            <a:xfrm>
              <a:off x="2844800" y="18986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92" name="Oval 44"/>
            <p:cNvSpPr>
              <a:spLocks noChangeAspect="1" noChangeArrowheads="1"/>
            </p:cNvSpPr>
            <p:nvPr/>
          </p:nvSpPr>
          <p:spPr bwMode="auto">
            <a:xfrm>
              <a:off x="3117850" y="20701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93" name="Oval 45"/>
            <p:cNvSpPr>
              <a:spLocks noChangeAspect="1" noChangeArrowheads="1"/>
            </p:cNvSpPr>
            <p:nvPr/>
          </p:nvSpPr>
          <p:spPr bwMode="auto">
            <a:xfrm>
              <a:off x="3124200" y="24447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94" name="Oval 46"/>
            <p:cNvSpPr>
              <a:spLocks noChangeAspect="1" noChangeArrowheads="1"/>
            </p:cNvSpPr>
            <p:nvPr/>
          </p:nvSpPr>
          <p:spPr bwMode="auto">
            <a:xfrm>
              <a:off x="3321050" y="17907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95" name="Oval 47"/>
            <p:cNvSpPr>
              <a:spLocks noChangeAspect="1" noChangeArrowheads="1"/>
            </p:cNvSpPr>
            <p:nvPr/>
          </p:nvSpPr>
          <p:spPr bwMode="auto">
            <a:xfrm>
              <a:off x="3917950" y="19685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96" name="Oval 48"/>
            <p:cNvSpPr>
              <a:spLocks noChangeAspect="1" noChangeArrowheads="1"/>
            </p:cNvSpPr>
            <p:nvPr/>
          </p:nvSpPr>
          <p:spPr bwMode="auto">
            <a:xfrm>
              <a:off x="3727450" y="26797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97" name="Oval 49"/>
            <p:cNvSpPr>
              <a:spLocks noChangeAspect="1" noChangeArrowheads="1"/>
            </p:cNvSpPr>
            <p:nvPr/>
          </p:nvSpPr>
          <p:spPr bwMode="auto">
            <a:xfrm>
              <a:off x="3702050" y="22987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98" name="Oval 50"/>
            <p:cNvSpPr>
              <a:spLocks noChangeAspect="1" noChangeArrowheads="1"/>
            </p:cNvSpPr>
            <p:nvPr/>
          </p:nvSpPr>
          <p:spPr bwMode="auto">
            <a:xfrm>
              <a:off x="3943350" y="26035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99" name="Oval 51"/>
            <p:cNvSpPr>
              <a:spLocks noChangeAspect="1" noChangeArrowheads="1"/>
            </p:cNvSpPr>
            <p:nvPr/>
          </p:nvSpPr>
          <p:spPr bwMode="auto">
            <a:xfrm>
              <a:off x="3917950" y="17526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00" name="Oval 52"/>
            <p:cNvSpPr>
              <a:spLocks noChangeAspect="1" noChangeArrowheads="1"/>
            </p:cNvSpPr>
            <p:nvPr/>
          </p:nvSpPr>
          <p:spPr bwMode="auto">
            <a:xfrm>
              <a:off x="4286250" y="18859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01" name="Oval 53"/>
            <p:cNvSpPr>
              <a:spLocks noChangeAspect="1" noChangeArrowheads="1"/>
            </p:cNvSpPr>
            <p:nvPr/>
          </p:nvSpPr>
          <p:spPr bwMode="auto">
            <a:xfrm>
              <a:off x="4171950" y="21145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02" name="Oval 54"/>
            <p:cNvSpPr>
              <a:spLocks noChangeAspect="1" noChangeArrowheads="1"/>
            </p:cNvSpPr>
            <p:nvPr/>
          </p:nvSpPr>
          <p:spPr bwMode="auto">
            <a:xfrm>
              <a:off x="4819650" y="19494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03" name="Oval 55"/>
            <p:cNvSpPr>
              <a:spLocks noChangeAspect="1" noChangeArrowheads="1"/>
            </p:cNvSpPr>
            <p:nvPr/>
          </p:nvSpPr>
          <p:spPr bwMode="auto">
            <a:xfrm>
              <a:off x="4660900" y="22098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04" name="Oval 56"/>
            <p:cNvSpPr>
              <a:spLocks noChangeAspect="1" noChangeArrowheads="1"/>
            </p:cNvSpPr>
            <p:nvPr/>
          </p:nvSpPr>
          <p:spPr bwMode="auto">
            <a:xfrm>
              <a:off x="4349750" y="23749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05" name="Oval 57"/>
            <p:cNvSpPr>
              <a:spLocks noChangeAspect="1" noChangeArrowheads="1"/>
            </p:cNvSpPr>
            <p:nvPr/>
          </p:nvSpPr>
          <p:spPr bwMode="auto">
            <a:xfrm>
              <a:off x="4381500" y="26670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06" name="Oval 58"/>
            <p:cNvSpPr>
              <a:spLocks noChangeAspect="1" noChangeArrowheads="1"/>
            </p:cNvSpPr>
            <p:nvPr/>
          </p:nvSpPr>
          <p:spPr bwMode="auto">
            <a:xfrm>
              <a:off x="4648200" y="25908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07" name="Oval 59"/>
            <p:cNvSpPr>
              <a:spLocks noChangeAspect="1" noChangeArrowheads="1"/>
            </p:cNvSpPr>
            <p:nvPr/>
          </p:nvSpPr>
          <p:spPr bwMode="auto">
            <a:xfrm>
              <a:off x="4908550" y="23495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08" name="Oval 60"/>
            <p:cNvSpPr>
              <a:spLocks noChangeAspect="1" noChangeArrowheads="1"/>
            </p:cNvSpPr>
            <p:nvPr/>
          </p:nvSpPr>
          <p:spPr bwMode="auto">
            <a:xfrm>
              <a:off x="4178300" y="28003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09" name="Oval 61"/>
            <p:cNvSpPr>
              <a:spLocks noChangeAspect="1" noChangeArrowheads="1"/>
            </p:cNvSpPr>
            <p:nvPr/>
          </p:nvSpPr>
          <p:spPr bwMode="auto">
            <a:xfrm>
              <a:off x="3816350" y="29210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10" name="Oval 62"/>
            <p:cNvSpPr>
              <a:spLocks noChangeAspect="1" noChangeArrowheads="1"/>
            </p:cNvSpPr>
            <p:nvPr/>
          </p:nvSpPr>
          <p:spPr bwMode="auto">
            <a:xfrm>
              <a:off x="3816350" y="34671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11" name="Oval 63"/>
            <p:cNvSpPr>
              <a:spLocks noChangeAspect="1" noChangeArrowheads="1"/>
            </p:cNvSpPr>
            <p:nvPr/>
          </p:nvSpPr>
          <p:spPr bwMode="auto">
            <a:xfrm>
              <a:off x="3816350" y="36576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12" name="Oval 64"/>
            <p:cNvSpPr>
              <a:spLocks noChangeAspect="1" noChangeArrowheads="1"/>
            </p:cNvSpPr>
            <p:nvPr/>
          </p:nvSpPr>
          <p:spPr bwMode="auto">
            <a:xfrm>
              <a:off x="4006850" y="31305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13" name="Oval 65"/>
            <p:cNvSpPr>
              <a:spLocks noChangeAspect="1" noChangeArrowheads="1"/>
            </p:cNvSpPr>
            <p:nvPr/>
          </p:nvSpPr>
          <p:spPr bwMode="auto">
            <a:xfrm>
              <a:off x="4197350" y="32639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14" name="Oval 66"/>
            <p:cNvSpPr>
              <a:spLocks noChangeAspect="1" noChangeArrowheads="1"/>
            </p:cNvSpPr>
            <p:nvPr/>
          </p:nvSpPr>
          <p:spPr bwMode="auto">
            <a:xfrm>
              <a:off x="4292600" y="34353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15" name="Oval 67"/>
            <p:cNvSpPr>
              <a:spLocks noChangeAspect="1" noChangeArrowheads="1"/>
            </p:cNvSpPr>
            <p:nvPr/>
          </p:nvSpPr>
          <p:spPr bwMode="auto">
            <a:xfrm>
              <a:off x="4114800" y="35433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16" name="Oval 68"/>
            <p:cNvSpPr>
              <a:spLocks noChangeAspect="1" noChangeArrowheads="1"/>
            </p:cNvSpPr>
            <p:nvPr/>
          </p:nvSpPr>
          <p:spPr bwMode="auto">
            <a:xfrm>
              <a:off x="4070350" y="38100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17" name="Oval 69"/>
            <p:cNvSpPr>
              <a:spLocks noChangeAspect="1" noChangeArrowheads="1"/>
            </p:cNvSpPr>
            <p:nvPr/>
          </p:nvSpPr>
          <p:spPr bwMode="auto">
            <a:xfrm>
              <a:off x="4286250" y="37973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18" name="Oval 70"/>
            <p:cNvSpPr>
              <a:spLocks noChangeAspect="1" noChangeArrowheads="1"/>
            </p:cNvSpPr>
            <p:nvPr/>
          </p:nvSpPr>
          <p:spPr bwMode="auto">
            <a:xfrm>
              <a:off x="4438650" y="39497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19" name="Oval 71"/>
            <p:cNvSpPr>
              <a:spLocks noChangeAspect="1" noChangeArrowheads="1"/>
            </p:cNvSpPr>
            <p:nvPr/>
          </p:nvSpPr>
          <p:spPr bwMode="auto">
            <a:xfrm>
              <a:off x="4267200" y="40132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20" name="Oval 72"/>
            <p:cNvSpPr>
              <a:spLocks noChangeAspect="1" noChangeArrowheads="1"/>
            </p:cNvSpPr>
            <p:nvPr/>
          </p:nvSpPr>
          <p:spPr bwMode="auto">
            <a:xfrm>
              <a:off x="4508500" y="41973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21" name="Oval 73"/>
            <p:cNvSpPr>
              <a:spLocks noChangeAspect="1" noChangeArrowheads="1"/>
            </p:cNvSpPr>
            <p:nvPr/>
          </p:nvSpPr>
          <p:spPr bwMode="auto">
            <a:xfrm>
              <a:off x="4692650" y="41021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22" name="Oval 74"/>
            <p:cNvSpPr>
              <a:spLocks noChangeAspect="1" noChangeArrowheads="1"/>
            </p:cNvSpPr>
            <p:nvPr/>
          </p:nvSpPr>
          <p:spPr bwMode="auto">
            <a:xfrm>
              <a:off x="4641850" y="38290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23" name="Oval 75"/>
            <p:cNvSpPr>
              <a:spLocks noChangeAspect="1" noChangeArrowheads="1"/>
            </p:cNvSpPr>
            <p:nvPr/>
          </p:nvSpPr>
          <p:spPr bwMode="auto">
            <a:xfrm>
              <a:off x="4813300" y="35052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24" name="Oval 76"/>
            <p:cNvSpPr>
              <a:spLocks noChangeAspect="1" noChangeArrowheads="1"/>
            </p:cNvSpPr>
            <p:nvPr/>
          </p:nvSpPr>
          <p:spPr bwMode="auto">
            <a:xfrm>
              <a:off x="4578350" y="34353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25" name="Oval 77"/>
            <p:cNvSpPr>
              <a:spLocks noChangeAspect="1" noChangeArrowheads="1"/>
            </p:cNvSpPr>
            <p:nvPr/>
          </p:nvSpPr>
          <p:spPr bwMode="auto">
            <a:xfrm>
              <a:off x="4438650" y="33401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26" name="Oval 78"/>
            <p:cNvSpPr>
              <a:spLocks noChangeAspect="1" noChangeArrowheads="1"/>
            </p:cNvSpPr>
            <p:nvPr/>
          </p:nvSpPr>
          <p:spPr bwMode="auto">
            <a:xfrm>
              <a:off x="4260850" y="31369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27" name="Oval 79"/>
            <p:cNvSpPr>
              <a:spLocks noChangeAspect="1" noChangeArrowheads="1"/>
            </p:cNvSpPr>
            <p:nvPr/>
          </p:nvSpPr>
          <p:spPr bwMode="auto">
            <a:xfrm>
              <a:off x="4394200" y="29591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28" name="Oval 80"/>
            <p:cNvSpPr>
              <a:spLocks noChangeAspect="1" noChangeArrowheads="1"/>
            </p:cNvSpPr>
            <p:nvPr/>
          </p:nvSpPr>
          <p:spPr bwMode="auto">
            <a:xfrm>
              <a:off x="4679950" y="31940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29" name="Oval 81"/>
            <p:cNvSpPr>
              <a:spLocks noChangeAspect="1" noChangeArrowheads="1"/>
            </p:cNvSpPr>
            <p:nvPr/>
          </p:nvSpPr>
          <p:spPr bwMode="auto">
            <a:xfrm>
              <a:off x="4597400" y="29972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30" name="Oval 82"/>
            <p:cNvSpPr>
              <a:spLocks noChangeAspect="1" noChangeArrowheads="1"/>
            </p:cNvSpPr>
            <p:nvPr/>
          </p:nvSpPr>
          <p:spPr bwMode="auto">
            <a:xfrm>
              <a:off x="4978400" y="30099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31" name="Oval 83"/>
            <p:cNvSpPr>
              <a:spLocks noChangeAspect="1" noChangeArrowheads="1"/>
            </p:cNvSpPr>
            <p:nvPr/>
          </p:nvSpPr>
          <p:spPr bwMode="auto">
            <a:xfrm>
              <a:off x="5118100" y="28003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32" name="Oval 84"/>
            <p:cNvSpPr>
              <a:spLocks noChangeAspect="1" noChangeArrowheads="1"/>
            </p:cNvSpPr>
            <p:nvPr/>
          </p:nvSpPr>
          <p:spPr bwMode="auto">
            <a:xfrm>
              <a:off x="4953000" y="26289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33" name="Oval 85"/>
            <p:cNvSpPr>
              <a:spLocks noChangeAspect="1" noChangeArrowheads="1"/>
            </p:cNvSpPr>
            <p:nvPr/>
          </p:nvSpPr>
          <p:spPr bwMode="auto">
            <a:xfrm>
              <a:off x="5226050" y="26352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34" name="Oval 86"/>
            <p:cNvSpPr>
              <a:spLocks noChangeAspect="1" noChangeArrowheads="1"/>
            </p:cNvSpPr>
            <p:nvPr/>
          </p:nvSpPr>
          <p:spPr bwMode="auto">
            <a:xfrm>
              <a:off x="5200650" y="24257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35" name="Oval 87"/>
            <p:cNvSpPr>
              <a:spLocks noChangeAspect="1" noChangeArrowheads="1"/>
            </p:cNvSpPr>
            <p:nvPr/>
          </p:nvSpPr>
          <p:spPr bwMode="auto">
            <a:xfrm>
              <a:off x="5194300" y="22542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36" name="Oval 88"/>
            <p:cNvSpPr>
              <a:spLocks noChangeAspect="1" noChangeArrowheads="1"/>
            </p:cNvSpPr>
            <p:nvPr/>
          </p:nvSpPr>
          <p:spPr bwMode="auto">
            <a:xfrm>
              <a:off x="5283200" y="20066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37" name="Oval 89"/>
            <p:cNvSpPr>
              <a:spLocks noChangeAspect="1" noChangeArrowheads="1"/>
            </p:cNvSpPr>
            <p:nvPr/>
          </p:nvSpPr>
          <p:spPr bwMode="auto">
            <a:xfrm>
              <a:off x="5035550" y="38227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38" name="Oval 90"/>
            <p:cNvSpPr>
              <a:spLocks noChangeAspect="1" noChangeArrowheads="1"/>
            </p:cNvSpPr>
            <p:nvPr/>
          </p:nvSpPr>
          <p:spPr bwMode="auto">
            <a:xfrm>
              <a:off x="5060950" y="40767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39" name="Oval 91"/>
            <p:cNvSpPr>
              <a:spLocks noChangeAspect="1" noChangeArrowheads="1"/>
            </p:cNvSpPr>
            <p:nvPr/>
          </p:nvSpPr>
          <p:spPr bwMode="auto">
            <a:xfrm>
              <a:off x="5213350" y="40386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40" name="Oval 92"/>
            <p:cNvSpPr>
              <a:spLocks noChangeAspect="1" noChangeArrowheads="1"/>
            </p:cNvSpPr>
            <p:nvPr/>
          </p:nvSpPr>
          <p:spPr bwMode="auto">
            <a:xfrm>
              <a:off x="5886450" y="48196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41" name="Oval 93"/>
            <p:cNvSpPr>
              <a:spLocks noChangeAspect="1" noChangeArrowheads="1"/>
            </p:cNvSpPr>
            <p:nvPr/>
          </p:nvSpPr>
          <p:spPr bwMode="auto">
            <a:xfrm>
              <a:off x="5753100" y="40767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42" name="Oval 94"/>
            <p:cNvSpPr>
              <a:spLocks noChangeAspect="1" noChangeArrowheads="1"/>
            </p:cNvSpPr>
            <p:nvPr/>
          </p:nvSpPr>
          <p:spPr bwMode="auto">
            <a:xfrm>
              <a:off x="5810250" y="44196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43" name="Oval 95"/>
            <p:cNvSpPr>
              <a:spLocks noChangeAspect="1" noChangeArrowheads="1"/>
            </p:cNvSpPr>
            <p:nvPr/>
          </p:nvSpPr>
          <p:spPr bwMode="auto">
            <a:xfrm>
              <a:off x="5962650" y="45720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44" name="Oval 96"/>
            <p:cNvSpPr>
              <a:spLocks noChangeAspect="1" noChangeArrowheads="1"/>
            </p:cNvSpPr>
            <p:nvPr/>
          </p:nvSpPr>
          <p:spPr bwMode="auto">
            <a:xfrm>
              <a:off x="5613400" y="40767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45" name="Oval 97"/>
            <p:cNvSpPr>
              <a:spLocks noChangeAspect="1" noChangeArrowheads="1"/>
            </p:cNvSpPr>
            <p:nvPr/>
          </p:nvSpPr>
          <p:spPr bwMode="auto">
            <a:xfrm>
              <a:off x="5448300" y="40449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46" name="Oval 98"/>
            <p:cNvSpPr>
              <a:spLocks noChangeAspect="1" noChangeArrowheads="1"/>
            </p:cNvSpPr>
            <p:nvPr/>
          </p:nvSpPr>
          <p:spPr bwMode="auto">
            <a:xfrm>
              <a:off x="5994400" y="43688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47" name="Oval 99"/>
            <p:cNvSpPr>
              <a:spLocks noChangeAspect="1" noChangeArrowheads="1"/>
            </p:cNvSpPr>
            <p:nvPr/>
          </p:nvSpPr>
          <p:spPr bwMode="auto">
            <a:xfrm>
              <a:off x="5905500" y="42291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48" name="Oval 100"/>
            <p:cNvSpPr>
              <a:spLocks noChangeAspect="1" noChangeArrowheads="1"/>
            </p:cNvSpPr>
            <p:nvPr/>
          </p:nvSpPr>
          <p:spPr bwMode="auto">
            <a:xfrm>
              <a:off x="5562600" y="22098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49" name="Oval 101"/>
            <p:cNvSpPr>
              <a:spLocks noChangeAspect="1" noChangeArrowheads="1"/>
            </p:cNvSpPr>
            <p:nvPr/>
          </p:nvSpPr>
          <p:spPr bwMode="auto">
            <a:xfrm>
              <a:off x="5486400" y="24574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50" name="Oval 102"/>
            <p:cNvSpPr>
              <a:spLocks noChangeAspect="1" noChangeArrowheads="1"/>
            </p:cNvSpPr>
            <p:nvPr/>
          </p:nvSpPr>
          <p:spPr bwMode="auto">
            <a:xfrm>
              <a:off x="5467350" y="26543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51" name="Oval 103"/>
            <p:cNvSpPr>
              <a:spLocks noChangeAspect="1" noChangeArrowheads="1"/>
            </p:cNvSpPr>
            <p:nvPr/>
          </p:nvSpPr>
          <p:spPr bwMode="auto">
            <a:xfrm>
              <a:off x="5702300" y="24955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52" name="Oval 104"/>
            <p:cNvSpPr>
              <a:spLocks noChangeAspect="1" noChangeArrowheads="1"/>
            </p:cNvSpPr>
            <p:nvPr/>
          </p:nvSpPr>
          <p:spPr bwMode="auto">
            <a:xfrm>
              <a:off x="5867400" y="26670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53" name="Oval 105"/>
            <p:cNvSpPr>
              <a:spLocks noChangeAspect="1" noChangeArrowheads="1"/>
            </p:cNvSpPr>
            <p:nvPr/>
          </p:nvSpPr>
          <p:spPr bwMode="auto">
            <a:xfrm>
              <a:off x="5676900" y="29083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54" name="Oval 106"/>
            <p:cNvSpPr>
              <a:spLocks noChangeAspect="1" noChangeArrowheads="1"/>
            </p:cNvSpPr>
            <p:nvPr/>
          </p:nvSpPr>
          <p:spPr bwMode="auto">
            <a:xfrm>
              <a:off x="5403850" y="28829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55" name="Oval 107"/>
            <p:cNvSpPr>
              <a:spLocks noChangeAspect="1" noChangeArrowheads="1"/>
            </p:cNvSpPr>
            <p:nvPr/>
          </p:nvSpPr>
          <p:spPr bwMode="auto">
            <a:xfrm>
              <a:off x="6165850" y="24638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56" name="Oval 108"/>
            <p:cNvSpPr>
              <a:spLocks noChangeAspect="1" noChangeArrowheads="1"/>
            </p:cNvSpPr>
            <p:nvPr/>
          </p:nvSpPr>
          <p:spPr bwMode="auto">
            <a:xfrm>
              <a:off x="7321550" y="20510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57" name="Oval 109"/>
            <p:cNvSpPr>
              <a:spLocks noChangeAspect="1" noChangeArrowheads="1"/>
            </p:cNvSpPr>
            <p:nvPr/>
          </p:nvSpPr>
          <p:spPr bwMode="auto">
            <a:xfrm>
              <a:off x="7061200" y="23495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58" name="Oval 110"/>
            <p:cNvSpPr>
              <a:spLocks noChangeAspect="1" noChangeArrowheads="1"/>
            </p:cNvSpPr>
            <p:nvPr/>
          </p:nvSpPr>
          <p:spPr bwMode="auto">
            <a:xfrm>
              <a:off x="6762750" y="22542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59" name="Oval 111"/>
            <p:cNvSpPr>
              <a:spLocks noChangeAspect="1" noChangeArrowheads="1"/>
            </p:cNvSpPr>
            <p:nvPr/>
          </p:nvSpPr>
          <p:spPr bwMode="auto">
            <a:xfrm>
              <a:off x="5867400" y="40386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60" name="Oval 112"/>
            <p:cNvSpPr>
              <a:spLocks noChangeAspect="1" noChangeArrowheads="1"/>
            </p:cNvSpPr>
            <p:nvPr/>
          </p:nvSpPr>
          <p:spPr bwMode="auto">
            <a:xfrm>
              <a:off x="6972300" y="25908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61" name="Oval 113"/>
            <p:cNvSpPr>
              <a:spLocks noChangeAspect="1" noChangeArrowheads="1"/>
            </p:cNvSpPr>
            <p:nvPr/>
          </p:nvSpPr>
          <p:spPr bwMode="auto">
            <a:xfrm>
              <a:off x="6502400" y="23622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62" name="Oval 114"/>
            <p:cNvSpPr>
              <a:spLocks noChangeAspect="1" noChangeArrowheads="1"/>
            </p:cNvSpPr>
            <p:nvPr/>
          </p:nvSpPr>
          <p:spPr bwMode="auto">
            <a:xfrm>
              <a:off x="6457950" y="25590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63" name="Oval 115"/>
            <p:cNvSpPr>
              <a:spLocks noChangeAspect="1" noChangeArrowheads="1"/>
            </p:cNvSpPr>
            <p:nvPr/>
          </p:nvSpPr>
          <p:spPr bwMode="auto">
            <a:xfrm>
              <a:off x="6667500" y="25209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64" name="Oval 116"/>
            <p:cNvSpPr>
              <a:spLocks noChangeAspect="1" noChangeArrowheads="1"/>
            </p:cNvSpPr>
            <p:nvPr/>
          </p:nvSpPr>
          <p:spPr bwMode="auto">
            <a:xfrm>
              <a:off x="6775450" y="27368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65" name="Oval 117"/>
            <p:cNvSpPr>
              <a:spLocks noChangeAspect="1" noChangeArrowheads="1"/>
            </p:cNvSpPr>
            <p:nvPr/>
          </p:nvSpPr>
          <p:spPr bwMode="auto">
            <a:xfrm>
              <a:off x="6038850" y="27622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66" name="Oval 118"/>
            <p:cNvSpPr>
              <a:spLocks noChangeAspect="1" noChangeArrowheads="1"/>
            </p:cNvSpPr>
            <p:nvPr/>
          </p:nvSpPr>
          <p:spPr bwMode="auto">
            <a:xfrm>
              <a:off x="6261100" y="27114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67" name="Oval 119"/>
            <p:cNvSpPr>
              <a:spLocks noChangeAspect="1" noChangeArrowheads="1"/>
            </p:cNvSpPr>
            <p:nvPr/>
          </p:nvSpPr>
          <p:spPr bwMode="auto">
            <a:xfrm>
              <a:off x="6515100" y="29972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68" name="Oval 120"/>
            <p:cNvSpPr>
              <a:spLocks noChangeAspect="1" noChangeArrowheads="1"/>
            </p:cNvSpPr>
            <p:nvPr/>
          </p:nvSpPr>
          <p:spPr bwMode="auto">
            <a:xfrm>
              <a:off x="6305550" y="29718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69" name="Oval 121"/>
            <p:cNvSpPr>
              <a:spLocks noChangeAspect="1" noChangeArrowheads="1"/>
            </p:cNvSpPr>
            <p:nvPr/>
          </p:nvSpPr>
          <p:spPr bwMode="auto">
            <a:xfrm>
              <a:off x="5873750" y="30480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70" name="Oval 122"/>
            <p:cNvSpPr>
              <a:spLocks noChangeAspect="1" noChangeArrowheads="1"/>
            </p:cNvSpPr>
            <p:nvPr/>
          </p:nvSpPr>
          <p:spPr bwMode="auto">
            <a:xfrm>
              <a:off x="6026150" y="32004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71" name="Oval 123"/>
            <p:cNvSpPr>
              <a:spLocks noChangeAspect="1" noChangeArrowheads="1"/>
            </p:cNvSpPr>
            <p:nvPr/>
          </p:nvSpPr>
          <p:spPr bwMode="auto">
            <a:xfrm>
              <a:off x="6178550" y="33528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72" name="Oval 124"/>
            <p:cNvSpPr>
              <a:spLocks noChangeAspect="1" noChangeArrowheads="1"/>
            </p:cNvSpPr>
            <p:nvPr/>
          </p:nvSpPr>
          <p:spPr bwMode="auto">
            <a:xfrm>
              <a:off x="6330950" y="35052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73" name="Oval 125"/>
            <p:cNvSpPr>
              <a:spLocks noChangeAspect="1" noChangeArrowheads="1"/>
            </p:cNvSpPr>
            <p:nvPr/>
          </p:nvSpPr>
          <p:spPr bwMode="auto">
            <a:xfrm>
              <a:off x="5372100" y="33210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74" name="Oval 126"/>
            <p:cNvSpPr>
              <a:spLocks noChangeAspect="1" noChangeArrowheads="1"/>
            </p:cNvSpPr>
            <p:nvPr/>
          </p:nvSpPr>
          <p:spPr bwMode="auto">
            <a:xfrm>
              <a:off x="5137150" y="32194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75" name="Oval 127"/>
            <p:cNvSpPr>
              <a:spLocks noChangeAspect="1" noChangeArrowheads="1"/>
            </p:cNvSpPr>
            <p:nvPr/>
          </p:nvSpPr>
          <p:spPr bwMode="auto">
            <a:xfrm>
              <a:off x="5435600" y="30924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76" name="Oval 128"/>
            <p:cNvSpPr>
              <a:spLocks noChangeAspect="1" noChangeArrowheads="1"/>
            </p:cNvSpPr>
            <p:nvPr/>
          </p:nvSpPr>
          <p:spPr bwMode="auto">
            <a:xfrm>
              <a:off x="5035550" y="34417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77" name="Oval 129"/>
            <p:cNvSpPr>
              <a:spLocks noChangeAspect="1" noChangeArrowheads="1"/>
            </p:cNvSpPr>
            <p:nvPr/>
          </p:nvSpPr>
          <p:spPr bwMode="auto">
            <a:xfrm>
              <a:off x="5435600" y="34861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78" name="Oval 130"/>
            <p:cNvSpPr>
              <a:spLocks noChangeAspect="1" noChangeArrowheads="1"/>
            </p:cNvSpPr>
            <p:nvPr/>
          </p:nvSpPr>
          <p:spPr bwMode="auto">
            <a:xfrm>
              <a:off x="5715000" y="33274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79" name="Oval 131"/>
            <p:cNvSpPr>
              <a:spLocks noChangeAspect="1" noChangeArrowheads="1"/>
            </p:cNvSpPr>
            <p:nvPr/>
          </p:nvSpPr>
          <p:spPr bwMode="auto">
            <a:xfrm>
              <a:off x="5930900" y="38036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80" name="Oval 132"/>
            <p:cNvSpPr>
              <a:spLocks noChangeAspect="1" noChangeArrowheads="1"/>
            </p:cNvSpPr>
            <p:nvPr/>
          </p:nvSpPr>
          <p:spPr bwMode="auto">
            <a:xfrm>
              <a:off x="5715000" y="31623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81" name="Oval 133"/>
            <p:cNvSpPr>
              <a:spLocks noChangeAspect="1" noChangeArrowheads="1"/>
            </p:cNvSpPr>
            <p:nvPr/>
          </p:nvSpPr>
          <p:spPr bwMode="auto">
            <a:xfrm>
              <a:off x="5588000" y="36385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82" name="Oval 134"/>
            <p:cNvSpPr>
              <a:spLocks noChangeAspect="1" noChangeArrowheads="1"/>
            </p:cNvSpPr>
            <p:nvPr/>
          </p:nvSpPr>
          <p:spPr bwMode="auto">
            <a:xfrm>
              <a:off x="5740400" y="37909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83" name="Oval 135"/>
            <p:cNvSpPr>
              <a:spLocks noChangeAspect="1" noChangeArrowheads="1"/>
            </p:cNvSpPr>
            <p:nvPr/>
          </p:nvSpPr>
          <p:spPr bwMode="auto">
            <a:xfrm>
              <a:off x="5943600" y="36322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84" name="Oval 136"/>
            <p:cNvSpPr>
              <a:spLocks noChangeAspect="1" noChangeArrowheads="1"/>
            </p:cNvSpPr>
            <p:nvPr/>
          </p:nvSpPr>
          <p:spPr bwMode="auto">
            <a:xfrm>
              <a:off x="5461000" y="38036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85" name="Oval 137"/>
            <p:cNvSpPr>
              <a:spLocks noChangeAspect="1" noChangeArrowheads="1"/>
            </p:cNvSpPr>
            <p:nvPr/>
          </p:nvSpPr>
          <p:spPr bwMode="auto">
            <a:xfrm>
              <a:off x="5226050" y="36512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86" name="Oval 138"/>
            <p:cNvSpPr>
              <a:spLocks noChangeAspect="1" noChangeArrowheads="1"/>
            </p:cNvSpPr>
            <p:nvPr/>
          </p:nvSpPr>
          <p:spPr bwMode="auto">
            <a:xfrm>
              <a:off x="6210300" y="36195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87" name="Oval 140"/>
            <p:cNvSpPr>
              <a:spLocks noChangeAspect="1" noChangeArrowheads="1"/>
            </p:cNvSpPr>
            <p:nvPr/>
          </p:nvSpPr>
          <p:spPr bwMode="auto">
            <a:xfrm>
              <a:off x="6356350" y="32194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588" name="Oval 141"/>
            <p:cNvSpPr>
              <a:spLocks noChangeAspect="1" noChangeArrowheads="1"/>
            </p:cNvSpPr>
            <p:nvPr/>
          </p:nvSpPr>
          <p:spPr bwMode="auto">
            <a:xfrm>
              <a:off x="5810250" y="351155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grpSp>
        <p:nvGrpSpPr>
          <p:cNvPr id="17414" name="Group 37"/>
          <p:cNvGrpSpPr>
            <a:grpSpLocks/>
          </p:cNvGrpSpPr>
          <p:nvPr/>
        </p:nvGrpSpPr>
        <p:grpSpPr bwMode="auto">
          <a:xfrm>
            <a:off x="1531938" y="1411288"/>
            <a:ext cx="6621462" cy="1604962"/>
            <a:chOff x="992" y="576"/>
            <a:chExt cx="4171" cy="1011"/>
          </a:xfrm>
        </p:grpSpPr>
        <p:sp>
          <p:nvSpPr>
            <p:cNvPr id="17424" name="Oval 7"/>
            <p:cNvSpPr>
              <a:spLocks noChangeAspect="1" noChangeArrowheads="1"/>
            </p:cNvSpPr>
            <p:nvPr/>
          </p:nvSpPr>
          <p:spPr bwMode="auto">
            <a:xfrm>
              <a:off x="1056" y="672"/>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25" name="Oval 8"/>
            <p:cNvSpPr>
              <a:spLocks noChangeAspect="1" noChangeArrowheads="1"/>
            </p:cNvSpPr>
            <p:nvPr/>
          </p:nvSpPr>
          <p:spPr bwMode="auto">
            <a:xfrm>
              <a:off x="1612" y="688"/>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26" name="Oval 9"/>
            <p:cNvSpPr>
              <a:spLocks noChangeAspect="1" noChangeArrowheads="1"/>
            </p:cNvSpPr>
            <p:nvPr/>
          </p:nvSpPr>
          <p:spPr bwMode="auto">
            <a:xfrm>
              <a:off x="992" y="1060"/>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27" name="Oval 11"/>
            <p:cNvSpPr>
              <a:spLocks noChangeAspect="1" noChangeArrowheads="1"/>
            </p:cNvSpPr>
            <p:nvPr/>
          </p:nvSpPr>
          <p:spPr bwMode="auto">
            <a:xfrm>
              <a:off x="1296" y="944"/>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28" name="Oval 12"/>
            <p:cNvSpPr>
              <a:spLocks noChangeAspect="1" noChangeArrowheads="1"/>
            </p:cNvSpPr>
            <p:nvPr/>
          </p:nvSpPr>
          <p:spPr bwMode="auto">
            <a:xfrm>
              <a:off x="1880" y="576"/>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29" name="Oval 13"/>
            <p:cNvSpPr>
              <a:spLocks noChangeAspect="1" noChangeArrowheads="1"/>
            </p:cNvSpPr>
            <p:nvPr/>
          </p:nvSpPr>
          <p:spPr bwMode="auto">
            <a:xfrm>
              <a:off x="1656" y="868"/>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30" name="Oval 14"/>
            <p:cNvSpPr>
              <a:spLocks noChangeAspect="1" noChangeArrowheads="1"/>
            </p:cNvSpPr>
            <p:nvPr/>
          </p:nvSpPr>
          <p:spPr bwMode="auto">
            <a:xfrm>
              <a:off x="1860" y="936"/>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31" name="Oval 15"/>
            <p:cNvSpPr>
              <a:spLocks noChangeAspect="1" noChangeArrowheads="1"/>
            </p:cNvSpPr>
            <p:nvPr/>
          </p:nvSpPr>
          <p:spPr bwMode="auto">
            <a:xfrm>
              <a:off x="2032" y="768"/>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32" name="Oval 16"/>
            <p:cNvSpPr>
              <a:spLocks noChangeAspect="1" noChangeArrowheads="1"/>
            </p:cNvSpPr>
            <p:nvPr/>
          </p:nvSpPr>
          <p:spPr bwMode="auto">
            <a:xfrm>
              <a:off x="2668" y="960"/>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33" name="Oval 17"/>
            <p:cNvSpPr>
              <a:spLocks noChangeAspect="1" noChangeArrowheads="1"/>
            </p:cNvSpPr>
            <p:nvPr/>
          </p:nvSpPr>
          <p:spPr bwMode="auto">
            <a:xfrm>
              <a:off x="2196" y="920"/>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34" name="Oval 18"/>
            <p:cNvSpPr>
              <a:spLocks noChangeAspect="1" noChangeArrowheads="1"/>
            </p:cNvSpPr>
            <p:nvPr/>
          </p:nvSpPr>
          <p:spPr bwMode="auto">
            <a:xfrm>
              <a:off x="2384" y="940"/>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35" name="Oval 19"/>
            <p:cNvSpPr>
              <a:spLocks noChangeAspect="1" noChangeArrowheads="1"/>
            </p:cNvSpPr>
            <p:nvPr/>
          </p:nvSpPr>
          <p:spPr bwMode="auto">
            <a:xfrm>
              <a:off x="3228" y="1060"/>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36" name="Oval 20"/>
            <p:cNvSpPr>
              <a:spLocks noChangeAspect="1" noChangeArrowheads="1"/>
            </p:cNvSpPr>
            <p:nvPr/>
          </p:nvSpPr>
          <p:spPr bwMode="auto">
            <a:xfrm>
              <a:off x="3696" y="1032"/>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37" name="Oval 21"/>
            <p:cNvSpPr>
              <a:spLocks noChangeAspect="1" noChangeArrowheads="1"/>
            </p:cNvSpPr>
            <p:nvPr/>
          </p:nvSpPr>
          <p:spPr bwMode="auto">
            <a:xfrm>
              <a:off x="3964" y="1104"/>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38" name="Oval 23"/>
            <p:cNvSpPr>
              <a:spLocks noChangeAspect="1" noChangeArrowheads="1"/>
            </p:cNvSpPr>
            <p:nvPr/>
          </p:nvSpPr>
          <p:spPr bwMode="auto">
            <a:xfrm>
              <a:off x="5088" y="1296"/>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39" name="Oval 24"/>
            <p:cNvSpPr>
              <a:spLocks noChangeAspect="1" noChangeArrowheads="1"/>
            </p:cNvSpPr>
            <p:nvPr/>
          </p:nvSpPr>
          <p:spPr bwMode="auto">
            <a:xfrm>
              <a:off x="2984" y="992"/>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40" name="Oval 25"/>
            <p:cNvSpPr>
              <a:spLocks noChangeAspect="1" noChangeArrowheads="1"/>
            </p:cNvSpPr>
            <p:nvPr/>
          </p:nvSpPr>
          <p:spPr bwMode="auto">
            <a:xfrm>
              <a:off x="3516" y="1208"/>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41" name="Oval 26"/>
            <p:cNvSpPr>
              <a:spLocks noChangeAspect="1" noChangeArrowheads="1"/>
            </p:cNvSpPr>
            <p:nvPr/>
          </p:nvSpPr>
          <p:spPr bwMode="auto">
            <a:xfrm>
              <a:off x="3784" y="1308"/>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42" name="Oval 27"/>
            <p:cNvSpPr>
              <a:spLocks noChangeAspect="1" noChangeArrowheads="1"/>
            </p:cNvSpPr>
            <p:nvPr/>
          </p:nvSpPr>
          <p:spPr bwMode="auto">
            <a:xfrm>
              <a:off x="4416" y="1088"/>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43" name="Oval 28"/>
            <p:cNvSpPr>
              <a:spLocks noChangeAspect="1" noChangeArrowheads="1"/>
            </p:cNvSpPr>
            <p:nvPr/>
          </p:nvSpPr>
          <p:spPr bwMode="auto">
            <a:xfrm>
              <a:off x="4324" y="1260"/>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44" name="Oval 29"/>
            <p:cNvSpPr>
              <a:spLocks noChangeAspect="1" noChangeArrowheads="1"/>
            </p:cNvSpPr>
            <p:nvPr/>
          </p:nvSpPr>
          <p:spPr bwMode="auto">
            <a:xfrm>
              <a:off x="4064" y="1368"/>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45" name="Oval 30"/>
            <p:cNvSpPr>
              <a:spLocks noChangeAspect="1" noChangeArrowheads="1"/>
            </p:cNvSpPr>
            <p:nvPr/>
          </p:nvSpPr>
          <p:spPr bwMode="auto">
            <a:xfrm>
              <a:off x="4224" y="1328"/>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46" name="Oval 31"/>
            <p:cNvSpPr>
              <a:spLocks noChangeAspect="1" noChangeArrowheads="1"/>
            </p:cNvSpPr>
            <p:nvPr/>
          </p:nvSpPr>
          <p:spPr bwMode="auto">
            <a:xfrm>
              <a:off x="3832" y="1468"/>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47" name="Oval 32"/>
            <p:cNvSpPr>
              <a:spLocks noChangeAspect="1" noChangeArrowheads="1"/>
            </p:cNvSpPr>
            <p:nvPr/>
          </p:nvSpPr>
          <p:spPr bwMode="auto">
            <a:xfrm>
              <a:off x="4732" y="1280"/>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dirty="0"/>
            </a:p>
          </p:txBody>
        </p:sp>
        <p:sp>
          <p:nvSpPr>
            <p:cNvPr id="17448" name="Oval 33"/>
            <p:cNvSpPr>
              <a:spLocks noChangeAspect="1" noChangeArrowheads="1"/>
            </p:cNvSpPr>
            <p:nvPr/>
          </p:nvSpPr>
          <p:spPr bwMode="auto">
            <a:xfrm>
              <a:off x="4616" y="1084"/>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49" name="Oval 34"/>
            <p:cNvSpPr>
              <a:spLocks noChangeAspect="1" noChangeArrowheads="1"/>
            </p:cNvSpPr>
            <p:nvPr/>
          </p:nvSpPr>
          <p:spPr bwMode="auto">
            <a:xfrm>
              <a:off x="3712" y="1512"/>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50" name="Oval 36"/>
            <p:cNvSpPr>
              <a:spLocks noChangeAspect="1" noChangeArrowheads="1"/>
            </p:cNvSpPr>
            <p:nvPr/>
          </p:nvSpPr>
          <p:spPr bwMode="auto">
            <a:xfrm>
              <a:off x="4848" y="1392"/>
              <a:ext cx="75" cy="75"/>
            </a:xfrm>
            <a:prstGeom prst="ellipse">
              <a:avLst/>
            </a:prstGeom>
            <a:gradFill rotWithShape="0">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grpSp>
        <p:nvGrpSpPr>
          <p:cNvPr id="17415" name="Group 176"/>
          <p:cNvGrpSpPr>
            <a:grpSpLocks/>
          </p:cNvGrpSpPr>
          <p:nvPr/>
        </p:nvGrpSpPr>
        <p:grpSpPr bwMode="auto">
          <a:xfrm>
            <a:off x="2700338" y="3925888"/>
            <a:ext cx="1566862" cy="347662"/>
            <a:chOff x="2743200" y="3429000"/>
            <a:chExt cx="1566863" cy="347663"/>
          </a:xfrm>
        </p:grpSpPr>
        <p:sp>
          <p:nvSpPr>
            <p:cNvPr id="17422" name="Oval 313"/>
            <p:cNvSpPr>
              <a:spLocks noChangeAspect="1" noChangeArrowheads="1"/>
            </p:cNvSpPr>
            <p:nvPr/>
          </p:nvSpPr>
          <p:spPr bwMode="auto">
            <a:xfrm>
              <a:off x="4191000" y="3429000"/>
              <a:ext cx="119063" cy="1190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23" name="Oval 313"/>
            <p:cNvSpPr>
              <a:spLocks noChangeAspect="1" noChangeArrowheads="1"/>
            </p:cNvSpPr>
            <p:nvPr/>
          </p:nvSpPr>
          <p:spPr bwMode="auto">
            <a:xfrm>
              <a:off x="2743200" y="3657600"/>
              <a:ext cx="119063" cy="1190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sp>
        <p:nvSpPr>
          <p:cNvPr id="17416" name="Oval 313"/>
          <p:cNvSpPr>
            <a:spLocks noChangeAspect="1" noChangeArrowheads="1"/>
          </p:cNvSpPr>
          <p:nvPr/>
        </p:nvSpPr>
        <p:spPr bwMode="auto">
          <a:xfrm>
            <a:off x="4986338" y="6172200"/>
            <a:ext cx="119062" cy="1190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17" name="Oval 313"/>
          <p:cNvSpPr>
            <a:spLocks noChangeAspect="1" noChangeArrowheads="1"/>
          </p:cNvSpPr>
          <p:nvPr/>
        </p:nvSpPr>
        <p:spPr bwMode="auto">
          <a:xfrm>
            <a:off x="3132138" y="6189663"/>
            <a:ext cx="119062" cy="11906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18" name="Oval 313"/>
          <p:cNvSpPr>
            <a:spLocks noChangeAspect="1" noChangeArrowheads="1"/>
          </p:cNvSpPr>
          <p:nvPr/>
        </p:nvSpPr>
        <p:spPr bwMode="auto">
          <a:xfrm>
            <a:off x="1023938" y="6172200"/>
            <a:ext cx="119062" cy="11906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7419" name="Oval 313"/>
          <p:cNvSpPr>
            <a:spLocks noChangeAspect="1" noChangeArrowheads="1"/>
          </p:cNvSpPr>
          <p:nvPr/>
        </p:nvSpPr>
        <p:spPr bwMode="auto">
          <a:xfrm>
            <a:off x="6357938" y="6172200"/>
            <a:ext cx="119062" cy="119063"/>
          </a:xfrm>
          <a:prstGeom prst="ellipse">
            <a:avLst/>
          </a:prstGeom>
          <a:solidFill>
            <a:schemeClr val="bg1"/>
          </a:solidFill>
          <a:ln w="3175">
            <a:solidFill>
              <a:schemeClr val="tx1"/>
            </a:solidFill>
            <a:round/>
            <a:headEnd/>
            <a:tailEnd/>
          </a:ln>
        </p:spPr>
        <p:txBody>
          <a:bodyPr wrap="none" anchor="ctr"/>
          <a:lstStyle/>
          <a:p>
            <a:endParaRPr lang="en-US" dirty="0"/>
          </a:p>
        </p:txBody>
      </p:sp>
      <p:sp>
        <p:nvSpPr>
          <p:cNvPr id="17420" name="Oval 313"/>
          <p:cNvSpPr>
            <a:spLocks noChangeAspect="1" noChangeArrowheads="1"/>
          </p:cNvSpPr>
          <p:nvPr/>
        </p:nvSpPr>
        <p:spPr bwMode="auto">
          <a:xfrm>
            <a:off x="1676400" y="3505200"/>
            <a:ext cx="119063" cy="119063"/>
          </a:xfrm>
          <a:prstGeom prst="ellipse">
            <a:avLst/>
          </a:prstGeom>
          <a:solidFill>
            <a:schemeClr val="bg1"/>
          </a:solidFill>
          <a:ln w="3175">
            <a:solidFill>
              <a:schemeClr val="tx1"/>
            </a:solidFill>
            <a:round/>
            <a:headEnd/>
            <a:tailEnd/>
          </a:ln>
        </p:spPr>
        <p:txBody>
          <a:bodyPr wrap="none" anchor="ctr"/>
          <a:lstStyle/>
          <a:p>
            <a:endParaRPr lang="en-US" dirty="0"/>
          </a:p>
        </p:txBody>
      </p:sp>
      <p:sp>
        <p:nvSpPr>
          <p:cNvPr id="17421" name="Oval 7"/>
          <p:cNvSpPr>
            <a:spLocks noChangeAspect="1" noChangeArrowheads="1"/>
          </p:cNvSpPr>
          <p:nvPr/>
        </p:nvSpPr>
        <p:spPr bwMode="auto">
          <a:xfrm>
            <a:off x="1524000" y="2362200"/>
            <a:ext cx="119063" cy="119063"/>
          </a:xfrm>
          <a:prstGeom prst="ellipse">
            <a:avLst/>
          </a:prstGeom>
          <a:gradFill rotWithShape="0">
            <a:gsLst>
              <a:gs pos="0">
                <a:srgbClr val="01A0F6"/>
              </a:gs>
              <a:gs pos="100000">
                <a:srgbClr val="004A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211087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3"/>
          <p:cNvSpPr txBox="1">
            <a:spLocks noGrp="1"/>
          </p:cNvSpPr>
          <p:nvPr/>
        </p:nvSpPr>
        <p:spPr bwMode="auto">
          <a:xfrm>
            <a:off x="8763000" y="6783388"/>
            <a:ext cx="5334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algn="ctr" eaLnBrk="1" hangingPunct="1"/>
            <a:fld id="{5D45DE97-F82A-1241-A19A-505FA73045C6}" type="slidenum">
              <a:rPr lang="en-US" sz="1200" i="0" baseline="0">
                <a:solidFill>
                  <a:schemeClr val="bg1"/>
                </a:solidFill>
                <a:cs typeface="Times New Roman" charset="0"/>
              </a:rPr>
              <a:pPr algn="ctr" eaLnBrk="1" hangingPunct="1"/>
              <a:t>5</a:t>
            </a:fld>
            <a:endParaRPr lang="en-US" sz="1200" i="0" baseline="0" dirty="0">
              <a:solidFill>
                <a:schemeClr val="bg1"/>
              </a:solidFill>
              <a:cs typeface="Times New Roman" charset="0"/>
            </a:endParaRPr>
          </a:p>
        </p:txBody>
      </p:sp>
      <p:grpSp>
        <p:nvGrpSpPr>
          <p:cNvPr id="19459" name="Group 34"/>
          <p:cNvGrpSpPr>
            <a:grpSpLocks/>
          </p:cNvGrpSpPr>
          <p:nvPr/>
        </p:nvGrpSpPr>
        <p:grpSpPr bwMode="auto">
          <a:xfrm>
            <a:off x="394300" y="901100"/>
            <a:ext cx="1524000" cy="5287963"/>
            <a:chOff x="96" y="749"/>
            <a:chExt cx="960" cy="3331"/>
          </a:xfrm>
        </p:grpSpPr>
        <p:sp>
          <p:nvSpPr>
            <p:cNvPr id="19465" name="AutoShape 2"/>
            <p:cNvSpPr>
              <a:spLocks noChangeArrowheads="1"/>
            </p:cNvSpPr>
            <p:nvPr/>
          </p:nvSpPr>
          <p:spPr bwMode="auto">
            <a:xfrm>
              <a:off x="96" y="768"/>
              <a:ext cx="960" cy="3312"/>
            </a:xfrm>
            <a:prstGeom prst="rightArrowCallout">
              <a:avLst>
                <a:gd name="adj1" fmla="val 88263"/>
                <a:gd name="adj2" fmla="val 57420"/>
                <a:gd name="adj3" fmla="val 17028"/>
                <a:gd name="adj4" fmla="val 73190"/>
              </a:avLst>
            </a:prstGeom>
            <a:solidFill>
              <a:schemeClr val="accent2">
                <a:alpha val="18039"/>
              </a:schemeClr>
            </a:solidFill>
            <a:ln w="12700">
              <a:solidFill>
                <a:schemeClr val="tx1"/>
              </a:solidFill>
              <a:miter lim="800000"/>
              <a:headEnd/>
              <a:tailEnd/>
            </a:ln>
          </p:spPr>
          <p:txBody>
            <a:bodyPr wrap="none" anchor="ctr"/>
            <a:lstStyle/>
            <a:p>
              <a:endParaRPr lang="en-US" dirty="0"/>
            </a:p>
          </p:txBody>
        </p:sp>
        <p:grpSp>
          <p:nvGrpSpPr>
            <p:cNvPr id="19466" name="Group 3"/>
            <p:cNvGrpSpPr>
              <a:grpSpLocks noChangeAspect="1"/>
            </p:cNvGrpSpPr>
            <p:nvPr/>
          </p:nvGrpSpPr>
          <p:grpSpPr bwMode="auto">
            <a:xfrm>
              <a:off x="192" y="749"/>
              <a:ext cx="443" cy="517"/>
              <a:chOff x="1344" y="1248"/>
              <a:chExt cx="720" cy="768"/>
            </a:xfrm>
          </p:grpSpPr>
          <p:sp>
            <p:nvSpPr>
              <p:cNvPr id="219140" name="Text Box 4"/>
              <p:cNvSpPr txBox="1">
                <a:spLocks noChangeArrowheads="1"/>
              </p:cNvSpPr>
              <p:nvPr/>
            </p:nvSpPr>
            <p:spPr bwMode="auto">
              <a:xfrm>
                <a:off x="1344" y="1248"/>
                <a:ext cx="720" cy="21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Lightning</a:t>
                </a:r>
              </a:p>
            </p:txBody>
          </p:sp>
          <p:pic>
            <p:nvPicPr>
              <p:cNvPr id="194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 y="1440"/>
                <a:ext cx="55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pic>
          <p:nvPicPr>
            <p:cNvPr id="194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 y="2110"/>
              <a:ext cx="396"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19144" name="Text Box 8"/>
            <p:cNvSpPr txBox="1">
              <a:spLocks noChangeArrowheads="1"/>
            </p:cNvSpPr>
            <p:nvPr/>
          </p:nvSpPr>
          <p:spPr bwMode="auto">
            <a:xfrm>
              <a:off x="162" y="1930"/>
              <a:ext cx="553" cy="14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Upper Air</a:t>
              </a:r>
            </a:p>
          </p:txBody>
        </p:sp>
        <p:grpSp>
          <p:nvGrpSpPr>
            <p:cNvPr id="19469" name="Group 9"/>
            <p:cNvGrpSpPr>
              <a:grpSpLocks noChangeAspect="1"/>
            </p:cNvGrpSpPr>
            <p:nvPr/>
          </p:nvGrpSpPr>
          <p:grpSpPr bwMode="auto">
            <a:xfrm>
              <a:off x="144" y="3504"/>
              <a:ext cx="553" cy="515"/>
              <a:chOff x="576" y="1584"/>
              <a:chExt cx="720" cy="671"/>
            </a:xfrm>
          </p:grpSpPr>
          <p:sp>
            <p:nvSpPr>
              <p:cNvPr id="219146" name="Text Box 10"/>
              <p:cNvSpPr txBox="1">
                <a:spLocks noChangeArrowheads="1"/>
              </p:cNvSpPr>
              <p:nvPr/>
            </p:nvSpPr>
            <p:spPr bwMode="auto">
              <a:xfrm>
                <a:off x="576" y="1584"/>
                <a:ext cx="720" cy="19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Sfc Obs</a:t>
                </a:r>
              </a:p>
            </p:txBody>
          </p:sp>
          <p:pic>
            <p:nvPicPr>
              <p:cNvPr id="19487" name="Picture 11"/>
              <p:cNvPicPr>
                <a:picLocks noChangeAspect="1" noChangeArrowheads="1"/>
              </p:cNvPicPr>
              <p:nvPr/>
            </p:nvPicPr>
            <p:blipFill>
              <a:blip r:embed="rId6">
                <a:extLst>
                  <a:ext uri="{28A0092B-C50C-407E-A947-70E740481C1C}">
                    <a14:useLocalDpi xmlns:a14="http://schemas.microsoft.com/office/drawing/2010/main" val="0"/>
                  </a:ext>
                </a:extLst>
              </a:blip>
              <a:srcRect b="26918"/>
              <a:stretch>
                <a:fillRect/>
              </a:stretch>
            </p:blipFill>
            <p:spPr bwMode="auto">
              <a:xfrm>
                <a:off x="717" y="1776"/>
                <a:ext cx="439"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19470" name="Group 12"/>
            <p:cNvGrpSpPr>
              <a:grpSpLocks noChangeAspect="1"/>
            </p:cNvGrpSpPr>
            <p:nvPr/>
          </p:nvGrpSpPr>
          <p:grpSpPr bwMode="auto">
            <a:xfrm>
              <a:off x="158" y="2496"/>
              <a:ext cx="610" cy="515"/>
              <a:chOff x="528" y="1056"/>
              <a:chExt cx="720" cy="609"/>
            </a:xfrm>
          </p:grpSpPr>
          <p:graphicFrame>
            <p:nvGraphicFramePr>
              <p:cNvPr id="19484" name="Object 2"/>
              <p:cNvGraphicFramePr>
                <a:graphicFrameLocks noChangeAspect="1"/>
              </p:cNvGraphicFramePr>
              <p:nvPr/>
            </p:nvGraphicFramePr>
            <p:xfrm>
              <a:off x="588" y="1248"/>
              <a:ext cx="600" cy="417"/>
            </p:xfrm>
            <a:graphic>
              <a:graphicData uri="http://schemas.openxmlformats.org/presentationml/2006/ole">
                <mc:AlternateContent xmlns:mc="http://schemas.openxmlformats.org/markup-compatibility/2006">
                  <mc:Choice xmlns:v="urn:schemas-microsoft-com:vml" Requires="v">
                    <p:oleObj spid="_x0000_s11297" r:id="rId7" imgW="4495800" imgH="3124200" progId="MS_ClipArt_Gallery">
                      <p:embed/>
                    </p:oleObj>
                  </mc:Choice>
                  <mc:Fallback>
                    <p:oleObj r:id="rId7" imgW="4495800" imgH="3124200" progId="MS_ClipArt_Gallery">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 y="1248"/>
                            <a:ext cx="600" cy="417"/>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9150" name="Text Box 14"/>
              <p:cNvSpPr txBox="1">
                <a:spLocks noChangeArrowheads="1"/>
              </p:cNvSpPr>
              <p:nvPr/>
            </p:nvSpPr>
            <p:spPr bwMode="auto">
              <a:xfrm>
                <a:off x="528" y="1056"/>
                <a:ext cx="720" cy="17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Satellite</a:t>
                </a:r>
              </a:p>
            </p:txBody>
          </p:sp>
        </p:grpSp>
        <p:grpSp>
          <p:nvGrpSpPr>
            <p:cNvPr id="19471" name="Group 15"/>
            <p:cNvGrpSpPr>
              <a:grpSpLocks noChangeAspect="1"/>
            </p:cNvGrpSpPr>
            <p:nvPr/>
          </p:nvGrpSpPr>
          <p:grpSpPr bwMode="auto">
            <a:xfrm>
              <a:off x="188" y="2996"/>
              <a:ext cx="449" cy="518"/>
              <a:chOff x="2136" y="1824"/>
              <a:chExt cx="720" cy="738"/>
            </a:xfrm>
          </p:grpSpPr>
          <p:pic>
            <p:nvPicPr>
              <p:cNvPr id="19482"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4" y="2016"/>
                <a:ext cx="664" cy="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53" name="Text Box 17"/>
              <p:cNvSpPr txBox="1">
                <a:spLocks noChangeArrowheads="1"/>
              </p:cNvSpPr>
              <p:nvPr/>
            </p:nvSpPr>
            <p:spPr bwMode="auto">
              <a:xfrm>
                <a:off x="2136" y="1824"/>
                <a:ext cx="720" cy="20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Models</a:t>
                </a:r>
              </a:p>
            </p:txBody>
          </p:sp>
        </p:grpSp>
        <p:grpSp>
          <p:nvGrpSpPr>
            <p:cNvPr id="19472" name="Group 18"/>
            <p:cNvGrpSpPr>
              <a:grpSpLocks noChangeAspect="1"/>
            </p:cNvGrpSpPr>
            <p:nvPr/>
          </p:nvGrpSpPr>
          <p:grpSpPr bwMode="auto">
            <a:xfrm>
              <a:off x="255" y="1440"/>
              <a:ext cx="340" cy="515"/>
              <a:chOff x="356" y="1104"/>
              <a:chExt cx="412" cy="624"/>
            </a:xfrm>
          </p:grpSpPr>
          <p:grpSp>
            <p:nvGrpSpPr>
              <p:cNvPr id="19474" name="Group 19"/>
              <p:cNvGrpSpPr>
                <a:grpSpLocks noChangeAspect="1"/>
              </p:cNvGrpSpPr>
              <p:nvPr/>
            </p:nvGrpSpPr>
            <p:grpSpPr bwMode="auto">
              <a:xfrm>
                <a:off x="384" y="1104"/>
                <a:ext cx="370" cy="594"/>
                <a:chOff x="432" y="192"/>
                <a:chExt cx="748" cy="1152"/>
              </a:xfrm>
            </p:grpSpPr>
            <p:pic>
              <p:nvPicPr>
                <p:cNvPr id="19476"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 y="192"/>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 y="768"/>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 y="768"/>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 y="768"/>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192"/>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 y="192"/>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75" name="Rectangle 26"/>
              <p:cNvSpPr>
                <a:spLocks noChangeAspect="1" noChangeArrowheads="1"/>
              </p:cNvSpPr>
              <p:nvPr/>
            </p:nvSpPr>
            <p:spPr bwMode="auto">
              <a:xfrm>
                <a:off x="356" y="1104"/>
                <a:ext cx="412" cy="624"/>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219163" name="Text Box 27"/>
            <p:cNvSpPr txBox="1">
              <a:spLocks noChangeArrowheads="1"/>
            </p:cNvSpPr>
            <p:nvPr/>
          </p:nvSpPr>
          <p:spPr bwMode="auto">
            <a:xfrm>
              <a:off x="129" y="1249"/>
              <a:ext cx="912" cy="27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eaLnBrk="1" hangingPunct="1">
                <a:spcBef>
                  <a:spcPct val="50000"/>
                </a:spcBef>
                <a:defRPr/>
              </a:pPr>
              <a:r>
                <a:rPr lang="en-US" dirty="0" smtClean="0">
                  <a:effectLst>
                    <a:outerShdw blurRad="38100" dist="38100" dir="2700000" algn="tl">
                      <a:srgbClr val="DDDDDD"/>
                    </a:outerShdw>
                  </a:effectLst>
                  <a:latin typeface="Times New Roman" charset="0"/>
                </a:rPr>
                <a:t> Radar Networks</a:t>
              </a:r>
            </a:p>
            <a:p>
              <a:pPr algn="ctr" eaLnBrk="1" hangingPunct="1">
                <a:spcBef>
                  <a:spcPct val="50000"/>
                </a:spcBef>
                <a:defRPr/>
              </a:pPr>
              <a:endParaRPr lang="en-US" dirty="0" smtClean="0">
                <a:effectLst>
                  <a:outerShdw blurRad="38100" dist="38100" dir="2700000" algn="tl">
                    <a:srgbClr val="DDDDDD"/>
                  </a:outerShdw>
                </a:effectLst>
                <a:latin typeface="Times New Roman" charset="0"/>
              </a:endParaRPr>
            </a:p>
          </p:txBody>
        </p:sp>
      </p:grpSp>
      <p:sp>
        <p:nvSpPr>
          <p:cNvPr id="19460" name="Rectangle 60"/>
          <p:cNvSpPr>
            <a:spLocks noChangeArrowheads="1"/>
          </p:cNvSpPr>
          <p:nvPr/>
        </p:nvSpPr>
        <p:spPr bwMode="auto">
          <a:xfrm>
            <a:off x="584062" y="-255737"/>
            <a:ext cx="83059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hangingPunct="0">
              <a:lnSpc>
                <a:spcPct val="85000"/>
              </a:lnSpc>
            </a:pPr>
            <a:r>
              <a:rPr lang="en-US" sz="2400" i="0" baseline="0" dirty="0">
                <a:solidFill>
                  <a:schemeClr val="bg1"/>
                </a:solidFill>
                <a:latin typeface="TradeGothicBold" charset="0"/>
              </a:rPr>
              <a:t>Integrated multiple sensor approach to high resolution </a:t>
            </a:r>
            <a:endParaRPr lang="en-US" sz="2400" i="0" baseline="0" dirty="0" smtClean="0">
              <a:solidFill>
                <a:schemeClr val="bg1"/>
              </a:solidFill>
              <a:latin typeface="TradeGothicBold" charset="0"/>
            </a:endParaRPr>
          </a:p>
          <a:p>
            <a:pPr algn="r" eaLnBrk="0" hangingPunct="0">
              <a:lnSpc>
                <a:spcPct val="85000"/>
              </a:lnSpc>
            </a:pPr>
            <a:r>
              <a:rPr lang="en-US" sz="2400" i="0" baseline="0" dirty="0" smtClean="0">
                <a:solidFill>
                  <a:schemeClr val="bg1"/>
                </a:solidFill>
                <a:latin typeface="TradeGothicBold" charset="0"/>
              </a:rPr>
              <a:t>rendering of storms </a:t>
            </a:r>
            <a:r>
              <a:rPr lang="en-US" sz="2400" i="0" baseline="0" dirty="0">
                <a:solidFill>
                  <a:schemeClr val="bg1"/>
                </a:solidFill>
                <a:latin typeface="TradeGothicBold" charset="0"/>
              </a:rPr>
              <a:t>and weather</a:t>
            </a:r>
            <a:endParaRPr lang="en-US" sz="4000" i="0" baseline="0" dirty="0">
              <a:solidFill>
                <a:schemeClr val="bg1"/>
              </a:solidFill>
              <a:latin typeface="TradeGothicBold" charset="0"/>
            </a:endParaRPr>
          </a:p>
        </p:txBody>
      </p:sp>
      <p:pic>
        <p:nvPicPr>
          <p:cNvPr id="35" name="Picture 34" descr="CREF_20080531_120000_46.000000-90.00000038.000000_61-partial483026486.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04038" y="977300"/>
            <a:ext cx="6654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CREF_20080531_120000_46.000000-90.00000038.000000_381-partial719269983.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08800" y="977300"/>
            <a:ext cx="6654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8" descr="CREF_20080531_120000_46.000000-90.00000038.000000_1021-partial1055235831.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107213" y="985238"/>
            <a:ext cx="6654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
          </p:nvPr>
        </p:nvSpPr>
        <p:spPr/>
        <p:txBody>
          <a:bodyPr/>
          <a:lstStyle/>
          <a:p>
            <a:fld id="{2AE81A39-2840-ED4D-A514-D08330109612}" type="slidenum">
              <a:rPr lang="en-US" smtClean="0"/>
              <a:pPr/>
              <a:t>5</a:t>
            </a:fld>
            <a:endParaRPr lang="en-US" dirty="0"/>
          </a:p>
        </p:txBody>
      </p:sp>
    </p:spTree>
    <p:extLst>
      <p:ext uri="{BB962C8B-B14F-4D97-AF65-F5344CB8AC3E}">
        <p14:creationId xmlns:p14="http://schemas.microsoft.com/office/powerpoint/2010/main" val="24875926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dissolve">
                                      <p:cBhvr>
                                        <p:cTn id="11" dur="500"/>
                                        <p:tgtEl>
                                          <p:spTgt spid="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2778"/>
                                        </p:tgtEl>
                                        <p:attrNameLst>
                                          <p:attrName>style.visibility</p:attrName>
                                        </p:attrNameLst>
                                      </p:cBhvr>
                                      <p:to>
                                        <p:strVal val="visible"/>
                                      </p:to>
                                    </p:set>
                                    <p:animEffect transition="in" filter="dissolve">
                                      <p:cBhvr>
                                        <p:cTn id="16" dur="5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8" name="Group 33"/>
          <p:cNvGrpSpPr>
            <a:grpSpLocks/>
          </p:cNvGrpSpPr>
          <p:nvPr/>
        </p:nvGrpSpPr>
        <p:grpSpPr bwMode="auto">
          <a:xfrm>
            <a:off x="382205" y="901100"/>
            <a:ext cx="1524000" cy="5287963"/>
            <a:chOff x="96" y="749"/>
            <a:chExt cx="960" cy="3331"/>
          </a:xfrm>
        </p:grpSpPr>
        <p:sp>
          <p:nvSpPr>
            <p:cNvPr id="21512" name="AutoShape 2"/>
            <p:cNvSpPr>
              <a:spLocks noChangeArrowheads="1"/>
            </p:cNvSpPr>
            <p:nvPr/>
          </p:nvSpPr>
          <p:spPr bwMode="auto">
            <a:xfrm>
              <a:off x="96" y="768"/>
              <a:ext cx="960" cy="3312"/>
            </a:xfrm>
            <a:prstGeom prst="rightArrowCallout">
              <a:avLst>
                <a:gd name="adj1" fmla="val 88263"/>
                <a:gd name="adj2" fmla="val 57420"/>
                <a:gd name="adj3" fmla="val 17028"/>
                <a:gd name="adj4" fmla="val 73190"/>
              </a:avLst>
            </a:prstGeom>
            <a:solidFill>
              <a:schemeClr val="accent2">
                <a:alpha val="18039"/>
              </a:schemeClr>
            </a:solidFill>
            <a:ln w="12700">
              <a:solidFill>
                <a:schemeClr val="tx1"/>
              </a:solidFill>
              <a:miter lim="800000"/>
              <a:headEnd/>
              <a:tailEnd/>
            </a:ln>
          </p:spPr>
          <p:txBody>
            <a:bodyPr wrap="none" anchor="ctr"/>
            <a:lstStyle/>
            <a:p>
              <a:endParaRPr lang="en-US" dirty="0"/>
            </a:p>
          </p:txBody>
        </p:sp>
        <p:grpSp>
          <p:nvGrpSpPr>
            <p:cNvPr id="21513" name="Group 3"/>
            <p:cNvGrpSpPr>
              <a:grpSpLocks noChangeAspect="1"/>
            </p:cNvGrpSpPr>
            <p:nvPr/>
          </p:nvGrpSpPr>
          <p:grpSpPr bwMode="auto">
            <a:xfrm>
              <a:off x="192" y="749"/>
              <a:ext cx="443" cy="517"/>
              <a:chOff x="1344" y="1248"/>
              <a:chExt cx="720" cy="768"/>
            </a:xfrm>
          </p:grpSpPr>
          <p:sp>
            <p:nvSpPr>
              <p:cNvPr id="219140" name="Text Box 4"/>
              <p:cNvSpPr txBox="1">
                <a:spLocks noChangeArrowheads="1"/>
              </p:cNvSpPr>
              <p:nvPr/>
            </p:nvSpPr>
            <p:spPr bwMode="auto">
              <a:xfrm>
                <a:off x="1344" y="1248"/>
                <a:ext cx="720" cy="21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Lightning</a:t>
                </a:r>
              </a:p>
            </p:txBody>
          </p:sp>
          <p:pic>
            <p:nvPicPr>
              <p:cNvPr id="215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 y="1440"/>
                <a:ext cx="55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pic>
          <p:nvPicPr>
            <p:cNvPr id="2151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 y="2110"/>
              <a:ext cx="396"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19144" name="Text Box 8"/>
            <p:cNvSpPr txBox="1">
              <a:spLocks noChangeArrowheads="1"/>
            </p:cNvSpPr>
            <p:nvPr/>
          </p:nvSpPr>
          <p:spPr bwMode="auto">
            <a:xfrm>
              <a:off x="162" y="1930"/>
              <a:ext cx="553" cy="14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Upper Air</a:t>
              </a:r>
            </a:p>
          </p:txBody>
        </p:sp>
        <p:grpSp>
          <p:nvGrpSpPr>
            <p:cNvPr id="21516" name="Group 9"/>
            <p:cNvGrpSpPr>
              <a:grpSpLocks noChangeAspect="1"/>
            </p:cNvGrpSpPr>
            <p:nvPr/>
          </p:nvGrpSpPr>
          <p:grpSpPr bwMode="auto">
            <a:xfrm>
              <a:off x="144" y="3504"/>
              <a:ext cx="553" cy="515"/>
              <a:chOff x="576" y="1584"/>
              <a:chExt cx="720" cy="671"/>
            </a:xfrm>
          </p:grpSpPr>
          <p:sp>
            <p:nvSpPr>
              <p:cNvPr id="219146" name="Text Box 10"/>
              <p:cNvSpPr txBox="1">
                <a:spLocks noChangeArrowheads="1"/>
              </p:cNvSpPr>
              <p:nvPr/>
            </p:nvSpPr>
            <p:spPr bwMode="auto">
              <a:xfrm>
                <a:off x="576" y="1584"/>
                <a:ext cx="720" cy="19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Sfc Obs</a:t>
                </a:r>
              </a:p>
            </p:txBody>
          </p:sp>
          <p:pic>
            <p:nvPicPr>
              <p:cNvPr id="21534" name="Picture 11"/>
              <p:cNvPicPr>
                <a:picLocks noChangeAspect="1" noChangeArrowheads="1"/>
              </p:cNvPicPr>
              <p:nvPr/>
            </p:nvPicPr>
            <p:blipFill>
              <a:blip r:embed="rId6">
                <a:extLst>
                  <a:ext uri="{28A0092B-C50C-407E-A947-70E740481C1C}">
                    <a14:useLocalDpi xmlns:a14="http://schemas.microsoft.com/office/drawing/2010/main" val="0"/>
                  </a:ext>
                </a:extLst>
              </a:blip>
              <a:srcRect b="26918"/>
              <a:stretch>
                <a:fillRect/>
              </a:stretch>
            </p:blipFill>
            <p:spPr bwMode="auto">
              <a:xfrm>
                <a:off x="717" y="1776"/>
                <a:ext cx="439"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21517" name="Group 12"/>
            <p:cNvGrpSpPr>
              <a:grpSpLocks noChangeAspect="1"/>
            </p:cNvGrpSpPr>
            <p:nvPr/>
          </p:nvGrpSpPr>
          <p:grpSpPr bwMode="auto">
            <a:xfrm>
              <a:off x="158" y="2496"/>
              <a:ext cx="610" cy="515"/>
              <a:chOff x="528" y="1056"/>
              <a:chExt cx="720" cy="609"/>
            </a:xfrm>
          </p:grpSpPr>
          <p:graphicFrame>
            <p:nvGraphicFramePr>
              <p:cNvPr id="21531" name="Object 2"/>
              <p:cNvGraphicFramePr>
                <a:graphicFrameLocks noChangeAspect="1"/>
              </p:cNvGraphicFramePr>
              <p:nvPr/>
            </p:nvGraphicFramePr>
            <p:xfrm>
              <a:off x="588" y="1248"/>
              <a:ext cx="600" cy="417"/>
            </p:xfrm>
            <a:graphic>
              <a:graphicData uri="http://schemas.openxmlformats.org/presentationml/2006/ole">
                <mc:AlternateContent xmlns:mc="http://schemas.openxmlformats.org/markup-compatibility/2006">
                  <mc:Choice xmlns:v="urn:schemas-microsoft-com:vml" Requires="v">
                    <p:oleObj spid="_x0000_s13346" r:id="rId7" imgW="4495800" imgH="3124200" progId="MS_ClipArt_Gallery">
                      <p:embed/>
                    </p:oleObj>
                  </mc:Choice>
                  <mc:Fallback>
                    <p:oleObj r:id="rId7" imgW="4495800" imgH="3124200" progId="MS_ClipArt_Gallery">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 y="1248"/>
                            <a:ext cx="600" cy="417"/>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9150" name="Text Box 14"/>
              <p:cNvSpPr txBox="1">
                <a:spLocks noChangeArrowheads="1"/>
              </p:cNvSpPr>
              <p:nvPr/>
            </p:nvSpPr>
            <p:spPr bwMode="auto">
              <a:xfrm>
                <a:off x="528" y="1056"/>
                <a:ext cx="720" cy="17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Satellite</a:t>
                </a:r>
              </a:p>
            </p:txBody>
          </p:sp>
        </p:grpSp>
        <p:grpSp>
          <p:nvGrpSpPr>
            <p:cNvPr id="21518" name="Group 15"/>
            <p:cNvGrpSpPr>
              <a:grpSpLocks noChangeAspect="1"/>
            </p:cNvGrpSpPr>
            <p:nvPr/>
          </p:nvGrpSpPr>
          <p:grpSpPr bwMode="auto">
            <a:xfrm>
              <a:off x="188" y="2996"/>
              <a:ext cx="449" cy="518"/>
              <a:chOff x="2136" y="1824"/>
              <a:chExt cx="720" cy="738"/>
            </a:xfrm>
          </p:grpSpPr>
          <p:pic>
            <p:nvPicPr>
              <p:cNvPr id="21529"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4" y="2016"/>
                <a:ext cx="664" cy="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53" name="Text Box 17"/>
              <p:cNvSpPr txBox="1">
                <a:spLocks noChangeArrowheads="1"/>
              </p:cNvSpPr>
              <p:nvPr/>
            </p:nvSpPr>
            <p:spPr bwMode="auto">
              <a:xfrm>
                <a:off x="2136" y="1824"/>
                <a:ext cx="720" cy="20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Models</a:t>
                </a:r>
              </a:p>
            </p:txBody>
          </p:sp>
        </p:grpSp>
        <p:grpSp>
          <p:nvGrpSpPr>
            <p:cNvPr id="21519" name="Group 18"/>
            <p:cNvGrpSpPr>
              <a:grpSpLocks noChangeAspect="1"/>
            </p:cNvGrpSpPr>
            <p:nvPr/>
          </p:nvGrpSpPr>
          <p:grpSpPr bwMode="auto">
            <a:xfrm>
              <a:off x="255" y="1440"/>
              <a:ext cx="340" cy="515"/>
              <a:chOff x="356" y="1104"/>
              <a:chExt cx="412" cy="624"/>
            </a:xfrm>
          </p:grpSpPr>
          <p:grpSp>
            <p:nvGrpSpPr>
              <p:cNvPr id="21521" name="Group 19"/>
              <p:cNvGrpSpPr>
                <a:grpSpLocks noChangeAspect="1"/>
              </p:cNvGrpSpPr>
              <p:nvPr/>
            </p:nvGrpSpPr>
            <p:grpSpPr bwMode="auto">
              <a:xfrm>
                <a:off x="384" y="1104"/>
                <a:ext cx="370" cy="594"/>
                <a:chOff x="432" y="192"/>
                <a:chExt cx="748" cy="1152"/>
              </a:xfrm>
            </p:grpSpPr>
            <p:pic>
              <p:nvPicPr>
                <p:cNvPr id="21523"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 y="192"/>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 y="768"/>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 y="768"/>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 y="768"/>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192"/>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 y="192"/>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22" name="Rectangle 26"/>
              <p:cNvSpPr>
                <a:spLocks noChangeAspect="1" noChangeArrowheads="1"/>
              </p:cNvSpPr>
              <p:nvPr/>
            </p:nvSpPr>
            <p:spPr bwMode="auto">
              <a:xfrm>
                <a:off x="356" y="1104"/>
                <a:ext cx="412" cy="624"/>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219163" name="Text Box 27"/>
            <p:cNvSpPr txBox="1">
              <a:spLocks noChangeArrowheads="1"/>
            </p:cNvSpPr>
            <p:nvPr/>
          </p:nvSpPr>
          <p:spPr bwMode="auto">
            <a:xfrm>
              <a:off x="129" y="1249"/>
              <a:ext cx="912" cy="27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eaLnBrk="1" hangingPunct="1">
                <a:spcBef>
                  <a:spcPct val="50000"/>
                </a:spcBef>
                <a:defRPr/>
              </a:pPr>
              <a:r>
                <a:rPr lang="en-US" dirty="0" smtClean="0">
                  <a:effectLst>
                    <a:outerShdw blurRad="38100" dist="38100" dir="2700000" algn="tl">
                      <a:srgbClr val="DDDDDD"/>
                    </a:outerShdw>
                  </a:effectLst>
                  <a:latin typeface="Times New Roman" charset="0"/>
                </a:rPr>
                <a:t> Radar Networks</a:t>
              </a:r>
            </a:p>
            <a:p>
              <a:pPr algn="ctr" eaLnBrk="1" hangingPunct="1">
                <a:spcBef>
                  <a:spcPct val="50000"/>
                </a:spcBef>
                <a:defRPr/>
              </a:pPr>
              <a:endParaRPr lang="en-US" dirty="0" smtClean="0">
                <a:effectLst>
                  <a:outerShdw blurRad="38100" dist="38100" dir="2700000" algn="tl">
                    <a:srgbClr val="DDDDDD"/>
                  </a:outerShdw>
                </a:effectLst>
                <a:latin typeface="Times New Roman" charset="0"/>
              </a:endParaRPr>
            </a:p>
          </p:txBody>
        </p:sp>
      </p:grpSp>
      <p:sp>
        <p:nvSpPr>
          <p:cNvPr id="21509" name="TextBox 31"/>
          <p:cNvSpPr txBox="1">
            <a:spLocks noChangeArrowheads="1"/>
          </p:cNvSpPr>
          <p:nvPr/>
        </p:nvSpPr>
        <p:spPr bwMode="auto">
          <a:xfrm>
            <a:off x="3971543" y="3118838"/>
            <a:ext cx="1296987"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eaLnBrk="1" hangingPunct="1"/>
            <a:r>
              <a:rPr lang="en-US" dirty="0">
                <a:cs typeface="Times New Roman" charset="0"/>
              </a:rPr>
              <a:t>Insert MRMS_Loop3</a:t>
            </a:r>
          </a:p>
        </p:txBody>
      </p:sp>
      <p:pic>
        <p:nvPicPr>
          <p:cNvPr id="21510" name="Picture 33" descr="MRMS_Loop_pres3_12h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946482" y="931263"/>
            <a:ext cx="6665323"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60"/>
          <p:cNvSpPr>
            <a:spLocks noChangeArrowheads="1"/>
          </p:cNvSpPr>
          <p:nvPr/>
        </p:nvSpPr>
        <p:spPr bwMode="auto">
          <a:xfrm>
            <a:off x="584062" y="-255737"/>
            <a:ext cx="83059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hangingPunct="0">
              <a:lnSpc>
                <a:spcPct val="85000"/>
              </a:lnSpc>
            </a:pPr>
            <a:r>
              <a:rPr lang="en-US" sz="2400" i="0" baseline="0" dirty="0">
                <a:solidFill>
                  <a:schemeClr val="bg1"/>
                </a:solidFill>
                <a:latin typeface="TradeGothicBold" charset="0"/>
              </a:rPr>
              <a:t>Integrated multiple sensor approach to high resolution </a:t>
            </a:r>
            <a:endParaRPr lang="en-US" sz="2400" i="0" baseline="0" dirty="0" smtClean="0">
              <a:solidFill>
                <a:schemeClr val="bg1"/>
              </a:solidFill>
              <a:latin typeface="TradeGothicBold" charset="0"/>
            </a:endParaRPr>
          </a:p>
          <a:p>
            <a:pPr algn="r" eaLnBrk="0" hangingPunct="0">
              <a:lnSpc>
                <a:spcPct val="85000"/>
              </a:lnSpc>
            </a:pPr>
            <a:r>
              <a:rPr lang="en-US" sz="2400" i="0" baseline="0" dirty="0" smtClean="0">
                <a:solidFill>
                  <a:schemeClr val="bg1"/>
                </a:solidFill>
                <a:latin typeface="TradeGothicBold" charset="0"/>
              </a:rPr>
              <a:t>rendering of storms </a:t>
            </a:r>
            <a:r>
              <a:rPr lang="en-US" sz="2400" i="0" baseline="0" dirty="0">
                <a:solidFill>
                  <a:schemeClr val="bg1"/>
                </a:solidFill>
                <a:latin typeface="TradeGothicBold" charset="0"/>
              </a:rPr>
              <a:t>and weather</a:t>
            </a:r>
            <a:endParaRPr lang="en-US" sz="4000" i="0" baseline="0" dirty="0">
              <a:solidFill>
                <a:schemeClr val="bg1"/>
              </a:solidFill>
              <a:latin typeface="TradeGothicBold" charset="0"/>
            </a:endParaRPr>
          </a:p>
        </p:txBody>
      </p:sp>
      <p:sp>
        <p:nvSpPr>
          <p:cNvPr id="3" name="Slide Number Placeholder 2"/>
          <p:cNvSpPr>
            <a:spLocks noGrp="1"/>
          </p:cNvSpPr>
          <p:nvPr>
            <p:ph type="sldNum" sz="quarter" idx="4"/>
          </p:nvPr>
        </p:nvSpPr>
        <p:spPr/>
        <p:txBody>
          <a:bodyPr/>
          <a:lstStyle/>
          <a:p>
            <a:fld id="{2AE81A39-2840-ED4D-A514-D08330109612}" type="slidenum">
              <a:rPr lang="en-US" smtClean="0"/>
              <a:pPr/>
              <a:t>6</a:t>
            </a:fld>
            <a:endParaRPr lang="en-US" dirty="0"/>
          </a:p>
        </p:txBody>
      </p:sp>
    </p:spTree>
    <p:extLst>
      <p:ext uri="{BB962C8B-B14F-4D97-AF65-F5344CB8AC3E}">
        <p14:creationId xmlns:p14="http://schemas.microsoft.com/office/powerpoint/2010/main" val="600331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7"/>
          <p:cNvGrpSpPr>
            <a:grpSpLocks/>
          </p:cNvGrpSpPr>
          <p:nvPr/>
        </p:nvGrpSpPr>
        <p:grpSpPr bwMode="auto">
          <a:xfrm>
            <a:off x="148243" y="1022050"/>
            <a:ext cx="1524000" cy="5287963"/>
            <a:chOff x="96" y="749"/>
            <a:chExt cx="960" cy="3331"/>
          </a:xfrm>
        </p:grpSpPr>
        <p:sp>
          <p:nvSpPr>
            <p:cNvPr id="23564" name="AutoShape 2"/>
            <p:cNvSpPr>
              <a:spLocks noChangeArrowheads="1"/>
            </p:cNvSpPr>
            <p:nvPr/>
          </p:nvSpPr>
          <p:spPr bwMode="auto">
            <a:xfrm>
              <a:off x="96" y="768"/>
              <a:ext cx="960" cy="3312"/>
            </a:xfrm>
            <a:prstGeom prst="rightArrowCallout">
              <a:avLst>
                <a:gd name="adj1" fmla="val 88263"/>
                <a:gd name="adj2" fmla="val 57420"/>
                <a:gd name="adj3" fmla="val 17028"/>
                <a:gd name="adj4" fmla="val 73190"/>
              </a:avLst>
            </a:prstGeom>
            <a:solidFill>
              <a:schemeClr val="accent2">
                <a:alpha val="18039"/>
              </a:schemeClr>
            </a:solidFill>
            <a:ln w="12700">
              <a:solidFill>
                <a:schemeClr val="tx1"/>
              </a:solidFill>
              <a:miter lim="800000"/>
              <a:headEnd/>
              <a:tailEnd/>
            </a:ln>
          </p:spPr>
          <p:txBody>
            <a:bodyPr wrap="none" anchor="ctr"/>
            <a:lstStyle/>
            <a:p>
              <a:endParaRPr lang="en-US" dirty="0"/>
            </a:p>
          </p:txBody>
        </p:sp>
        <p:grpSp>
          <p:nvGrpSpPr>
            <p:cNvPr id="23565" name="Group 3"/>
            <p:cNvGrpSpPr>
              <a:grpSpLocks noChangeAspect="1"/>
            </p:cNvGrpSpPr>
            <p:nvPr/>
          </p:nvGrpSpPr>
          <p:grpSpPr bwMode="auto">
            <a:xfrm>
              <a:off x="192" y="749"/>
              <a:ext cx="443" cy="517"/>
              <a:chOff x="1344" y="1248"/>
              <a:chExt cx="720" cy="768"/>
            </a:xfrm>
          </p:grpSpPr>
          <p:sp>
            <p:nvSpPr>
              <p:cNvPr id="219140" name="Text Box 4"/>
              <p:cNvSpPr txBox="1">
                <a:spLocks noChangeArrowheads="1"/>
              </p:cNvSpPr>
              <p:nvPr/>
            </p:nvSpPr>
            <p:spPr bwMode="auto">
              <a:xfrm>
                <a:off x="1344" y="1248"/>
                <a:ext cx="720" cy="21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Lightning</a:t>
                </a:r>
              </a:p>
            </p:txBody>
          </p:sp>
          <p:pic>
            <p:nvPicPr>
              <p:cNvPr id="235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 y="1440"/>
                <a:ext cx="55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pic>
          <p:nvPicPr>
            <p:cNvPr id="2356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 y="2110"/>
              <a:ext cx="396"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19144" name="Text Box 8"/>
            <p:cNvSpPr txBox="1">
              <a:spLocks noChangeArrowheads="1"/>
            </p:cNvSpPr>
            <p:nvPr/>
          </p:nvSpPr>
          <p:spPr bwMode="auto">
            <a:xfrm>
              <a:off x="162" y="1930"/>
              <a:ext cx="553" cy="14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Upper Air</a:t>
              </a:r>
            </a:p>
          </p:txBody>
        </p:sp>
        <p:grpSp>
          <p:nvGrpSpPr>
            <p:cNvPr id="23568" name="Group 9"/>
            <p:cNvGrpSpPr>
              <a:grpSpLocks noChangeAspect="1"/>
            </p:cNvGrpSpPr>
            <p:nvPr/>
          </p:nvGrpSpPr>
          <p:grpSpPr bwMode="auto">
            <a:xfrm>
              <a:off x="144" y="3504"/>
              <a:ext cx="553" cy="515"/>
              <a:chOff x="576" y="1584"/>
              <a:chExt cx="720" cy="671"/>
            </a:xfrm>
          </p:grpSpPr>
          <p:sp>
            <p:nvSpPr>
              <p:cNvPr id="219146" name="Text Box 10"/>
              <p:cNvSpPr txBox="1">
                <a:spLocks noChangeArrowheads="1"/>
              </p:cNvSpPr>
              <p:nvPr/>
            </p:nvSpPr>
            <p:spPr bwMode="auto">
              <a:xfrm>
                <a:off x="576" y="1584"/>
                <a:ext cx="720" cy="19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Sfc Obs</a:t>
                </a:r>
              </a:p>
            </p:txBody>
          </p:sp>
          <p:pic>
            <p:nvPicPr>
              <p:cNvPr id="23586" name="Picture 11"/>
              <p:cNvPicPr>
                <a:picLocks noChangeAspect="1" noChangeArrowheads="1"/>
              </p:cNvPicPr>
              <p:nvPr/>
            </p:nvPicPr>
            <p:blipFill>
              <a:blip r:embed="rId6">
                <a:extLst>
                  <a:ext uri="{28A0092B-C50C-407E-A947-70E740481C1C}">
                    <a14:useLocalDpi xmlns:a14="http://schemas.microsoft.com/office/drawing/2010/main" val="0"/>
                  </a:ext>
                </a:extLst>
              </a:blip>
              <a:srcRect b="26918"/>
              <a:stretch>
                <a:fillRect/>
              </a:stretch>
            </p:blipFill>
            <p:spPr bwMode="auto">
              <a:xfrm>
                <a:off x="717" y="1776"/>
                <a:ext cx="439"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23569" name="Group 12"/>
            <p:cNvGrpSpPr>
              <a:grpSpLocks noChangeAspect="1"/>
            </p:cNvGrpSpPr>
            <p:nvPr/>
          </p:nvGrpSpPr>
          <p:grpSpPr bwMode="auto">
            <a:xfrm>
              <a:off x="158" y="2496"/>
              <a:ext cx="610" cy="515"/>
              <a:chOff x="528" y="1056"/>
              <a:chExt cx="720" cy="609"/>
            </a:xfrm>
          </p:grpSpPr>
          <p:graphicFrame>
            <p:nvGraphicFramePr>
              <p:cNvPr id="23583" name="Object 2"/>
              <p:cNvGraphicFramePr>
                <a:graphicFrameLocks noChangeAspect="1"/>
              </p:cNvGraphicFramePr>
              <p:nvPr/>
            </p:nvGraphicFramePr>
            <p:xfrm>
              <a:off x="588" y="1248"/>
              <a:ext cx="600" cy="417"/>
            </p:xfrm>
            <a:graphic>
              <a:graphicData uri="http://schemas.openxmlformats.org/presentationml/2006/ole">
                <mc:AlternateContent xmlns:mc="http://schemas.openxmlformats.org/markup-compatibility/2006">
                  <mc:Choice xmlns:v="urn:schemas-microsoft-com:vml" Requires="v">
                    <p:oleObj spid="_x0000_s15393" r:id="rId7" imgW="4495800" imgH="3124200" progId="MS_ClipArt_Gallery">
                      <p:embed/>
                    </p:oleObj>
                  </mc:Choice>
                  <mc:Fallback>
                    <p:oleObj r:id="rId7" imgW="4495800" imgH="3124200" progId="MS_ClipArt_Gallery">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 y="1248"/>
                            <a:ext cx="600" cy="417"/>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9150" name="Text Box 14"/>
              <p:cNvSpPr txBox="1">
                <a:spLocks noChangeArrowheads="1"/>
              </p:cNvSpPr>
              <p:nvPr/>
            </p:nvSpPr>
            <p:spPr bwMode="auto">
              <a:xfrm>
                <a:off x="528" y="1056"/>
                <a:ext cx="720" cy="17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Satellite</a:t>
                </a:r>
              </a:p>
            </p:txBody>
          </p:sp>
        </p:grpSp>
        <p:grpSp>
          <p:nvGrpSpPr>
            <p:cNvPr id="23570" name="Group 15"/>
            <p:cNvGrpSpPr>
              <a:grpSpLocks noChangeAspect="1"/>
            </p:cNvGrpSpPr>
            <p:nvPr/>
          </p:nvGrpSpPr>
          <p:grpSpPr bwMode="auto">
            <a:xfrm>
              <a:off x="188" y="2996"/>
              <a:ext cx="449" cy="518"/>
              <a:chOff x="2136" y="1824"/>
              <a:chExt cx="720" cy="738"/>
            </a:xfrm>
          </p:grpSpPr>
          <p:pic>
            <p:nvPicPr>
              <p:cNvPr id="23581"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4" y="2016"/>
                <a:ext cx="664" cy="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53" name="Text Box 17"/>
              <p:cNvSpPr txBox="1">
                <a:spLocks noChangeArrowheads="1"/>
              </p:cNvSpPr>
              <p:nvPr/>
            </p:nvSpPr>
            <p:spPr bwMode="auto">
              <a:xfrm>
                <a:off x="2136" y="1824"/>
                <a:ext cx="720" cy="20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algn="ctr" eaLnBrk="1" hangingPunct="1">
                  <a:spcBef>
                    <a:spcPct val="50000"/>
                  </a:spcBef>
                  <a:defRPr/>
                </a:pPr>
                <a:r>
                  <a:rPr lang="en-US" dirty="0" smtClean="0">
                    <a:effectLst>
                      <a:outerShdw blurRad="38100" dist="38100" dir="2700000" algn="tl">
                        <a:srgbClr val="DDDDDD"/>
                      </a:outerShdw>
                    </a:effectLst>
                    <a:latin typeface="Times New Roman" charset="0"/>
                  </a:rPr>
                  <a:t>Models</a:t>
                </a:r>
              </a:p>
            </p:txBody>
          </p:sp>
        </p:grpSp>
        <p:grpSp>
          <p:nvGrpSpPr>
            <p:cNvPr id="23571" name="Group 18"/>
            <p:cNvGrpSpPr>
              <a:grpSpLocks noChangeAspect="1"/>
            </p:cNvGrpSpPr>
            <p:nvPr/>
          </p:nvGrpSpPr>
          <p:grpSpPr bwMode="auto">
            <a:xfrm>
              <a:off x="255" y="1440"/>
              <a:ext cx="340" cy="515"/>
              <a:chOff x="356" y="1104"/>
              <a:chExt cx="412" cy="624"/>
            </a:xfrm>
          </p:grpSpPr>
          <p:grpSp>
            <p:nvGrpSpPr>
              <p:cNvPr id="23573" name="Group 19"/>
              <p:cNvGrpSpPr>
                <a:grpSpLocks noChangeAspect="1"/>
              </p:cNvGrpSpPr>
              <p:nvPr/>
            </p:nvGrpSpPr>
            <p:grpSpPr bwMode="auto">
              <a:xfrm>
                <a:off x="384" y="1104"/>
                <a:ext cx="370" cy="594"/>
                <a:chOff x="432" y="192"/>
                <a:chExt cx="748" cy="1152"/>
              </a:xfrm>
            </p:grpSpPr>
            <p:pic>
              <p:nvPicPr>
                <p:cNvPr id="23575"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 y="192"/>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 y="768"/>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 y="768"/>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8"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 y="768"/>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9"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192"/>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0"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 y="192"/>
                  <a:ext cx="2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74" name="Rectangle 26"/>
              <p:cNvSpPr>
                <a:spLocks noChangeAspect="1" noChangeArrowheads="1"/>
              </p:cNvSpPr>
              <p:nvPr/>
            </p:nvSpPr>
            <p:spPr bwMode="auto">
              <a:xfrm>
                <a:off x="356" y="1104"/>
                <a:ext cx="412" cy="624"/>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219163" name="Text Box 27"/>
            <p:cNvSpPr txBox="1">
              <a:spLocks noChangeArrowheads="1"/>
            </p:cNvSpPr>
            <p:nvPr/>
          </p:nvSpPr>
          <p:spPr bwMode="auto">
            <a:xfrm>
              <a:off x="129" y="1249"/>
              <a:ext cx="912" cy="27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1400" i="1" baseline="-25000">
                  <a:solidFill>
                    <a:schemeClr val="tx1"/>
                  </a:solidFill>
                  <a:latin typeface="TradeGothic" charset="0"/>
                  <a:ea typeface="ＭＳ Ｐゴシック" charset="0"/>
                  <a:cs typeface="Times New Roman" charset="0"/>
                </a:defRPr>
              </a:lvl1pPr>
              <a:lvl2pPr marL="37931725" indent="-37474525" eaLnBrk="0" hangingPunct="0">
                <a:defRPr sz="1400" i="1" baseline="-25000">
                  <a:solidFill>
                    <a:schemeClr val="tx1"/>
                  </a:solidFill>
                  <a:latin typeface="TradeGothic" charset="0"/>
                  <a:ea typeface="Times New Roman" charset="0"/>
                  <a:cs typeface="Times New Roman" charset="0"/>
                </a:defRPr>
              </a:lvl2pPr>
              <a:lvl3pPr eaLnBrk="0" hangingPunct="0">
                <a:defRPr sz="1400" i="1" baseline="-25000">
                  <a:solidFill>
                    <a:schemeClr val="tx1"/>
                  </a:solidFill>
                  <a:latin typeface="TradeGothic" charset="0"/>
                  <a:ea typeface="Times New Roman" charset="0"/>
                  <a:cs typeface="Times New Roman" charset="0"/>
                </a:defRPr>
              </a:lvl3pPr>
              <a:lvl4pPr eaLnBrk="0" hangingPunct="0">
                <a:defRPr sz="1400" i="1" baseline="-25000">
                  <a:solidFill>
                    <a:schemeClr val="tx1"/>
                  </a:solidFill>
                  <a:latin typeface="TradeGothic" charset="0"/>
                  <a:ea typeface="Times New Roman" charset="0"/>
                  <a:cs typeface="Times New Roman" charset="0"/>
                </a:defRPr>
              </a:lvl4pPr>
              <a:lvl5pPr eaLnBrk="0" hangingPunct="0">
                <a:defRPr sz="1400" i="1" baseline="-25000">
                  <a:solidFill>
                    <a:schemeClr val="tx1"/>
                  </a:solidFill>
                  <a:latin typeface="TradeGothic" charset="0"/>
                  <a:ea typeface="Times New Roman" charset="0"/>
                  <a:cs typeface="Times New Roman" charset="0"/>
                </a:defRPr>
              </a:lvl5pPr>
              <a:lvl6pPr marL="4572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6pPr>
              <a:lvl7pPr marL="9144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7pPr>
              <a:lvl8pPr marL="13716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8pPr>
              <a:lvl9pPr marL="1828800" eaLnBrk="0" fontAlgn="base" hangingPunct="0">
                <a:spcBef>
                  <a:spcPct val="0"/>
                </a:spcBef>
                <a:spcAft>
                  <a:spcPct val="0"/>
                </a:spcAft>
                <a:defRPr sz="1400" i="1" baseline="-25000">
                  <a:solidFill>
                    <a:schemeClr val="tx1"/>
                  </a:solidFill>
                  <a:latin typeface="TradeGothic" charset="0"/>
                  <a:ea typeface="Times New Roman" charset="0"/>
                  <a:cs typeface="Times New Roman" charset="0"/>
                </a:defRPr>
              </a:lvl9pPr>
            </a:lstStyle>
            <a:p>
              <a:pPr eaLnBrk="1" hangingPunct="1">
                <a:spcBef>
                  <a:spcPct val="50000"/>
                </a:spcBef>
                <a:defRPr/>
              </a:pPr>
              <a:r>
                <a:rPr lang="en-US" dirty="0" smtClean="0">
                  <a:effectLst>
                    <a:outerShdw blurRad="38100" dist="38100" dir="2700000" algn="tl">
                      <a:srgbClr val="DDDDDD"/>
                    </a:outerShdw>
                  </a:effectLst>
                  <a:latin typeface="Times New Roman" charset="0"/>
                </a:rPr>
                <a:t> Radar Networks</a:t>
              </a:r>
            </a:p>
            <a:p>
              <a:pPr algn="ctr" eaLnBrk="1" hangingPunct="1">
                <a:spcBef>
                  <a:spcPct val="50000"/>
                </a:spcBef>
                <a:defRPr/>
              </a:pPr>
              <a:endParaRPr lang="en-US" dirty="0" smtClean="0">
                <a:effectLst>
                  <a:outerShdw blurRad="38100" dist="38100" dir="2700000" algn="tl">
                    <a:srgbClr val="DDDDDD"/>
                  </a:outerShdw>
                </a:effectLst>
                <a:latin typeface="Times New Roman" charset="0"/>
              </a:endParaRPr>
            </a:p>
          </p:txBody>
        </p:sp>
      </p:grpSp>
      <p:pic>
        <p:nvPicPr>
          <p:cNvPr id="32" name="Picture 31" descr="UNQC_CREF_20100606_032000_45.500000-95.86000137.500000_61.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692880" y="877588"/>
            <a:ext cx="69437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CREF_20100606_032000_45.500000-95.86000137.500000_6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92880" y="879175"/>
            <a:ext cx="69437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ETP_20100606_032000_45.500000-95.86000137.500000_61.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692880" y="887113"/>
            <a:ext cx="69437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VIL_20100606_032000_45.500000-95.86000137.500000_61.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83355" y="885525"/>
            <a:ext cx="69453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PCP_FLAG_20100606_032000_45.500000-95.86000137.500000_61.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83355" y="887113"/>
            <a:ext cx="69453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3_MOSAIC_3D_100_20100606_032000_45.500000-95.86000137.500000-78.910004_6.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692880" y="895050"/>
            <a:ext cx="69453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60"/>
          <p:cNvSpPr>
            <a:spLocks noChangeArrowheads="1"/>
          </p:cNvSpPr>
          <p:nvPr/>
        </p:nvSpPr>
        <p:spPr bwMode="auto">
          <a:xfrm>
            <a:off x="584062" y="-255737"/>
            <a:ext cx="83059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hangingPunct="0">
              <a:lnSpc>
                <a:spcPct val="85000"/>
              </a:lnSpc>
            </a:pPr>
            <a:r>
              <a:rPr lang="en-US" sz="2400" i="0" baseline="0" dirty="0">
                <a:solidFill>
                  <a:schemeClr val="bg1"/>
                </a:solidFill>
                <a:latin typeface="TradeGothicBold" charset="0"/>
              </a:rPr>
              <a:t>Integrated multiple sensor approach to high resolution </a:t>
            </a:r>
            <a:endParaRPr lang="en-US" sz="2400" i="0" baseline="0" dirty="0" smtClean="0">
              <a:solidFill>
                <a:schemeClr val="bg1"/>
              </a:solidFill>
              <a:latin typeface="TradeGothicBold" charset="0"/>
            </a:endParaRPr>
          </a:p>
          <a:p>
            <a:pPr algn="r" eaLnBrk="0" hangingPunct="0">
              <a:lnSpc>
                <a:spcPct val="85000"/>
              </a:lnSpc>
            </a:pPr>
            <a:r>
              <a:rPr lang="en-US" sz="2400" i="0" baseline="0" dirty="0" smtClean="0">
                <a:solidFill>
                  <a:schemeClr val="bg1"/>
                </a:solidFill>
                <a:latin typeface="TradeGothicBold" charset="0"/>
              </a:rPr>
              <a:t>rendering of storms </a:t>
            </a:r>
            <a:r>
              <a:rPr lang="en-US" sz="2400" i="0" baseline="0" dirty="0">
                <a:solidFill>
                  <a:schemeClr val="bg1"/>
                </a:solidFill>
                <a:latin typeface="TradeGothicBold" charset="0"/>
              </a:rPr>
              <a:t>and weather</a:t>
            </a:r>
            <a:endParaRPr lang="en-US" sz="4000" i="0" baseline="0" dirty="0">
              <a:solidFill>
                <a:schemeClr val="bg1"/>
              </a:solidFill>
              <a:latin typeface="TradeGothicBold" charset="0"/>
            </a:endParaRPr>
          </a:p>
        </p:txBody>
      </p:sp>
      <p:sp>
        <p:nvSpPr>
          <p:cNvPr id="2" name="Slide Number Placeholder 1"/>
          <p:cNvSpPr>
            <a:spLocks noGrp="1"/>
          </p:cNvSpPr>
          <p:nvPr>
            <p:ph type="sldNum" sz="quarter" idx="4"/>
          </p:nvPr>
        </p:nvSpPr>
        <p:spPr/>
        <p:txBody>
          <a:bodyPr/>
          <a:lstStyle/>
          <a:p>
            <a:fld id="{2AE81A39-2840-ED4D-A514-D08330109612}" type="slidenum">
              <a:rPr lang="en-US" smtClean="0"/>
              <a:pPr/>
              <a:t>7</a:t>
            </a:fld>
            <a:endParaRPr lang="en-US" dirty="0"/>
          </a:p>
        </p:txBody>
      </p:sp>
    </p:spTree>
    <p:extLst>
      <p:ext uri="{BB962C8B-B14F-4D97-AF65-F5344CB8AC3E}">
        <p14:creationId xmlns:p14="http://schemas.microsoft.com/office/powerpoint/2010/main" val="1383442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50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ssolve">
                                      <p:cBhvr>
                                        <p:cTn id="27" dur="500"/>
                                        <p:tgtEl>
                                          <p:spTgt spid="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dissolv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6285" y="-283020"/>
            <a:ext cx="9144000" cy="838200"/>
          </a:xfrm>
        </p:spPr>
        <p:txBody>
          <a:bodyPr>
            <a:normAutofit/>
          </a:bodyPr>
          <a:lstStyle/>
          <a:p>
            <a:r>
              <a:rPr lang="en-US" sz="2800" dirty="0">
                <a:solidFill>
                  <a:srgbClr val="FFFFFF"/>
                </a:solidFill>
                <a:latin typeface="TradeGothicBold" charset="0"/>
                <a:ea typeface="ＭＳ Ｐゴシック" charset="0"/>
                <a:cs typeface="ＭＳ Ｐゴシック" charset="0"/>
              </a:rPr>
              <a:t>MRMS Reflectivity, </a:t>
            </a:r>
            <a:r>
              <a:rPr lang="en-US" sz="2800" dirty="0" smtClean="0">
                <a:solidFill>
                  <a:srgbClr val="FFFFFF"/>
                </a:solidFill>
                <a:latin typeface="TradeGothicBold" charset="0"/>
                <a:ea typeface="ＭＳ Ｐゴシック" charset="0"/>
                <a:cs typeface="ＭＳ Ｐゴシック" charset="0"/>
              </a:rPr>
              <a:t>Precipitation </a:t>
            </a:r>
            <a:r>
              <a:rPr lang="en-US" sz="2800" dirty="0">
                <a:solidFill>
                  <a:srgbClr val="FFFFFF"/>
                </a:solidFill>
                <a:latin typeface="TradeGothicBold" charset="0"/>
                <a:ea typeface="ＭＳ Ｐゴシック" charset="0"/>
                <a:cs typeface="ＭＳ Ｐゴシック" charset="0"/>
              </a:rPr>
              <a:t>&amp; Diagnostic Grids</a:t>
            </a:r>
          </a:p>
        </p:txBody>
      </p:sp>
      <p:sp>
        <p:nvSpPr>
          <p:cNvPr id="25618" name="Rectangle 30"/>
          <p:cNvSpPr>
            <a:spLocks noGrp="1" noChangeArrowheads="1"/>
          </p:cNvSpPr>
          <p:nvPr>
            <p:ph idx="1"/>
          </p:nvPr>
        </p:nvSpPr>
        <p:spPr>
          <a:xfrm>
            <a:off x="36285" y="5513010"/>
            <a:ext cx="9144000" cy="762000"/>
          </a:xfrm>
        </p:spPr>
        <p:txBody>
          <a:bodyPr/>
          <a:lstStyle/>
          <a:p>
            <a:pPr marL="0" indent="0">
              <a:lnSpc>
                <a:spcPct val="90000"/>
              </a:lnSpc>
              <a:buNone/>
            </a:pPr>
            <a:r>
              <a:rPr lang="en-US" sz="1600" dirty="0">
                <a:latin typeface="TradeGothic" charset="0"/>
                <a:ea typeface="ＭＳ Ｐゴシック" charset="0"/>
                <a:cs typeface="ＭＳ Ｐゴシック" charset="0"/>
              </a:rPr>
              <a:t>MRMS produces and disseminates a suite of </a:t>
            </a:r>
            <a:r>
              <a:rPr lang="en-US" sz="1600" b="1" dirty="0">
                <a:latin typeface="TradeGothic" charset="0"/>
                <a:ea typeface="ＭＳ Ｐゴシック" charset="0"/>
                <a:cs typeface="ＭＳ Ｐゴシック" charset="0"/>
              </a:rPr>
              <a:t>100+</a:t>
            </a:r>
            <a:r>
              <a:rPr lang="en-US" sz="1600" dirty="0">
                <a:latin typeface="TradeGothic" charset="0"/>
                <a:ea typeface="ＭＳ Ｐゴシック" charset="0"/>
                <a:cs typeface="ＭＳ Ｐゴシック" charset="0"/>
              </a:rPr>
              <a:t> high resolution product grids over North America </a:t>
            </a:r>
            <a:r>
              <a:rPr lang="en-US" sz="1600" b="1" dirty="0">
                <a:latin typeface="TradeGothic" charset="0"/>
                <a:ea typeface="ＭＳ Ｐゴシック" charset="0"/>
                <a:cs typeface="ＭＳ Ｐゴシック" charset="0"/>
              </a:rPr>
              <a:t>(1-km, 2 to 5 minutes)</a:t>
            </a:r>
            <a:r>
              <a:rPr lang="en-US" sz="1600" dirty="0">
                <a:latin typeface="TradeGothic" charset="0"/>
                <a:ea typeface="ＭＳ Ｐゴシック" charset="0"/>
                <a:cs typeface="ＭＳ Ｐゴシック" charset="0"/>
              </a:rPr>
              <a:t> for use in model data assimilation, severe weather, aviation and </a:t>
            </a:r>
            <a:r>
              <a:rPr lang="en-US" sz="1600" dirty="0" smtClean="0">
                <a:latin typeface="TradeGothic" charset="0"/>
                <a:ea typeface="ＭＳ Ｐゴシック" charset="0"/>
                <a:cs typeface="ＭＳ Ｐゴシック" charset="0"/>
              </a:rPr>
              <a:t>        	hydrometeorology </a:t>
            </a:r>
            <a:r>
              <a:rPr lang="en-US" sz="1600" dirty="0">
                <a:latin typeface="TradeGothic" charset="0"/>
                <a:ea typeface="ＭＳ Ｐゴシック" charset="0"/>
                <a:cs typeface="ＭＳ Ｐゴシック" charset="0"/>
              </a:rPr>
              <a:t>(flooding and water resource management).</a:t>
            </a:r>
          </a:p>
        </p:txBody>
      </p:sp>
      <p:sp>
        <p:nvSpPr>
          <p:cNvPr id="2" name="Slide Number Placeholder 1"/>
          <p:cNvSpPr>
            <a:spLocks noGrp="1"/>
          </p:cNvSpPr>
          <p:nvPr>
            <p:ph type="sldNum" sz="quarter" idx="4"/>
          </p:nvPr>
        </p:nvSpPr>
        <p:spPr/>
        <p:txBody>
          <a:bodyPr/>
          <a:lstStyle/>
          <a:p>
            <a:fld id="{2AE81A39-2840-ED4D-A514-D08330109612}" type="slidenum">
              <a:rPr lang="en-US" smtClean="0"/>
              <a:pPr/>
              <a:t>8</a:t>
            </a:fld>
            <a:endParaRPr lang="en-US" dirty="0"/>
          </a:p>
        </p:txBody>
      </p:sp>
      <p:pic>
        <p:nvPicPr>
          <p:cNvPr id="25603" name="Picture 4" descr="HSR_20080723_2300_320000-1040000240000_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2584450"/>
            <a:ext cx="1792287"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descr="HSRH_20080723_2300_320000-1040000240000_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584450"/>
            <a:ext cx="1792288"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0" descr="VPR_KBRO_TRIPLE_AVG_20080723_2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113" y="2584450"/>
            <a:ext cx="1792287"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1" descr="PCP_FLAG_20080723_2300_320000-1040000240000_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6713" y="2584450"/>
            <a:ext cx="1792287"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Q2RAD_HSR_0_20080723_2300_320000-1040000240000_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2584450"/>
            <a:ext cx="17922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6" descr="UNQC_CREF_20080723_2300_320000-1040000240000_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525" y="1063625"/>
            <a:ext cx="17922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8" descr="CREF_20080723_2300_320000-1040000240000_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1063625"/>
            <a:ext cx="17922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9" descr="3_M3D_100_20080723_2300_320000-1040000240000-896190_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1063625"/>
            <a:ext cx="17922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0" descr="ETP_20080723_2300_320000-1040000240000_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200" y="1063625"/>
            <a:ext cx="17922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21" descr="VIL_20080723_2300_320000-1040000240000_6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2488" y="1063625"/>
            <a:ext cx="179228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22" descr="Q2RAD_HSR_1_20080723_2300_320000-1040000240000_6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650" y="4111625"/>
            <a:ext cx="17922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23" descr="Q2RAD_HSR_3_20080723_2300_320000-1040000240000_6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111625"/>
            <a:ext cx="17922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24" descr="Q2RAD_HSR_12_20080723_2300_320000-1040000240000_6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89350" y="4111625"/>
            <a:ext cx="17922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26" descr="Q2RAD_HSR_24_20080723_2300_320000-1040000240000_6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75288" y="4111625"/>
            <a:ext cx="179228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27" descr="Q2RAD_HSR_72_20080723_2300_320000-1040000240000_6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67575" y="4111625"/>
            <a:ext cx="17922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32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492127"/>
            <a:ext cx="7152821" cy="1295400"/>
          </a:xfrm>
          <a:prstGeom prst="rect">
            <a:avLst/>
          </a:prstGeom>
          <a:noFill/>
          <a:ln w="9525">
            <a:noFill/>
            <a:miter lim="800000"/>
            <a:headEnd/>
            <a:tailEnd/>
          </a:ln>
        </p:spPr>
        <p:txBody>
          <a:bodyPr anchor="ctr"/>
          <a:lstStyle/>
          <a:p>
            <a:pPr algn="r" eaLnBrk="0" hangingPunct="0">
              <a:lnSpc>
                <a:spcPct val="85000"/>
              </a:lnSpc>
              <a:defRPr/>
            </a:pPr>
            <a:r>
              <a:rPr lang="en-US" sz="3200" i="0" kern="0" baseline="0" dirty="0" smtClean="0">
                <a:solidFill>
                  <a:srgbClr val="003366"/>
                </a:solidFill>
                <a:latin typeface="Arial"/>
                <a:ea typeface="ＭＳ Ｐゴシック" charset="-128"/>
                <a:cs typeface="Arial"/>
              </a:rPr>
              <a:t>Transparency - MRMS </a:t>
            </a:r>
            <a:r>
              <a:rPr lang="en-US" sz="3200" i="0" kern="0" baseline="0" dirty="0">
                <a:solidFill>
                  <a:srgbClr val="003366"/>
                </a:solidFill>
                <a:latin typeface="Arial"/>
                <a:ea typeface="ＭＳ Ｐゴシック" charset="-128"/>
                <a:cs typeface="Arial"/>
              </a:rPr>
              <a:t>Web Portals</a:t>
            </a:r>
          </a:p>
        </p:txBody>
      </p:sp>
      <p:pic>
        <p:nvPicPr>
          <p:cNvPr id="6" name="Picture 2" descr="t1"/>
          <p:cNvPicPr>
            <a:picLocks noChangeAspect="1" noChangeArrowheads="1"/>
          </p:cNvPicPr>
          <p:nvPr/>
        </p:nvPicPr>
        <p:blipFill>
          <a:blip r:embed="rId2"/>
          <a:srcRect/>
          <a:stretch>
            <a:fillRect/>
          </a:stretch>
        </p:blipFill>
        <p:spPr bwMode="auto">
          <a:xfrm>
            <a:off x="304800" y="1524000"/>
            <a:ext cx="4191000" cy="3760788"/>
          </a:xfrm>
          <a:prstGeom prst="rect">
            <a:avLst/>
          </a:prstGeom>
          <a:noFill/>
          <a:effectLst>
            <a:outerShdw blurRad="63500" dist="38099" dir="2700000" algn="ctr" rotWithShape="0">
              <a:srgbClr val="000000">
                <a:alpha val="74998"/>
              </a:srgbClr>
            </a:outerShdw>
          </a:effectLst>
        </p:spPr>
      </p:pic>
      <p:sp>
        <p:nvSpPr>
          <p:cNvPr id="31748" name="TextBox 1"/>
          <p:cNvSpPr txBox="1">
            <a:spLocks noChangeArrowheads="1"/>
          </p:cNvSpPr>
          <p:nvPr/>
        </p:nvSpPr>
        <p:spPr bwMode="auto">
          <a:xfrm>
            <a:off x="1981200" y="5410200"/>
            <a:ext cx="147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eaLnBrk="1" hangingPunct="1"/>
            <a:r>
              <a:rPr lang="en-US" sz="1600" b="1" i="0" baseline="0" dirty="0"/>
              <a:t>mrms.ou.edu</a:t>
            </a:r>
          </a:p>
        </p:txBody>
      </p:sp>
      <p:sp>
        <p:nvSpPr>
          <p:cNvPr id="31749" name="TextBox 2"/>
          <p:cNvSpPr txBox="1">
            <a:spLocks noChangeArrowheads="1"/>
          </p:cNvSpPr>
          <p:nvPr/>
        </p:nvSpPr>
        <p:spPr bwMode="auto">
          <a:xfrm>
            <a:off x="5638800" y="5410200"/>
            <a:ext cx="2236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baseline="-25000">
                <a:solidFill>
                  <a:schemeClr val="tx1"/>
                </a:solidFill>
                <a:latin typeface="TradeGothic" charset="0"/>
                <a:ea typeface="ＭＳ Ｐゴシック" charset="0"/>
                <a:cs typeface="ＭＳ Ｐゴシック" charset="0"/>
              </a:defRPr>
            </a:lvl1pPr>
            <a:lvl2pPr marL="742950" indent="-285750" eaLnBrk="0" hangingPunct="0">
              <a:defRPr sz="1400" i="1" baseline="-25000">
                <a:solidFill>
                  <a:schemeClr val="tx1"/>
                </a:solidFill>
                <a:latin typeface="TradeGothic" charset="0"/>
                <a:ea typeface="ＭＳ Ｐゴシック" charset="0"/>
              </a:defRPr>
            </a:lvl2pPr>
            <a:lvl3pPr marL="1143000" indent="-228600" eaLnBrk="0" hangingPunct="0">
              <a:defRPr sz="1400" i="1" baseline="-25000">
                <a:solidFill>
                  <a:schemeClr val="tx1"/>
                </a:solidFill>
                <a:latin typeface="TradeGothic" charset="0"/>
                <a:ea typeface="ＭＳ Ｐゴシック" charset="0"/>
              </a:defRPr>
            </a:lvl3pPr>
            <a:lvl4pPr marL="1600200" indent="-228600" eaLnBrk="0" hangingPunct="0">
              <a:defRPr sz="1400" i="1" baseline="-25000">
                <a:solidFill>
                  <a:schemeClr val="tx1"/>
                </a:solidFill>
                <a:latin typeface="TradeGothic" charset="0"/>
                <a:ea typeface="ＭＳ Ｐゴシック" charset="0"/>
              </a:defRPr>
            </a:lvl4pPr>
            <a:lvl5pPr marL="2057400" indent="-228600" eaLnBrk="0" hangingPunct="0">
              <a:defRPr sz="1400" i="1" baseline="-25000">
                <a:solidFill>
                  <a:schemeClr val="tx1"/>
                </a:solidFill>
                <a:latin typeface="TradeGothic"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TradeGothic"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TradeGothic"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TradeGothic"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TradeGothic" charset="0"/>
                <a:ea typeface="ＭＳ Ｐゴシック" charset="0"/>
              </a:defRPr>
            </a:lvl9pPr>
          </a:lstStyle>
          <a:p>
            <a:pPr eaLnBrk="1" hangingPunct="1"/>
            <a:r>
              <a:rPr lang="en-US" sz="1600" b="1" i="0" baseline="0" dirty="0"/>
              <a:t>wdssii.nssl.noaa.gov</a:t>
            </a:r>
          </a:p>
        </p:txBody>
      </p:sp>
      <p:pic>
        <p:nvPicPr>
          <p:cNvPr id="5" name="Picture 4" descr="WDSSii.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511300"/>
            <a:ext cx="3727450" cy="3822700"/>
          </a:xfrm>
          <a:prstGeom prst="rect">
            <a:avLst/>
          </a:prstGeom>
          <a:effectLst>
            <a:outerShdw blurRad="50800" dist="38100" dir="2700000" algn="tl" rotWithShape="0">
              <a:prstClr val="black">
                <a:alpha val="40000"/>
              </a:prstClr>
            </a:outerShdw>
          </a:effectLst>
        </p:spPr>
      </p:pic>
      <p:sp>
        <p:nvSpPr>
          <p:cNvPr id="2" name="Slide Number Placeholder 1"/>
          <p:cNvSpPr>
            <a:spLocks noGrp="1"/>
          </p:cNvSpPr>
          <p:nvPr>
            <p:ph type="sldNum" sz="quarter" idx="4"/>
          </p:nvPr>
        </p:nvSpPr>
        <p:spPr/>
        <p:txBody>
          <a:bodyPr/>
          <a:lstStyle/>
          <a:p>
            <a:fld id="{2AE81A39-2840-ED4D-A514-D08330109612}" type="slidenum">
              <a:rPr lang="en-US" smtClean="0"/>
              <a:pPr/>
              <a:t>9</a:t>
            </a:fld>
            <a:endParaRPr lang="en-US" dirty="0"/>
          </a:p>
        </p:txBody>
      </p:sp>
    </p:spTree>
    <p:extLst>
      <p:ext uri="{BB962C8B-B14F-4D97-AF65-F5344CB8AC3E}">
        <p14:creationId xmlns:p14="http://schemas.microsoft.com/office/powerpoint/2010/main" val="46289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review-template">
  <a:themeElements>
    <a:clrScheme name="NSSL Review 2015">
      <a:dk1>
        <a:srgbClr val="000000"/>
      </a:dk1>
      <a:lt1>
        <a:srgbClr val="FFFFFF"/>
      </a:lt1>
      <a:dk2>
        <a:srgbClr val="001526"/>
      </a:dk2>
      <a:lt2>
        <a:srgbClr val="0A4595"/>
      </a:lt2>
      <a:accent1>
        <a:srgbClr val="0099D8"/>
      </a:accent1>
      <a:accent2>
        <a:srgbClr val="FF8100"/>
      </a:accent2>
      <a:accent3>
        <a:srgbClr val="A3001B"/>
      </a:accent3>
      <a:accent4>
        <a:srgbClr val="004C0D"/>
      </a:accent4>
      <a:accent5>
        <a:srgbClr val="CCCCCC"/>
      </a:accent5>
      <a:accent6>
        <a:srgbClr val="E50026"/>
      </a:accent6>
      <a:hlink>
        <a:srgbClr val="0099D8"/>
      </a:hlink>
      <a:folHlink>
        <a:srgbClr val="002D4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4798</TotalTime>
  <Words>985</Words>
  <Application>Microsoft Macintosh PowerPoint</Application>
  <PresentationFormat>On-screen Show (4:3)</PresentationFormat>
  <Paragraphs>183</Paragraphs>
  <Slides>18</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2015-review-template</vt:lpstr>
      <vt:lpstr>MS_ClipArt_Gallery</vt:lpstr>
      <vt:lpstr>Multi-Radar/Multi-Sensor – Transition to Operations</vt:lpstr>
      <vt:lpstr>What is Multi-Radar/Multi-Sensor (MRMS)</vt:lpstr>
      <vt:lpstr>Why MRMS? </vt:lpstr>
      <vt:lpstr>MRMS Domain </vt:lpstr>
      <vt:lpstr>PowerPoint Presentation</vt:lpstr>
      <vt:lpstr>PowerPoint Presentation</vt:lpstr>
      <vt:lpstr>PowerPoint Presentation</vt:lpstr>
      <vt:lpstr>MRMS Reflectivity, Precipitation &amp; Diagnostic Grids</vt:lpstr>
      <vt:lpstr>PowerPoint Presentation</vt:lpstr>
      <vt:lpstr>MRMS Collaborators and Product Distribution</vt:lpstr>
      <vt:lpstr>PowerPoint Presentation</vt:lpstr>
      <vt:lpstr>Road to MRMS Implementation</vt:lpstr>
      <vt:lpstr>MRMS R2O Success</vt:lpstr>
      <vt:lpstr>MRMS Benefits Hydrology</vt:lpstr>
      <vt:lpstr>MRMS  Transition into  NCEP Operations</vt:lpstr>
      <vt:lpstr>MRMS activities 2015-2016</vt:lpstr>
      <vt:lpstr>Summary</vt:lpstr>
      <vt:lpstr>MRMS Web Portals - Transparency</vt:lpstr>
    </vt:vector>
  </TitlesOfParts>
  <Company>National Severe Storms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 Farmer</dc:creator>
  <cp:lastModifiedBy>Vicki Farmer</cp:lastModifiedBy>
  <cp:revision>105</cp:revision>
  <dcterms:created xsi:type="dcterms:W3CDTF">2014-10-24T15:10:25Z</dcterms:created>
  <dcterms:modified xsi:type="dcterms:W3CDTF">2015-02-18T19:26:20Z</dcterms:modified>
</cp:coreProperties>
</file>