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9" r:id="rId3"/>
    <p:sldId id="286" r:id="rId4"/>
    <p:sldId id="280" r:id="rId5"/>
    <p:sldId id="261" r:id="rId6"/>
    <p:sldId id="262" r:id="rId7"/>
    <p:sldId id="263" r:id="rId8"/>
    <p:sldId id="297" r:id="rId9"/>
    <p:sldId id="298" r:id="rId10"/>
    <p:sldId id="265" r:id="rId11"/>
    <p:sldId id="266" r:id="rId12"/>
    <p:sldId id="292" r:id="rId13"/>
    <p:sldId id="289" r:id="rId14"/>
    <p:sldId id="267" r:id="rId15"/>
    <p:sldId id="288" r:id="rId16"/>
    <p:sldId id="295" r:id="rId17"/>
    <p:sldId id="285" r:id="rId18"/>
    <p:sldId id="294" r:id="rId19"/>
    <p:sldId id="291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264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90788" autoAdjust="0"/>
  </p:normalViewPr>
  <p:slideViewPr>
    <p:cSldViewPr snapToGrid="0" snapToObjects="1">
      <p:cViewPr>
        <p:scale>
          <a:sx n="100" d="100"/>
          <a:sy n="100" d="100"/>
        </p:scale>
        <p:origin x="-2680" y="-1000"/>
      </p:cViewPr>
      <p:guideLst>
        <p:guide orient="horz" pos="26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-25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91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21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15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15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1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88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44E4D-C17F-44A2-B475-9A83A216A8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6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44E4D-C17F-44A2-B475-9A83A216A8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6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31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5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42372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x-none" sz="2000" dirty="0">
                <a:solidFill>
                  <a:srgbClr val="688AC0"/>
                </a:solidFill>
                <a:latin typeface="Arial"/>
                <a:ea typeface="Arial"/>
                <a:cs typeface="Arial"/>
                <a:sym typeface="Arial"/>
                <a:rtl val="0"/>
              </a:rPr>
              <a:t>Faster scans by concentrating on areas of interest</a:t>
            </a:r>
          </a:p>
          <a:p>
            <a:pPr marL="0" lvl="1" indent="42372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x-none" sz="2000" dirty="0">
                <a:solidFill>
                  <a:srgbClr val="688AC0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Potentially better data (due to non-moving antenna</a:t>
            </a:r>
            <a:r>
              <a:rPr lang="en-US" sz="2000" dirty="0">
                <a:solidFill>
                  <a:srgbClr val="688AC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so no smearing)</a:t>
            </a:r>
            <a:endParaRPr lang="x-none" sz="2000" dirty="0">
              <a:solidFill>
                <a:srgbClr val="688AC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lvl="1" indent="42372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x-none" sz="2000" dirty="0">
                <a:solidFill>
                  <a:srgbClr val="688AC0"/>
                </a:solidFill>
                <a:latin typeface="Arial"/>
                <a:ea typeface="Arial"/>
                <a:cs typeface="Arial"/>
                <a:sym typeface="Arial"/>
                <a:rtl val="0"/>
              </a:rPr>
              <a:t>Faster re-visit times for selected targets (aircraft or tornadoes)</a:t>
            </a:r>
          </a:p>
          <a:p>
            <a:pPr marL="0" lvl="1" indent="42372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x-none" sz="2000" dirty="0">
                <a:solidFill>
                  <a:srgbClr val="688AC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Different scans for aircraft vs weather vs biological targets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946E5-5C75-4EB3-843E-A13B42A89F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4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4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44E4D-C17F-44A2-B475-9A83A216A8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8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3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WSR-88D recently upgraded to send out horizontal and vertical</a:t>
            </a:r>
            <a:r>
              <a:rPr lang="en-US" baseline="0" dirty="0" smtClean="0"/>
              <a:t> polarizations. </a:t>
            </a:r>
          </a:p>
          <a:p>
            <a:r>
              <a:rPr lang="en-US" baseline="0" dirty="0" smtClean="0"/>
              <a:t>Use the difference in horizontal and vertical returns signals to provide info on particle size/shape</a:t>
            </a:r>
          </a:p>
          <a:p>
            <a:r>
              <a:rPr lang="en-US" baseline="0" dirty="0" smtClean="0"/>
              <a:t>Need to be able to measure that very small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3A650-1A3C-48DF-BACE-35846BBA03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73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4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18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4" r:id="rId2"/>
    <p:sldLayoutId id="2147485055" r:id="rId3"/>
    <p:sldLayoutId id="2147485058" r:id="rId4"/>
    <p:sldLayoutId id="2147485060" r:id="rId5"/>
    <p:sldLayoutId id="2147485062" r:id="rId6"/>
    <p:sldLayoutId id="2147485064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gi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4275299"/>
            <a:ext cx="9143999" cy="1320073"/>
          </a:xfrm>
        </p:spPr>
        <p:txBody>
          <a:bodyPr/>
          <a:lstStyle/>
          <a:p>
            <a:r>
              <a:rPr lang="en-US" dirty="0" smtClean="0">
                <a:latin typeface="Abadi MT Condensed Light"/>
                <a:cs typeface="Abadi MT Condensed Light"/>
              </a:rPr>
              <a:t>Multi-Function Phased Array Radar (MPAR)</a:t>
            </a:r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599214" y="5530787"/>
            <a:ext cx="4544786" cy="1275971"/>
          </a:xfrm>
        </p:spPr>
        <p:txBody>
          <a:bodyPr/>
          <a:lstStyle/>
          <a:p>
            <a:r>
              <a:rPr lang="en-US" sz="1800" dirty="0" smtClean="0">
                <a:latin typeface="Abadi MT Condensed Light"/>
                <a:cs typeface="Abadi MT Condensed Light"/>
              </a:rPr>
              <a:t>Kurt D. </a:t>
            </a:r>
            <a:r>
              <a:rPr lang="en-US" sz="1800" dirty="0" err="1" smtClean="0">
                <a:latin typeface="Abadi MT Condensed Light"/>
                <a:cs typeface="Abadi MT Condensed Light"/>
              </a:rPr>
              <a:t>Hondl</a:t>
            </a:r>
            <a:r>
              <a:rPr lang="en-US" sz="1800" dirty="0" smtClean="0">
                <a:latin typeface="Abadi MT Condensed Light"/>
                <a:cs typeface="Abadi MT Condensed Light"/>
              </a:rPr>
              <a:t> </a:t>
            </a:r>
            <a:r>
              <a:rPr lang="en-US" dirty="0" smtClean="0">
                <a:latin typeface="Abadi MT Condensed Light"/>
                <a:cs typeface="Abadi MT Condensed Light"/>
              </a:rPr>
              <a:t>(NOAA/NSSL)</a:t>
            </a:r>
          </a:p>
          <a:p>
            <a:r>
              <a:rPr lang="en-US" sz="1600" dirty="0" smtClean="0">
                <a:latin typeface="Abadi MT Condensed Light"/>
                <a:cs typeface="Abadi MT Condensed Light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Norman, Oklahoma</a:t>
            </a:r>
            <a:endParaRPr lang="en-US" sz="16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79463" y="3155495"/>
            <a:ext cx="8269287" cy="1597480"/>
            <a:chOff x="779463" y="1641020"/>
            <a:chExt cx="8269287" cy="151175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" name="Rectangle 9"/>
            <p:cNvSpPr/>
            <p:nvPr/>
          </p:nvSpPr>
          <p:spPr>
            <a:xfrm>
              <a:off x="779463" y="1641020"/>
              <a:ext cx="8269287" cy="151175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3776" y="1924934"/>
              <a:ext cx="1702472" cy="611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Industry Activities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9463" y="4736645"/>
            <a:ext cx="8269287" cy="1596118"/>
            <a:chOff x="779463" y="1641020"/>
            <a:chExt cx="8269287" cy="1596118"/>
          </a:xfrm>
        </p:grpSpPr>
        <p:sp>
          <p:nvSpPr>
            <p:cNvPr id="13" name="Rectangle 12"/>
            <p:cNvSpPr/>
            <p:nvPr/>
          </p:nvSpPr>
          <p:spPr>
            <a:xfrm>
              <a:off x="779463" y="1641020"/>
              <a:ext cx="8269287" cy="1596118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75862" y="1733550"/>
              <a:ext cx="16728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 Development Activities</a:t>
              </a:r>
              <a:endPara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79463" y="1641020"/>
            <a:ext cx="8269287" cy="1511755"/>
            <a:chOff x="779463" y="1641020"/>
            <a:chExt cx="8269287" cy="1511755"/>
          </a:xfrm>
        </p:grpSpPr>
        <p:sp>
          <p:nvSpPr>
            <p:cNvPr id="6" name="Rectangle 5"/>
            <p:cNvSpPr/>
            <p:nvPr/>
          </p:nvSpPr>
          <p:spPr>
            <a:xfrm>
              <a:off x="779463" y="1641020"/>
              <a:ext cx="8269287" cy="151175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81875" y="2171700"/>
              <a:ext cx="16453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NOAA/FAA</a:t>
              </a:r>
            </a:p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  <a:endPara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72125"/>
            <a:ext cx="758348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MPAR Activities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641020"/>
            <a:ext cx="7583488" cy="4710793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400" b="1" dirty="0" smtClean="0"/>
              <a:t>National Weather Radar </a:t>
            </a:r>
            <a:r>
              <a:rPr lang="en-US" sz="1400" b="1" dirty="0" err="1" smtClean="0"/>
              <a:t>Testbed</a:t>
            </a:r>
            <a:r>
              <a:rPr lang="en-US" sz="1400" b="1" dirty="0" smtClean="0"/>
              <a:t> / Phased Array Radar (2003-2014)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 smtClean="0"/>
              <a:t>Meteorological </a:t>
            </a:r>
            <a:r>
              <a:rPr lang="en-US" sz="1400" dirty="0"/>
              <a:t>phenomena studies, Adaptive scanning, Warning decision-making process, </a:t>
            </a:r>
            <a:r>
              <a:rPr lang="en-US" sz="1400" dirty="0" smtClean="0"/>
              <a:t>Multi-function demonstration</a:t>
            </a:r>
            <a:endParaRPr lang="en-US" sz="14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400" b="1" dirty="0"/>
              <a:t>MPAR-Sponsored Studies (</a:t>
            </a:r>
            <a:r>
              <a:rPr lang="en-US" sz="1400" b="1" dirty="0" smtClean="0"/>
              <a:t>2010-2014)</a:t>
            </a:r>
            <a:endParaRPr lang="en-US" sz="1400" b="1" dirty="0"/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/>
              <a:t>Siting study, Spectrum analysis, Preliminary cost study, Microburst / </a:t>
            </a:r>
            <a:r>
              <a:rPr lang="en-US" sz="1400" dirty="0" err="1"/>
              <a:t>Windshear</a:t>
            </a:r>
            <a:r>
              <a:rPr lang="en-US" sz="1400" dirty="0"/>
              <a:t> assessment, Backend analysis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dirty="0" smtClean="0"/>
              <a:t>Industry </a:t>
            </a:r>
            <a:r>
              <a:rPr lang="en-US" sz="1400" b="1" dirty="0"/>
              <a:t>Engagement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/>
              <a:t>Request for Information (2012)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/>
              <a:t>Industry Day (2012)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dirty="0" smtClean="0"/>
              <a:t>Sponsored </a:t>
            </a:r>
            <a:r>
              <a:rPr lang="en-US" sz="1400" b="1" dirty="0"/>
              <a:t>Industry Studies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/>
              <a:t>Phased Array Radar Dual Polarization Engineering Approaches (2012</a:t>
            </a:r>
            <a:r>
              <a:rPr lang="en-US" sz="1400" dirty="0" smtClean="0"/>
              <a:t>)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 smtClean="0"/>
              <a:t>Antenna </a:t>
            </a:r>
            <a:r>
              <a:rPr lang="en-US" sz="1400" dirty="0"/>
              <a:t>Design and Life Cycle Cost Estimation (2013</a:t>
            </a:r>
            <a:r>
              <a:rPr lang="en-US" sz="1400" dirty="0" smtClean="0"/>
              <a:t>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dirty="0" smtClean="0"/>
              <a:t>Cylindrical Polarized Phased Array Radar (2011-2105)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 smtClean="0">
                <a:solidFill>
                  <a:srgbClr val="000000">
                    <a:lumMod val="90000"/>
                    <a:lumOff val="10000"/>
                  </a:srgbClr>
                </a:solidFill>
              </a:rPr>
              <a:t>OU/ARRC proof of concept demonstrator, CPPAR Design study</a:t>
            </a:r>
            <a:endParaRPr lang="en-US" sz="1400" b="1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en-US" sz="1400" b="1" dirty="0" smtClean="0"/>
              <a:t>10-Panel Dual Polarization Demonstrator Development (2012-2015)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 smtClean="0"/>
              <a:t>MIT/LL Gen 2+ panel technology, OU transceivers, Final assembly in progress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dirty="0" smtClean="0"/>
              <a:t>Advanced Technology Demonstrator (ATD) Design (2014-2015)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400" dirty="0" smtClean="0"/>
              <a:t>Preparing for evaluation prior to FAA/NSWRC Initial Investment Decision (IID)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43" y="231305"/>
            <a:ext cx="8621485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Cylindrical</a:t>
            </a:r>
            <a:r>
              <a:rPr lang="en-US" sz="4000" dirty="0" smtClean="0"/>
              <a:t> Polarized PAR (CPPAR)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11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9463" y="1439613"/>
            <a:ext cx="4362696" cy="49600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Developed by OU Advanced Radar Research Center (ARRC)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CPPAR Objectives</a:t>
            </a:r>
          </a:p>
          <a:p>
            <a:pPr lvl="1"/>
            <a:r>
              <a:rPr lang="en-US" dirty="0" smtClean="0"/>
              <a:t>Demonstrate properties of cylindrical arrays</a:t>
            </a:r>
          </a:p>
          <a:p>
            <a:pPr lvl="2"/>
            <a:r>
              <a:rPr lang="en-US" dirty="0" smtClean="0"/>
              <a:t>Scan strategies</a:t>
            </a:r>
          </a:p>
          <a:p>
            <a:pPr lvl="2"/>
            <a:r>
              <a:rPr lang="en-US" dirty="0" smtClean="0"/>
              <a:t>Dual polarization performance</a:t>
            </a:r>
          </a:p>
          <a:p>
            <a:pPr lvl="2"/>
            <a:r>
              <a:rPr lang="en-US" dirty="0" smtClean="0"/>
              <a:t>Calibration concept</a:t>
            </a:r>
          </a:p>
          <a:p>
            <a:pPr lvl="1"/>
            <a:r>
              <a:rPr lang="en-US" dirty="0" smtClean="0"/>
              <a:t>Gain understanding of cylindrical array benefits and limitations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Joint NSSL &amp; ARRC full-scale CPPAR design study 2013-2014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Included all-digital radar architecture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Initiated all-digital array design (fall 2014)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93" y="1310507"/>
            <a:ext cx="3342108" cy="250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 descr="C:\Users\caleb\Desktop\Dropbox\CPPAR Calibration\pics\P1040073-2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t="18454" r="16666" b="10912"/>
          <a:stretch/>
        </p:blipFill>
        <p:spPr bwMode="auto">
          <a:xfrm>
            <a:off x="5386718" y="3584802"/>
            <a:ext cx="2258182" cy="28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43" y="231305"/>
            <a:ext cx="8621485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10-Panel Dual Pol Demonstrator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12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5537" y="1439613"/>
            <a:ext cx="4621886" cy="501317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Developed by MIT/Lincoln Laboratory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Dual Polarization Panels</a:t>
            </a:r>
          </a:p>
          <a:p>
            <a:pPr lvl="1"/>
            <a:r>
              <a:rPr lang="en-US" dirty="0" smtClean="0"/>
              <a:t>Successive generations of design starting in 2007</a:t>
            </a:r>
          </a:p>
          <a:p>
            <a:pPr lvl="2"/>
            <a:r>
              <a:rPr lang="en-US" dirty="0" smtClean="0"/>
              <a:t>Previous funding provided by FAA, and USAF. Demonstrator funded by NOAA.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10-Panel Demonstrator Objectives</a:t>
            </a:r>
          </a:p>
          <a:p>
            <a:pPr lvl="1"/>
            <a:r>
              <a:rPr lang="en-US" dirty="0" smtClean="0"/>
              <a:t>Demonstrate sufficient progress towards identified risk areas</a:t>
            </a:r>
          </a:p>
          <a:p>
            <a:pPr lvl="2"/>
            <a:r>
              <a:rPr lang="en-US" dirty="0" smtClean="0"/>
              <a:t>Dual polarization performance</a:t>
            </a:r>
          </a:p>
          <a:p>
            <a:pPr lvl="2"/>
            <a:r>
              <a:rPr lang="en-US" dirty="0" smtClean="0"/>
              <a:t>Calibration concept</a:t>
            </a:r>
          </a:p>
          <a:p>
            <a:pPr lvl="2"/>
            <a:r>
              <a:rPr lang="en-US" dirty="0" smtClean="0"/>
              <a:t>Thermal management</a:t>
            </a:r>
          </a:p>
          <a:p>
            <a:pPr lvl="1"/>
            <a:r>
              <a:rPr lang="en-US" dirty="0" smtClean="0"/>
              <a:t>Testing at NSSL during spring 2015</a:t>
            </a:r>
          </a:p>
          <a:p>
            <a:pPr lvl="2"/>
            <a:r>
              <a:rPr lang="en-US" dirty="0" smtClean="0"/>
              <a:t>Evaluation for FAA Investment Analysis Readiness Decision  (IARD, Dec 2015)</a:t>
            </a:r>
          </a:p>
          <a:p>
            <a:pPr lvl="2"/>
            <a:r>
              <a:rPr lang="en-US" b="1" i="1" dirty="0" smtClean="0"/>
              <a:t>Is the MPAR concept mature enough to be included in the analysis of alternatives?</a:t>
            </a:r>
          </a:p>
        </p:txBody>
      </p:sp>
      <p:pic>
        <p:nvPicPr>
          <p:cNvPr id="11" name="Picture 2" descr="\\division10\projects\10215_NSSL_MPAR\PhotosVideoGraphic\IN_SERVI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r="6624"/>
          <a:stretch/>
        </p:blipFill>
        <p:spPr bwMode="auto">
          <a:xfrm>
            <a:off x="5253082" y="4069569"/>
            <a:ext cx="3657600" cy="21157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88" y="1439612"/>
            <a:ext cx="3662193" cy="25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79101"/>
            <a:ext cx="758348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Dual Polarization Evaluation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676400" y="5105400"/>
            <a:ext cx="4800600" cy="1228474"/>
            <a:chOff x="1143000" y="5105400"/>
            <a:chExt cx="4800600" cy="1228474"/>
          </a:xfrm>
        </p:grpSpPr>
        <p:sp>
          <p:nvSpPr>
            <p:cNvPr id="11" name="Rectangle 10"/>
            <p:cNvSpPr/>
            <p:nvPr/>
          </p:nvSpPr>
          <p:spPr>
            <a:xfrm>
              <a:off x="1143000" y="5105400"/>
              <a:ext cx="9144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43000" y="6172200"/>
              <a:ext cx="48006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gonal Stripe 12"/>
            <p:cNvSpPr/>
            <p:nvPr/>
          </p:nvSpPr>
          <p:spPr>
            <a:xfrm rot="20842833" flipH="1">
              <a:off x="4029494" y="6009128"/>
              <a:ext cx="1515942" cy="324746"/>
            </a:xfrm>
            <a:prstGeom prst="diagStripe">
              <a:avLst>
                <a:gd name="adj" fmla="val 1926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43200" y="5164427"/>
            <a:ext cx="3733800" cy="931573"/>
            <a:chOff x="2286000" y="3581400"/>
            <a:chExt cx="3733800" cy="931573"/>
          </a:xfrm>
        </p:grpSpPr>
        <p:sp>
          <p:nvSpPr>
            <p:cNvPr id="15" name="Rectangle 14"/>
            <p:cNvSpPr/>
            <p:nvPr/>
          </p:nvSpPr>
          <p:spPr>
            <a:xfrm>
              <a:off x="3695704" y="4343400"/>
              <a:ext cx="1866896" cy="1695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33800" y="4038600"/>
              <a:ext cx="697619" cy="2949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86000" y="3581400"/>
              <a:ext cx="373380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 descr="C:\Users\kurt.hondl\AppData\Local\Microsoft\Windows\Temporary Internet Files\Content.IE5\HPU4E137\MM900173982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89" y="1829009"/>
            <a:ext cx="5334000" cy="251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sosceles Triangle 18"/>
          <p:cNvSpPr/>
          <p:nvPr/>
        </p:nvSpPr>
        <p:spPr>
          <a:xfrm flipV="1">
            <a:off x="914400" y="1743740"/>
            <a:ext cx="7315200" cy="3381796"/>
          </a:xfrm>
          <a:prstGeom prst="triangle">
            <a:avLst>
              <a:gd name="adj" fmla="val 499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1000" y="3048000"/>
            <a:ext cx="220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Light rain: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Zdr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at vertical incidence 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Radar 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should see near 0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Zdr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values at all pointing 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angles. Retest after rotation azimuth ±90-deg</a:t>
            </a:r>
            <a:endPara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0"/>
            <a:endCxn id="19" idx="3"/>
          </p:cNvCxnSpPr>
          <p:nvPr/>
        </p:nvCxnSpPr>
        <p:spPr>
          <a:xfrm flipV="1">
            <a:off x="4567172" y="1743740"/>
            <a:ext cx="0" cy="3381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7304096" y="4210513"/>
            <a:ext cx="943251" cy="1042749"/>
            <a:chOff x="7304096" y="4210513"/>
            <a:chExt cx="943251" cy="1042749"/>
          </a:xfrm>
        </p:grpSpPr>
        <p:grpSp>
          <p:nvGrpSpPr>
            <p:cNvPr id="9" name="Group 8"/>
            <p:cNvGrpSpPr/>
            <p:nvPr/>
          </p:nvGrpSpPr>
          <p:grpSpPr>
            <a:xfrm>
              <a:off x="7304096" y="4340661"/>
              <a:ext cx="901190" cy="911352"/>
              <a:chOff x="7304096" y="4340661"/>
              <a:chExt cx="901190" cy="911352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7304567" y="4340661"/>
                <a:ext cx="0" cy="90119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rot="5400000" flipV="1">
                <a:off x="7754691" y="4801418"/>
                <a:ext cx="0" cy="90119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7361270" y="4210513"/>
              <a:ext cx="287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60256" y="4883930"/>
              <a:ext cx="287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144601" y="5393027"/>
            <a:ext cx="16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Scan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7536" y="5210100"/>
            <a:ext cx="320054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Self Consistency Check 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Successive scans of the same storm at different angles will allow an inter-comparison to validate polarization calibration and correction procedures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64" y="5529635"/>
            <a:ext cx="1251320" cy="88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83" y="2286000"/>
            <a:ext cx="2423828" cy="2138672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 rot="9450820">
            <a:off x="355197" y="2706327"/>
            <a:ext cx="7010400" cy="3581400"/>
          </a:xfrm>
          <a:prstGeom prst="triangle">
            <a:avLst>
              <a:gd name="adj" fmla="val 49642"/>
            </a:avLst>
          </a:prstGeom>
          <a:solidFill>
            <a:srgbClr val="FFBCBC">
              <a:alpha val="20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10065756">
            <a:off x="657845" y="2606385"/>
            <a:ext cx="7010400" cy="3581400"/>
          </a:xfrm>
          <a:prstGeom prst="triangle">
            <a:avLst>
              <a:gd name="adj" fmla="val 49642"/>
            </a:avLst>
          </a:prstGeom>
          <a:solidFill>
            <a:srgbClr val="66FF66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038225" y="2552700"/>
            <a:ext cx="7010400" cy="3581400"/>
          </a:xfrm>
          <a:prstGeom prst="triangle">
            <a:avLst>
              <a:gd name="adj" fmla="val 49642"/>
            </a:avLst>
          </a:prstGeom>
          <a:solidFill>
            <a:srgbClr val="6699FF">
              <a:alpha val="20000"/>
            </a:srgbClr>
          </a:solidFill>
          <a:ln>
            <a:solidFill>
              <a:srgbClr val="274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11556613">
            <a:off x="1448875" y="2587708"/>
            <a:ext cx="7010400" cy="3581400"/>
          </a:xfrm>
          <a:prstGeom prst="triangle">
            <a:avLst>
              <a:gd name="adj" fmla="val 49642"/>
            </a:avLst>
          </a:prstGeom>
          <a:solidFill>
            <a:srgbClr val="CC99FF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41" y="241584"/>
            <a:ext cx="758348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Dual Polarization Evaluation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0" name="Isosceles Triangle 19"/>
          <p:cNvSpPr/>
          <p:nvPr/>
        </p:nvSpPr>
        <p:spPr>
          <a:xfrm rot="12243831">
            <a:off x="1785148" y="2709228"/>
            <a:ext cx="7010400" cy="3581400"/>
          </a:xfrm>
          <a:prstGeom prst="triangle">
            <a:avLst>
              <a:gd name="adj" fmla="val 49642"/>
            </a:avLst>
          </a:prstGeom>
          <a:solidFill>
            <a:srgbClr val="996633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258082" y="2562222"/>
            <a:ext cx="2714092" cy="3486151"/>
            <a:chOff x="3258082" y="2562222"/>
            <a:chExt cx="2714092" cy="3486151"/>
          </a:xfrm>
        </p:grpSpPr>
        <p:sp>
          <p:nvSpPr>
            <p:cNvPr id="22" name="Isosceles Triangle 21"/>
            <p:cNvSpPr/>
            <p:nvPr/>
          </p:nvSpPr>
          <p:spPr>
            <a:xfrm rot="10800000">
              <a:off x="3258082" y="2562222"/>
              <a:ext cx="2714092" cy="3486151"/>
            </a:xfrm>
            <a:prstGeom prst="triangle">
              <a:avLst>
                <a:gd name="adj" fmla="val 51404"/>
              </a:avLst>
            </a:prstGeom>
            <a:noFill/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72164" y="2616672"/>
              <a:ext cx="16859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Area sampled by 5 different scanning angles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42219" y="980488"/>
            <a:ext cx="943251" cy="1042749"/>
            <a:chOff x="7304096" y="4210513"/>
            <a:chExt cx="943251" cy="1042749"/>
          </a:xfrm>
        </p:grpSpPr>
        <p:grpSp>
          <p:nvGrpSpPr>
            <p:cNvPr id="19" name="Group 18"/>
            <p:cNvGrpSpPr/>
            <p:nvPr/>
          </p:nvGrpSpPr>
          <p:grpSpPr>
            <a:xfrm>
              <a:off x="7304096" y="4340661"/>
              <a:ext cx="901190" cy="911352"/>
              <a:chOff x="7304096" y="4340661"/>
              <a:chExt cx="901190" cy="911352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7304567" y="4340661"/>
                <a:ext cx="0" cy="90119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5400000" flipV="1">
                <a:off x="7754691" y="4801418"/>
                <a:ext cx="0" cy="90119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7361270" y="4210513"/>
              <a:ext cx="287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60256" y="4883930"/>
              <a:ext cx="287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205054" y="2101334"/>
            <a:ext cx="193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Scan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11" grpId="0" animBg="1"/>
      <p:bldP spid="14" grpId="0" animBg="1"/>
      <p:bldP spid="17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609600" y="1682215"/>
            <a:ext cx="7959713" cy="4133333"/>
            <a:chOff x="228600" y="1456366"/>
            <a:chExt cx="9144596" cy="5035955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" b="21368"/>
            <a:stretch/>
          </p:blipFill>
          <p:spPr>
            <a:xfrm>
              <a:off x="4251783" y="1463121"/>
              <a:ext cx="4795086" cy="5029200"/>
            </a:xfrm>
            <a:prstGeom prst="rect">
              <a:avLst/>
            </a:prstGeom>
          </p:spPr>
        </p:pic>
        <p:sp>
          <p:nvSpPr>
            <p:cNvPr id="116" name="Shape 163"/>
            <p:cNvSpPr txBox="1"/>
            <p:nvPr/>
          </p:nvSpPr>
          <p:spPr>
            <a:xfrm>
              <a:off x="664764" y="1828800"/>
              <a:ext cx="2910600" cy="45569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 Black"/>
                <a:buNone/>
              </a:pPr>
              <a:r>
                <a:rPr lang="x-none" sz="2400" b="0" i="0" u="none" strike="noStrike" cap="none" baseline="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  <a:rtl val="0"/>
                </a:rPr>
                <a:t>SPY-1A Antenna</a:t>
              </a: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9" t="19732" r="14182" b="18263"/>
            <a:stretch/>
          </p:blipFill>
          <p:spPr>
            <a:xfrm>
              <a:off x="228600" y="2286000"/>
              <a:ext cx="3782929" cy="3352800"/>
            </a:xfrm>
            <a:prstGeom prst="rect">
              <a:avLst/>
            </a:prstGeom>
          </p:spPr>
        </p:pic>
        <p:sp>
          <p:nvSpPr>
            <p:cNvPr id="118" name="Shape 163"/>
            <p:cNvSpPr txBox="1"/>
            <p:nvPr/>
          </p:nvSpPr>
          <p:spPr>
            <a:xfrm>
              <a:off x="4115397" y="1456366"/>
              <a:ext cx="5257799" cy="408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 Black"/>
                <a:buNone/>
              </a:pPr>
              <a:r>
                <a:rPr lang="x-none" sz="2000" b="0" i="0" u="none" strike="noStrike" cap="none" baseline="0" smtClean="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  <a:rtl val="0"/>
                </a:rPr>
                <a:t>Antenna</a:t>
              </a:r>
              <a:r>
                <a:rPr lang="en-US" sz="2000" b="0" i="0" u="none" strike="noStrike" cap="none" baseline="0" dirty="0" smtClean="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  <a:rtl val="0"/>
                </a:rPr>
                <a:t> Position Programmer</a:t>
              </a:r>
              <a:endParaRPr lang="x-none" sz="2000" b="0" i="0" u="none" strike="noStrike" cap="none" baseline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  <a:rtl val="0"/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847725" y="5867400"/>
              <a:ext cx="3097129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1970’s Technology</a:t>
              </a:r>
              <a:endPara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1955042" y="3124200"/>
              <a:ext cx="1931158" cy="381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02368" y="1480924"/>
            <a:ext cx="4858860" cy="4813551"/>
            <a:chOff x="3902368" y="1470291"/>
            <a:chExt cx="4858860" cy="4813551"/>
          </a:xfrm>
        </p:grpSpPr>
        <p:sp>
          <p:nvSpPr>
            <p:cNvPr id="17" name="Rectangle 16"/>
            <p:cNvSpPr/>
            <p:nvPr/>
          </p:nvSpPr>
          <p:spPr>
            <a:xfrm>
              <a:off x="3902368" y="1711047"/>
              <a:ext cx="4858860" cy="457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 descr="C:\Users\MI18336\AppData\Local\Microsoft\Windows\Temporary Internet Files\Content.Outlook\IHR3K5GH\MPAR Mockup Front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5" r="11898"/>
            <a:stretch/>
          </p:blipFill>
          <p:spPr bwMode="auto">
            <a:xfrm rot="175392">
              <a:off x="5549670" y="1841739"/>
              <a:ext cx="2496943" cy="3765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462148" y="1470291"/>
              <a:ext cx="2687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NWRT/ATD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4168193" y="2944984"/>
              <a:ext cx="1287095" cy="1052460"/>
            </a:xfrm>
            <a:prstGeom prst="rightArrow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80090" y="1360423"/>
            <a:ext cx="268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NWRT/PAR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4037" y="276831"/>
            <a:ext cx="8566009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Advanced Technology Demonstrator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8476" y="1419831"/>
            <a:ext cx="3838227" cy="4613504"/>
            <a:chOff x="276449" y="1419831"/>
            <a:chExt cx="3838227" cy="4613504"/>
          </a:xfrm>
        </p:grpSpPr>
        <p:sp>
          <p:nvSpPr>
            <p:cNvPr id="5" name="Rectangle 4"/>
            <p:cNvSpPr/>
            <p:nvPr/>
          </p:nvSpPr>
          <p:spPr>
            <a:xfrm>
              <a:off x="276449" y="1419831"/>
              <a:ext cx="3689717" cy="4523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9599" y="1509020"/>
              <a:ext cx="3505077" cy="452431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Plan to build a new phased array radar with mature, available components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MIT/LL dual polarization panel technology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DOD-developed receivers, exciters, and 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beamformers</a:t>
              </a:r>
              <a:endParaRPr lang="en-U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Using a combination of NSSL-developed and DOD-developed software</a:t>
              </a:r>
            </a:p>
            <a:p>
              <a:pPr>
                <a:spcBef>
                  <a:spcPts val="1200"/>
                </a:spcBef>
              </a:pP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 demonstrate MPAR-like technology prior to FAA Initial Investment Decision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Will have capabilities that cannot be demonstrated on the NWRT/PAR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178056" y="5574698"/>
            <a:ext cx="3391257" cy="683052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 and FAA sharing development costs of ATD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6900" y="4296381"/>
            <a:ext cx="224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Modern, Active Array, Dual Polarization, Phased Array Radar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566649" y="2412677"/>
            <a:ext cx="12471" cy="1300633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709552" y="2412677"/>
            <a:ext cx="4436868" cy="466551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38351" y="3949005"/>
            <a:ext cx="723404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999807" y="3796605"/>
            <a:ext cx="4571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523807" y="3796605"/>
            <a:ext cx="4571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047807" y="3796605"/>
            <a:ext cx="4571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04800" y="3949005"/>
            <a:ext cx="8522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2010       2011      2012        2013       2014        2015       2016       2017       2018         2019 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6593776" y="3796605"/>
            <a:ext cx="4571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52007" y="3796605"/>
            <a:ext cx="4571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50419" y="3364652"/>
            <a:ext cx="4254385" cy="2345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905306" y="3364652"/>
            <a:ext cx="2332702" cy="2345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011681" y="3328031"/>
            <a:ext cx="513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Mission Analysis                                   Investment Analysis</a:t>
            </a:r>
            <a:endParaRPr lang="en-US" sz="1400" b="1" dirty="0"/>
          </a:p>
        </p:txBody>
      </p:sp>
      <p:sp>
        <p:nvSpPr>
          <p:cNvPr id="61" name="Isosceles Triangle 60"/>
          <p:cNvSpPr/>
          <p:nvPr/>
        </p:nvSpPr>
        <p:spPr>
          <a:xfrm>
            <a:off x="4767942" y="3110805"/>
            <a:ext cx="193278" cy="152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/>
          <p:cNvSpPr/>
          <p:nvPr/>
        </p:nvSpPr>
        <p:spPr>
          <a:xfrm>
            <a:off x="7165466" y="3110805"/>
            <a:ext cx="193278" cy="152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28207" y="3551911"/>
            <a:ext cx="6738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Service Gap Analysis      Concepts &amp; </a:t>
            </a:r>
            <a:r>
              <a:rPr lang="en-US" sz="1400" dirty="0" err="1" smtClean="0"/>
              <a:t>Req</a:t>
            </a:r>
            <a:r>
              <a:rPr lang="en-US" sz="1400" dirty="0" smtClean="0"/>
              <a:t> </a:t>
            </a:r>
            <a:r>
              <a:rPr lang="en-US" sz="1400" dirty="0" err="1" smtClean="0"/>
              <a:t>Def</a:t>
            </a:r>
            <a:r>
              <a:rPr lang="en-US" sz="1400" dirty="0" smtClean="0"/>
              <a:t>           Initial IA              Final IA</a:t>
            </a:r>
            <a:endParaRPr lang="en-US" sz="1400" dirty="0"/>
          </a:p>
        </p:txBody>
      </p:sp>
      <p:sp>
        <p:nvSpPr>
          <p:cNvPr id="64" name="Isosceles Triangle 63"/>
          <p:cNvSpPr/>
          <p:nvPr/>
        </p:nvSpPr>
        <p:spPr>
          <a:xfrm>
            <a:off x="2614248" y="3110805"/>
            <a:ext cx="193278" cy="152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/>
          <p:cNvSpPr/>
          <p:nvPr/>
        </p:nvSpPr>
        <p:spPr>
          <a:xfrm>
            <a:off x="6302772" y="3110805"/>
            <a:ext cx="193278" cy="152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849581" y="2879228"/>
            <a:ext cx="5770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CRDR                                     IARD                        IID             FID </a:t>
            </a:r>
            <a:endParaRPr lang="en-US" sz="1400" dirty="0"/>
          </a:p>
        </p:txBody>
      </p:sp>
      <p:sp>
        <p:nvSpPr>
          <p:cNvPr id="2" name="Left Brace 1"/>
          <p:cNvSpPr/>
          <p:nvPr/>
        </p:nvSpPr>
        <p:spPr>
          <a:xfrm rot="16200000">
            <a:off x="3834762" y="3543241"/>
            <a:ext cx="259479" cy="1680608"/>
          </a:xfrm>
          <a:prstGeom prst="leftBrace">
            <a:avLst>
              <a:gd name="adj1" fmla="val 37490"/>
              <a:gd name="adj2" fmla="val 4870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/>
          <p:cNvSpPr/>
          <p:nvPr/>
        </p:nvSpPr>
        <p:spPr>
          <a:xfrm rot="16200000">
            <a:off x="5464111" y="3654277"/>
            <a:ext cx="259480" cy="1458533"/>
          </a:xfrm>
          <a:prstGeom prst="leftBrace">
            <a:avLst>
              <a:gd name="adj1" fmla="val 37490"/>
              <a:gd name="adj2" fmla="val 48701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Brace 50"/>
          <p:cNvSpPr/>
          <p:nvPr/>
        </p:nvSpPr>
        <p:spPr>
          <a:xfrm rot="16200000">
            <a:off x="6701712" y="3952891"/>
            <a:ext cx="259481" cy="861303"/>
          </a:xfrm>
          <a:prstGeom prst="leftBrace">
            <a:avLst>
              <a:gd name="adj1" fmla="val 37490"/>
              <a:gd name="adj2" fmla="val 48701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7492" y="4558605"/>
            <a:ext cx="1485009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9063" indent="-119063">
              <a:buFont typeface="Arial" pitchFamily="34" charset="0"/>
              <a:buChar char="•"/>
            </a:pPr>
            <a:r>
              <a:rPr lang="en-US" sz="1400" dirty="0" smtClean="0"/>
              <a:t>Preliminary Requirements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sz="1400" dirty="0" smtClean="0"/>
              <a:t>Analysis </a:t>
            </a:r>
            <a:r>
              <a:rPr lang="en-US" sz="1400" dirty="0"/>
              <a:t>of Alternatives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sz="1400" dirty="0" smtClean="0"/>
              <a:t>Cost/Benefit Estimate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4836703" y="4558605"/>
            <a:ext cx="1519796" cy="160043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119063" indent="-119063">
              <a:buFont typeface="Arial" pitchFamily="34" charset="0"/>
              <a:buChar char="•"/>
            </a:pPr>
            <a:r>
              <a:rPr lang="en-US" sz="1400" dirty="0"/>
              <a:t>Update Requirements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sz="1400" dirty="0"/>
              <a:t>Select </a:t>
            </a:r>
            <a:r>
              <a:rPr lang="en-US" sz="1400" dirty="0" smtClean="0"/>
              <a:t>Preferred Alternative</a:t>
            </a:r>
            <a:endParaRPr lang="en-US" sz="1400" dirty="0"/>
          </a:p>
          <a:p>
            <a:pPr marL="119063" indent="-119063">
              <a:buFont typeface="Arial" pitchFamily="34" charset="0"/>
              <a:buChar char="•"/>
            </a:pPr>
            <a:r>
              <a:rPr lang="en-US" sz="1400" dirty="0" smtClean="0"/>
              <a:t>Define Business Case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9664" y="4558605"/>
            <a:ext cx="1586020" cy="1600438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marL="119063" indent="-119063">
              <a:buFont typeface="Arial" pitchFamily="34" charset="0"/>
              <a:buChar char="•"/>
            </a:pPr>
            <a:r>
              <a:rPr lang="en-US" sz="1400" dirty="0" smtClean="0"/>
              <a:t>Finalize Requirements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sz="1400" dirty="0"/>
              <a:t>Solicit/ Evaluate Offers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sz="1400" dirty="0" smtClean="0"/>
              <a:t>Finalize Business Case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9463" y="282095"/>
            <a:ext cx="7583488" cy="1143000"/>
          </a:xfrm>
        </p:spPr>
        <p:txBody>
          <a:bodyPr/>
          <a:lstStyle/>
          <a:p>
            <a:r>
              <a:rPr lang="en-US" dirty="0" smtClean="0"/>
              <a:t>FAA NSWRC Timeline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3960915" y="1701147"/>
            <a:ext cx="3383280" cy="254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1523008" y="1442850"/>
            <a:ext cx="5715000" cy="436427"/>
            <a:chOff x="1600693" y="1749623"/>
            <a:chExt cx="5715000" cy="436427"/>
          </a:xfrm>
        </p:grpSpPr>
        <p:sp>
          <p:nvSpPr>
            <p:cNvPr id="94" name="Isosceles Triangle 93"/>
            <p:cNvSpPr/>
            <p:nvPr/>
          </p:nvSpPr>
          <p:spPr>
            <a:xfrm>
              <a:off x="1774865" y="2021775"/>
              <a:ext cx="152400" cy="1524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98" name="Isosceles Triangle 97"/>
            <p:cNvSpPr/>
            <p:nvPr/>
          </p:nvSpPr>
          <p:spPr>
            <a:xfrm>
              <a:off x="2634837" y="2021775"/>
              <a:ext cx="152400" cy="1524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99" name="Isosceles Triangle 98"/>
            <p:cNvSpPr/>
            <p:nvPr/>
          </p:nvSpPr>
          <p:spPr>
            <a:xfrm>
              <a:off x="3854037" y="2033650"/>
              <a:ext cx="152400" cy="1524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600693" y="1749623"/>
              <a:ext cx="5715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IARD          FID                   ISD		</a:t>
              </a:r>
              <a:endParaRPr lang="en-US" sz="1400" dirty="0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567539" y="1701148"/>
            <a:ext cx="1107375" cy="254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870847" y="1701148"/>
            <a:ext cx="666763" cy="27512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720438" y="1701147"/>
            <a:ext cx="1037907" cy="254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315189" y="1668500"/>
            <a:ext cx="8522526" cy="744177"/>
            <a:chOff x="392874" y="1770423"/>
            <a:chExt cx="8522526" cy="744177"/>
          </a:xfrm>
        </p:grpSpPr>
        <p:grpSp>
          <p:nvGrpSpPr>
            <p:cNvPr id="81" name="Group 80"/>
            <p:cNvGrpSpPr/>
            <p:nvPr/>
          </p:nvGrpSpPr>
          <p:grpSpPr>
            <a:xfrm>
              <a:off x="392874" y="2057400"/>
              <a:ext cx="8522526" cy="457200"/>
              <a:chOff x="392874" y="2057400"/>
              <a:chExt cx="8522526" cy="45720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609600" y="2057400"/>
                <a:ext cx="8001000" cy="152400"/>
                <a:chOff x="609600" y="2057400"/>
                <a:chExt cx="8001000" cy="152400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09600" y="2209800"/>
                  <a:ext cx="80010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ectangle 85"/>
                <p:cNvSpPr/>
                <p:nvPr/>
              </p:nvSpPr>
              <p:spPr>
                <a:xfrm>
                  <a:off x="621475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1706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2849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3992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5135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8564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421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6278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392874" y="2206823"/>
                <a:ext cx="85225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2010             2015               2020                2025              2030                2035               2040                2045  </a:t>
                </a:r>
                <a:endParaRPr lang="en-US" sz="1400" dirty="0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958437" y="1770423"/>
              <a:ext cx="6607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MA                  IA             Solution                          Implementation</a:t>
              </a:r>
              <a:endParaRPr lang="en-US" sz="1400" b="1" dirty="0"/>
            </a:p>
          </p:txBody>
        </p:sp>
      </p:grpSp>
      <p:sp>
        <p:nvSpPr>
          <p:cNvPr id="73" name="Pentagon 72"/>
          <p:cNvSpPr/>
          <p:nvPr/>
        </p:nvSpPr>
        <p:spPr>
          <a:xfrm>
            <a:off x="3950524" y="1345877"/>
            <a:ext cx="4964876" cy="22860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256314" y="1295400"/>
            <a:ext cx="3230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In-Service Management</a:t>
            </a:r>
            <a:endParaRPr lang="en-US" sz="1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76200" y="4295542"/>
            <a:ext cx="3047997" cy="1815882"/>
          </a:xfrm>
          <a:prstGeom prst="rect">
            <a:avLst/>
          </a:prstGeom>
          <a:noFill/>
          <a:ln w="19050">
            <a:solidFill>
              <a:srgbClr val="27408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FAA Milestones</a:t>
            </a:r>
          </a:p>
          <a:p>
            <a:r>
              <a:rPr lang="en-US" sz="1400" b="1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CRDR</a:t>
            </a:r>
            <a:r>
              <a:rPr lang="en-US" sz="1400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    Concepts Requirements Definition </a:t>
            </a:r>
          </a:p>
          <a:p>
            <a:r>
              <a:rPr lang="en-US" sz="1400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               Readiness</a:t>
            </a:r>
          </a:p>
          <a:p>
            <a:r>
              <a:rPr lang="en-US" sz="1400" b="1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IARD</a:t>
            </a:r>
            <a:r>
              <a:rPr lang="en-US" sz="1400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      Investment Analysis Readiness</a:t>
            </a:r>
          </a:p>
          <a:p>
            <a:r>
              <a:rPr lang="en-US" sz="1400" dirty="0">
                <a:solidFill>
                  <a:srgbClr val="27408B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              Decision</a:t>
            </a:r>
          </a:p>
          <a:p>
            <a:r>
              <a:rPr lang="en-US" sz="1400" b="1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IID</a:t>
            </a:r>
            <a:r>
              <a:rPr lang="en-US" sz="1400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          Initial Investment Decision</a:t>
            </a:r>
          </a:p>
          <a:p>
            <a:r>
              <a:rPr lang="en-US" sz="1400" b="1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FID</a:t>
            </a:r>
            <a:r>
              <a:rPr lang="en-US" sz="1400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         Final Investment Decision</a:t>
            </a:r>
          </a:p>
          <a:p>
            <a:r>
              <a:rPr lang="en-US" sz="1400" b="1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ISD</a:t>
            </a:r>
            <a:r>
              <a:rPr lang="en-US" sz="1400" dirty="0" smtClean="0">
                <a:solidFill>
                  <a:srgbClr val="27408B"/>
                </a:solidFill>
                <a:latin typeface="Arial Narrow" panose="020B0606020202030204" pitchFamily="34" charset="0"/>
              </a:rPr>
              <a:t>         In Service Decision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65240" y="2863567"/>
            <a:ext cx="6264334" cy="2841908"/>
            <a:chOff x="465240" y="2863567"/>
            <a:chExt cx="6264334" cy="2841908"/>
          </a:xfrm>
        </p:grpSpPr>
        <p:sp>
          <p:nvSpPr>
            <p:cNvPr id="3" name="Oval 2"/>
            <p:cNvSpPr/>
            <p:nvPr/>
          </p:nvSpPr>
          <p:spPr>
            <a:xfrm>
              <a:off x="465240" y="5372100"/>
              <a:ext cx="2286000" cy="2762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606776" y="4991100"/>
              <a:ext cx="1724572" cy="7143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069062" y="2863567"/>
              <a:ext cx="660512" cy="4513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3" idx="6"/>
              <a:endCxn id="56" idx="2"/>
            </p:cNvCxnSpPr>
            <p:nvPr/>
          </p:nvCxnSpPr>
          <p:spPr>
            <a:xfrm flipV="1">
              <a:off x="2751240" y="5348288"/>
              <a:ext cx="1855536" cy="1619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7" idx="4"/>
              <a:endCxn id="56" idx="0"/>
            </p:cNvCxnSpPr>
            <p:nvPr/>
          </p:nvCxnSpPr>
          <p:spPr>
            <a:xfrm flipH="1">
              <a:off x="5469062" y="3314874"/>
              <a:ext cx="930256" cy="16762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36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9463" y="452223"/>
            <a:ext cx="7583488" cy="1143000"/>
          </a:xfrm>
        </p:spPr>
        <p:txBody>
          <a:bodyPr/>
          <a:lstStyle/>
          <a:p>
            <a:r>
              <a:rPr lang="en-US" dirty="0" smtClean="0"/>
              <a:t>FAA NSWRC Timeline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3886220" y="2115833"/>
            <a:ext cx="3457975" cy="26449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1480476" y="1676776"/>
            <a:ext cx="5715000" cy="436427"/>
            <a:chOff x="1600693" y="1749623"/>
            <a:chExt cx="5715000" cy="436427"/>
          </a:xfrm>
        </p:grpSpPr>
        <p:sp>
          <p:nvSpPr>
            <p:cNvPr id="94" name="Isosceles Triangle 93"/>
            <p:cNvSpPr/>
            <p:nvPr/>
          </p:nvSpPr>
          <p:spPr>
            <a:xfrm>
              <a:off x="1774865" y="2021775"/>
              <a:ext cx="152400" cy="1524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98" name="Isosceles Triangle 97"/>
            <p:cNvSpPr/>
            <p:nvPr/>
          </p:nvSpPr>
          <p:spPr>
            <a:xfrm>
              <a:off x="2634837" y="2021775"/>
              <a:ext cx="152400" cy="1524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99" name="Isosceles Triangle 98"/>
            <p:cNvSpPr/>
            <p:nvPr/>
          </p:nvSpPr>
          <p:spPr>
            <a:xfrm>
              <a:off x="3854037" y="2033650"/>
              <a:ext cx="152400" cy="1524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600693" y="1749623"/>
              <a:ext cx="5715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IARD          FID                   ISD		</a:t>
              </a:r>
              <a:endParaRPr lang="en-US" sz="1400" dirty="0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567539" y="2126468"/>
            <a:ext cx="1087109" cy="254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807048" y="2115835"/>
            <a:ext cx="707572" cy="27512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667020" y="2126467"/>
            <a:ext cx="1091326" cy="254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315189" y="2104453"/>
            <a:ext cx="8522526" cy="744177"/>
            <a:chOff x="392874" y="1770423"/>
            <a:chExt cx="8522526" cy="744177"/>
          </a:xfrm>
        </p:grpSpPr>
        <p:grpSp>
          <p:nvGrpSpPr>
            <p:cNvPr id="81" name="Group 80"/>
            <p:cNvGrpSpPr/>
            <p:nvPr/>
          </p:nvGrpSpPr>
          <p:grpSpPr>
            <a:xfrm>
              <a:off x="392874" y="2057400"/>
              <a:ext cx="8522526" cy="457200"/>
              <a:chOff x="392874" y="2057400"/>
              <a:chExt cx="8522526" cy="45720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609600" y="2057400"/>
                <a:ext cx="8001000" cy="152400"/>
                <a:chOff x="609600" y="2057400"/>
                <a:chExt cx="8001000" cy="152400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09600" y="2209800"/>
                  <a:ext cx="80010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ectangle 85"/>
                <p:cNvSpPr/>
                <p:nvPr/>
              </p:nvSpPr>
              <p:spPr>
                <a:xfrm>
                  <a:off x="621475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1706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2849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3992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5135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8564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421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6278881" y="2057400"/>
                  <a:ext cx="45719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392874" y="2206823"/>
                <a:ext cx="85225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2010             2015               2020                2025              2030                2035               2040                2045  </a:t>
                </a:r>
                <a:endParaRPr lang="en-US" sz="1400" dirty="0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926538" y="1770423"/>
              <a:ext cx="6607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MA                  IA          Prototype             Implementation / Deployment</a:t>
              </a:r>
              <a:endParaRPr lang="en-US" sz="1400" b="1" dirty="0"/>
            </a:p>
          </p:txBody>
        </p:sp>
      </p:grpSp>
      <p:sp>
        <p:nvSpPr>
          <p:cNvPr id="73" name="Pentagon 72"/>
          <p:cNvSpPr/>
          <p:nvPr/>
        </p:nvSpPr>
        <p:spPr>
          <a:xfrm>
            <a:off x="3950524" y="1686133"/>
            <a:ext cx="4964876" cy="22860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256314" y="1635656"/>
            <a:ext cx="3230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In-Service Management</a:t>
            </a:r>
            <a:endParaRPr lang="en-US" sz="1400" b="1" dirty="0"/>
          </a:p>
        </p:txBody>
      </p:sp>
      <p:grpSp>
        <p:nvGrpSpPr>
          <p:cNvPr id="56" name="Group 55"/>
          <p:cNvGrpSpPr/>
          <p:nvPr/>
        </p:nvGrpSpPr>
        <p:grpSpPr>
          <a:xfrm>
            <a:off x="318727" y="4649164"/>
            <a:ext cx="8522526" cy="457200"/>
            <a:chOff x="392874" y="2057400"/>
            <a:chExt cx="8522526" cy="457200"/>
          </a:xfrm>
        </p:grpSpPr>
        <p:grpSp>
          <p:nvGrpSpPr>
            <p:cNvPr id="60" name="Group 59"/>
            <p:cNvGrpSpPr/>
            <p:nvPr/>
          </p:nvGrpSpPr>
          <p:grpSpPr>
            <a:xfrm>
              <a:off x="609600" y="2057400"/>
              <a:ext cx="8001000" cy="152400"/>
              <a:chOff x="609600" y="2057400"/>
              <a:chExt cx="8001000" cy="1524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609600" y="2209800"/>
                <a:ext cx="800100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 69"/>
              <p:cNvSpPr/>
              <p:nvPr/>
            </p:nvSpPr>
            <p:spPr>
              <a:xfrm>
                <a:off x="621475" y="2057400"/>
                <a:ext cx="4571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706881" y="2057400"/>
                <a:ext cx="4571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849881" y="2057400"/>
                <a:ext cx="4571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992881" y="2057400"/>
                <a:ext cx="4571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5135881" y="2057400"/>
                <a:ext cx="4571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564881" y="2057400"/>
                <a:ext cx="4571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421881" y="2057400"/>
                <a:ext cx="4571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278881" y="2057400"/>
                <a:ext cx="4571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92874" y="2206823"/>
              <a:ext cx="8522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2010             2015               2020                2025              2030                2035               2040                2045  </a:t>
              </a:r>
              <a:endParaRPr lang="en-US" sz="1400" dirty="0"/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66649" y="5153249"/>
            <a:ext cx="3319570" cy="640655"/>
            <a:chOff x="566649" y="5153249"/>
            <a:chExt cx="3319570" cy="640655"/>
          </a:xfrm>
        </p:grpSpPr>
        <p:sp>
          <p:nvSpPr>
            <p:cNvPr id="106" name="Rectangle 105"/>
            <p:cNvSpPr/>
            <p:nvPr/>
          </p:nvSpPr>
          <p:spPr>
            <a:xfrm>
              <a:off x="566649" y="5153249"/>
              <a:ext cx="1947971" cy="2543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MPAR Research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601588" y="5539575"/>
              <a:ext cx="973985" cy="2543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ATD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Pentagon 115"/>
            <p:cNvSpPr/>
            <p:nvPr/>
          </p:nvSpPr>
          <p:spPr>
            <a:xfrm>
              <a:off x="2661648" y="5525379"/>
              <a:ext cx="1224571" cy="268525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Pathfinding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7" name="Title 4"/>
          <p:cNvSpPr txBox="1">
            <a:spLocks/>
          </p:cNvSpPr>
          <p:nvPr/>
        </p:nvSpPr>
        <p:spPr>
          <a:xfrm>
            <a:off x="773983" y="2848630"/>
            <a:ext cx="7583488" cy="865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NOAA Timeline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492743" y="4233428"/>
            <a:ext cx="1145701" cy="548252"/>
            <a:chOff x="1492743" y="4233428"/>
            <a:chExt cx="1145701" cy="548252"/>
          </a:xfrm>
        </p:grpSpPr>
        <p:grpSp>
          <p:nvGrpSpPr>
            <p:cNvPr id="27" name="Group 26"/>
            <p:cNvGrpSpPr/>
            <p:nvPr/>
          </p:nvGrpSpPr>
          <p:grpSpPr>
            <a:xfrm>
              <a:off x="2200294" y="4276856"/>
              <a:ext cx="438150" cy="504824"/>
              <a:chOff x="8220075" y="3048000"/>
              <a:chExt cx="438150" cy="504824"/>
            </a:xfrm>
          </p:grpSpPr>
          <p:sp>
            <p:nvSpPr>
              <p:cNvPr id="24" name="Isosceles Triangle 23"/>
              <p:cNvSpPr/>
              <p:nvPr/>
            </p:nvSpPr>
            <p:spPr>
              <a:xfrm flipV="1">
                <a:off x="8357471" y="3333749"/>
                <a:ext cx="156122" cy="219075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220075" y="3048000"/>
                <a:ext cx="438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IID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16200000">
              <a:off x="1708738" y="4017433"/>
              <a:ext cx="372496" cy="804486"/>
              <a:chOff x="6687016" y="981075"/>
              <a:chExt cx="638175" cy="1500187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6762750" y="981075"/>
                <a:ext cx="466725" cy="1428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810375" y="1981200"/>
                <a:ext cx="371475" cy="361950"/>
              </a:xfrm>
              <a:prstGeom prst="ellipse">
                <a:avLst/>
              </a:prstGeom>
              <a:solidFill>
                <a:schemeClr val="accent4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810375" y="1514475"/>
                <a:ext cx="371475" cy="36195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6810375" y="1057275"/>
                <a:ext cx="371475" cy="361950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6687016" y="1838325"/>
                <a:ext cx="638175" cy="642937"/>
                <a:chOff x="6877516" y="771525"/>
                <a:chExt cx="638175" cy="642937"/>
              </a:xfrm>
            </p:grpSpPr>
            <p:sp>
              <p:nvSpPr>
                <p:cNvPr id="124" name="Plus 123"/>
                <p:cNvSpPr/>
                <p:nvPr/>
              </p:nvSpPr>
              <p:spPr>
                <a:xfrm>
                  <a:off x="6886575" y="776287"/>
                  <a:ext cx="609600" cy="638175"/>
                </a:xfrm>
                <a:prstGeom prst="mathPlus">
                  <a:avLst>
                    <a:gd name="adj1" fmla="val 4770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Plus 124"/>
                <p:cNvSpPr/>
                <p:nvPr/>
              </p:nvSpPr>
              <p:spPr>
                <a:xfrm rot="1800000">
                  <a:off x="6886575" y="771525"/>
                  <a:ext cx="609600" cy="638175"/>
                </a:xfrm>
                <a:prstGeom prst="mathPlus">
                  <a:avLst>
                    <a:gd name="adj1" fmla="val 4770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Plus 125"/>
                <p:cNvSpPr/>
                <p:nvPr/>
              </p:nvSpPr>
              <p:spPr>
                <a:xfrm rot="3600000">
                  <a:off x="6891804" y="781404"/>
                  <a:ext cx="609600" cy="638175"/>
                </a:xfrm>
                <a:prstGeom prst="mathPlus">
                  <a:avLst>
                    <a:gd name="adj1" fmla="val 4770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9" name="Group 28"/>
          <p:cNvGrpSpPr/>
          <p:nvPr/>
        </p:nvGrpSpPr>
        <p:grpSpPr>
          <a:xfrm>
            <a:off x="1602079" y="3153295"/>
            <a:ext cx="7332194" cy="1017292"/>
            <a:chOff x="1602079" y="3153295"/>
            <a:chExt cx="7332194" cy="1017292"/>
          </a:xfrm>
        </p:grpSpPr>
        <p:grpSp>
          <p:nvGrpSpPr>
            <p:cNvPr id="23" name="Group 22"/>
            <p:cNvGrpSpPr/>
            <p:nvPr/>
          </p:nvGrpSpPr>
          <p:grpSpPr>
            <a:xfrm>
              <a:off x="1617279" y="3153295"/>
              <a:ext cx="7316994" cy="1017292"/>
              <a:chOff x="1617279" y="3153295"/>
              <a:chExt cx="7316994" cy="101729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617279" y="3902068"/>
                <a:ext cx="3412992" cy="268519"/>
                <a:chOff x="1617279" y="4221058"/>
                <a:chExt cx="3412992" cy="268519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1617279" y="4235248"/>
                  <a:ext cx="1506921" cy="254329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WSR-88D SLEP</a:t>
                  </a:r>
                  <a:endPara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" name="Pentagon 5"/>
                <p:cNvSpPr/>
                <p:nvPr/>
              </p:nvSpPr>
              <p:spPr>
                <a:xfrm>
                  <a:off x="3179128" y="4224615"/>
                  <a:ext cx="769114" cy="254329"/>
                </a:xfrm>
                <a:prstGeom prst="homePlat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Pentagon 103"/>
                <p:cNvSpPr/>
                <p:nvPr/>
              </p:nvSpPr>
              <p:spPr>
                <a:xfrm>
                  <a:off x="4033306" y="4228153"/>
                  <a:ext cx="598344" cy="261424"/>
                </a:xfrm>
                <a:prstGeom prst="homePlat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Pentagon 104"/>
                <p:cNvSpPr/>
                <p:nvPr/>
              </p:nvSpPr>
              <p:spPr>
                <a:xfrm>
                  <a:off x="4717356" y="4221058"/>
                  <a:ext cx="312915" cy="254329"/>
                </a:xfrm>
                <a:prstGeom prst="homePlat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5278903" y="3153295"/>
                <a:ext cx="36553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SLEP = Service Life Extension Program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1602079" y="3594291"/>
              <a:ext cx="4570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 be done to keep WSR-88D viable through 2030</a:t>
              </a:r>
              <a:endPara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970049" y="4315578"/>
            <a:ext cx="4576024" cy="307777"/>
            <a:chOff x="3970049" y="4315578"/>
            <a:chExt cx="4576024" cy="307777"/>
          </a:xfrm>
        </p:grpSpPr>
        <p:grpSp>
          <p:nvGrpSpPr>
            <p:cNvPr id="9" name="Group 8"/>
            <p:cNvGrpSpPr/>
            <p:nvPr/>
          </p:nvGrpSpPr>
          <p:grpSpPr>
            <a:xfrm>
              <a:off x="3970049" y="4316755"/>
              <a:ext cx="3391726" cy="268500"/>
              <a:chOff x="4055774" y="4540048"/>
              <a:chExt cx="3391726" cy="268500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4055774" y="4547143"/>
                <a:ext cx="1506921" cy="254329"/>
              </a:xfrm>
              <a:prstGeom prst="rect">
                <a:avLst/>
              </a:prstGeom>
              <a:solidFill>
                <a:srgbClr val="CCCCFF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Another SLEP?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Pentagon 109"/>
              <p:cNvSpPr/>
              <p:nvPr/>
            </p:nvSpPr>
            <p:spPr>
              <a:xfrm>
                <a:off x="5628256" y="4547143"/>
                <a:ext cx="769114" cy="254329"/>
              </a:xfrm>
              <a:prstGeom prst="homePlate">
                <a:avLst/>
              </a:prstGeom>
              <a:solidFill>
                <a:srgbClr val="CCCCFF"/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Pentagon 110"/>
              <p:cNvSpPr/>
              <p:nvPr/>
            </p:nvSpPr>
            <p:spPr>
              <a:xfrm>
                <a:off x="6461168" y="4540048"/>
                <a:ext cx="598344" cy="261424"/>
              </a:xfrm>
              <a:prstGeom prst="homePlate">
                <a:avLst/>
              </a:prstGeom>
              <a:solidFill>
                <a:srgbClr val="CCCCFF"/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Pentagon 111"/>
              <p:cNvSpPr/>
              <p:nvPr/>
            </p:nvSpPr>
            <p:spPr>
              <a:xfrm>
                <a:off x="7134585" y="4554219"/>
                <a:ext cx="312915" cy="254329"/>
              </a:xfrm>
              <a:prstGeom prst="homePlate">
                <a:avLst/>
              </a:prstGeom>
              <a:solidFill>
                <a:srgbClr val="CCCCFF"/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7497852" y="4315578"/>
              <a:ext cx="10482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A</a:t>
              </a:r>
              <a:endPara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667019" y="5115678"/>
            <a:ext cx="5879054" cy="1287347"/>
            <a:chOff x="2667019" y="5115678"/>
            <a:chExt cx="5879054" cy="1287347"/>
          </a:xfrm>
        </p:grpSpPr>
        <p:grpSp>
          <p:nvGrpSpPr>
            <p:cNvPr id="21" name="Group 20"/>
            <p:cNvGrpSpPr/>
            <p:nvPr/>
          </p:nvGrpSpPr>
          <p:grpSpPr>
            <a:xfrm>
              <a:off x="2667019" y="5131958"/>
              <a:ext cx="4740974" cy="1271067"/>
              <a:chOff x="2667019" y="5131958"/>
              <a:chExt cx="4740974" cy="1271067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2667019" y="5146154"/>
                <a:ext cx="1066801" cy="25432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Prototype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833055" y="5131958"/>
                <a:ext cx="3574938" cy="1271067"/>
                <a:chOff x="3833055" y="5131958"/>
                <a:chExt cx="3574938" cy="1271067"/>
              </a:xfrm>
            </p:grpSpPr>
            <p:sp>
              <p:nvSpPr>
                <p:cNvPr id="109" name="Pentagon 108"/>
                <p:cNvSpPr/>
                <p:nvPr/>
              </p:nvSpPr>
              <p:spPr>
                <a:xfrm>
                  <a:off x="3886220" y="5131958"/>
                  <a:ext cx="3521773" cy="268525"/>
                </a:xfrm>
                <a:prstGeom prst="homePlate">
                  <a:avLst/>
                </a:prstGeom>
                <a:solidFill>
                  <a:srgbClr val="92D050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MPAR Deployment?</a:t>
                  </a:r>
                  <a:endPara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ight Brace 9"/>
                <p:cNvSpPr/>
                <p:nvPr/>
              </p:nvSpPr>
              <p:spPr>
                <a:xfrm rot="5400000">
                  <a:off x="4353265" y="5057922"/>
                  <a:ext cx="270398" cy="1139462"/>
                </a:xfrm>
                <a:prstGeom prst="rightBrace">
                  <a:avLst>
                    <a:gd name="adj1" fmla="val 22345"/>
                    <a:gd name="adj2" fmla="val 48300"/>
                  </a:avLst>
                </a:prstGeom>
                <a:ln>
                  <a:solidFill>
                    <a:schemeClr val="accent4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833055" y="5879805"/>
                  <a:ext cx="13700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chemeClr val="accent4">
                          <a:lumMod val="90000"/>
                          <a:lumOff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Deploy FAA radars first</a:t>
                  </a:r>
                  <a:endParaRPr lang="en-US" sz="1400" b="1" dirty="0">
                    <a:solidFill>
                      <a:schemeClr val="accent4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Right Brace 112"/>
                <p:cNvSpPr/>
                <p:nvPr/>
              </p:nvSpPr>
              <p:spPr>
                <a:xfrm rot="5400000">
                  <a:off x="5801554" y="4807604"/>
                  <a:ext cx="270398" cy="1647173"/>
                </a:xfrm>
                <a:prstGeom prst="rightBrace">
                  <a:avLst>
                    <a:gd name="adj1" fmla="val 22345"/>
                    <a:gd name="adj2" fmla="val 48300"/>
                  </a:avLst>
                </a:prstGeom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5016855" y="5872710"/>
                  <a:ext cx="20426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chemeClr val="accent3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Deploy NWS radars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chemeClr val="accent3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starting ~2030</a:t>
                  </a:r>
                  <a:endParaRPr lang="en-US" sz="1400" b="1" dirty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29" name="TextBox 128"/>
            <p:cNvSpPr txBox="1"/>
            <p:nvPr/>
          </p:nvSpPr>
          <p:spPr>
            <a:xfrm>
              <a:off x="7497852" y="5115678"/>
              <a:ext cx="10482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B</a:t>
              </a:r>
              <a:endParaRPr lang="en-US" sz="14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9463" y="619357"/>
            <a:ext cx="7583488" cy="1143000"/>
          </a:xfrm>
        </p:spPr>
        <p:txBody>
          <a:bodyPr/>
          <a:lstStyle/>
          <a:p>
            <a:r>
              <a:rPr lang="en-US" dirty="0" smtClean="0"/>
              <a:t>MPAR 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463" y="1797968"/>
            <a:ext cx="7840662" cy="437954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Phased </a:t>
            </a:r>
            <a:r>
              <a:rPr lang="en-US" sz="2400" dirty="0" smtClean="0"/>
              <a:t>array radar technology may </a:t>
            </a:r>
            <a:r>
              <a:rPr lang="en-US" sz="2400" dirty="0"/>
              <a:t>be necessary to meet evolving NWS requirements</a:t>
            </a:r>
          </a:p>
          <a:p>
            <a:pPr lvl="1"/>
            <a:r>
              <a:rPr lang="en-US" sz="2200" dirty="0"/>
              <a:t>Simultaneous multi-function (weather and aircraft) operation only viable via phased array radar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NWRT/PAR has been a very valuable tool for MPAR R&amp;D</a:t>
            </a:r>
          </a:p>
          <a:p>
            <a:pPr lvl="1"/>
            <a:r>
              <a:rPr lang="en-US" sz="2200" dirty="0" smtClean="0"/>
              <a:t>The Advanced Technology Demonstrator (ATD) is needed to perform additional MPAR R&amp;D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MPAR R&amp;D partnership with FAA is very strong</a:t>
            </a:r>
          </a:p>
          <a:p>
            <a:pPr lvl="1"/>
            <a:r>
              <a:rPr lang="en-US" sz="2200" dirty="0" smtClean="0"/>
              <a:t>Working together to build the ATD</a:t>
            </a:r>
          </a:p>
          <a:p>
            <a:pPr lvl="1"/>
            <a:r>
              <a:rPr lang="en-US" sz="2200" dirty="0" smtClean="0"/>
              <a:t>ATD offers an opportunity to initiate closer collaboration with the air surveillance components of DOD and DHS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FAA Initial Investment Decision is rapidly approaching</a:t>
            </a:r>
          </a:p>
          <a:p>
            <a:pPr lvl="1"/>
            <a:r>
              <a:rPr lang="en-US" sz="2200" dirty="0" smtClean="0"/>
              <a:t>NOAA will have a decision to make in December 2017</a:t>
            </a:r>
            <a:endParaRPr lang="en-US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11718"/>
            <a:ext cx="758348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MPAR Collaborators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885793" y="4065721"/>
            <a:ext cx="7713214" cy="2037274"/>
            <a:chOff x="4925225" y="5181262"/>
            <a:chExt cx="3464031" cy="901582"/>
          </a:xfrm>
        </p:grpSpPr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599" y="5181262"/>
              <a:ext cx="44245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225" y="5724349"/>
              <a:ext cx="457200" cy="22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6420" y="5327813"/>
              <a:ext cx="822960" cy="17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697" y="5185884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704" y="5585882"/>
              <a:ext cx="714882" cy="4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290" y="5680703"/>
              <a:ext cx="457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0616" y="5784740"/>
              <a:ext cx="548640" cy="10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490" y="5659622"/>
              <a:ext cx="365760" cy="356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056" y="5268804"/>
              <a:ext cx="365760" cy="35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807" y="5185884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807" y="5734334"/>
              <a:ext cx="457200" cy="207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59" b="31183"/>
            <a:stretch/>
          </p:blipFill>
          <p:spPr bwMode="auto">
            <a:xfrm>
              <a:off x="5468315" y="5724349"/>
              <a:ext cx="457200" cy="217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86" b="36012"/>
            <a:stretch/>
          </p:blipFill>
          <p:spPr bwMode="auto">
            <a:xfrm>
              <a:off x="6533090" y="5332687"/>
              <a:ext cx="457200" cy="16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4" y="1779337"/>
            <a:ext cx="953100" cy="953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2" y="2913324"/>
            <a:ext cx="935662" cy="9356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62705" y="1807532"/>
            <a:ext cx="600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Mark Benner, Rodger Brown, Richard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Doviak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Pam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Heinselman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Michael Jain, Michael Shattuck, Arthur Witt, Vincent Wood,  Allen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Zahrai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Zrnic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23712" y="2831838"/>
            <a:ext cx="6371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Adams, Katie Bowden, Don Burgess, Chris Curtis, Eddie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Forren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Douglas Forsyth, Igor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Charles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Kuster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Valery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Melnikov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Djordje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Mirkovic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David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Priegnitz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Mike Schmidt, Robin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Tanamachi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John Thompson, Sebastian Torres, Daniel 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Wasielewski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38596"/>
            <a:ext cx="7583488" cy="1143000"/>
          </a:xfrm>
        </p:spPr>
        <p:txBody>
          <a:bodyPr/>
          <a:lstStyle/>
          <a:p>
            <a:r>
              <a:rPr lang="en-US" dirty="0" smtClean="0"/>
              <a:t>Q) Why Phased Array Radar?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775637"/>
            <a:ext cx="7439505" cy="4409693"/>
          </a:xfrm>
        </p:spPr>
        <p:txBody>
          <a:bodyPr>
            <a:normAutofit/>
          </a:bodyPr>
          <a:lstStyle/>
          <a:p>
            <a:pPr marL="457200" indent="-457200">
              <a:buAutoNum type="alphaUcParenR"/>
            </a:pPr>
            <a:r>
              <a:rPr lang="en-US" b="1" dirty="0" smtClean="0">
                <a:latin typeface="Arial"/>
                <a:cs typeface="Arial"/>
              </a:rPr>
              <a:t>To meet NOAA’s evolving requirements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Arial"/>
                <a:cs typeface="Arial"/>
              </a:rPr>
              <a:t>      for radar observations.</a:t>
            </a:r>
          </a:p>
          <a:p>
            <a:r>
              <a:rPr lang="en-US" dirty="0" smtClean="0">
                <a:latin typeface="Arial"/>
                <a:cs typeface="Arial"/>
              </a:rPr>
              <a:t>Faster Volume Updates </a:t>
            </a:r>
          </a:p>
          <a:p>
            <a:pPr lvl="1"/>
            <a:r>
              <a:rPr lang="en-US" dirty="0" smtClean="0"/>
              <a:t>Improved Probability of Detection (POD) and False Alarm Ratio (FAR), increased tornado warning lead-times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Data assimilation into numerical weather models (Warn On Forecast)</a:t>
            </a:r>
          </a:p>
          <a:p>
            <a:r>
              <a:rPr lang="en-US" dirty="0" smtClean="0">
                <a:latin typeface="Arial"/>
                <a:cs typeface="Arial"/>
              </a:rPr>
              <a:t>Electronic Adaptive Scanning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Based on prioritization – Scan when and where needed</a:t>
            </a: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These benefits are not possible with the WSR-88D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2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51493" r="-11194" b="-51367"/>
          <a:stretch/>
        </p:blipFill>
        <p:spPr>
          <a:xfrm>
            <a:off x="6647120" y="1545838"/>
            <a:ext cx="2450523" cy="31962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4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547920"/>
            <a:ext cx="7583488" cy="1143000"/>
          </a:xfrm>
        </p:spPr>
        <p:txBody>
          <a:bodyPr/>
          <a:lstStyle/>
          <a:p>
            <a:r>
              <a:rPr lang="en-US" dirty="0" smtClean="0"/>
              <a:t>Electronic Scanning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 bwMode="auto">
          <a:xfrm>
            <a:off x="549275" y="1678169"/>
            <a:ext cx="4022725" cy="2209800"/>
          </a:xfrm>
          <a:prstGeom prst="roundRect">
            <a:avLst>
              <a:gd name="adj" fmla="val 5977"/>
            </a:avLst>
          </a:prstGeom>
          <a:solidFill>
            <a:srgbClr val="003366">
              <a:alpha val="45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Conventional scanning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/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Sequential scanning only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(including “clear” air)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8" name="Picture 37" descr="88D_sca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678169"/>
            <a:ext cx="4000500" cy="2286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93837" y="275029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NEXRAD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9275" y="4084670"/>
            <a:ext cx="8175625" cy="2286000"/>
            <a:chOff x="549275" y="4084670"/>
            <a:chExt cx="8175625" cy="2286000"/>
          </a:xfrm>
        </p:grpSpPr>
        <p:pic>
          <p:nvPicPr>
            <p:cNvPr id="39" name="Picture 38" descr="PAR_scan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4400" y="4084670"/>
              <a:ext cx="4000500" cy="228600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549275" y="4084670"/>
              <a:ext cx="4022725" cy="2286000"/>
              <a:chOff x="549275" y="4084670"/>
              <a:chExt cx="4022725" cy="2286000"/>
            </a:xfrm>
          </p:grpSpPr>
          <p:sp>
            <p:nvSpPr>
              <p:cNvPr id="36" name="Rounded Rectangle 35"/>
              <p:cNvSpPr/>
              <p:nvPr/>
            </p:nvSpPr>
            <p:spPr bwMode="auto">
              <a:xfrm>
                <a:off x="549275" y="4084670"/>
                <a:ext cx="4022725" cy="2286000"/>
              </a:xfrm>
              <a:prstGeom prst="roundRect">
                <a:avLst>
                  <a:gd name="adj" fmla="val 5977"/>
                </a:avLst>
              </a:prstGeom>
              <a:solidFill>
                <a:srgbClr val="3D6C98">
                  <a:alpha val="70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buFont typeface="Monotype Sorts" pitchFamily="2" charset="2"/>
                  <a:buNone/>
                  <a:defRPr/>
                </a:pPr>
                <a:r>
                  <a:rPr lang="en-US" sz="2800" b="1" dirty="0" smtClean="0">
                    <a:solidFill>
                      <a:schemeClr val="bg1"/>
                    </a:solidFill>
                    <a:latin typeface="+mn-lt"/>
                  </a:rPr>
                  <a:t>Electronic Adaptive </a:t>
                </a:r>
                <a:r>
                  <a:rPr lang="en-US" sz="2800" b="1" dirty="0">
                    <a:solidFill>
                      <a:schemeClr val="bg1"/>
                    </a:solidFill>
                    <a:latin typeface="+mn-lt"/>
                  </a:rPr>
                  <a:t>scanning</a:t>
                </a:r>
              </a:p>
              <a:p>
                <a:pPr algn="ctr">
                  <a:buFont typeface="Monotype Sorts" pitchFamily="2" charset="2"/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+mn-lt"/>
                  </a:rPr>
                  <a:t/>
                </a:r>
                <a:br>
                  <a:rPr lang="en-US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dirty="0" smtClean="0">
                    <a:solidFill>
                      <a:schemeClr val="bg1"/>
                    </a:solidFill>
                    <a:latin typeface="+mn-lt"/>
                  </a:rPr>
                  <a:t>Concentrates radar</a:t>
                </a:r>
              </a:p>
              <a:p>
                <a:pPr algn="ctr">
                  <a:buFont typeface="Monotype Sorts" pitchFamily="2" charset="2"/>
                  <a:buNone/>
                  <a:defRPr/>
                </a:pPr>
                <a:r>
                  <a:rPr lang="en-US" dirty="0" smtClean="0">
                    <a:solidFill>
                      <a:schemeClr val="bg1"/>
                    </a:solidFill>
                    <a:latin typeface="+mn-lt"/>
                  </a:rPr>
                  <a:t>only on areas of concern</a:t>
                </a:r>
                <a:endParaRPr lang="en-US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36637" y="5175540"/>
                <a:ext cx="304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Phased Array Radar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56063" y="692780"/>
            <a:ext cx="4897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http://wdssii.nssl.noaa.gov/web/wdss2/products/radar/MPAR/par_scan.shtml</a:t>
            </a:r>
          </a:p>
        </p:txBody>
      </p:sp>
    </p:spTree>
    <p:extLst>
      <p:ext uri="{BB962C8B-B14F-4D97-AF65-F5344CB8AC3E}">
        <p14:creationId xmlns:p14="http://schemas.microsoft.com/office/powerpoint/2010/main" val="994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9" y="1842888"/>
            <a:ext cx="7891130" cy="4475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212" y="-379231"/>
            <a:ext cx="79248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El Reno EF3 Tornado 31 May 2013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071" y="5935771"/>
            <a:ext cx="33395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NWRT/PAR: 1.2-min updates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6279" y="5935771"/>
            <a:ext cx="33085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WSR-88D: 4.2-min updates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463" y="914400"/>
            <a:ext cx="78772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tornadic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storm seen earlier and more clearly by Phased Array Radar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Direction of tornado path captured better by Phased Array Radar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61637" y="716144"/>
            <a:ext cx="5858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wdssii.nssl.noaa.gov/web/wdss2/products/radar/MPAR/NWRT/ELReno_NWRTPAR.gif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513" y="740216"/>
            <a:ext cx="8229600" cy="690961"/>
          </a:xfrm>
        </p:spPr>
        <p:txBody>
          <a:bodyPr>
            <a:noAutofit/>
          </a:bodyPr>
          <a:lstStyle/>
          <a:p>
            <a:r>
              <a:rPr lang="en-US" sz="4000" dirty="0" smtClean="0"/>
              <a:t>MPAR Concept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01000" y="6492875"/>
            <a:ext cx="961113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E1EB394-4EE3-4703-8438-018112B8975F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5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311" y="1447799"/>
            <a:ext cx="2813012" cy="5029199"/>
            <a:chOff x="383832" y="182561"/>
            <a:chExt cx="2813012" cy="5943600"/>
          </a:xfrm>
        </p:grpSpPr>
        <p:sp>
          <p:nvSpPr>
            <p:cNvPr id="6" name="AutoShape 2"/>
            <p:cNvSpPr>
              <a:spLocks noChangeArrowheads="1"/>
            </p:cNvSpPr>
            <p:nvPr/>
          </p:nvSpPr>
          <p:spPr bwMode="auto">
            <a:xfrm>
              <a:off x="1195525" y="3389076"/>
              <a:ext cx="1358006" cy="1241946"/>
            </a:xfrm>
            <a:prstGeom prst="flowChartMerge">
              <a:avLst/>
            </a:prstGeom>
            <a:solidFill>
              <a:srgbClr val="FF0000">
                <a:alpha val="5215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383832" y="182561"/>
              <a:ext cx="2813012" cy="59436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5400000">
              <a:off x="1164844" y="3630338"/>
              <a:ext cx="1419367" cy="58200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10" name="Picture 8" descr="radar_types_MPA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5525" y="4719733"/>
              <a:ext cx="1455006" cy="1317720"/>
            </a:xfrm>
            <a:prstGeom prst="rect">
              <a:avLst/>
            </a:prstGeom>
            <a:noFill/>
            <a:effectLst>
              <a:outerShdw blurRad="63500" dist="35921" dir="13500000" algn="ctr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 rot="5400000">
              <a:off x="1297910" y="3556861"/>
              <a:ext cx="1153236" cy="48500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9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4">
                <a:lumMod val="90000"/>
                <a:lumOff val="1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389525" y="3514581"/>
              <a:ext cx="970004" cy="1027732"/>
            </a:xfrm>
            <a:prstGeom prst="flowChartMerge">
              <a:avLst/>
            </a:prstGeom>
            <a:solidFill>
              <a:schemeClr val="accent4">
                <a:lumMod val="90000"/>
                <a:lumOff val="1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583526" y="3514581"/>
              <a:ext cx="582002" cy="939022"/>
            </a:xfrm>
            <a:prstGeom prst="flowChartMerg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540772" y="3602699"/>
              <a:ext cx="708912" cy="763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Gloucester MT Extra Condensed" pitchFamily="18" charset="0"/>
                  <a:ea typeface="ＭＳ Ｐゴシック"/>
                  <a:cs typeface="ＭＳ Ｐゴシック"/>
                </a:rPr>
                <a:t>Weather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Gloucester MT Extra Condensed" pitchFamily="18" charset="0"/>
                  <a:ea typeface="ＭＳ Ｐゴシック"/>
                  <a:cs typeface="ＭＳ Ｐゴシック"/>
                </a:rPr>
                <a:t>Radar</a:t>
              </a:r>
              <a:endParaRPr lang="en-US" dirty="0">
                <a:solidFill>
                  <a:srgbClr val="FF0000"/>
                </a:solidFill>
                <a:latin typeface="Gloucester MT Extra Condensed" pitchFamily="18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 flipH="1">
              <a:off x="2399946" y="3602699"/>
              <a:ext cx="681149" cy="763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Gloucester MT Extra Condensed" pitchFamily="18" charset="0"/>
                  <a:ea typeface="ＭＳ Ｐゴシック"/>
                  <a:cs typeface="ＭＳ Ｐゴシック"/>
                </a:rPr>
                <a:t>Aircraft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Gloucester MT Extra Condensed" pitchFamily="18" charset="0"/>
                  <a:ea typeface="ＭＳ Ｐゴシック"/>
                  <a:cs typeface="ＭＳ Ｐゴシック"/>
                </a:rPr>
                <a:t>Radar</a:t>
              </a:r>
              <a:endParaRPr lang="en-US" dirty="0">
                <a:solidFill>
                  <a:schemeClr val="accent4">
                    <a:lumMod val="90000"/>
                    <a:lumOff val="10000"/>
                  </a:schemeClr>
                </a:solidFill>
                <a:latin typeface="Gloucester MT Extra Condensed" pitchFamily="18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83772" y="6484711"/>
            <a:ext cx="45257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67000" y="748380"/>
            <a:ext cx="6477000" cy="5705999"/>
            <a:chOff x="2667000" y="748380"/>
            <a:chExt cx="6477000" cy="5705999"/>
          </a:xfrm>
        </p:grpSpPr>
        <p:grpSp>
          <p:nvGrpSpPr>
            <p:cNvPr id="24" name="Group 23"/>
            <p:cNvGrpSpPr/>
            <p:nvPr/>
          </p:nvGrpSpPr>
          <p:grpSpPr>
            <a:xfrm>
              <a:off x="2667000" y="4724400"/>
              <a:ext cx="6477000" cy="1729979"/>
              <a:chOff x="2667000" y="4724400"/>
              <a:chExt cx="6477000" cy="172997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667000" y="5878288"/>
                <a:ext cx="6477000" cy="228397"/>
                <a:chOff x="2667000" y="5610434"/>
                <a:chExt cx="6477000" cy="228397"/>
              </a:xfrm>
            </p:grpSpPr>
            <p:sp>
              <p:nvSpPr>
                <p:cNvPr id="50" name="Rectangle 36"/>
                <p:cNvSpPr>
                  <a:spLocks noChangeArrowheads="1"/>
                </p:cNvSpPr>
                <p:nvPr/>
              </p:nvSpPr>
              <p:spPr bwMode="auto">
                <a:xfrm>
                  <a:off x="2667000" y="5610434"/>
                  <a:ext cx="24384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algn="r"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Mechanically Rotating</a:t>
                  </a:r>
                </a:p>
              </p:txBody>
            </p:sp>
            <p:sp>
              <p:nvSpPr>
                <p:cNvPr id="56" name="AutoShape 42"/>
                <p:cNvSpPr>
                  <a:spLocks noChangeArrowheads="1"/>
                </p:cNvSpPr>
                <p:nvPr/>
              </p:nvSpPr>
              <p:spPr bwMode="auto">
                <a:xfrm>
                  <a:off x="5105400" y="5639009"/>
                  <a:ext cx="1371600" cy="171450"/>
                </a:xfrm>
                <a:prstGeom prst="rightArrow">
                  <a:avLst>
                    <a:gd name="adj1" fmla="val 50000"/>
                    <a:gd name="adj2" fmla="val 200000"/>
                  </a:avLst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Rectangle 47"/>
                <p:cNvSpPr>
                  <a:spLocks noChangeArrowheads="1"/>
                </p:cNvSpPr>
                <p:nvPr/>
              </p:nvSpPr>
              <p:spPr bwMode="auto">
                <a:xfrm>
                  <a:off x="6477000" y="5610434"/>
                  <a:ext cx="26670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Electronically Steered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2680550" y="6090560"/>
                <a:ext cx="6463450" cy="363819"/>
                <a:chOff x="2680550" y="5229434"/>
                <a:chExt cx="6463450" cy="363819"/>
              </a:xfrm>
            </p:grpSpPr>
            <p:sp>
              <p:nvSpPr>
                <p:cNvPr id="55" name="AutoShape 41"/>
                <p:cNvSpPr>
                  <a:spLocks noChangeArrowheads="1"/>
                </p:cNvSpPr>
                <p:nvPr/>
              </p:nvSpPr>
              <p:spPr bwMode="auto">
                <a:xfrm>
                  <a:off x="5105400" y="5334209"/>
                  <a:ext cx="1371600" cy="171450"/>
                </a:xfrm>
                <a:prstGeom prst="rightArrow">
                  <a:avLst>
                    <a:gd name="adj1" fmla="val 50000"/>
                    <a:gd name="adj2" fmla="val 200000"/>
                  </a:avLst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Rectangle 46"/>
                <p:cNvSpPr>
                  <a:spLocks noChangeArrowheads="1"/>
                </p:cNvSpPr>
                <p:nvPr/>
              </p:nvSpPr>
              <p:spPr bwMode="auto">
                <a:xfrm>
                  <a:off x="6477000" y="5229434"/>
                  <a:ext cx="2667000" cy="3638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Consolidated Maintenance,</a:t>
                  </a:r>
                  <a:b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</a:b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Logistic and Training </a:t>
                  </a:r>
                  <a:r>
                    <a:rPr lang="en-US" sz="1050" b="1" dirty="0" smtClean="0">
                      <a:solidFill>
                        <a:srgbClr val="000099"/>
                      </a:solidFill>
                      <a:latin typeface="Arial" charset="0"/>
                    </a:rPr>
                    <a:t>Programs</a:t>
                  </a:r>
                  <a:endParaRPr lang="en-US" sz="1050" b="1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Rectangle 48"/>
                <p:cNvSpPr>
                  <a:spLocks noChangeArrowheads="1"/>
                </p:cNvSpPr>
                <p:nvPr/>
              </p:nvSpPr>
              <p:spPr bwMode="auto">
                <a:xfrm>
                  <a:off x="2680550" y="5229434"/>
                  <a:ext cx="2424850" cy="3515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2075" tIns="46038" rIns="92075" bIns="46038">
                  <a:spAutoFit/>
                </a:bodyPr>
                <a:lstStyle/>
                <a:p>
                  <a:pPr algn="r"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Multiple Maintenance,</a:t>
                  </a:r>
                  <a:b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</a:b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  Logistic and  Training </a:t>
                  </a:r>
                  <a:r>
                    <a:rPr lang="en-US" sz="1050" b="1" dirty="0" smtClean="0">
                      <a:solidFill>
                        <a:srgbClr val="000099"/>
                      </a:solidFill>
                      <a:latin typeface="Arial" charset="0"/>
                    </a:rPr>
                    <a:t>Programs</a:t>
                  </a:r>
                  <a:endParaRPr lang="en-US" sz="1050" b="1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2667000" y="5570766"/>
                <a:ext cx="6477000" cy="237922"/>
                <a:chOff x="2667000" y="4991309"/>
                <a:chExt cx="6477000" cy="237922"/>
              </a:xfrm>
            </p:grpSpPr>
            <p:sp>
              <p:nvSpPr>
                <p:cNvPr id="54" name="AutoShape 40"/>
                <p:cNvSpPr>
                  <a:spLocks noChangeArrowheads="1"/>
                </p:cNvSpPr>
                <p:nvPr/>
              </p:nvSpPr>
              <p:spPr bwMode="auto">
                <a:xfrm>
                  <a:off x="5105400" y="5048459"/>
                  <a:ext cx="1371600" cy="171450"/>
                </a:xfrm>
                <a:prstGeom prst="rightArrow">
                  <a:avLst>
                    <a:gd name="adj1" fmla="val 50000"/>
                    <a:gd name="adj2" fmla="val 200000"/>
                  </a:avLst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Rectangle 45"/>
                <p:cNvSpPr>
                  <a:spLocks noChangeArrowheads="1"/>
                </p:cNvSpPr>
                <p:nvPr/>
              </p:nvSpPr>
              <p:spPr bwMode="auto">
                <a:xfrm>
                  <a:off x="6477000" y="5000834"/>
                  <a:ext cx="26670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>
                      <a:solidFill>
                        <a:srgbClr val="000099"/>
                      </a:solidFill>
                      <a:latin typeface="Arial" charset="0"/>
                    </a:rPr>
                    <a:t>Scalable to Mission Needs</a:t>
                  </a:r>
                </a:p>
              </p:txBody>
            </p:sp>
            <p:sp>
              <p:nvSpPr>
                <p:cNvPr id="62" name="Rectangle 49"/>
                <p:cNvSpPr>
                  <a:spLocks noChangeArrowheads="1"/>
                </p:cNvSpPr>
                <p:nvPr/>
              </p:nvSpPr>
              <p:spPr bwMode="auto">
                <a:xfrm>
                  <a:off x="2667000" y="4991309"/>
                  <a:ext cx="24384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algn="r"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Non-Scalable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2667000" y="5012872"/>
                <a:ext cx="6477000" cy="228397"/>
                <a:chOff x="2667000" y="4772234"/>
                <a:chExt cx="6477000" cy="228397"/>
              </a:xfrm>
            </p:grpSpPr>
            <p:sp>
              <p:nvSpPr>
                <p:cNvPr id="53" name="AutoShape 39"/>
                <p:cNvSpPr>
                  <a:spLocks noChangeArrowheads="1"/>
                </p:cNvSpPr>
                <p:nvPr/>
              </p:nvSpPr>
              <p:spPr bwMode="auto">
                <a:xfrm>
                  <a:off x="5105400" y="4810334"/>
                  <a:ext cx="1371600" cy="171450"/>
                </a:xfrm>
                <a:prstGeom prst="rightArrow">
                  <a:avLst>
                    <a:gd name="adj1" fmla="val 50000"/>
                    <a:gd name="adj2" fmla="val 200000"/>
                  </a:avLst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57" name="Rectangle 44"/>
                <p:cNvSpPr>
                  <a:spLocks noChangeArrowheads="1"/>
                </p:cNvSpPr>
                <p:nvPr/>
              </p:nvSpPr>
              <p:spPr bwMode="auto">
                <a:xfrm>
                  <a:off x="6477000" y="4772234"/>
                  <a:ext cx="26670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Multi-Mission </a:t>
                  </a:r>
                </a:p>
              </p:txBody>
            </p:sp>
            <p:sp>
              <p:nvSpPr>
                <p:cNvPr id="63" name="Rectangle 50"/>
                <p:cNvSpPr>
                  <a:spLocks noChangeArrowheads="1"/>
                </p:cNvSpPr>
                <p:nvPr/>
              </p:nvSpPr>
              <p:spPr bwMode="auto">
                <a:xfrm>
                  <a:off x="2667000" y="4772234"/>
                  <a:ext cx="24384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algn="r"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Single Mission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2667000" y="4724400"/>
                <a:ext cx="6477000" cy="231572"/>
                <a:chOff x="2667000" y="4540459"/>
                <a:chExt cx="6477000" cy="231572"/>
              </a:xfrm>
            </p:grpSpPr>
            <p:sp>
              <p:nvSpPr>
                <p:cNvPr id="51" name="Rectangle 37"/>
                <p:cNvSpPr>
                  <a:spLocks noChangeArrowheads="1"/>
                </p:cNvSpPr>
                <p:nvPr/>
              </p:nvSpPr>
              <p:spPr bwMode="auto">
                <a:xfrm>
                  <a:off x="6477000" y="4540459"/>
                  <a:ext cx="26670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Single System</a:t>
                  </a:r>
                </a:p>
              </p:txBody>
            </p:sp>
            <p:sp>
              <p:nvSpPr>
                <p:cNvPr id="52" name="AutoShape 38"/>
                <p:cNvSpPr>
                  <a:spLocks noChangeArrowheads="1"/>
                </p:cNvSpPr>
                <p:nvPr/>
              </p:nvSpPr>
              <p:spPr bwMode="auto">
                <a:xfrm>
                  <a:off x="5105400" y="4572209"/>
                  <a:ext cx="1371600" cy="171450"/>
                </a:xfrm>
                <a:prstGeom prst="rightArrow">
                  <a:avLst>
                    <a:gd name="adj1" fmla="val 50000"/>
                    <a:gd name="adj2" fmla="val 200000"/>
                  </a:avLst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Rectangle 51"/>
                <p:cNvSpPr>
                  <a:spLocks noChangeArrowheads="1"/>
                </p:cNvSpPr>
                <p:nvPr/>
              </p:nvSpPr>
              <p:spPr bwMode="auto">
                <a:xfrm>
                  <a:off x="2667000" y="4543634"/>
                  <a:ext cx="24384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algn="r"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 smtClean="0">
                      <a:solidFill>
                        <a:srgbClr val="000099"/>
                      </a:solidFill>
                      <a:latin typeface="Arial" charset="0"/>
                    </a:rPr>
                    <a:t>Eight </a:t>
                  </a:r>
                  <a:r>
                    <a:rPr lang="en-US" sz="1050" b="1" dirty="0">
                      <a:solidFill>
                        <a:srgbClr val="000099"/>
                      </a:solidFill>
                      <a:latin typeface="Arial" charset="0"/>
                    </a:rPr>
                    <a:t>System Types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667000" y="5291819"/>
                <a:ext cx="6477000" cy="228397"/>
                <a:chOff x="2667000" y="4772234"/>
                <a:chExt cx="6477000" cy="228397"/>
              </a:xfrm>
            </p:grpSpPr>
            <p:sp>
              <p:nvSpPr>
                <p:cNvPr id="39" name="AutoShape 39"/>
                <p:cNvSpPr>
                  <a:spLocks noChangeArrowheads="1"/>
                </p:cNvSpPr>
                <p:nvPr/>
              </p:nvSpPr>
              <p:spPr bwMode="auto">
                <a:xfrm>
                  <a:off x="5105400" y="4810334"/>
                  <a:ext cx="1371600" cy="171450"/>
                </a:xfrm>
                <a:prstGeom prst="rightArrow">
                  <a:avLst>
                    <a:gd name="adj1" fmla="val 50000"/>
                    <a:gd name="adj2" fmla="val 200000"/>
                  </a:avLst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40" name="Rectangle 44"/>
                <p:cNvSpPr>
                  <a:spLocks noChangeArrowheads="1"/>
                </p:cNvSpPr>
                <p:nvPr/>
              </p:nvSpPr>
              <p:spPr bwMode="auto">
                <a:xfrm>
                  <a:off x="6477000" y="4772234"/>
                  <a:ext cx="26670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 smtClean="0">
                      <a:solidFill>
                        <a:srgbClr val="000099"/>
                      </a:solidFill>
                      <a:latin typeface="Arial" charset="0"/>
                    </a:rPr>
                    <a:t>Legacy &amp; Emerging Requirements</a:t>
                  </a:r>
                  <a:endParaRPr lang="en-US" sz="1050" b="1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Rectangle 50"/>
                <p:cNvSpPr>
                  <a:spLocks noChangeArrowheads="1"/>
                </p:cNvSpPr>
                <p:nvPr/>
              </p:nvSpPr>
              <p:spPr bwMode="auto">
                <a:xfrm>
                  <a:off x="2667000" y="4772234"/>
                  <a:ext cx="2438400" cy="2283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algn="r" defTabSz="457200" eaLnBrk="0" fontAlgn="base" hangingPunct="0">
                    <a:lnSpc>
                      <a:spcPct val="80000"/>
                    </a:lnSpc>
                    <a:spcBef>
                      <a:spcPct val="45000"/>
                    </a:spcBef>
                    <a:spcAft>
                      <a:spcPct val="0"/>
                    </a:spcAft>
                    <a:buSzPct val="125000"/>
                  </a:pPr>
                  <a:r>
                    <a:rPr lang="en-US" sz="1050" b="1" dirty="0" smtClean="0">
                      <a:solidFill>
                        <a:srgbClr val="000099"/>
                      </a:solidFill>
                      <a:latin typeface="Arial" charset="0"/>
                    </a:rPr>
                    <a:t>Legacy Requirements</a:t>
                  </a:r>
                  <a:endParaRPr lang="en-US" sz="1050" b="1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3004458" y="748380"/>
              <a:ext cx="6026536" cy="3976021"/>
              <a:chOff x="3004458" y="748380"/>
              <a:chExt cx="6026536" cy="3976021"/>
            </a:xfrm>
          </p:grpSpPr>
          <p:pic>
            <p:nvPicPr>
              <p:cNvPr id="4403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4458" y="1457805"/>
                <a:ext cx="6026536" cy="3266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5927504" y="748380"/>
                <a:ext cx="2778125" cy="838200"/>
                <a:chOff x="6096000" y="5715000"/>
                <a:chExt cx="2778125" cy="838200"/>
              </a:xfrm>
              <a:solidFill>
                <a:schemeClr val="bg1"/>
              </a:solidFill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6096000" y="5715000"/>
                  <a:ext cx="2778125" cy="8382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7323" y="5836920"/>
                  <a:ext cx="630277" cy="640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2200" y="5836920"/>
                  <a:ext cx="640080" cy="640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5" name="Picture 8" descr="File:United States Department of Defense Seal.sv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12252" y="5836920"/>
                  <a:ext cx="641148" cy="640080"/>
                </a:xfrm>
                <a:prstGeom prst="rect">
                  <a:avLst/>
                </a:prstGeom>
                <a:grpFill/>
                <a:extLst/>
              </p:spPr>
            </p:pic>
            <p:pic>
              <p:nvPicPr>
                <p:cNvPr id="46" name="Picture 10" descr="File:US Department of Homeland Security Seal.sv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97338" y="5836920"/>
                  <a:ext cx="641862" cy="640080"/>
                </a:xfrm>
                <a:prstGeom prst="rect">
                  <a:avLst/>
                </a:prstGeom>
                <a:grpFill/>
                <a:extLst/>
              </p:spPr>
            </p:pic>
          </p:grpSp>
        </p:grpSp>
      </p:grpSp>
      <p:grpSp>
        <p:nvGrpSpPr>
          <p:cNvPr id="23" name="Group 22"/>
          <p:cNvGrpSpPr/>
          <p:nvPr/>
        </p:nvGrpSpPr>
        <p:grpSpPr>
          <a:xfrm>
            <a:off x="213307" y="1485769"/>
            <a:ext cx="2467243" cy="2705231"/>
            <a:chOff x="213307" y="1485769"/>
            <a:chExt cx="2467243" cy="270523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8" t="12004" r="24999" b="10661"/>
            <a:stretch/>
          </p:blipFill>
          <p:spPr>
            <a:xfrm>
              <a:off x="255083" y="1485769"/>
              <a:ext cx="2425467" cy="270523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943101" y="3746954"/>
              <a:ext cx="723899" cy="215444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ARSR-4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23951" y="3927929"/>
              <a:ext cx="723899" cy="215444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FPS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13307" y="3746954"/>
              <a:ext cx="908956" cy="215444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CARSR-1/2/3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99032" y="2403929"/>
              <a:ext cx="723899" cy="215444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ASR-8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05867" y="2296207"/>
              <a:ext cx="723899" cy="215444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ASR-9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43100" y="2398033"/>
              <a:ext cx="723899" cy="215444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ASR-11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2513" y="3204029"/>
              <a:ext cx="723899" cy="215444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TDWR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07111" y="3204029"/>
              <a:ext cx="723899" cy="215444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WSR-88D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65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8600" y="1020556"/>
            <a:ext cx="8686800" cy="9462386"/>
            <a:chOff x="228600" y="1020556"/>
            <a:chExt cx="8686800" cy="9462386"/>
          </a:xfrm>
        </p:grpSpPr>
        <p:grpSp>
          <p:nvGrpSpPr>
            <p:cNvPr id="11" name="Group 10"/>
            <p:cNvGrpSpPr/>
            <p:nvPr/>
          </p:nvGrpSpPr>
          <p:grpSpPr>
            <a:xfrm>
              <a:off x="228600" y="1020556"/>
              <a:ext cx="8686800" cy="9462386"/>
              <a:chOff x="609600" y="1020556"/>
              <a:chExt cx="8001000" cy="9462386"/>
            </a:xfrm>
          </p:grpSpPr>
          <p:sp>
            <p:nvSpPr>
              <p:cNvPr id="31" name="Chord 30"/>
              <p:cNvSpPr/>
              <p:nvPr/>
            </p:nvSpPr>
            <p:spPr>
              <a:xfrm>
                <a:off x="609600" y="1534886"/>
                <a:ext cx="8001000" cy="8948056"/>
              </a:xfrm>
              <a:prstGeom prst="chord">
                <a:avLst>
                  <a:gd name="adj1" fmla="val 10785647"/>
                  <a:gd name="adj2" fmla="val 19700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27408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066800" y="1020556"/>
                <a:ext cx="7162800" cy="504825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Button">
                  <a:avLst>
                    <a:gd name="adj" fmla="val 10621836"/>
                  </a:avLst>
                </a:prstTxWarp>
              </a:bodyPr>
              <a:lstStyle/>
              <a:p>
                <a:pPr algn="ctr"/>
                <a:r>
                  <a:rPr lang="en-US" sz="2400" b="1" i="1" u="sng" dirty="0" smtClean="0">
                    <a:solidFill>
                      <a:schemeClr val="tx1"/>
                    </a:solidFill>
                  </a:rPr>
                  <a:t>Federal Enterprise MPAR Deployment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38200" y="1219200"/>
              <a:ext cx="7620000" cy="6008913"/>
              <a:chOff x="838200" y="1219200"/>
              <a:chExt cx="7620000" cy="600891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838200" y="1219200"/>
                <a:ext cx="7620000" cy="578031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Button">
                  <a:avLst>
                    <a:gd name="adj" fmla="val 10800487"/>
                  </a:avLst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DoD/DHS Participation Accommodated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838200" y="1534886"/>
                <a:ext cx="7620000" cy="56932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Button">
                  <a:avLst>
                    <a:gd name="adj" fmla="val 10740088"/>
                  </a:avLst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Adds Replacement of CARSR/ARSR-4/FPS 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122 radars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990600" y="1905000"/>
            <a:ext cx="7315200" cy="7620000"/>
            <a:chOff x="990600" y="1905000"/>
            <a:chExt cx="7315200" cy="7620000"/>
          </a:xfrm>
        </p:grpSpPr>
        <p:grpSp>
          <p:nvGrpSpPr>
            <p:cNvPr id="5" name="Group 4"/>
            <p:cNvGrpSpPr/>
            <p:nvPr/>
          </p:nvGrpSpPr>
          <p:grpSpPr>
            <a:xfrm>
              <a:off x="1066800" y="1905000"/>
              <a:ext cx="7162800" cy="7620000"/>
              <a:chOff x="1066800" y="1905000"/>
              <a:chExt cx="7162800" cy="7620000"/>
            </a:xfrm>
          </p:grpSpPr>
          <p:sp>
            <p:nvSpPr>
              <p:cNvPr id="27" name="Chord 26"/>
              <p:cNvSpPr/>
              <p:nvPr/>
            </p:nvSpPr>
            <p:spPr>
              <a:xfrm>
                <a:off x="1447800" y="2514600"/>
                <a:ext cx="6400800" cy="7010400"/>
              </a:xfrm>
              <a:prstGeom prst="chord">
                <a:avLst>
                  <a:gd name="adj1" fmla="val 10784841"/>
                  <a:gd name="adj2" fmla="val 19700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066800" y="1905000"/>
                <a:ext cx="7162800" cy="59436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Button">
                  <a:avLst/>
                </a:prstTxWarp>
              </a:bodyPr>
              <a:lstStyle/>
              <a:p>
                <a:pPr algn="ctr"/>
                <a:r>
                  <a:rPr lang="en-US" sz="2400" b="1" i="1" u="sng" dirty="0" smtClean="0">
                    <a:solidFill>
                      <a:schemeClr val="tx1"/>
                    </a:solidFill>
                  </a:rPr>
                  <a:t>FAA NOAA Collaboration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990600" y="2286000"/>
              <a:ext cx="7315200" cy="6248400"/>
              <a:chOff x="990600" y="2286000"/>
              <a:chExt cx="7315200" cy="624840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143000" y="2590800"/>
                <a:ext cx="7010400" cy="59436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Button">
                  <a:avLst>
                    <a:gd name="adj" fmla="val 10800487"/>
                  </a:avLst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NOAA providing funding and in-kind support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90600" y="2286000"/>
                <a:ext cx="7315200" cy="59436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Button">
                  <a:avLst>
                    <a:gd name="adj" fmla="val 10789800"/>
                  </a:avLst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Adds NWS WSR-88D replacement 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156 radars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133600" y="3744686"/>
            <a:ext cx="5029200" cy="4561114"/>
            <a:chOff x="2133600" y="3744686"/>
            <a:chExt cx="5029200" cy="4561114"/>
          </a:xfrm>
        </p:grpSpPr>
        <p:grpSp>
          <p:nvGrpSpPr>
            <p:cNvPr id="17" name="Group 16"/>
            <p:cNvGrpSpPr/>
            <p:nvPr/>
          </p:nvGrpSpPr>
          <p:grpSpPr>
            <a:xfrm>
              <a:off x="2133600" y="3744686"/>
              <a:ext cx="5029200" cy="4561114"/>
              <a:chOff x="2133600" y="3744686"/>
              <a:chExt cx="5029200" cy="456111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1" name="Chord 20"/>
              <p:cNvSpPr/>
              <p:nvPr/>
            </p:nvSpPr>
            <p:spPr>
              <a:xfrm>
                <a:off x="2133600" y="3744686"/>
                <a:ext cx="5029200" cy="4561114"/>
              </a:xfrm>
              <a:prstGeom prst="chord">
                <a:avLst>
                  <a:gd name="adj1" fmla="val 10784841"/>
                  <a:gd name="adj2" fmla="val 19700"/>
                </a:avLst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600449" y="4003216"/>
                <a:ext cx="2204356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 smtClean="0"/>
                  <a:t>FAA NSWRC </a:t>
                </a:r>
              </a:p>
              <a:p>
                <a:pPr algn="ctr"/>
                <a:r>
                  <a:rPr lang="en-US" sz="1200" b="1" dirty="0" err="1" smtClean="0"/>
                  <a:t>N</a:t>
                </a:r>
                <a:r>
                  <a:rPr lang="en-US" sz="1200" dirty="0" err="1" smtClean="0"/>
                  <a:t>extGen</a:t>
                </a:r>
                <a:r>
                  <a:rPr lang="en-US" sz="1200" dirty="0" smtClean="0"/>
                  <a:t> </a:t>
                </a:r>
                <a:r>
                  <a:rPr lang="en-US" sz="1200" b="1" dirty="0" smtClean="0"/>
                  <a:t>S</a:t>
                </a:r>
                <a:r>
                  <a:rPr lang="en-US" sz="1200" dirty="0" smtClean="0"/>
                  <a:t>urveillance &amp; </a:t>
                </a:r>
                <a:r>
                  <a:rPr lang="en-US" sz="1200" b="1" dirty="0" smtClean="0"/>
                  <a:t>W</a:t>
                </a:r>
                <a:r>
                  <a:rPr lang="en-US" sz="1200" dirty="0" smtClean="0"/>
                  <a:t>eather </a:t>
                </a:r>
                <a:r>
                  <a:rPr lang="en-US" sz="1200" b="1" dirty="0" smtClean="0"/>
                  <a:t>R</a:t>
                </a:r>
                <a:r>
                  <a:rPr lang="en-US" sz="1200" dirty="0" smtClean="0"/>
                  <a:t>adar </a:t>
                </a:r>
                <a:r>
                  <a:rPr lang="en-US" sz="1200" b="1" dirty="0" smtClean="0"/>
                  <a:t>C</a:t>
                </a:r>
                <a:r>
                  <a:rPr lang="en-US" sz="1200" dirty="0" smtClean="0"/>
                  <a:t>apability</a:t>
                </a:r>
                <a:endParaRPr lang="en-US" sz="120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432961" y="4786988"/>
              <a:ext cx="4686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Program of Record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Replaces ASRs and TDWR (</a:t>
              </a:r>
              <a:r>
                <a:rPr lang="en-US" dirty="0" smtClean="0">
                  <a:solidFill>
                    <a:srgbClr val="FF0000"/>
                  </a:solidFill>
                </a:rPr>
                <a:t>276 radars</a:t>
              </a:r>
              <a:r>
                <a:rPr lang="en-US" dirty="0" smtClean="0"/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Engaged in MPAR risk reduction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Other options are being considered</a:t>
              </a:r>
              <a:endParaRPr lang="en-US" dirty="0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44291" y="27162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NSWRC and MPAR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47104" y="6495138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C7733DC6-63EF-4563-B05B-BDDCBF8EA38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6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5804805" y="194046"/>
            <a:ext cx="3218432" cy="1220580"/>
          </a:xfrm>
          <a:prstGeom prst="wedgeRectCallout">
            <a:avLst>
              <a:gd name="adj1" fmla="val -54751"/>
              <a:gd name="adj2" fmla="val 70934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Potential savings of $1.8B in acquisition costs by reducing the total number of radars from 554 to ~365</a:t>
            </a:r>
          </a:p>
          <a:p>
            <a:pPr algn="ctr"/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(2006 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Office of the Federal Coordinator for Meteorology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report)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730824"/>
            <a:ext cx="7583488" cy="4585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Acceptable Cost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Exploit Commercial Technology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Fewer Systems Overall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Economies of Scale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Graceful Degradation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Single </a:t>
            </a:r>
            <a:r>
              <a:rPr lang="en-US" sz="1800" dirty="0" smtClean="0">
                <a:solidFill>
                  <a:schemeClr val="tx1"/>
                </a:solidFill>
              </a:rPr>
              <a:t>Logistics &amp; Maintenance </a:t>
            </a:r>
            <a:r>
              <a:rPr lang="en-US" sz="1800" dirty="0">
                <a:solidFill>
                  <a:schemeClr val="tx1"/>
                </a:solidFill>
              </a:rPr>
              <a:t>System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 smtClean="0"/>
              <a:t>Multi-Functionality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Resource Management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One System that Meets Multiple Needs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Data Sharing and Operational Flexibility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Dual Polarization Capability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Unique Weather Requirement of WSR-88D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Improved </a:t>
            </a:r>
            <a:r>
              <a:rPr lang="en-US" sz="1800" dirty="0">
                <a:solidFill>
                  <a:schemeClr val="tx1"/>
                </a:solidFill>
              </a:rPr>
              <a:t>C</a:t>
            </a:r>
            <a:r>
              <a:rPr lang="en-US" sz="1800" dirty="0" smtClean="0">
                <a:solidFill>
                  <a:schemeClr val="tx1"/>
                </a:solidFill>
              </a:rPr>
              <a:t>lutter </a:t>
            </a:r>
            <a:r>
              <a:rPr lang="en-US" sz="1800" dirty="0">
                <a:solidFill>
                  <a:schemeClr val="tx1"/>
                </a:solidFill>
              </a:rPr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ejection </a:t>
            </a:r>
            <a:r>
              <a:rPr lang="en-US" sz="1800" dirty="0">
                <a:solidFill>
                  <a:schemeClr val="tx1"/>
                </a:solidFill>
              </a:rPr>
              <a:t>&amp; </a:t>
            </a:r>
            <a:r>
              <a:rPr lang="en-US" sz="1800" dirty="0" smtClean="0">
                <a:solidFill>
                  <a:schemeClr val="tx1"/>
                </a:solidFill>
              </a:rPr>
              <a:t>Aircraft Detection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21109"/>
            <a:ext cx="758348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MPAR R&amp;D Focus Areas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579819"/>
            <a:ext cx="7583488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Differential Reflectivity</a:t>
            </a:r>
            <a:endParaRPr lang="en-US" sz="4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800" y="1670399"/>
            <a:ext cx="8077200" cy="4120801"/>
            <a:chOff x="685800" y="2379059"/>
            <a:chExt cx="8077200" cy="4120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25" b="-10725"/>
            <a:stretch/>
          </p:blipFill>
          <p:spPr>
            <a:xfrm>
              <a:off x="685800" y="2379059"/>
              <a:ext cx="5736013" cy="4120801"/>
            </a:xfrm>
            <a:prstGeom prst="rect">
              <a:avLst/>
            </a:prstGeom>
          </p:spPr>
        </p:pic>
        <p:sp>
          <p:nvSpPr>
            <p:cNvPr id="10" name="Left Arrow 9"/>
            <p:cNvSpPr/>
            <p:nvPr/>
          </p:nvSpPr>
          <p:spPr>
            <a:xfrm>
              <a:off x="6019800" y="2590800"/>
              <a:ext cx="2743200" cy="1524000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Larger rain drops are oblate</a:t>
              </a:r>
              <a:endPara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6019800" y="4572000"/>
              <a:ext cx="2743200" cy="1524000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Smaller rain drops are more spherical</a:t>
              </a:r>
              <a:endPara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71600" y="5661835"/>
            <a:ext cx="6324600" cy="64770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="1" baseline="-25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needs to be parallel to the earth at all viewing angles to effectively capture the aspect ratio of the rain drop.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171890"/>
            <a:ext cx="52046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Smaller drops -- Diameter ~ 0.5 mm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981200"/>
            <a:ext cx="533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drops -- Diameter ~ 4.0 mm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8200" y="2743200"/>
            <a:ext cx="3124200" cy="3581400"/>
            <a:chOff x="3657600" y="1569559"/>
            <a:chExt cx="3124200" cy="4145441"/>
          </a:xfrm>
        </p:grpSpPr>
        <p:sp>
          <p:nvSpPr>
            <p:cNvPr id="2" name="Rectangle 1"/>
            <p:cNvSpPr/>
            <p:nvPr/>
          </p:nvSpPr>
          <p:spPr>
            <a:xfrm>
              <a:off x="3657600" y="5372100"/>
              <a:ext cx="3124200" cy="342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Phased Array Antenna</a:t>
              </a: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 rot="10800000">
              <a:off x="5105400" y="1569559"/>
              <a:ext cx="228600" cy="376443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57800" y="2775466"/>
            <a:ext cx="3124200" cy="3549135"/>
            <a:chOff x="3657600" y="1540471"/>
            <a:chExt cx="3124200" cy="4174529"/>
          </a:xfrm>
        </p:grpSpPr>
        <p:sp>
          <p:nvSpPr>
            <p:cNvPr id="6" name="Rectangle 5"/>
            <p:cNvSpPr/>
            <p:nvPr/>
          </p:nvSpPr>
          <p:spPr>
            <a:xfrm>
              <a:off x="3657600" y="5372100"/>
              <a:ext cx="3124200" cy="342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Phased Array Antenna</a:t>
              </a: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 rot="11797713">
              <a:off x="5623073" y="1540471"/>
              <a:ext cx="373346" cy="394587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1000" y="15766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Broadside beam</a:t>
            </a:r>
            <a:endParaRPr lang="en-US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(beam is perpendicular to the array face)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 smtClean="0">
                <a:solidFill>
                  <a:srgbClr val="274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smtClean="0">
                <a:solidFill>
                  <a:srgbClr val="274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orthogonal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1600200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Off-Broadside beam</a:t>
            </a:r>
            <a:endParaRPr lang="en-US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(beam is not perpendicular to the array face)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US" sz="1600" dirty="0" smtClean="0">
                <a:solidFill>
                  <a:srgbClr val="274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1600" baseline="-25000" dirty="0" smtClean="0">
                <a:solidFill>
                  <a:srgbClr val="274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dirty="0" smtClean="0">
                <a:solidFill>
                  <a:srgbClr val="274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skewed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0" y="1600200"/>
            <a:ext cx="0" cy="4800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79463" y="279684"/>
            <a:ext cx="758348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 Scanning</a:t>
            </a:r>
            <a:endParaRPr lang="en-US" sz="4000" dirty="0"/>
          </a:p>
        </p:txBody>
      </p:sp>
      <p:sp>
        <p:nvSpPr>
          <p:cNvPr id="11" name="Block Arc 10"/>
          <p:cNvSpPr/>
          <p:nvPr/>
        </p:nvSpPr>
        <p:spPr>
          <a:xfrm>
            <a:off x="2247900" y="2590800"/>
            <a:ext cx="304800" cy="152400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23622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1.5°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 rot="1086266">
            <a:off x="7696200" y="238251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2.1°</a:t>
            </a:r>
            <a:endParaRPr lang="en-US" sz="1200" b="1" dirty="0"/>
          </a:p>
        </p:txBody>
      </p:sp>
      <p:sp>
        <p:nvSpPr>
          <p:cNvPr id="32" name="Block Arc 31"/>
          <p:cNvSpPr/>
          <p:nvPr/>
        </p:nvSpPr>
        <p:spPr>
          <a:xfrm rot="1090246">
            <a:off x="7760312" y="2625857"/>
            <a:ext cx="369982" cy="194744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38200" y="2590799"/>
            <a:ext cx="1219200" cy="1143001"/>
            <a:chOff x="838200" y="2438400"/>
            <a:chExt cx="1219200" cy="1143001"/>
          </a:xfrm>
        </p:grpSpPr>
        <p:grpSp>
          <p:nvGrpSpPr>
            <p:cNvPr id="33" name="Group 32"/>
            <p:cNvGrpSpPr/>
            <p:nvPr/>
          </p:nvGrpSpPr>
          <p:grpSpPr>
            <a:xfrm>
              <a:off x="838200" y="2438400"/>
              <a:ext cx="1219200" cy="1143001"/>
              <a:chOff x="3200400" y="1219200"/>
              <a:chExt cx="1219200" cy="114300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352800" y="1219200"/>
                <a:ext cx="457200" cy="1143001"/>
                <a:chOff x="3352800" y="1219200"/>
                <a:chExt cx="457200" cy="1143001"/>
              </a:xfrm>
            </p:grpSpPr>
            <p:cxnSp>
              <p:nvCxnSpPr>
                <p:cNvPr id="16" name="Straight Arrow Connector 15"/>
                <p:cNvCxnSpPr>
                  <a:stCxn id="15" idx="4"/>
                </p:cNvCxnSpPr>
                <p:nvPr/>
              </p:nvCxnSpPr>
              <p:spPr>
                <a:xfrm flipV="1">
                  <a:off x="3581400" y="1600200"/>
                  <a:ext cx="0" cy="762001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3352800" y="1219200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C00000"/>
                      </a:solidFill>
                    </a:rPr>
                    <a:t>E</a:t>
                  </a:r>
                  <a:r>
                    <a:rPr lang="en-US" b="1" baseline="-25000" dirty="0" smtClean="0">
                      <a:solidFill>
                        <a:srgbClr val="C00000"/>
                      </a:solidFill>
                    </a:rPr>
                    <a:t>V</a:t>
                  </a:r>
                  <a:endParaRPr lang="en-US" b="1" baseline="-250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3200400" y="1764268"/>
                <a:ext cx="1219200" cy="369332"/>
                <a:chOff x="3657600" y="2145268"/>
                <a:chExt cx="1219200" cy="369332"/>
              </a:xfrm>
            </p:grpSpPr>
            <p:cxnSp>
              <p:nvCxnSpPr>
                <p:cNvPr id="18" name="Straight Arrow Connector 17"/>
                <p:cNvCxnSpPr>
                  <a:stCxn id="15" idx="2"/>
                </p:cNvCxnSpPr>
                <p:nvPr/>
              </p:nvCxnSpPr>
              <p:spPr>
                <a:xfrm flipV="1">
                  <a:off x="3657600" y="2362200"/>
                  <a:ext cx="762000" cy="1"/>
                </a:xfrm>
                <a:prstGeom prst="straightConnector1">
                  <a:avLst/>
                </a:prstGeom>
                <a:ln w="28575">
                  <a:solidFill>
                    <a:srgbClr val="27408B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4419600" y="2145268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27408B"/>
                      </a:solidFill>
                    </a:rPr>
                    <a:t>E</a:t>
                  </a:r>
                  <a:r>
                    <a:rPr lang="en-US" b="1" baseline="-25000" dirty="0" smtClean="0">
                      <a:solidFill>
                        <a:srgbClr val="27408B"/>
                      </a:solidFill>
                    </a:rPr>
                    <a:t>H</a:t>
                  </a:r>
                  <a:endParaRPr lang="en-US" b="1" baseline="-25000" dirty="0">
                    <a:solidFill>
                      <a:srgbClr val="27408B"/>
                    </a:solidFill>
                  </a:endParaRPr>
                </a:p>
              </p:txBody>
            </p:sp>
          </p:grpSp>
        </p:grpSp>
        <p:sp>
          <p:nvSpPr>
            <p:cNvPr id="15" name="Oval 14"/>
            <p:cNvSpPr/>
            <p:nvPr/>
          </p:nvSpPr>
          <p:spPr>
            <a:xfrm>
              <a:off x="838200" y="2819401"/>
              <a:ext cx="762000" cy="76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26656" y="2525587"/>
            <a:ext cx="1143000" cy="1208213"/>
            <a:chOff x="5486400" y="2362200"/>
            <a:chExt cx="1143000" cy="1208213"/>
          </a:xfrm>
        </p:grpSpPr>
        <p:grpSp>
          <p:nvGrpSpPr>
            <p:cNvPr id="34" name="Group 33"/>
            <p:cNvGrpSpPr/>
            <p:nvPr/>
          </p:nvGrpSpPr>
          <p:grpSpPr>
            <a:xfrm>
              <a:off x="5486400" y="2362200"/>
              <a:ext cx="1143000" cy="1066800"/>
              <a:chOff x="5715000" y="1219200"/>
              <a:chExt cx="1143000" cy="10668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867400" y="1219200"/>
                <a:ext cx="457200" cy="1066800"/>
                <a:chOff x="3352800" y="1219200"/>
                <a:chExt cx="457200" cy="1066800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3429000" y="1600200"/>
                  <a:ext cx="152400" cy="685800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3352800" y="1219200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C00000"/>
                      </a:solidFill>
                    </a:rPr>
                    <a:t>E</a:t>
                  </a:r>
                  <a:r>
                    <a:rPr lang="en-US" b="1" baseline="-25000" dirty="0" smtClean="0">
                      <a:solidFill>
                        <a:srgbClr val="C00000"/>
                      </a:solidFill>
                    </a:rPr>
                    <a:t>V</a:t>
                  </a:r>
                  <a:endParaRPr lang="en-US" b="1" baseline="-250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5715000" y="1600200"/>
                <a:ext cx="1143000" cy="381000"/>
                <a:chOff x="3689927" y="1981200"/>
                <a:chExt cx="1143000" cy="381000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3689927" y="2221468"/>
                  <a:ext cx="685800" cy="140732"/>
                </a:xfrm>
                <a:prstGeom prst="straightConnector1">
                  <a:avLst/>
                </a:prstGeom>
                <a:ln w="28575">
                  <a:solidFill>
                    <a:srgbClr val="27408B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4375727" y="1981200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27408B"/>
                      </a:solidFill>
                    </a:rPr>
                    <a:t>E</a:t>
                  </a:r>
                  <a:r>
                    <a:rPr lang="en-US" b="1" baseline="-25000" dirty="0" smtClean="0">
                      <a:solidFill>
                        <a:srgbClr val="27408B"/>
                      </a:solidFill>
                    </a:rPr>
                    <a:t>H</a:t>
                  </a:r>
                  <a:endParaRPr lang="en-US" b="1" baseline="-25000" dirty="0">
                    <a:solidFill>
                      <a:srgbClr val="27408B"/>
                    </a:solidFill>
                  </a:endParaRPr>
                </a:p>
              </p:txBody>
            </p:sp>
          </p:grpSp>
        </p:grpSp>
        <p:sp>
          <p:nvSpPr>
            <p:cNvPr id="19" name="Oval 18"/>
            <p:cNvSpPr/>
            <p:nvPr/>
          </p:nvSpPr>
          <p:spPr>
            <a:xfrm rot="18752736">
              <a:off x="5315816" y="2782943"/>
              <a:ext cx="984657" cy="590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71500" y="3976300"/>
            <a:ext cx="1257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Beam is circular in shape and H is parallel to the surface of the earth</a:t>
            </a:r>
            <a:endParaRPr lang="en-US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486399" y="3810846"/>
            <a:ext cx="1626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Beam is elliptical in shape and H is not parallel to the surface of the earth</a:t>
            </a:r>
            <a:endParaRPr lang="en-US" sz="1200" b="1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294967295"/>
          </p:nvPr>
        </p:nvSpPr>
        <p:spPr>
          <a:xfrm>
            <a:off x="7743825" y="6492875"/>
            <a:ext cx="1219200" cy="365125"/>
          </a:xfrm>
          <a:prstGeom prst="rect">
            <a:avLst/>
          </a:prstGeom>
        </p:spPr>
        <p:txBody>
          <a:bodyPr/>
          <a:lstStyle/>
          <a:p>
            <a:pPr algn="r"/>
            <a:fld id="{5FA75465-B809-4238-AEEB-D256AC071C7F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86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  <p:bldP spid="32" grpId="0" animBg="1"/>
      <p:bldP spid="3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2015-review-template.potx</Template>
  <TotalTime>21416</TotalTime>
  <Words>1730</Words>
  <Application>Microsoft Macintosh PowerPoint</Application>
  <PresentationFormat>On-screen Show (4:3)</PresentationFormat>
  <Paragraphs>312</Paragraphs>
  <Slides>20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2015-review-template</vt:lpstr>
      <vt:lpstr>Multi-Function Phased Array Radar (MPAR)</vt:lpstr>
      <vt:lpstr>Q) Why Phased Array Radar?</vt:lpstr>
      <vt:lpstr>Electronic Scanning</vt:lpstr>
      <vt:lpstr>El Reno EF3 Tornado 31 May 2013</vt:lpstr>
      <vt:lpstr>MPAR Concept</vt:lpstr>
      <vt:lpstr>NSWRC and MPAR</vt:lpstr>
      <vt:lpstr>MPAR R&amp;D Focus Areas</vt:lpstr>
      <vt:lpstr>Differential Reflectivity</vt:lpstr>
      <vt:lpstr>Electronic Scanning</vt:lpstr>
      <vt:lpstr>MPAR Activities</vt:lpstr>
      <vt:lpstr>Cylindrical Polarized PAR (CPPAR)</vt:lpstr>
      <vt:lpstr>10-Panel Dual Pol Demonstrator</vt:lpstr>
      <vt:lpstr>Dual Polarization Evaluation</vt:lpstr>
      <vt:lpstr>Dual Polarization Evaluation</vt:lpstr>
      <vt:lpstr>Advanced Technology Demonstrator</vt:lpstr>
      <vt:lpstr>FAA NSWRC Timeline</vt:lpstr>
      <vt:lpstr>FAA NSWRC Timeline</vt:lpstr>
      <vt:lpstr>MPAR Summary</vt:lpstr>
      <vt:lpstr>MPAR Collaborators</vt:lpstr>
      <vt:lpstr>Thank You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Vicki Farmer</cp:lastModifiedBy>
  <cp:revision>154</cp:revision>
  <dcterms:created xsi:type="dcterms:W3CDTF">2014-10-24T15:10:25Z</dcterms:created>
  <dcterms:modified xsi:type="dcterms:W3CDTF">2015-02-18T19:25:07Z</dcterms:modified>
</cp:coreProperties>
</file>