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10"/>
  </p:notesMasterIdLst>
  <p:handoutMasterIdLst>
    <p:handoutMasterId r:id="rId11"/>
  </p:handoutMasterIdLst>
  <p:sldIdLst>
    <p:sldId id="263" r:id="rId2"/>
    <p:sldId id="272" r:id="rId3"/>
    <p:sldId id="265" r:id="rId4"/>
    <p:sldId id="266" r:id="rId5"/>
    <p:sldId id="267" r:id="rId6"/>
    <p:sldId id="268" r:id="rId7"/>
    <p:sldId id="273" r:id="rId8"/>
    <p:sldId id="270" r:id="rId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0" autoAdjust="0"/>
    <p:restoredTop sz="99109" autoAdjust="0"/>
  </p:normalViewPr>
  <p:slideViewPr>
    <p:cSldViewPr snapToGrid="0" snapToObjects="1">
      <p:cViewPr>
        <p:scale>
          <a:sx n="180" d="100"/>
          <a:sy n="180" d="100"/>
        </p:scale>
        <p:origin x="-1542" y="-72"/>
      </p:cViewPr>
      <p:guideLst>
        <p:guide orient="horz" pos="26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74CA6C-660D-4742-A815-FA28D14C38D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CC80E89-C1C6-47CB-BC06-4D3E5EA3CE4E}">
      <dgm:prSet phldrT="[Text]" custT="1"/>
      <dgm:spPr/>
      <dgm:t>
        <a:bodyPr/>
        <a:lstStyle/>
        <a:p>
          <a:r>
            <a:rPr lang="en-GB" sz="2000" dirty="0" smtClean="0">
              <a:latin typeface="Arial" panose="020B0604020202020204" pitchFamily="34" charset="0"/>
              <a:cs typeface="Arial" panose="020B0604020202020204" pitchFamily="34" charset="0"/>
            </a:rPr>
            <a:t>Sweep</a:t>
          </a:r>
          <a:r>
            <a:rPr lang="en-GB" sz="2000" dirty="0" smtClean="0"/>
            <a:t> 1</a:t>
          </a:r>
          <a:endParaRPr lang="en-US" sz="2000" dirty="0"/>
        </a:p>
      </dgm:t>
    </dgm:pt>
    <dgm:pt modelId="{AB0289E6-AE78-4E52-8113-E7EF6B1D5383}" type="parTrans" cxnId="{6B339195-12CC-4A37-BFFC-AF2A3B06D28E}">
      <dgm:prSet/>
      <dgm:spPr/>
      <dgm:t>
        <a:bodyPr/>
        <a:lstStyle/>
        <a:p>
          <a:endParaRPr lang="en-US" sz="1600"/>
        </a:p>
      </dgm:t>
    </dgm:pt>
    <dgm:pt modelId="{ED28DF88-782E-474E-8F97-8732C6FCB603}" type="sibTrans" cxnId="{6B339195-12CC-4A37-BFFC-AF2A3B06D28E}">
      <dgm:prSet/>
      <dgm:spPr/>
      <dgm:t>
        <a:bodyPr/>
        <a:lstStyle/>
        <a:p>
          <a:endParaRPr lang="en-US" sz="1600"/>
        </a:p>
      </dgm:t>
    </dgm:pt>
    <dgm:pt modelId="{22DF7F55-E051-4A79-9A7D-DD4264E41FB5}">
      <dgm:prSet phldrT="[Text]" custT="1"/>
      <dgm:spPr/>
      <dgm:t>
        <a:bodyPr/>
        <a:lstStyle/>
        <a:p>
          <a:r>
            <a:rPr lang="en-GB" sz="2000" dirty="0" smtClean="0"/>
            <a:t>Sweep 2</a:t>
          </a:r>
          <a:endParaRPr lang="en-US" sz="2000" dirty="0"/>
        </a:p>
      </dgm:t>
    </dgm:pt>
    <dgm:pt modelId="{03981FF6-9AA6-4A6D-9A41-A36047D653E1}" type="parTrans" cxnId="{F31D5515-32B3-4FB6-9FEE-58BB05078E1E}">
      <dgm:prSet/>
      <dgm:spPr/>
      <dgm:t>
        <a:bodyPr/>
        <a:lstStyle/>
        <a:p>
          <a:endParaRPr lang="en-US" sz="1600"/>
        </a:p>
      </dgm:t>
    </dgm:pt>
    <dgm:pt modelId="{2949F7BC-2050-443B-9652-F1B0A2170DFA}" type="sibTrans" cxnId="{F31D5515-32B3-4FB6-9FEE-58BB05078E1E}">
      <dgm:prSet/>
      <dgm:spPr/>
      <dgm:t>
        <a:bodyPr/>
        <a:lstStyle/>
        <a:p>
          <a:endParaRPr lang="en-US" sz="1600"/>
        </a:p>
      </dgm:t>
    </dgm:pt>
    <dgm:pt modelId="{B9862651-34E4-4ACD-B8A1-BFFD9C8701BD}">
      <dgm:prSet phldrT="[Text]" custT="1"/>
      <dgm:spPr/>
      <dgm:t>
        <a:bodyPr/>
        <a:lstStyle/>
        <a:p>
          <a:r>
            <a:rPr lang="en-GB" sz="2000" dirty="0" smtClean="0"/>
            <a:t>Sweep 3        </a:t>
          </a:r>
          <a:endParaRPr lang="en-US" sz="2000" dirty="0"/>
        </a:p>
      </dgm:t>
    </dgm:pt>
    <dgm:pt modelId="{1F0A0D94-23DB-4DC1-B42C-FA7DAE91987C}" type="parTrans" cxnId="{EDC7B828-1AEE-46AE-86A9-7BFF53FAB6F8}">
      <dgm:prSet/>
      <dgm:spPr/>
      <dgm:t>
        <a:bodyPr/>
        <a:lstStyle/>
        <a:p>
          <a:endParaRPr lang="en-US" sz="1600"/>
        </a:p>
      </dgm:t>
    </dgm:pt>
    <dgm:pt modelId="{0269D511-A8ED-4116-9A11-409637431785}" type="sibTrans" cxnId="{EDC7B828-1AEE-46AE-86A9-7BFF53FAB6F8}">
      <dgm:prSet/>
      <dgm:spPr/>
      <dgm:t>
        <a:bodyPr/>
        <a:lstStyle/>
        <a:p>
          <a:endParaRPr lang="en-US" sz="1600"/>
        </a:p>
      </dgm:t>
    </dgm:pt>
    <dgm:pt modelId="{55BD3AEA-7EE9-4694-A2C6-0D8DB2250A45}" type="pres">
      <dgm:prSet presAssocID="{E074CA6C-660D-4742-A815-FA28D14C38DC}" presName="Name0" presStyleCnt="0">
        <dgm:presLayoutVars>
          <dgm:dir/>
          <dgm:animLvl val="lvl"/>
          <dgm:resizeHandles val="exact"/>
        </dgm:presLayoutVars>
      </dgm:prSet>
      <dgm:spPr/>
    </dgm:pt>
    <dgm:pt modelId="{378136E4-9959-42CB-85A0-951D0DDF1D24}" type="pres">
      <dgm:prSet presAssocID="{9CC80E89-C1C6-47CB-BC06-4D3E5EA3CE4E}" presName="parTxOnly" presStyleLbl="node1" presStyleIdx="0" presStyleCnt="3" custScaleX="106015" custLinFactX="-4656" custLinFactNeighborX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CAC75-8790-40BA-BA32-7F11E889130F}" type="pres">
      <dgm:prSet presAssocID="{ED28DF88-782E-474E-8F97-8732C6FCB603}" presName="parTxOnlySpace" presStyleCnt="0"/>
      <dgm:spPr/>
    </dgm:pt>
    <dgm:pt modelId="{18AED439-F1C6-4F6B-A304-3457D14A1F6D}" type="pres">
      <dgm:prSet presAssocID="{22DF7F55-E051-4A79-9A7D-DD4264E41FB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51241-82FD-4CC6-8AB1-18C51F2807A2}" type="pres">
      <dgm:prSet presAssocID="{2949F7BC-2050-443B-9652-F1B0A2170DFA}" presName="parTxOnlySpace" presStyleCnt="0"/>
      <dgm:spPr/>
    </dgm:pt>
    <dgm:pt modelId="{78F7F9A9-E649-4B00-A816-8C1120D180CE}" type="pres">
      <dgm:prSet presAssocID="{B9862651-34E4-4ACD-B8A1-BFFD9C8701BD}" presName="parTxOnly" presStyleLbl="node1" presStyleIdx="2" presStyleCnt="3" custLinFactX="43602" custLinFactNeighborX="100000" custLinFactNeighborY="1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339195-12CC-4A37-BFFC-AF2A3B06D28E}" srcId="{E074CA6C-660D-4742-A815-FA28D14C38DC}" destId="{9CC80E89-C1C6-47CB-BC06-4D3E5EA3CE4E}" srcOrd="0" destOrd="0" parTransId="{AB0289E6-AE78-4E52-8113-E7EF6B1D5383}" sibTransId="{ED28DF88-782E-474E-8F97-8732C6FCB603}"/>
    <dgm:cxn modelId="{FE897178-9824-401D-B10B-A6D9FC94E7FC}" type="presOf" srcId="{9CC80E89-C1C6-47CB-BC06-4D3E5EA3CE4E}" destId="{378136E4-9959-42CB-85A0-951D0DDF1D24}" srcOrd="0" destOrd="0" presId="urn:microsoft.com/office/officeart/2005/8/layout/chevron1"/>
    <dgm:cxn modelId="{B7CBD7D4-31AB-4F24-B270-25F8D43C7DF1}" type="presOf" srcId="{E074CA6C-660D-4742-A815-FA28D14C38DC}" destId="{55BD3AEA-7EE9-4694-A2C6-0D8DB2250A45}" srcOrd="0" destOrd="0" presId="urn:microsoft.com/office/officeart/2005/8/layout/chevron1"/>
    <dgm:cxn modelId="{EDC7B828-1AEE-46AE-86A9-7BFF53FAB6F8}" srcId="{E074CA6C-660D-4742-A815-FA28D14C38DC}" destId="{B9862651-34E4-4ACD-B8A1-BFFD9C8701BD}" srcOrd="2" destOrd="0" parTransId="{1F0A0D94-23DB-4DC1-B42C-FA7DAE91987C}" sibTransId="{0269D511-A8ED-4116-9A11-409637431785}"/>
    <dgm:cxn modelId="{F31D5515-32B3-4FB6-9FEE-58BB05078E1E}" srcId="{E074CA6C-660D-4742-A815-FA28D14C38DC}" destId="{22DF7F55-E051-4A79-9A7D-DD4264E41FB5}" srcOrd="1" destOrd="0" parTransId="{03981FF6-9AA6-4A6D-9A41-A36047D653E1}" sibTransId="{2949F7BC-2050-443B-9652-F1B0A2170DFA}"/>
    <dgm:cxn modelId="{1CC563D0-DD5D-43F7-9D55-D0B37ED20CDB}" type="presOf" srcId="{B9862651-34E4-4ACD-B8A1-BFFD9C8701BD}" destId="{78F7F9A9-E649-4B00-A816-8C1120D180CE}" srcOrd="0" destOrd="0" presId="urn:microsoft.com/office/officeart/2005/8/layout/chevron1"/>
    <dgm:cxn modelId="{D0A380E3-280F-48FB-A35C-16673724FEA0}" type="presOf" srcId="{22DF7F55-E051-4A79-9A7D-DD4264E41FB5}" destId="{18AED439-F1C6-4F6B-A304-3457D14A1F6D}" srcOrd="0" destOrd="0" presId="urn:microsoft.com/office/officeart/2005/8/layout/chevron1"/>
    <dgm:cxn modelId="{BE867823-BF31-482B-B68C-FCD4393CAB2B}" type="presParOf" srcId="{55BD3AEA-7EE9-4694-A2C6-0D8DB2250A45}" destId="{378136E4-9959-42CB-85A0-951D0DDF1D24}" srcOrd="0" destOrd="0" presId="urn:microsoft.com/office/officeart/2005/8/layout/chevron1"/>
    <dgm:cxn modelId="{7210E921-5CBB-4D9E-B2B6-D8492046A54C}" type="presParOf" srcId="{55BD3AEA-7EE9-4694-A2C6-0D8DB2250A45}" destId="{304CAC75-8790-40BA-BA32-7F11E889130F}" srcOrd="1" destOrd="0" presId="urn:microsoft.com/office/officeart/2005/8/layout/chevron1"/>
    <dgm:cxn modelId="{3FC988EC-B947-4E8A-8B8A-2BBC654B8A77}" type="presParOf" srcId="{55BD3AEA-7EE9-4694-A2C6-0D8DB2250A45}" destId="{18AED439-F1C6-4F6B-A304-3457D14A1F6D}" srcOrd="2" destOrd="0" presId="urn:microsoft.com/office/officeart/2005/8/layout/chevron1"/>
    <dgm:cxn modelId="{18CC129D-D1A8-472D-B6E3-D3405ACE093A}" type="presParOf" srcId="{55BD3AEA-7EE9-4694-A2C6-0D8DB2250A45}" destId="{8F951241-82FD-4CC6-8AB1-18C51F2807A2}" srcOrd="3" destOrd="0" presId="urn:microsoft.com/office/officeart/2005/8/layout/chevron1"/>
    <dgm:cxn modelId="{5E47AF8C-0DFC-4CBC-8092-CEFBFC06C458}" type="presParOf" srcId="{55BD3AEA-7EE9-4694-A2C6-0D8DB2250A45}" destId="{78F7F9A9-E649-4B00-A816-8C1120D180C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136E4-9959-42CB-85A0-951D0DDF1D24}">
      <dsp:nvSpPr>
        <dsp:cNvPr id="0" name=""/>
        <dsp:cNvSpPr/>
      </dsp:nvSpPr>
      <dsp:spPr>
        <a:xfrm>
          <a:off x="0" y="0"/>
          <a:ext cx="3205955" cy="7318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Sweep</a:t>
          </a:r>
          <a:r>
            <a:rPr lang="en-GB" sz="2000" kern="1200" dirty="0" smtClean="0"/>
            <a:t> 1</a:t>
          </a:r>
          <a:endParaRPr lang="en-US" sz="2000" kern="1200" dirty="0"/>
        </a:p>
      </dsp:txBody>
      <dsp:txXfrm>
        <a:off x="365921" y="0"/>
        <a:ext cx="2474113" cy="731842"/>
      </dsp:txXfrm>
    </dsp:sp>
    <dsp:sp modelId="{18AED439-F1C6-4F6B-A304-3457D14A1F6D}">
      <dsp:nvSpPr>
        <dsp:cNvPr id="0" name=""/>
        <dsp:cNvSpPr/>
      </dsp:nvSpPr>
      <dsp:spPr>
        <a:xfrm>
          <a:off x="2903829" y="0"/>
          <a:ext cx="3024058" cy="7318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Sweep 2</a:t>
          </a:r>
          <a:endParaRPr lang="en-US" sz="2000" kern="1200" dirty="0"/>
        </a:p>
      </dsp:txBody>
      <dsp:txXfrm>
        <a:off x="3269750" y="0"/>
        <a:ext cx="2292216" cy="731842"/>
      </dsp:txXfrm>
    </dsp:sp>
    <dsp:sp modelId="{78F7F9A9-E649-4B00-A816-8C1120D180CE}">
      <dsp:nvSpPr>
        <dsp:cNvPr id="0" name=""/>
        <dsp:cNvSpPr/>
      </dsp:nvSpPr>
      <dsp:spPr>
        <a:xfrm>
          <a:off x="5625762" y="0"/>
          <a:ext cx="3024058" cy="7318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Sweep 3        </a:t>
          </a:r>
          <a:endParaRPr lang="en-US" sz="2000" kern="1200" dirty="0"/>
        </a:p>
      </dsp:txBody>
      <dsp:txXfrm>
        <a:off x="5991683" y="0"/>
        <a:ext cx="2292216" cy="731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1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9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3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7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18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8" r:id="rId4"/>
    <p:sldLayoutId id="2147485060" r:id="rId5"/>
    <p:sldLayoutId id="2147485062" r:id="rId6"/>
    <p:sldLayoutId id="214748506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1320073"/>
          </a:xfrm>
        </p:spPr>
        <p:txBody>
          <a:bodyPr/>
          <a:lstStyle/>
          <a:p>
            <a:r>
              <a:rPr lang="en-US" dirty="0" smtClean="0"/>
              <a:t>Science &amp; Warning Advancements </a:t>
            </a:r>
            <a:r>
              <a:rPr lang="en-US" dirty="0" smtClean="0"/>
              <a:t>with </a:t>
            </a:r>
            <a:br>
              <a:rPr lang="en-US" dirty="0" smtClean="0"/>
            </a:br>
            <a:r>
              <a:rPr lang="en-US" dirty="0" smtClean="0"/>
              <a:t>Phased </a:t>
            </a:r>
            <a:r>
              <a:rPr lang="en-US" dirty="0"/>
              <a:t>Array Radar</a:t>
            </a:r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339101" y="5387189"/>
            <a:ext cx="5804899" cy="1419570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/>
            </a:r>
            <a:br>
              <a:rPr lang="en-US" sz="1800" dirty="0" smtClean="0">
                <a:latin typeface="Abadi MT Condensed Light"/>
                <a:cs typeface="Abadi MT Condensed Light"/>
              </a:rPr>
            </a:br>
            <a:r>
              <a:rPr lang="en-US" sz="1800" dirty="0" smtClean="0">
                <a:solidFill>
                  <a:srgbClr val="FFFF00"/>
                </a:solidFill>
                <a:latin typeface="Abadi MT Condensed Light"/>
                <a:cs typeface="Abadi MT Condensed Light"/>
              </a:rPr>
              <a:t>Presented by Katie Bowden, PhD Student</a:t>
            </a:r>
          </a:p>
          <a:p>
            <a:r>
              <a:rPr lang="en-US" sz="1800" dirty="0" smtClean="0">
                <a:latin typeface="Abadi MT Condensed Light"/>
                <a:cs typeface="Abadi MT Condensed Light"/>
              </a:rPr>
              <a:t>Produced by Dr. Pam Heinselman</a:t>
            </a:r>
            <a:br>
              <a:rPr lang="en-US" sz="1800" dirty="0" smtClean="0">
                <a:latin typeface="Abadi MT Condensed Light"/>
                <a:cs typeface="Abadi MT Condensed Light"/>
              </a:rPr>
            </a:br>
            <a:r>
              <a:rPr lang="en-US" dirty="0" smtClean="0">
                <a:latin typeface="Abadi MT Condensed Light"/>
                <a:cs typeface="Abadi MT Condensed Light"/>
              </a:rPr>
              <a:t>Radar Research and Development Division</a:t>
            </a:r>
          </a:p>
          <a:p>
            <a:r>
              <a:rPr lang="en-US" dirty="0" smtClean="0">
                <a:latin typeface="Abadi MT Condensed Light"/>
                <a:cs typeface="Abadi MT Condensed Light"/>
              </a:rPr>
              <a:t>Team Leader and Affiliate Assoc. Professor</a:t>
            </a:r>
            <a:br>
              <a:rPr lang="en-US" dirty="0" smtClean="0">
                <a:latin typeface="Abadi MT Condensed Light"/>
                <a:cs typeface="Abadi MT Condensed Light"/>
              </a:rPr>
            </a:br>
            <a:r>
              <a:rPr lang="en-US" sz="1600" dirty="0" smtClean="0">
                <a:latin typeface="Abadi MT Condensed Light"/>
                <a:cs typeface="Abadi MT Condensed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0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500" b="1" dirty="0">
                <a:cs typeface="Arial" panose="020B0604020202020204" pitchFamily="34" charset="0"/>
              </a:rPr>
              <a:t>NSSL’s Mission: </a:t>
            </a:r>
            <a:r>
              <a:rPr lang="en-US" sz="2500" dirty="0">
                <a:cs typeface="Arial" panose="020B0604020202020204" pitchFamily="34" charset="0"/>
              </a:rPr>
              <a:t>“To </a:t>
            </a:r>
            <a:r>
              <a:rPr lang="en-US" sz="2500" b="1" dirty="0">
                <a:cs typeface="Arial" panose="020B0604020202020204" pitchFamily="34" charset="0"/>
              </a:rPr>
              <a:t>u</a:t>
            </a:r>
            <a:r>
              <a:rPr lang="en-US" sz="2500" b="1" dirty="0"/>
              <a:t>nderstand the causes of severe weather </a:t>
            </a:r>
            <a:r>
              <a:rPr lang="en-US" sz="2500" dirty="0"/>
              <a:t>and </a:t>
            </a:r>
            <a:r>
              <a:rPr lang="en-US" sz="2500" b="1" dirty="0"/>
              <a:t>explore new ways to use weather information to assist National Weather Service forecasters </a:t>
            </a:r>
            <a:r>
              <a:rPr lang="en-US" sz="2500" dirty="0"/>
              <a:t>and federal, university and private sector partners.</a:t>
            </a:r>
            <a:r>
              <a:rPr lang="en-US" sz="2500" dirty="0">
                <a:cs typeface="Arial" panose="020B0604020202020204" pitchFamily="34" charset="0"/>
              </a:rPr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77756" y="1286315"/>
            <a:ext cx="37576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Heinselman and Torres 2011: High-temporal-resolution capabilities of the National Weather Radar Testbed phased-array radar. 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Appl. Meteor. Climatol.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579–593.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Emersic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2011: Lightning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in a hail-producing storm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observed with phased-array radar.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Mon. Wea. Rev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1809–1825. 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Newman and Heinselman 2012: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a quasi-linear convective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sampled by phased array radar.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Mon. Wea. Rev.,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3467–3486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Tanamachi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submitted: Impacts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a Storm Merger on the 24 May 2011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Reno, Oklahoma Tornadic Supercell,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Wea. Forecasting.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-21910" y="98869"/>
            <a:ext cx="916590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Science: Does Temporal Sampling Matter? </a:t>
            </a:r>
            <a:endParaRPr lang="en-US" sz="3200" dirty="0"/>
          </a:p>
        </p:txBody>
      </p:sp>
      <p:pic>
        <p:nvPicPr>
          <p:cNvPr id="18" name="Picture 15" descr="NWRT_loop_0815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5" y="1508365"/>
            <a:ext cx="4560887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2"/>
          <p:cNvSpPr txBox="1">
            <a:spLocks noChangeArrowheads="1"/>
          </p:cNvSpPr>
          <p:nvPr/>
        </p:nvSpPr>
        <p:spPr bwMode="auto">
          <a:xfrm rot="16200000">
            <a:off x="-1209411" y="2725183"/>
            <a:ext cx="2728912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ea typeface="ＭＳ Ｐゴシック" pitchFamily="48" charset="-128"/>
              </a:rPr>
              <a:t>NWRT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ea typeface="ＭＳ Ｐゴシック" pitchFamily="48" charset="-128"/>
              </a:rPr>
              <a:t>PAR:  26s</a:t>
            </a:r>
            <a:endParaRPr lang="en-US" sz="1800" b="1" dirty="0">
              <a:solidFill>
                <a:schemeClr val="bg1"/>
              </a:solidFill>
              <a:latin typeface="+mn-lt"/>
              <a:ea typeface="ＭＳ Ｐゴシック" pitchFamily="48" charset="-128"/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 rot="16200000">
            <a:off x="-1121305" y="5365989"/>
            <a:ext cx="2552700" cy="276225"/>
          </a:xfrm>
          <a:prstGeom prst="rect">
            <a:avLst/>
          </a:prstGeom>
          <a:solidFill>
            <a:srgbClr val="3D6C98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ea typeface="ＭＳ Ｐゴシック" pitchFamily="48" charset="-128"/>
              </a:rPr>
              <a:t>NWRT PAR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ea typeface="ＭＳ Ｐゴシック" pitchFamily="48" charset="-128"/>
              </a:rPr>
              <a:t>: 5 min</a:t>
            </a:r>
            <a:endParaRPr lang="en-US" sz="1800" b="1" dirty="0">
              <a:solidFill>
                <a:schemeClr val="bg1"/>
              </a:solidFill>
              <a:latin typeface="+mn-lt"/>
              <a:ea typeface="ＭＳ Ｐゴシック" pitchFamily="48" charset="-128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6932" y="1230552"/>
            <a:ext cx="2006600" cy="276225"/>
          </a:xfrm>
          <a:prstGeom prst="rect">
            <a:avLst/>
          </a:prstGeom>
          <a:solidFill>
            <a:srgbClr val="CCDC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Tahoma" pitchFamily="34" charset="0"/>
                <a:ea typeface="ＭＳ Ｐゴシック" pitchFamily="34" charset="-128"/>
              </a:rPr>
              <a:t>   Reflectivity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625590" y="1229371"/>
            <a:ext cx="3269007" cy="276999"/>
          </a:xfrm>
          <a:prstGeom prst="rect">
            <a:avLst/>
          </a:prstGeom>
          <a:solidFill>
            <a:srgbClr val="CCDC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latin typeface="Tahoma" pitchFamily="34" charset="0"/>
                <a:ea typeface="ＭＳ Ｐゴシック" pitchFamily="34" charset="-128"/>
              </a:rPr>
              <a:t>2220-2240 UTC 15 Aug 06</a:t>
            </a:r>
            <a:endParaRPr lang="en-US" sz="1800" b="1" dirty="0"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7253" y="1620976"/>
            <a:ext cx="700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9327" y="4249522"/>
            <a:ext cx="7006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4112" y="3769016"/>
            <a:ext cx="615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4112" y="6398567"/>
            <a:ext cx="615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778" y="1610982"/>
            <a:ext cx="1124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Slice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790" y="4251404"/>
            <a:ext cx="1124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Slice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2095" y="1138631"/>
            <a:ext cx="436721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LaDue et al. 2010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Strengths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current radar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systems for two stakeholder groups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Southern Plains.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Bull. Amer. Meteor. Soc.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899–910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hased </a:t>
            </a:r>
            <a:r>
              <a:rPr lang="en-US" sz="13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rray </a:t>
            </a:r>
            <a:r>
              <a:rPr lang="en-US" sz="13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adar </a:t>
            </a:r>
            <a:r>
              <a:rPr lang="en-US" sz="13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nnovative </a:t>
            </a:r>
            <a:r>
              <a:rPr lang="en-US" sz="13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ensing </a:t>
            </a:r>
            <a:r>
              <a:rPr lang="en-US" sz="13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xperiment</a:t>
            </a:r>
          </a:p>
          <a:p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2010 PARISE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Heinselman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et al. 2012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: Exploring impacts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	of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rapid-scan radar data on NWS decisions.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Wea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. Forecasting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1031–1044.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2012 PARISE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Heinselman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et al. 2015: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Tornado warning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	decisions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using phased array radar data. </a:t>
            </a:r>
            <a:r>
              <a:rPr lang="en-US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Wea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Forecasting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press.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2013 PARISE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Bowden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et al. 2015: Impacts of phased</a:t>
            </a:r>
            <a:b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	array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radar data on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forecaster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performance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	during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hail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 wind events.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Wea. </a:t>
            </a:r>
            <a:r>
              <a:rPr lang="en-US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Forecasting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press.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Kuster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et al. submitted: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31 May 2013 El Reno Tornadoes: Advantages of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rapid-scan phased array </a:t>
            </a: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radar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warning forecaster's perspective.</a:t>
            </a:r>
          </a:p>
        </p:txBody>
      </p:sp>
      <p:sp>
        <p:nvSpPr>
          <p:cNvPr id="10" name="Title 2"/>
          <p:cNvSpPr txBox="1">
            <a:spLocks noGrp="1"/>
          </p:cNvSpPr>
          <p:nvPr>
            <p:ph type="title"/>
          </p:nvPr>
        </p:nvSpPr>
        <p:spPr>
          <a:xfrm>
            <a:off x="-16933" y="8734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Operations: Does Temporal Sampling Matter? </a:t>
            </a:r>
            <a:endParaRPr lang="en-US" sz="3200" dirty="0"/>
          </a:p>
        </p:txBody>
      </p:sp>
      <p:pic>
        <p:nvPicPr>
          <p:cNvPr id="13" name="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0068"/>
            <a:ext cx="4462272" cy="5577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2223" y="1206204"/>
            <a:ext cx="2910050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0014–0158 UTC 19 Aug 2007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14" y="1603022"/>
            <a:ext cx="2449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43-s Updates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14" y="4402654"/>
            <a:ext cx="2449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5-min Updates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6363" y="2084104"/>
            <a:ext cx="4173200" cy="335623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06363" y="4275197"/>
            <a:ext cx="4198854" cy="2113728"/>
            <a:chOff x="4953867" y="4136675"/>
            <a:chExt cx="4198854" cy="1908521"/>
          </a:xfrm>
        </p:grpSpPr>
        <p:sp>
          <p:nvSpPr>
            <p:cNvPr id="3" name="Rectangle 2"/>
            <p:cNvSpPr/>
            <p:nvPr/>
          </p:nvSpPr>
          <p:spPr>
            <a:xfrm>
              <a:off x="4953867" y="4168771"/>
              <a:ext cx="4173200" cy="18764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09526" y="4136675"/>
              <a:ext cx="2043195" cy="369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Electronic Posters</a:t>
              </a:r>
              <a:endPara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0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 noGrp="1"/>
          </p:cNvSpPr>
          <p:nvPr>
            <p:ph type="title"/>
          </p:nvPr>
        </p:nvSpPr>
        <p:spPr>
          <a:xfrm>
            <a:off x="-16933" y="10428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PARISE 2012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0" y="1138039"/>
            <a:ext cx="9216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Assess impacts of 1-min updates on forecasters’ performance and warning decision process when working potentially weak tornadic events in displaced real time 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8980" b="12388"/>
          <a:stretch/>
        </p:blipFill>
        <p:spPr>
          <a:xfrm>
            <a:off x="5406188" y="2942340"/>
            <a:ext cx="2851791" cy="1645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5491" r="17289" b="19396"/>
          <a:stretch/>
        </p:blipFill>
        <p:spPr>
          <a:xfrm>
            <a:off x="1048489" y="2942340"/>
            <a:ext cx="2448814" cy="1645920"/>
          </a:xfrm>
          <a:prstGeom prst="rect">
            <a:avLst/>
          </a:prstGeom>
        </p:spPr>
      </p:pic>
      <p:sp>
        <p:nvSpPr>
          <p:cNvPr id="67" name="TextBox 28"/>
          <p:cNvSpPr txBox="1">
            <a:spLocks noChangeArrowheads="1"/>
          </p:cNvSpPr>
          <p:nvPr/>
        </p:nvSpPr>
        <p:spPr bwMode="auto">
          <a:xfrm>
            <a:off x="371713" y="2412261"/>
            <a:ext cx="3802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600" dirty="0" smtClean="0">
                <a:effectLst/>
                <a:cs typeface="Arial" panose="020B0604020202020204" pitchFamily="34" charset="0"/>
              </a:rPr>
              <a:t>1) </a:t>
            </a:r>
            <a:r>
              <a:rPr lang="en-US" sz="1600" dirty="0" smtClean="0">
                <a:cs typeface="Arial" panose="020B0604020202020204" pitchFamily="34" charset="0"/>
              </a:rPr>
              <a:t>View weather briefing and </a:t>
            </a:r>
            <a:br>
              <a:rPr lang="en-US" sz="1600" dirty="0" smtClean="0">
                <a:cs typeface="Arial" panose="020B0604020202020204" pitchFamily="34" charset="0"/>
              </a:rPr>
            </a:br>
            <a:r>
              <a:rPr lang="en-US" sz="1600" dirty="0" smtClean="0">
                <a:cs typeface="Arial" panose="020B0604020202020204" pitchFamily="34" charset="0"/>
              </a:rPr>
              <a:t>w</a:t>
            </a:r>
            <a:r>
              <a:rPr lang="en-US" sz="1600" dirty="0" smtClean="0">
                <a:effectLst/>
                <a:cs typeface="Arial" panose="020B0604020202020204" pitchFamily="34" charset="0"/>
              </a:rPr>
              <a:t>ork the event </a:t>
            </a:r>
            <a:r>
              <a:rPr lang="en-US" sz="1600" dirty="0" smtClean="0">
                <a:cs typeface="Arial" panose="020B0604020202020204" pitchFamily="34" charset="0"/>
              </a:rPr>
              <a:t>using AWIPS 2</a:t>
            </a:r>
            <a:endParaRPr lang="en-US" sz="1600" dirty="0">
              <a:effectLst/>
              <a:cs typeface="Arial" panose="020B0604020202020204" pitchFamily="34" charset="0"/>
            </a:endParaRPr>
          </a:p>
        </p:txBody>
      </p:sp>
      <p:sp>
        <p:nvSpPr>
          <p:cNvPr id="68" name="TextBox 28"/>
          <p:cNvSpPr txBox="1">
            <a:spLocks noChangeArrowheads="1"/>
          </p:cNvSpPr>
          <p:nvPr/>
        </p:nvSpPr>
        <p:spPr bwMode="auto">
          <a:xfrm>
            <a:off x="4664107" y="2412261"/>
            <a:ext cx="43359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600" dirty="0" smtClean="0">
                <a:cs typeface="Arial" panose="020B0604020202020204" pitchFamily="34" charset="0"/>
              </a:rPr>
              <a:t>2) Produce detailed timeline of decision process (Hoffman 2005)</a:t>
            </a:r>
            <a:endParaRPr lang="en-US" sz="1600" dirty="0">
              <a:effectLst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0911" y="4749738"/>
            <a:ext cx="8649821" cy="1439728"/>
            <a:chOff x="180911" y="4749738"/>
            <a:chExt cx="8649821" cy="1439728"/>
          </a:xfrm>
        </p:grpSpPr>
        <p:graphicFrame>
          <p:nvGraphicFramePr>
            <p:cNvPr id="69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18676067"/>
                </p:ext>
              </p:extLst>
            </p:nvPr>
          </p:nvGraphicFramePr>
          <p:xfrm>
            <a:off x="180911" y="4749738"/>
            <a:ext cx="8649821" cy="7318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70" name="TextBox 69"/>
            <p:cNvSpPr txBox="1"/>
            <p:nvPr/>
          </p:nvSpPr>
          <p:spPr>
            <a:xfrm>
              <a:off x="440274" y="5481580"/>
              <a:ext cx="276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Stimulated retrospective recall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183469" y="5481580"/>
              <a:ext cx="26264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Review timeline</a:t>
              </a:r>
              <a:b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Revise as needed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99812" y="5481580"/>
              <a:ext cx="3109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Deepen the timeline </a:t>
              </a:r>
              <a:b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with probing questions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6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 noGrp="1"/>
          </p:cNvSpPr>
          <p:nvPr>
            <p:ph type="title"/>
          </p:nvPr>
        </p:nvSpPr>
        <p:spPr>
          <a:xfrm>
            <a:off x="-16933" y="5869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Performance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2 tornadic (EF0/EF1) and 2 non-tornadic events</a:t>
            </a:r>
            <a:endParaRPr lang="en-US" sz="32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/>
          <a:stretch/>
        </p:blipFill>
        <p:spPr>
          <a:xfrm>
            <a:off x="509177" y="2221592"/>
            <a:ext cx="4210558" cy="350234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1462" y="3678635"/>
            <a:ext cx="4166744" cy="670003"/>
            <a:chOff x="821462" y="3119813"/>
            <a:chExt cx="4166744" cy="670003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919207" y="3365313"/>
              <a:ext cx="3550610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20337" y="3548380"/>
              <a:ext cx="355061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21462" y="3119813"/>
              <a:ext cx="3779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Participating Warning Forecast Offices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4144" y="3482039"/>
              <a:ext cx="4164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&amp; Southern NWS Regions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8234" y="3064777"/>
            <a:ext cx="4163038" cy="307777"/>
            <a:chOff x="808234" y="2505955"/>
            <a:chExt cx="4163038" cy="30777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919207" y="2744916"/>
              <a:ext cx="355061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08234" y="2505955"/>
              <a:ext cx="4163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PARISE</a:t>
              </a:r>
              <a:endPara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val 7"/>
          <p:cNvSpPr>
            <a:spLocks noChangeAspect="1"/>
          </p:cNvSpPr>
          <p:nvPr/>
        </p:nvSpPr>
        <p:spPr>
          <a:xfrm>
            <a:off x="1460466" y="2381975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807607" y="2475106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1799139" y="2992979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3153860" y="2737583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2477705" y="3285222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475533" y="3240407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3975065" y="3122212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144399" y="3238824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1219740" y="4293774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409057" y="3348552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322557" y="3414362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50775" y="5512796"/>
            <a:ext cx="26047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Years of Experience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1009" y="1851877"/>
            <a:ext cx="42468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Median Tornado-Warning Lead Time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8283" y="5275783"/>
            <a:ext cx="3702308" cy="338554"/>
            <a:chOff x="928283" y="4716961"/>
            <a:chExt cx="3702308" cy="338554"/>
          </a:xfrm>
        </p:grpSpPr>
        <p:sp>
          <p:nvSpPr>
            <p:cNvPr id="12" name="TextBox 11"/>
            <p:cNvSpPr txBox="1"/>
            <p:nvPr/>
          </p:nvSpPr>
          <p:spPr>
            <a:xfrm>
              <a:off x="928283" y="4716961"/>
              <a:ext cx="2575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52866" y="4716961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722363" y="4716961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479252" y="4716961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339487" y="4716961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 rot="16200000">
            <a:off x="-873388" y="3528052"/>
            <a:ext cx="3126151" cy="338554"/>
            <a:chOff x="1292285" y="5350483"/>
            <a:chExt cx="3126151" cy="338554"/>
          </a:xfrm>
        </p:grpSpPr>
        <p:sp>
          <p:nvSpPr>
            <p:cNvPr id="88" name="TextBox 87"/>
            <p:cNvSpPr txBox="1"/>
            <p:nvPr/>
          </p:nvSpPr>
          <p:spPr>
            <a:xfrm>
              <a:off x="1292285" y="5350483"/>
              <a:ext cx="2575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8616" y="5350483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739218" y="5350483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148960" y="5350483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611246" y="5350483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491960" y="5350483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940711" y="5350483"/>
              <a:ext cx="4777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197897" y="3533773"/>
            <a:ext cx="120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686169" y="1851877"/>
            <a:ext cx="4255482" cy="4030251"/>
            <a:chOff x="4686169" y="1293055"/>
            <a:chExt cx="4255482" cy="4030251"/>
          </a:xfrm>
        </p:grpSpPr>
        <p:grpSp>
          <p:nvGrpSpPr>
            <p:cNvPr id="21" name="Group 20"/>
            <p:cNvGrpSpPr/>
            <p:nvPr/>
          </p:nvGrpSpPr>
          <p:grpSpPr>
            <a:xfrm>
              <a:off x="4692160" y="1293055"/>
              <a:ext cx="4249491" cy="4030251"/>
              <a:chOff x="4692160" y="1293055"/>
              <a:chExt cx="4249491" cy="4030251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4692160" y="1630075"/>
                <a:ext cx="4249491" cy="3550900"/>
                <a:chOff x="4692160" y="1603022"/>
                <a:chExt cx="3124517" cy="26108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011397" y="1743206"/>
                  <a:ext cx="263479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470"/>
                <a:stretch/>
              </p:blipFill>
              <p:spPr>
                <a:xfrm>
                  <a:off x="4692160" y="1603022"/>
                  <a:ext cx="3124517" cy="2610864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4977529" y="1739947"/>
                  <a:ext cx="2668660" cy="226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Probability of False Alarm by Chance</a:t>
                  </a:r>
                  <a:endPara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5097951" y="1293055"/>
                <a:ext cx="3797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Probability of False Alarm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5592210" y="4491868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5511134" y="3401774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5390108" y="2315962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6015531" y="2316094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5703494" y="2702714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6020338" y="2707672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6680220" y="2699205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7009849" y="2711181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7353264" y="1772688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7683465" y="2939867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8360798" y="2699205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8191465" y="3591356"/>
                <a:ext cx="102817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sx="102000" sy="102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71406" y="4953974"/>
                <a:ext cx="26047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Years of Experience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5112201" y="4716961"/>
                <a:ext cx="3770044" cy="338554"/>
                <a:chOff x="928283" y="4716961"/>
                <a:chExt cx="3770044" cy="338554"/>
              </a:xfrm>
            </p:grpSpPr>
            <p:sp>
              <p:nvSpPr>
                <p:cNvPr id="82" name="TextBox 81"/>
                <p:cNvSpPr txBox="1"/>
                <p:nvPr/>
              </p:nvSpPr>
              <p:spPr>
                <a:xfrm>
                  <a:off x="928283" y="4716961"/>
                  <a:ext cx="25759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4220602" y="4716961"/>
                  <a:ext cx="47772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756231" y="4716961"/>
                  <a:ext cx="47772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2530054" y="4716961"/>
                  <a:ext cx="47772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381822" y="4716961"/>
                  <a:ext cx="47772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5" name="Group 94"/>
            <p:cNvGrpSpPr>
              <a:grpSpLocks noChangeAspect="1"/>
            </p:cNvGrpSpPr>
            <p:nvPr/>
          </p:nvGrpSpPr>
          <p:grpSpPr>
            <a:xfrm rot="16200000">
              <a:off x="3292370" y="2977691"/>
              <a:ext cx="3126151" cy="338554"/>
              <a:chOff x="1292285" y="5350483"/>
              <a:chExt cx="3126151" cy="338554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1292285" y="5350483"/>
                <a:ext cx="25759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865408" y="5350483"/>
                <a:ext cx="47772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739218" y="5350483"/>
                <a:ext cx="47772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314901" y="5350483"/>
                <a:ext cx="63783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3407290" y="5350483"/>
                <a:ext cx="47772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940711" y="5350483"/>
                <a:ext cx="47772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3" name="Oval 102"/>
          <p:cNvSpPr>
            <a:spLocks noChangeAspect="1"/>
          </p:cNvSpPr>
          <p:nvPr/>
        </p:nvSpPr>
        <p:spPr>
          <a:xfrm>
            <a:off x="2812943" y="3917383"/>
            <a:ext cx="102817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sx="102000" sy="102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/>
        </p:blipFill>
        <p:spPr>
          <a:xfrm>
            <a:off x="627787" y="919734"/>
            <a:ext cx="7805327" cy="5136678"/>
          </a:xfrm>
        </p:spPr>
      </p:pic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4086" r="35619" b="54986"/>
          <a:stretch/>
        </p:blipFill>
        <p:spPr>
          <a:xfrm>
            <a:off x="926276" y="2265821"/>
            <a:ext cx="4726380" cy="1154274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45445" r="36380" b="40344"/>
          <a:stretch/>
        </p:blipFill>
        <p:spPr>
          <a:xfrm>
            <a:off x="920338" y="3443845"/>
            <a:ext cx="4672940" cy="783772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70" r="36075" b="20321"/>
          <a:stretch/>
        </p:blipFill>
        <p:spPr>
          <a:xfrm>
            <a:off x="627788" y="4316681"/>
            <a:ext cx="4989242" cy="10153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7825" y="6062347"/>
            <a:ext cx="2571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*At lowest elevation scan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15" y="1250973"/>
            <a:ext cx="7701239" cy="131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smtClean="0"/>
              <a:t>1-min radar updates have: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Improved scientific understanding of storm processes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Aided the warning decision process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74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Summary</a:t>
            </a:r>
            <a:endParaRPr lang="en-US" sz="3600" dirty="0"/>
          </a:p>
        </p:txBody>
      </p:sp>
      <p:pic>
        <p:nvPicPr>
          <p:cNvPr id="8" name="Picture 2" descr="http://ts1.mm.bing.net/th?&amp;id=HN.607989497780307105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34" y="4915562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8018" y="1261646"/>
            <a:ext cx="7551738" cy="1303423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2210675"/>
            <a:ext cx="9144000" cy="3902251"/>
            <a:chOff x="0" y="2210675"/>
            <a:chExt cx="9144000" cy="3902251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0" y="2210675"/>
              <a:ext cx="9144000" cy="1143000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dirty="0" smtClean="0"/>
                <a:t>Path Forward</a:t>
              </a:r>
              <a:endParaRPr lang="en-US" sz="3600" dirty="0"/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2560" y="3021580"/>
              <a:ext cx="8827936" cy="3091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2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20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8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8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8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endParaRPr lang="en-US" sz="2400" dirty="0" smtClean="0">
                <a:solidFill>
                  <a:schemeClr val="tx1"/>
                </a:solidFill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PARISE 2015: Increase sample size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Analyze rapid-scan dual-polarization data 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Understanding of severe weather processes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Accuracy and timeliness of warnings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7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4470</TotalTime>
  <Words>338</Words>
  <Application>Microsoft Office PowerPoint</Application>
  <PresentationFormat>On-screen Show (4:3)</PresentationFormat>
  <Paragraphs>113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2015-review-template</vt:lpstr>
      <vt:lpstr>Science &amp; Warning Advancements with  Phased Array Radar</vt:lpstr>
      <vt:lpstr>Relevance</vt:lpstr>
      <vt:lpstr>PowerPoint Presentation</vt:lpstr>
      <vt:lpstr>Operations: Does Temporal Sampling Matter? </vt:lpstr>
      <vt:lpstr>PARISE 2012</vt:lpstr>
      <vt:lpstr>Performance 2 tornadic (EF0/EF1) and 2 non-tornadic events</vt:lpstr>
      <vt:lpstr>PowerPoint Presentation</vt:lpstr>
      <vt:lpstr>PowerPoint Presentation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Katie Bowden</cp:lastModifiedBy>
  <cp:revision>88</cp:revision>
  <cp:lastPrinted>2015-02-02T15:45:48Z</cp:lastPrinted>
  <dcterms:created xsi:type="dcterms:W3CDTF">2014-10-24T15:10:25Z</dcterms:created>
  <dcterms:modified xsi:type="dcterms:W3CDTF">2015-02-09T17:47:44Z</dcterms:modified>
</cp:coreProperties>
</file>