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  <p:sldMasterId id="2147485077" r:id="rId2"/>
    <p:sldMasterId id="2147485089" r:id="rId3"/>
  </p:sldMasterIdLst>
  <p:notesMasterIdLst>
    <p:notesMasterId r:id="rId14"/>
  </p:notesMasterIdLst>
  <p:handoutMasterIdLst>
    <p:handoutMasterId r:id="rId15"/>
  </p:handoutMasterIdLst>
  <p:sldIdLst>
    <p:sldId id="278" r:id="rId4"/>
    <p:sldId id="267" r:id="rId5"/>
    <p:sldId id="274" r:id="rId6"/>
    <p:sldId id="275" r:id="rId7"/>
    <p:sldId id="276" r:id="rId8"/>
    <p:sldId id="261" r:id="rId9"/>
    <p:sldId id="263" r:id="rId10"/>
    <p:sldId id="265" r:id="rId11"/>
    <p:sldId id="27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34" autoAdjust="0"/>
    <p:restoredTop sz="98008" autoAdjust="0"/>
  </p:normalViewPr>
  <p:slideViewPr>
    <p:cSldViewPr snapToGrid="0" snapToObjects="1">
      <p:cViewPr varScale="1">
        <p:scale>
          <a:sx n="88" d="100"/>
          <a:sy n="88" d="100"/>
        </p:scale>
        <p:origin x="-1584" y="-112"/>
      </p:cViewPr>
      <p:guideLst>
        <p:guide orient="horz" pos="269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CF53C-6909-664C-B396-7133340E3268}" type="doc">
      <dgm:prSet loTypeId="urn:microsoft.com/office/officeart/2005/8/layout/orgChart1" loCatId="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BF0EF5-2A3F-B845-9909-BBD9EDECA731}">
      <dgm:prSet phldrT="[Text]"/>
      <dgm:spPr>
        <a:solidFill>
          <a:srgbClr val="0000FF"/>
        </a:solidFill>
      </dgm:spPr>
      <dgm:t>
        <a:bodyPr/>
        <a:lstStyle/>
        <a:p>
          <a:r>
            <a:rPr lang="en-US" dirty="0" smtClean="0"/>
            <a:t>MRMS-Severe</a:t>
          </a:r>
          <a:endParaRPr lang="en-US" dirty="0"/>
        </a:p>
      </dgm:t>
    </dgm:pt>
    <dgm:pt modelId="{92646EB0-92BD-6143-9D20-7389D0ED2A24}" type="parTrans" cxnId="{C7F64499-4DCE-8849-BEA2-B53875404385}">
      <dgm:prSet/>
      <dgm:spPr/>
      <dgm:t>
        <a:bodyPr/>
        <a:lstStyle/>
        <a:p>
          <a:endParaRPr lang="en-US"/>
        </a:p>
      </dgm:t>
    </dgm:pt>
    <dgm:pt modelId="{2BAB8EE0-0B07-EF41-97F8-EA6B7741BE6B}" type="sibTrans" cxnId="{C7F64499-4DCE-8849-BEA2-B53875404385}">
      <dgm:prSet/>
      <dgm:spPr/>
      <dgm:t>
        <a:bodyPr/>
        <a:lstStyle/>
        <a:p>
          <a:endParaRPr lang="en-US"/>
        </a:p>
      </dgm:t>
    </dgm:pt>
    <dgm:pt modelId="{DD6C9E1E-798F-F344-BA1C-2B52E4A892F2}">
      <dgm:prSet phldrT="[Text]"/>
      <dgm:spPr>
        <a:solidFill>
          <a:srgbClr val="0000FF"/>
        </a:solidFill>
      </dgm:spPr>
      <dgm:t>
        <a:bodyPr/>
        <a:lstStyle/>
        <a:p>
          <a:r>
            <a:rPr lang="en-US" dirty="0" smtClean="0"/>
            <a:t>QPE</a:t>
          </a:r>
          <a:endParaRPr lang="en-US" dirty="0"/>
        </a:p>
      </dgm:t>
    </dgm:pt>
    <dgm:pt modelId="{6751BE5C-CE4B-BC41-A639-B834E0A2E412}" type="parTrans" cxnId="{85945FC5-0257-1F4B-ADEE-CBE42BF7BBE8}">
      <dgm:prSet/>
      <dgm:spPr/>
      <dgm:t>
        <a:bodyPr/>
        <a:lstStyle/>
        <a:p>
          <a:endParaRPr lang="en-US"/>
        </a:p>
      </dgm:t>
    </dgm:pt>
    <dgm:pt modelId="{916FC62C-F76A-A44C-B3CE-631627C8DEC1}" type="sibTrans" cxnId="{85945FC5-0257-1F4B-ADEE-CBE42BF7BBE8}">
      <dgm:prSet/>
      <dgm:spPr/>
      <dgm:t>
        <a:bodyPr/>
        <a:lstStyle/>
        <a:p>
          <a:endParaRPr lang="en-US"/>
        </a:p>
      </dgm:t>
    </dgm:pt>
    <dgm:pt modelId="{A721D6C2-18BF-9649-A6F3-D02252D51D53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 smtClean="0"/>
            <a:t>Flash Flood </a:t>
          </a:r>
          <a:endParaRPr lang="en-US" dirty="0"/>
        </a:p>
      </dgm:t>
    </dgm:pt>
    <dgm:pt modelId="{AE95EFA4-1C3A-9B47-83E9-1A144F6FE63B}" type="parTrans" cxnId="{CF6FFDAE-1B1E-4F4D-95AF-F3719880C47A}">
      <dgm:prSet/>
      <dgm:spPr/>
      <dgm:t>
        <a:bodyPr/>
        <a:lstStyle/>
        <a:p>
          <a:endParaRPr lang="en-US"/>
        </a:p>
      </dgm:t>
    </dgm:pt>
    <dgm:pt modelId="{90FE9570-B5A5-C94E-BD0D-38CF05D6B01C}" type="sibTrans" cxnId="{CF6FFDAE-1B1E-4F4D-95AF-F3719880C47A}">
      <dgm:prSet/>
      <dgm:spPr/>
      <dgm:t>
        <a:bodyPr/>
        <a:lstStyle/>
        <a:p>
          <a:endParaRPr lang="en-US"/>
        </a:p>
      </dgm:t>
    </dgm:pt>
    <dgm:pt modelId="{B45097C5-C309-C245-B4DE-7E58FC82EC7A}">
      <dgm:prSet phldrT="[Text]"/>
      <dgm:spPr>
        <a:solidFill>
          <a:srgbClr val="0000FF"/>
        </a:solidFill>
      </dgm:spPr>
      <dgm:t>
        <a:bodyPr/>
        <a:lstStyle/>
        <a:p>
          <a:r>
            <a:rPr lang="en-US" dirty="0" smtClean="0"/>
            <a:t>MRMS-Aviation</a:t>
          </a:r>
          <a:endParaRPr lang="en-US" dirty="0"/>
        </a:p>
      </dgm:t>
    </dgm:pt>
    <dgm:pt modelId="{F9D8B149-D7EA-3149-B719-AED36B916357}" type="parTrans" cxnId="{678C3F92-8840-2146-8A38-5885929DCF3D}">
      <dgm:prSet/>
      <dgm:spPr/>
      <dgm:t>
        <a:bodyPr/>
        <a:lstStyle/>
        <a:p>
          <a:endParaRPr lang="en-US"/>
        </a:p>
      </dgm:t>
    </dgm:pt>
    <dgm:pt modelId="{7157466C-58D0-1B41-8827-0D0D6AF25C8D}" type="sibTrans" cxnId="{678C3F92-8840-2146-8A38-5885929DCF3D}">
      <dgm:prSet/>
      <dgm:spPr/>
      <dgm:t>
        <a:bodyPr/>
        <a:lstStyle/>
        <a:p>
          <a:endParaRPr lang="en-US"/>
        </a:p>
      </dgm:t>
    </dgm:pt>
    <dgm:pt modelId="{6F1A8A84-9C52-EB4B-8FDB-3F31101633C1}">
      <dgm:prSet phldrT="[Text]"/>
      <dgm:spPr>
        <a:solidFill>
          <a:srgbClr val="0000FF"/>
        </a:solidFill>
      </dgm:spPr>
      <dgm:t>
        <a:bodyPr/>
        <a:lstStyle/>
        <a:p>
          <a:r>
            <a:rPr lang="en-US" dirty="0" smtClean="0"/>
            <a:t>MRMS-Hydro</a:t>
          </a:r>
          <a:endParaRPr lang="en-US" dirty="0"/>
        </a:p>
      </dgm:t>
    </dgm:pt>
    <dgm:pt modelId="{2B22F765-4262-E448-B521-004B571D8354}" type="parTrans" cxnId="{7C66D3CF-EFB6-B748-8FE8-F743526DB4E1}">
      <dgm:prSet/>
      <dgm:spPr/>
      <dgm:t>
        <a:bodyPr/>
        <a:lstStyle/>
        <a:p>
          <a:endParaRPr lang="en-US"/>
        </a:p>
      </dgm:t>
    </dgm:pt>
    <dgm:pt modelId="{4D0E2B72-5531-A843-954F-F1BDA2546E4E}" type="sibTrans" cxnId="{7C66D3CF-EFB6-B748-8FE8-F743526DB4E1}">
      <dgm:prSet/>
      <dgm:spPr/>
      <dgm:t>
        <a:bodyPr/>
        <a:lstStyle/>
        <a:p>
          <a:endParaRPr lang="en-US"/>
        </a:p>
      </dgm:t>
    </dgm:pt>
    <dgm:pt modelId="{C006D947-E455-A948-A55E-4CC034E3D366}" type="pres">
      <dgm:prSet presAssocID="{72ACF53C-6909-664C-B396-7133340E32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94E3462-EBAC-0241-94FF-9433B19CC122}" type="pres">
      <dgm:prSet presAssocID="{BEBF0EF5-2A3F-B845-9909-BBD9EDECA731}" presName="hierRoot1" presStyleCnt="0">
        <dgm:presLayoutVars>
          <dgm:hierBranch val="init"/>
        </dgm:presLayoutVars>
      </dgm:prSet>
      <dgm:spPr/>
    </dgm:pt>
    <dgm:pt modelId="{8B07836F-0561-9347-9526-080B7BB87945}" type="pres">
      <dgm:prSet presAssocID="{BEBF0EF5-2A3F-B845-9909-BBD9EDECA731}" presName="rootComposite1" presStyleCnt="0"/>
      <dgm:spPr/>
    </dgm:pt>
    <dgm:pt modelId="{26EB892A-C6C6-2740-8EE3-DDD597BB9D22}" type="pres">
      <dgm:prSet presAssocID="{BEBF0EF5-2A3F-B845-9909-BBD9EDECA731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0B15E8-4746-3F40-B9FB-B576FDE3E38D}" type="pres">
      <dgm:prSet presAssocID="{BEBF0EF5-2A3F-B845-9909-BBD9EDECA73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B6CAB43-9D37-0446-9846-9A34F112E6CC}" type="pres">
      <dgm:prSet presAssocID="{BEBF0EF5-2A3F-B845-9909-BBD9EDECA731}" presName="hierChild2" presStyleCnt="0"/>
      <dgm:spPr/>
    </dgm:pt>
    <dgm:pt modelId="{971570F0-FB88-7945-AECC-672CD097F3FC}" type="pres">
      <dgm:prSet presAssocID="{BEBF0EF5-2A3F-B845-9909-BBD9EDECA731}" presName="hierChild3" presStyleCnt="0"/>
      <dgm:spPr/>
    </dgm:pt>
    <dgm:pt modelId="{3F78B03D-A4CC-5941-A9AE-03FDE97961DA}" type="pres">
      <dgm:prSet presAssocID="{B45097C5-C309-C245-B4DE-7E58FC82EC7A}" presName="hierRoot1" presStyleCnt="0">
        <dgm:presLayoutVars>
          <dgm:hierBranch val="init"/>
        </dgm:presLayoutVars>
      </dgm:prSet>
      <dgm:spPr/>
    </dgm:pt>
    <dgm:pt modelId="{D3F12AD0-7673-E148-B7DF-24310FD60C88}" type="pres">
      <dgm:prSet presAssocID="{B45097C5-C309-C245-B4DE-7E58FC82EC7A}" presName="rootComposite1" presStyleCnt="0"/>
      <dgm:spPr/>
    </dgm:pt>
    <dgm:pt modelId="{349FD432-EE7B-1D42-887F-25A91F6FF506}" type="pres">
      <dgm:prSet presAssocID="{B45097C5-C309-C245-B4DE-7E58FC82EC7A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5CC88A-4119-964B-A79B-BF840E750926}" type="pres">
      <dgm:prSet presAssocID="{B45097C5-C309-C245-B4DE-7E58FC82EC7A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7D7A2BA-4655-A241-AB32-F2EFD913BB40}" type="pres">
      <dgm:prSet presAssocID="{B45097C5-C309-C245-B4DE-7E58FC82EC7A}" presName="hierChild2" presStyleCnt="0"/>
      <dgm:spPr/>
    </dgm:pt>
    <dgm:pt modelId="{C897FE90-2555-2B43-BDA7-99D77AECDCD7}" type="pres">
      <dgm:prSet presAssocID="{B45097C5-C309-C245-B4DE-7E58FC82EC7A}" presName="hierChild3" presStyleCnt="0"/>
      <dgm:spPr/>
    </dgm:pt>
    <dgm:pt modelId="{E34B0F4C-66D0-8E44-AA26-E16E0A4CAB74}" type="pres">
      <dgm:prSet presAssocID="{6F1A8A84-9C52-EB4B-8FDB-3F31101633C1}" presName="hierRoot1" presStyleCnt="0">
        <dgm:presLayoutVars>
          <dgm:hierBranch val="init"/>
        </dgm:presLayoutVars>
      </dgm:prSet>
      <dgm:spPr/>
    </dgm:pt>
    <dgm:pt modelId="{443D99E2-1FF8-DA42-A541-B5D5C1EC6AB6}" type="pres">
      <dgm:prSet presAssocID="{6F1A8A84-9C52-EB4B-8FDB-3F31101633C1}" presName="rootComposite1" presStyleCnt="0"/>
      <dgm:spPr/>
    </dgm:pt>
    <dgm:pt modelId="{F6514A04-1872-5B40-B1E8-CFDE38A8A90D}" type="pres">
      <dgm:prSet presAssocID="{6F1A8A84-9C52-EB4B-8FDB-3F31101633C1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BF9CD-DF44-1A49-BE41-603F81D93610}" type="pres">
      <dgm:prSet presAssocID="{6F1A8A84-9C52-EB4B-8FDB-3F31101633C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7451DE4-EBB0-8245-A1A3-D94F9A8DF67F}" type="pres">
      <dgm:prSet presAssocID="{6F1A8A84-9C52-EB4B-8FDB-3F31101633C1}" presName="hierChild2" presStyleCnt="0"/>
      <dgm:spPr/>
    </dgm:pt>
    <dgm:pt modelId="{FBD9ED18-8858-E744-A7D4-FD9819D4EE4C}" type="pres">
      <dgm:prSet presAssocID="{6751BE5C-CE4B-BC41-A639-B834E0A2E412}" presName="Name37" presStyleLbl="parChTrans1D2" presStyleIdx="0" presStyleCnt="2"/>
      <dgm:spPr/>
      <dgm:t>
        <a:bodyPr/>
        <a:lstStyle/>
        <a:p>
          <a:endParaRPr lang="en-US"/>
        </a:p>
      </dgm:t>
    </dgm:pt>
    <dgm:pt modelId="{04871FF8-6709-6540-A404-6A960FB5ABC8}" type="pres">
      <dgm:prSet presAssocID="{DD6C9E1E-798F-F344-BA1C-2B52E4A892F2}" presName="hierRoot2" presStyleCnt="0">
        <dgm:presLayoutVars>
          <dgm:hierBranch val="init"/>
        </dgm:presLayoutVars>
      </dgm:prSet>
      <dgm:spPr/>
    </dgm:pt>
    <dgm:pt modelId="{945DFC94-EB3B-C54B-A3F7-0CAF2E6C997D}" type="pres">
      <dgm:prSet presAssocID="{DD6C9E1E-798F-F344-BA1C-2B52E4A892F2}" presName="rootComposite" presStyleCnt="0"/>
      <dgm:spPr/>
    </dgm:pt>
    <dgm:pt modelId="{49FFAC5C-9AC1-2941-80B8-5DCFB1E223E4}" type="pres">
      <dgm:prSet presAssocID="{DD6C9E1E-798F-F344-BA1C-2B52E4A892F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3386AA-171A-D649-BD54-93C125B64E5A}" type="pres">
      <dgm:prSet presAssocID="{DD6C9E1E-798F-F344-BA1C-2B52E4A892F2}" presName="rootConnector" presStyleLbl="node2" presStyleIdx="0" presStyleCnt="2"/>
      <dgm:spPr/>
      <dgm:t>
        <a:bodyPr/>
        <a:lstStyle/>
        <a:p>
          <a:endParaRPr lang="en-US"/>
        </a:p>
      </dgm:t>
    </dgm:pt>
    <dgm:pt modelId="{D83CB933-A544-C649-A0F6-507AF1473FC1}" type="pres">
      <dgm:prSet presAssocID="{DD6C9E1E-798F-F344-BA1C-2B52E4A892F2}" presName="hierChild4" presStyleCnt="0"/>
      <dgm:spPr/>
    </dgm:pt>
    <dgm:pt modelId="{1A131376-DBA8-3F41-AE9A-46AAD9AECF0D}" type="pres">
      <dgm:prSet presAssocID="{DD6C9E1E-798F-F344-BA1C-2B52E4A892F2}" presName="hierChild5" presStyleCnt="0"/>
      <dgm:spPr/>
    </dgm:pt>
    <dgm:pt modelId="{13449C56-6F31-5048-B235-856E21665EAB}" type="pres">
      <dgm:prSet presAssocID="{AE95EFA4-1C3A-9B47-83E9-1A144F6FE63B}" presName="Name37" presStyleLbl="parChTrans1D2" presStyleIdx="1" presStyleCnt="2"/>
      <dgm:spPr/>
      <dgm:t>
        <a:bodyPr/>
        <a:lstStyle/>
        <a:p>
          <a:endParaRPr lang="en-US"/>
        </a:p>
      </dgm:t>
    </dgm:pt>
    <dgm:pt modelId="{05EAC530-5CD4-4947-95EB-A98BC835ACDD}" type="pres">
      <dgm:prSet presAssocID="{A721D6C2-18BF-9649-A6F3-D02252D51D53}" presName="hierRoot2" presStyleCnt="0">
        <dgm:presLayoutVars>
          <dgm:hierBranch val="init"/>
        </dgm:presLayoutVars>
      </dgm:prSet>
      <dgm:spPr/>
    </dgm:pt>
    <dgm:pt modelId="{162B6346-772F-C44F-A930-7A56E55AAB0C}" type="pres">
      <dgm:prSet presAssocID="{A721D6C2-18BF-9649-A6F3-D02252D51D53}" presName="rootComposite" presStyleCnt="0"/>
      <dgm:spPr/>
    </dgm:pt>
    <dgm:pt modelId="{8F4981B6-CF50-6047-9A50-D00343C1D118}" type="pres">
      <dgm:prSet presAssocID="{A721D6C2-18BF-9649-A6F3-D02252D51D53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7FC8E5-A842-2B4F-AFF4-B0F9BD437B6D}" type="pres">
      <dgm:prSet presAssocID="{A721D6C2-18BF-9649-A6F3-D02252D51D53}" presName="rootConnector" presStyleLbl="node2" presStyleIdx="1" presStyleCnt="2"/>
      <dgm:spPr/>
      <dgm:t>
        <a:bodyPr/>
        <a:lstStyle/>
        <a:p>
          <a:endParaRPr lang="en-US"/>
        </a:p>
      </dgm:t>
    </dgm:pt>
    <dgm:pt modelId="{940F75E7-0083-FC43-9F60-AE9DA9096FDD}" type="pres">
      <dgm:prSet presAssocID="{A721D6C2-18BF-9649-A6F3-D02252D51D53}" presName="hierChild4" presStyleCnt="0"/>
      <dgm:spPr/>
    </dgm:pt>
    <dgm:pt modelId="{D1B1A06C-BE7D-D24D-B861-70CB1DECE0B8}" type="pres">
      <dgm:prSet presAssocID="{A721D6C2-18BF-9649-A6F3-D02252D51D53}" presName="hierChild5" presStyleCnt="0"/>
      <dgm:spPr/>
    </dgm:pt>
    <dgm:pt modelId="{087441C3-2D22-E544-A139-895A7269F3D6}" type="pres">
      <dgm:prSet presAssocID="{6F1A8A84-9C52-EB4B-8FDB-3F31101633C1}" presName="hierChild3" presStyleCnt="0"/>
      <dgm:spPr/>
    </dgm:pt>
  </dgm:ptLst>
  <dgm:cxnLst>
    <dgm:cxn modelId="{9EE4FD05-BE61-2840-A2D2-85F01A30D5E4}" type="presOf" srcId="{A721D6C2-18BF-9649-A6F3-D02252D51D53}" destId="{BD7FC8E5-A842-2B4F-AFF4-B0F9BD437B6D}" srcOrd="1" destOrd="0" presId="urn:microsoft.com/office/officeart/2005/8/layout/orgChart1"/>
    <dgm:cxn modelId="{5E2E7ED2-71F6-E345-978F-92EA64FC1661}" type="presOf" srcId="{6F1A8A84-9C52-EB4B-8FDB-3F31101633C1}" destId="{F6514A04-1872-5B40-B1E8-CFDE38A8A90D}" srcOrd="0" destOrd="0" presId="urn:microsoft.com/office/officeart/2005/8/layout/orgChart1"/>
    <dgm:cxn modelId="{CC662886-7B8E-0242-AF61-C8185E5E4BC8}" type="presOf" srcId="{A721D6C2-18BF-9649-A6F3-D02252D51D53}" destId="{8F4981B6-CF50-6047-9A50-D00343C1D118}" srcOrd="0" destOrd="0" presId="urn:microsoft.com/office/officeart/2005/8/layout/orgChart1"/>
    <dgm:cxn modelId="{89097E6B-54E3-C24C-9BED-0DD63F71AE6F}" type="presOf" srcId="{72ACF53C-6909-664C-B396-7133340E3268}" destId="{C006D947-E455-A948-A55E-4CC034E3D366}" srcOrd="0" destOrd="0" presId="urn:microsoft.com/office/officeart/2005/8/layout/orgChart1"/>
    <dgm:cxn modelId="{4F68401F-0AAE-2142-942A-C4809C94B8CD}" type="presOf" srcId="{BEBF0EF5-2A3F-B845-9909-BBD9EDECA731}" destId="{DA0B15E8-4746-3F40-B9FB-B576FDE3E38D}" srcOrd="1" destOrd="0" presId="urn:microsoft.com/office/officeart/2005/8/layout/orgChart1"/>
    <dgm:cxn modelId="{85945FC5-0257-1F4B-ADEE-CBE42BF7BBE8}" srcId="{6F1A8A84-9C52-EB4B-8FDB-3F31101633C1}" destId="{DD6C9E1E-798F-F344-BA1C-2B52E4A892F2}" srcOrd="0" destOrd="0" parTransId="{6751BE5C-CE4B-BC41-A639-B834E0A2E412}" sibTransId="{916FC62C-F76A-A44C-B3CE-631627C8DEC1}"/>
    <dgm:cxn modelId="{678C3F92-8840-2146-8A38-5885929DCF3D}" srcId="{72ACF53C-6909-664C-B396-7133340E3268}" destId="{B45097C5-C309-C245-B4DE-7E58FC82EC7A}" srcOrd="1" destOrd="0" parTransId="{F9D8B149-D7EA-3149-B719-AED36B916357}" sibTransId="{7157466C-58D0-1B41-8827-0D0D6AF25C8D}"/>
    <dgm:cxn modelId="{C7F64499-4DCE-8849-BEA2-B53875404385}" srcId="{72ACF53C-6909-664C-B396-7133340E3268}" destId="{BEBF0EF5-2A3F-B845-9909-BBD9EDECA731}" srcOrd="0" destOrd="0" parTransId="{92646EB0-92BD-6143-9D20-7389D0ED2A24}" sibTransId="{2BAB8EE0-0B07-EF41-97F8-EA6B7741BE6B}"/>
    <dgm:cxn modelId="{7C66D3CF-EFB6-B748-8FE8-F743526DB4E1}" srcId="{72ACF53C-6909-664C-B396-7133340E3268}" destId="{6F1A8A84-9C52-EB4B-8FDB-3F31101633C1}" srcOrd="2" destOrd="0" parTransId="{2B22F765-4262-E448-B521-004B571D8354}" sibTransId="{4D0E2B72-5531-A843-954F-F1BDA2546E4E}"/>
    <dgm:cxn modelId="{9A11A353-5DC4-1A48-833C-58E5E8388300}" type="presOf" srcId="{6751BE5C-CE4B-BC41-A639-B834E0A2E412}" destId="{FBD9ED18-8858-E744-A7D4-FD9819D4EE4C}" srcOrd="0" destOrd="0" presId="urn:microsoft.com/office/officeart/2005/8/layout/orgChart1"/>
    <dgm:cxn modelId="{CF6FFDAE-1B1E-4F4D-95AF-F3719880C47A}" srcId="{6F1A8A84-9C52-EB4B-8FDB-3F31101633C1}" destId="{A721D6C2-18BF-9649-A6F3-D02252D51D53}" srcOrd="1" destOrd="0" parTransId="{AE95EFA4-1C3A-9B47-83E9-1A144F6FE63B}" sibTransId="{90FE9570-B5A5-C94E-BD0D-38CF05D6B01C}"/>
    <dgm:cxn modelId="{D0DF977A-64EF-DF44-8552-71C5466878F8}" type="presOf" srcId="{B45097C5-C309-C245-B4DE-7E58FC82EC7A}" destId="{349FD432-EE7B-1D42-887F-25A91F6FF506}" srcOrd="0" destOrd="0" presId="urn:microsoft.com/office/officeart/2005/8/layout/orgChart1"/>
    <dgm:cxn modelId="{0263524F-207B-0E4F-885A-844B98568D25}" type="presOf" srcId="{DD6C9E1E-798F-F344-BA1C-2B52E4A892F2}" destId="{EE3386AA-171A-D649-BD54-93C125B64E5A}" srcOrd="1" destOrd="0" presId="urn:microsoft.com/office/officeart/2005/8/layout/orgChart1"/>
    <dgm:cxn modelId="{C2EA9F00-1251-7C4E-A85F-636EEE5B3B2E}" type="presOf" srcId="{6F1A8A84-9C52-EB4B-8FDB-3F31101633C1}" destId="{0A5BF9CD-DF44-1A49-BE41-603F81D93610}" srcOrd="1" destOrd="0" presId="urn:microsoft.com/office/officeart/2005/8/layout/orgChart1"/>
    <dgm:cxn modelId="{8A101F23-3EED-914D-A1B0-191CB7609491}" type="presOf" srcId="{BEBF0EF5-2A3F-B845-9909-BBD9EDECA731}" destId="{26EB892A-C6C6-2740-8EE3-DDD597BB9D22}" srcOrd="0" destOrd="0" presId="urn:microsoft.com/office/officeart/2005/8/layout/orgChart1"/>
    <dgm:cxn modelId="{D17E4F38-E7FF-C840-8970-9EA7F6ED4EF0}" type="presOf" srcId="{B45097C5-C309-C245-B4DE-7E58FC82EC7A}" destId="{2B5CC88A-4119-964B-A79B-BF840E750926}" srcOrd="1" destOrd="0" presId="urn:microsoft.com/office/officeart/2005/8/layout/orgChart1"/>
    <dgm:cxn modelId="{B5D091EE-468B-9543-B11F-97010CF9FA93}" type="presOf" srcId="{DD6C9E1E-798F-F344-BA1C-2B52E4A892F2}" destId="{49FFAC5C-9AC1-2941-80B8-5DCFB1E223E4}" srcOrd="0" destOrd="0" presId="urn:microsoft.com/office/officeart/2005/8/layout/orgChart1"/>
    <dgm:cxn modelId="{41D4AEFA-D5CA-6144-8B2F-34C66EDE2E19}" type="presOf" srcId="{AE95EFA4-1C3A-9B47-83E9-1A144F6FE63B}" destId="{13449C56-6F31-5048-B235-856E21665EAB}" srcOrd="0" destOrd="0" presId="urn:microsoft.com/office/officeart/2005/8/layout/orgChart1"/>
    <dgm:cxn modelId="{2E6ECA0B-75FC-0640-950A-5B86AD18BFBC}" type="presParOf" srcId="{C006D947-E455-A948-A55E-4CC034E3D366}" destId="{594E3462-EBAC-0241-94FF-9433B19CC122}" srcOrd="0" destOrd="0" presId="urn:microsoft.com/office/officeart/2005/8/layout/orgChart1"/>
    <dgm:cxn modelId="{64248820-DAE6-5447-A631-C9E68BE0080D}" type="presParOf" srcId="{594E3462-EBAC-0241-94FF-9433B19CC122}" destId="{8B07836F-0561-9347-9526-080B7BB87945}" srcOrd="0" destOrd="0" presId="urn:microsoft.com/office/officeart/2005/8/layout/orgChart1"/>
    <dgm:cxn modelId="{8748CE18-8F66-5A45-A614-800F67A39847}" type="presParOf" srcId="{8B07836F-0561-9347-9526-080B7BB87945}" destId="{26EB892A-C6C6-2740-8EE3-DDD597BB9D22}" srcOrd="0" destOrd="0" presId="urn:microsoft.com/office/officeart/2005/8/layout/orgChart1"/>
    <dgm:cxn modelId="{E61BABC8-4F24-3F41-B364-29D871D8E6A7}" type="presParOf" srcId="{8B07836F-0561-9347-9526-080B7BB87945}" destId="{DA0B15E8-4746-3F40-B9FB-B576FDE3E38D}" srcOrd="1" destOrd="0" presId="urn:microsoft.com/office/officeart/2005/8/layout/orgChart1"/>
    <dgm:cxn modelId="{371848FD-CAB4-1841-8058-71A06797595B}" type="presParOf" srcId="{594E3462-EBAC-0241-94FF-9433B19CC122}" destId="{6B6CAB43-9D37-0446-9846-9A34F112E6CC}" srcOrd="1" destOrd="0" presId="urn:microsoft.com/office/officeart/2005/8/layout/orgChart1"/>
    <dgm:cxn modelId="{42E21868-E057-FE44-A211-5FA51525F5EC}" type="presParOf" srcId="{594E3462-EBAC-0241-94FF-9433B19CC122}" destId="{971570F0-FB88-7945-AECC-672CD097F3FC}" srcOrd="2" destOrd="0" presId="urn:microsoft.com/office/officeart/2005/8/layout/orgChart1"/>
    <dgm:cxn modelId="{9E690388-0174-3944-84C4-B36BE4C43759}" type="presParOf" srcId="{C006D947-E455-A948-A55E-4CC034E3D366}" destId="{3F78B03D-A4CC-5941-A9AE-03FDE97961DA}" srcOrd="1" destOrd="0" presId="urn:microsoft.com/office/officeart/2005/8/layout/orgChart1"/>
    <dgm:cxn modelId="{A3B97043-A81C-084F-ADB6-07887B32239A}" type="presParOf" srcId="{3F78B03D-A4CC-5941-A9AE-03FDE97961DA}" destId="{D3F12AD0-7673-E148-B7DF-24310FD60C88}" srcOrd="0" destOrd="0" presId="urn:microsoft.com/office/officeart/2005/8/layout/orgChart1"/>
    <dgm:cxn modelId="{274CD5E7-2BFA-E144-8787-5114007C8264}" type="presParOf" srcId="{D3F12AD0-7673-E148-B7DF-24310FD60C88}" destId="{349FD432-EE7B-1D42-887F-25A91F6FF506}" srcOrd="0" destOrd="0" presId="urn:microsoft.com/office/officeart/2005/8/layout/orgChart1"/>
    <dgm:cxn modelId="{6DD52256-39FF-744A-BF4F-BA7A79EEEF88}" type="presParOf" srcId="{D3F12AD0-7673-E148-B7DF-24310FD60C88}" destId="{2B5CC88A-4119-964B-A79B-BF840E750926}" srcOrd="1" destOrd="0" presId="urn:microsoft.com/office/officeart/2005/8/layout/orgChart1"/>
    <dgm:cxn modelId="{FEDCEAB9-4E83-2A48-A776-43ACDDD85A96}" type="presParOf" srcId="{3F78B03D-A4CC-5941-A9AE-03FDE97961DA}" destId="{D7D7A2BA-4655-A241-AB32-F2EFD913BB40}" srcOrd="1" destOrd="0" presId="urn:microsoft.com/office/officeart/2005/8/layout/orgChart1"/>
    <dgm:cxn modelId="{2BE01A94-7628-F541-82C2-491C98F47DB3}" type="presParOf" srcId="{3F78B03D-A4CC-5941-A9AE-03FDE97961DA}" destId="{C897FE90-2555-2B43-BDA7-99D77AECDCD7}" srcOrd="2" destOrd="0" presId="urn:microsoft.com/office/officeart/2005/8/layout/orgChart1"/>
    <dgm:cxn modelId="{47D848AF-66F5-0B45-9880-7678C89480CC}" type="presParOf" srcId="{C006D947-E455-A948-A55E-4CC034E3D366}" destId="{E34B0F4C-66D0-8E44-AA26-E16E0A4CAB74}" srcOrd="2" destOrd="0" presId="urn:microsoft.com/office/officeart/2005/8/layout/orgChart1"/>
    <dgm:cxn modelId="{5C5315B1-E9AC-6446-9100-63DE5595C274}" type="presParOf" srcId="{E34B0F4C-66D0-8E44-AA26-E16E0A4CAB74}" destId="{443D99E2-1FF8-DA42-A541-B5D5C1EC6AB6}" srcOrd="0" destOrd="0" presId="urn:microsoft.com/office/officeart/2005/8/layout/orgChart1"/>
    <dgm:cxn modelId="{30A6C115-93BF-164A-BEBC-19FF8F9426EF}" type="presParOf" srcId="{443D99E2-1FF8-DA42-A541-B5D5C1EC6AB6}" destId="{F6514A04-1872-5B40-B1E8-CFDE38A8A90D}" srcOrd="0" destOrd="0" presId="urn:microsoft.com/office/officeart/2005/8/layout/orgChart1"/>
    <dgm:cxn modelId="{2C158100-1901-F345-BCF8-6AE5AB786E0B}" type="presParOf" srcId="{443D99E2-1FF8-DA42-A541-B5D5C1EC6AB6}" destId="{0A5BF9CD-DF44-1A49-BE41-603F81D93610}" srcOrd="1" destOrd="0" presId="urn:microsoft.com/office/officeart/2005/8/layout/orgChart1"/>
    <dgm:cxn modelId="{503191DE-BE68-0141-97E6-105E2FD4012E}" type="presParOf" srcId="{E34B0F4C-66D0-8E44-AA26-E16E0A4CAB74}" destId="{67451DE4-EBB0-8245-A1A3-D94F9A8DF67F}" srcOrd="1" destOrd="0" presId="urn:microsoft.com/office/officeart/2005/8/layout/orgChart1"/>
    <dgm:cxn modelId="{6B90C8FF-3AA0-E946-A62A-492CD734A0C3}" type="presParOf" srcId="{67451DE4-EBB0-8245-A1A3-D94F9A8DF67F}" destId="{FBD9ED18-8858-E744-A7D4-FD9819D4EE4C}" srcOrd="0" destOrd="0" presId="urn:microsoft.com/office/officeart/2005/8/layout/orgChart1"/>
    <dgm:cxn modelId="{A3C14EA2-2CC1-6441-B534-B113A322BE88}" type="presParOf" srcId="{67451DE4-EBB0-8245-A1A3-D94F9A8DF67F}" destId="{04871FF8-6709-6540-A404-6A960FB5ABC8}" srcOrd="1" destOrd="0" presId="urn:microsoft.com/office/officeart/2005/8/layout/orgChart1"/>
    <dgm:cxn modelId="{B572562E-28FF-AC46-850D-B94E3FDD778B}" type="presParOf" srcId="{04871FF8-6709-6540-A404-6A960FB5ABC8}" destId="{945DFC94-EB3B-C54B-A3F7-0CAF2E6C997D}" srcOrd="0" destOrd="0" presId="urn:microsoft.com/office/officeart/2005/8/layout/orgChart1"/>
    <dgm:cxn modelId="{362AC79B-84ED-DF4E-BF9B-E242F778848C}" type="presParOf" srcId="{945DFC94-EB3B-C54B-A3F7-0CAF2E6C997D}" destId="{49FFAC5C-9AC1-2941-80B8-5DCFB1E223E4}" srcOrd="0" destOrd="0" presId="urn:microsoft.com/office/officeart/2005/8/layout/orgChart1"/>
    <dgm:cxn modelId="{22FE8998-140D-9D47-A259-563011FF2806}" type="presParOf" srcId="{945DFC94-EB3B-C54B-A3F7-0CAF2E6C997D}" destId="{EE3386AA-171A-D649-BD54-93C125B64E5A}" srcOrd="1" destOrd="0" presId="urn:microsoft.com/office/officeart/2005/8/layout/orgChart1"/>
    <dgm:cxn modelId="{9E149D25-FD54-D442-ABB4-588C8212042A}" type="presParOf" srcId="{04871FF8-6709-6540-A404-6A960FB5ABC8}" destId="{D83CB933-A544-C649-A0F6-507AF1473FC1}" srcOrd="1" destOrd="0" presId="urn:microsoft.com/office/officeart/2005/8/layout/orgChart1"/>
    <dgm:cxn modelId="{3132CEB8-C2D5-1F46-BBA1-57C5B5C9E206}" type="presParOf" srcId="{04871FF8-6709-6540-A404-6A960FB5ABC8}" destId="{1A131376-DBA8-3F41-AE9A-46AAD9AECF0D}" srcOrd="2" destOrd="0" presId="urn:microsoft.com/office/officeart/2005/8/layout/orgChart1"/>
    <dgm:cxn modelId="{EEDDA28A-4331-9441-9ECF-1618CDF7FB28}" type="presParOf" srcId="{67451DE4-EBB0-8245-A1A3-D94F9A8DF67F}" destId="{13449C56-6F31-5048-B235-856E21665EAB}" srcOrd="2" destOrd="0" presId="urn:microsoft.com/office/officeart/2005/8/layout/orgChart1"/>
    <dgm:cxn modelId="{CF38FFED-48BD-2B4A-8D92-C81266563B89}" type="presParOf" srcId="{67451DE4-EBB0-8245-A1A3-D94F9A8DF67F}" destId="{05EAC530-5CD4-4947-95EB-A98BC835ACDD}" srcOrd="3" destOrd="0" presId="urn:microsoft.com/office/officeart/2005/8/layout/orgChart1"/>
    <dgm:cxn modelId="{EDA99FE8-D055-634A-9BAC-F4C889C212E9}" type="presParOf" srcId="{05EAC530-5CD4-4947-95EB-A98BC835ACDD}" destId="{162B6346-772F-C44F-A930-7A56E55AAB0C}" srcOrd="0" destOrd="0" presId="urn:microsoft.com/office/officeart/2005/8/layout/orgChart1"/>
    <dgm:cxn modelId="{C548BB1A-9A08-154C-8E1E-26E62F471519}" type="presParOf" srcId="{162B6346-772F-C44F-A930-7A56E55AAB0C}" destId="{8F4981B6-CF50-6047-9A50-D00343C1D118}" srcOrd="0" destOrd="0" presId="urn:microsoft.com/office/officeart/2005/8/layout/orgChart1"/>
    <dgm:cxn modelId="{B212366B-D1C0-C045-8D1C-848C1CFA210E}" type="presParOf" srcId="{162B6346-772F-C44F-A930-7A56E55AAB0C}" destId="{BD7FC8E5-A842-2B4F-AFF4-B0F9BD437B6D}" srcOrd="1" destOrd="0" presId="urn:microsoft.com/office/officeart/2005/8/layout/orgChart1"/>
    <dgm:cxn modelId="{1A838945-081F-8144-ABCB-062CE7CEFE94}" type="presParOf" srcId="{05EAC530-5CD4-4947-95EB-A98BC835ACDD}" destId="{940F75E7-0083-FC43-9F60-AE9DA9096FDD}" srcOrd="1" destOrd="0" presId="urn:microsoft.com/office/officeart/2005/8/layout/orgChart1"/>
    <dgm:cxn modelId="{B995142C-2E3D-4E4A-A802-83137507C9A7}" type="presParOf" srcId="{05EAC530-5CD4-4947-95EB-A98BC835ACDD}" destId="{D1B1A06C-BE7D-D24D-B861-70CB1DECE0B8}" srcOrd="2" destOrd="0" presId="urn:microsoft.com/office/officeart/2005/8/layout/orgChart1"/>
    <dgm:cxn modelId="{45401E83-1860-3540-809D-ADA498537887}" type="presParOf" srcId="{E34B0F4C-66D0-8E44-AA26-E16E0A4CAB74}" destId="{087441C3-2D22-E544-A139-895A7269F3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49C56-6F31-5048-B235-856E21665EAB}">
      <dsp:nvSpPr>
        <dsp:cNvPr id="0" name=""/>
        <dsp:cNvSpPr/>
      </dsp:nvSpPr>
      <dsp:spPr>
        <a:xfrm>
          <a:off x="3201525" y="1440637"/>
          <a:ext cx="663266" cy="230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112"/>
              </a:lnTo>
              <a:lnTo>
                <a:pt x="663266" y="115112"/>
              </a:lnTo>
              <a:lnTo>
                <a:pt x="663266" y="23022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9ED18-8858-E744-A7D4-FD9819D4EE4C}">
      <dsp:nvSpPr>
        <dsp:cNvPr id="0" name=""/>
        <dsp:cNvSpPr/>
      </dsp:nvSpPr>
      <dsp:spPr>
        <a:xfrm>
          <a:off x="2538258" y="1440637"/>
          <a:ext cx="663266" cy="230224"/>
        </a:xfrm>
        <a:custGeom>
          <a:avLst/>
          <a:gdLst/>
          <a:ahLst/>
          <a:cxnLst/>
          <a:rect l="0" t="0" r="0" b="0"/>
          <a:pathLst>
            <a:path>
              <a:moveTo>
                <a:pt x="663266" y="0"/>
              </a:moveTo>
              <a:lnTo>
                <a:pt x="663266" y="115112"/>
              </a:lnTo>
              <a:lnTo>
                <a:pt x="0" y="115112"/>
              </a:lnTo>
              <a:lnTo>
                <a:pt x="0" y="23022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B892A-C6C6-2740-8EE3-DDD597BB9D22}">
      <dsp:nvSpPr>
        <dsp:cNvPr id="0" name=""/>
        <dsp:cNvSpPr/>
      </dsp:nvSpPr>
      <dsp:spPr>
        <a:xfrm>
          <a:off x="303" y="892483"/>
          <a:ext cx="1096309" cy="548154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63500" dist="38100" dir="3600000" sx="103000" sy="103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5400000"/>
          </a:lightRig>
        </a:scene3d>
        <a:sp3d prstMaterial="softmetal">
          <a:bevelT w="63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MRMS-Severe</a:t>
          </a:r>
          <a:endParaRPr lang="en-US" sz="1800" kern="1200" dirty="0"/>
        </a:p>
      </dsp:txBody>
      <dsp:txXfrm>
        <a:off x="303" y="892483"/>
        <a:ext cx="1096309" cy="548154"/>
      </dsp:txXfrm>
    </dsp:sp>
    <dsp:sp modelId="{349FD432-EE7B-1D42-887F-25A91F6FF506}">
      <dsp:nvSpPr>
        <dsp:cNvPr id="0" name=""/>
        <dsp:cNvSpPr/>
      </dsp:nvSpPr>
      <dsp:spPr>
        <a:xfrm>
          <a:off x="1326836" y="892483"/>
          <a:ext cx="1096309" cy="548154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63500" dist="38100" dir="3600000" sx="103000" sy="103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5400000"/>
          </a:lightRig>
        </a:scene3d>
        <a:sp3d prstMaterial="softmetal">
          <a:bevelT w="63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MRMS-Aviation</a:t>
          </a:r>
          <a:endParaRPr lang="en-US" sz="1800" kern="1200" dirty="0"/>
        </a:p>
      </dsp:txBody>
      <dsp:txXfrm>
        <a:off x="1326836" y="892483"/>
        <a:ext cx="1096309" cy="548154"/>
      </dsp:txXfrm>
    </dsp:sp>
    <dsp:sp modelId="{F6514A04-1872-5B40-B1E8-CFDE38A8A90D}">
      <dsp:nvSpPr>
        <dsp:cNvPr id="0" name=""/>
        <dsp:cNvSpPr/>
      </dsp:nvSpPr>
      <dsp:spPr>
        <a:xfrm>
          <a:off x="2653370" y="892483"/>
          <a:ext cx="1096309" cy="548154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63500" dist="38100" dir="3600000" sx="103000" sy="103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5400000"/>
          </a:lightRig>
        </a:scene3d>
        <a:sp3d prstMaterial="softmetal">
          <a:bevelT w="63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MRMS-Hydro</a:t>
          </a:r>
          <a:endParaRPr lang="en-US" sz="1800" kern="1200" dirty="0"/>
        </a:p>
      </dsp:txBody>
      <dsp:txXfrm>
        <a:off x="2653370" y="892483"/>
        <a:ext cx="1096309" cy="548154"/>
      </dsp:txXfrm>
    </dsp:sp>
    <dsp:sp modelId="{49FFAC5C-9AC1-2941-80B8-5DCFB1E223E4}">
      <dsp:nvSpPr>
        <dsp:cNvPr id="0" name=""/>
        <dsp:cNvSpPr/>
      </dsp:nvSpPr>
      <dsp:spPr>
        <a:xfrm>
          <a:off x="1990103" y="1670862"/>
          <a:ext cx="1096309" cy="548154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63500" dist="38100" dir="3600000" sx="103000" sy="103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5400000"/>
          </a:lightRig>
        </a:scene3d>
        <a:sp3d prstMaterial="softmetal">
          <a:bevelT w="63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QPE</a:t>
          </a:r>
          <a:endParaRPr lang="en-US" sz="1800" kern="1200" dirty="0"/>
        </a:p>
      </dsp:txBody>
      <dsp:txXfrm>
        <a:off x="1990103" y="1670862"/>
        <a:ext cx="1096309" cy="548154"/>
      </dsp:txXfrm>
    </dsp:sp>
    <dsp:sp modelId="{8F4981B6-CF50-6047-9A50-D00343C1D118}">
      <dsp:nvSpPr>
        <dsp:cNvPr id="0" name=""/>
        <dsp:cNvSpPr/>
      </dsp:nvSpPr>
      <dsp:spPr>
        <a:xfrm>
          <a:off x="3316637" y="1670862"/>
          <a:ext cx="1096309" cy="548154"/>
        </a:xfrm>
        <a:prstGeom prst="rect">
          <a:avLst/>
        </a:prstGeom>
        <a:solidFill>
          <a:srgbClr val="800000"/>
        </a:solidFill>
        <a:ln>
          <a:noFill/>
        </a:ln>
        <a:effectLst>
          <a:outerShdw blurRad="63500" dist="38100" dir="3600000" sx="103000" sy="103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5400000"/>
          </a:lightRig>
        </a:scene3d>
        <a:sp3d prstMaterial="softmetal">
          <a:bevelT w="63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Flash Flood </a:t>
          </a:r>
          <a:endParaRPr lang="en-US" sz="1800" kern="1200" dirty="0"/>
        </a:p>
      </dsp:txBody>
      <dsp:txXfrm>
        <a:off x="3316637" y="1670862"/>
        <a:ext cx="1096309" cy="548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dx.doi.org/10.1175/BAMS-D-12-00198.1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D4F6D-AC97-FF40-ACB4-8D73D3995821}" type="slidenum">
              <a:rPr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Wang, J., Y. Hong, L. Li, J. J. Gourley, S. I. Khan, K. K. </a:t>
            </a:r>
            <a:r>
              <a:rPr lang="en-US" sz="1200" dirty="0" err="1" smtClean="0">
                <a:latin typeface="Arial"/>
                <a:cs typeface="Arial"/>
              </a:rPr>
              <a:t>Yilmaz</a:t>
            </a:r>
            <a:r>
              <a:rPr lang="en-US" sz="1200" dirty="0" smtClean="0">
                <a:latin typeface="Arial"/>
                <a:cs typeface="Arial"/>
              </a:rPr>
              <a:t>, R. F. Adler, F. S. </a:t>
            </a:r>
            <a:r>
              <a:rPr lang="en-US" sz="1200" dirty="0" err="1" smtClean="0">
                <a:latin typeface="Arial"/>
                <a:cs typeface="Arial"/>
              </a:rPr>
              <a:t>Policelli</a:t>
            </a:r>
            <a:r>
              <a:rPr lang="en-US" sz="1200" dirty="0" smtClean="0">
                <a:latin typeface="Arial"/>
                <a:cs typeface="Arial"/>
              </a:rPr>
              <a:t>, S. </a:t>
            </a:r>
            <a:r>
              <a:rPr lang="en-US" sz="1200" dirty="0" err="1" smtClean="0">
                <a:latin typeface="Arial"/>
                <a:cs typeface="Arial"/>
              </a:rPr>
              <a:t>Habib</a:t>
            </a:r>
            <a:r>
              <a:rPr lang="en-US" sz="1200" dirty="0" smtClean="0">
                <a:latin typeface="Arial"/>
                <a:cs typeface="Arial"/>
              </a:rPr>
              <a:t>, D. Irwin, A. S. </a:t>
            </a:r>
            <a:r>
              <a:rPr lang="en-US" sz="1200" dirty="0" err="1" smtClean="0">
                <a:latin typeface="Arial"/>
                <a:cs typeface="Arial"/>
              </a:rPr>
              <a:t>Limaye</a:t>
            </a:r>
            <a:r>
              <a:rPr lang="en-US" sz="1200" dirty="0" smtClean="0">
                <a:latin typeface="Arial"/>
                <a:cs typeface="Arial"/>
              </a:rPr>
              <a:t>, T. </a:t>
            </a:r>
            <a:r>
              <a:rPr lang="en-US" sz="1200" dirty="0" err="1" smtClean="0">
                <a:latin typeface="Arial"/>
                <a:cs typeface="Arial"/>
              </a:rPr>
              <a:t>Korme</a:t>
            </a:r>
            <a:r>
              <a:rPr lang="en-US" sz="1200" dirty="0" smtClean="0">
                <a:latin typeface="Arial"/>
                <a:cs typeface="Arial"/>
              </a:rPr>
              <a:t>, and L. </a:t>
            </a:r>
            <a:r>
              <a:rPr lang="en-US" sz="1200" dirty="0" err="1" smtClean="0">
                <a:latin typeface="Arial"/>
                <a:cs typeface="Arial"/>
              </a:rPr>
              <a:t>Okello</a:t>
            </a:r>
            <a:r>
              <a:rPr lang="en-US" sz="1200" dirty="0" smtClean="0">
                <a:latin typeface="Arial"/>
                <a:cs typeface="Arial"/>
              </a:rPr>
              <a:t>, 2011:  The coupled routing and excess storage (CREST) distributed hydrological model. </a:t>
            </a:r>
            <a:r>
              <a:rPr lang="en-US" sz="1200" i="1" dirty="0" err="1" smtClean="0">
                <a:latin typeface="Arial"/>
                <a:cs typeface="Arial"/>
              </a:rPr>
              <a:t>Hydrol</a:t>
            </a:r>
            <a:r>
              <a:rPr lang="en-US" sz="1200" i="1" dirty="0" smtClean="0">
                <a:latin typeface="Arial"/>
                <a:cs typeface="Arial"/>
              </a:rPr>
              <a:t>. Sci. Journal,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56,</a:t>
            </a:r>
            <a:r>
              <a:rPr lang="en-US" sz="1200" dirty="0" smtClean="0">
                <a:latin typeface="Arial"/>
                <a:cs typeface="Arial"/>
              </a:rPr>
              <a:t> 84-98, </a:t>
            </a:r>
            <a:r>
              <a:rPr lang="en-US" sz="1200" dirty="0" err="1" smtClean="0">
                <a:latin typeface="Arial"/>
                <a:cs typeface="Arial"/>
              </a:rPr>
              <a:t>doi</a:t>
            </a:r>
            <a:r>
              <a:rPr lang="en-US" sz="1200" dirty="0" smtClean="0">
                <a:latin typeface="Arial"/>
                <a:cs typeface="Arial"/>
              </a:rPr>
              <a:t>: 10.1080/02626667.2010.543087 </a:t>
            </a:r>
            <a:endParaRPr lang="en-US" sz="1200" i="1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*Rigby, R.A. and D.M. Stasinopoulos, 2005: Generalized additive models for location, scale and shape. </a:t>
            </a:r>
            <a:r>
              <a:rPr lang="en-US" sz="1200" i="1" dirty="0" err="1" smtClean="0"/>
              <a:t>Appl</a:t>
            </a:r>
            <a:r>
              <a:rPr lang="en-US" sz="1200" i="1" dirty="0" smtClean="0"/>
              <a:t> Stat-J Roy St C</a:t>
            </a:r>
            <a:r>
              <a:rPr lang="en-US" sz="1200" dirty="0" smtClean="0"/>
              <a:t>, </a:t>
            </a:r>
            <a:r>
              <a:rPr lang="en-US" sz="1200" b="1" dirty="0" smtClean="0"/>
              <a:t>54</a:t>
            </a:r>
            <a:r>
              <a:rPr lang="en-US" sz="1200" dirty="0" smtClean="0"/>
              <a:t>, 507–554.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54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Gourley, J. J., Y. Hong, Z. L.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Flamig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Arthur, R. A. Clark, M.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Calianno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 Ruin, T.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Ortel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E.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Wieczorek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Clark, P.-E.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Kirstetter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W. F.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Krajewski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2013: A unified flash flood database across the United States,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Bull. Amer. Meteor. Soc.,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799-805.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http://dx.doi.org/10.1175/BAMS-D-12-00198.1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5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*Rigby, R.A. and D.M. Stasinopoulos, 2005: Generalized additive models for location, scale and shape. </a:t>
            </a:r>
            <a:r>
              <a:rPr lang="en-US" sz="1200" i="1" dirty="0" err="1" smtClean="0"/>
              <a:t>Appl</a:t>
            </a:r>
            <a:r>
              <a:rPr lang="en-US" sz="1200" i="1" dirty="0" smtClean="0"/>
              <a:t> Stat-J Roy St C</a:t>
            </a:r>
            <a:r>
              <a:rPr lang="en-US" sz="1200" dirty="0" smtClean="0"/>
              <a:t>, </a:t>
            </a:r>
            <a:r>
              <a:rPr lang="en-US" sz="1200" b="1" dirty="0" smtClean="0"/>
              <a:t>54</a:t>
            </a:r>
            <a:r>
              <a:rPr lang="en-US" sz="1200" dirty="0" smtClean="0"/>
              <a:t>, 507–554.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5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Wang, J., Y. Hong, L. Li, J. J. Gourley, S. I. Khan, K. K. </a:t>
            </a:r>
            <a:r>
              <a:rPr lang="en-US" sz="1200" dirty="0" err="1" smtClean="0">
                <a:latin typeface="Arial"/>
                <a:cs typeface="Arial"/>
              </a:rPr>
              <a:t>Yilmaz</a:t>
            </a:r>
            <a:r>
              <a:rPr lang="en-US" sz="1200" dirty="0" smtClean="0">
                <a:latin typeface="Arial"/>
                <a:cs typeface="Arial"/>
              </a:rPr>
              <a:t>, R. F. Adler, F. S. </a:t>
            </a:r>
            <a:r>
              <a:rPr lang="en-US" sz="1200" dirty="0" err="1" smtClean="0">
                <a:latin typeface="Arial"/>
                <a:cs typeface="Arial"/>
              </a:rPr>
              <a:t>Policelli</a:t>
            </a:r>
            <a:r>
              <a:rPr lang="en-US" sz="1200" dirty="0" smtClean="0">
                <a:latin typeface="Arial"/>
                <a:cs typeface="Arial"/>
              </a:rPr>
              <a:t>, S. </a:t>
            </a:r>
            <a:r>
              <a:rPr lang="en-US" sz="1200" dirty="0" err="1" smtClean="0">
                <a:latin typeface="Arial"/>
                <a:cs typeface="Arial"/>
              </a:rPr>
              <a:t>Habib</a:t>
            </a:r>
            <a:r>
              <a:rPr lang="en-US" sz="1200" dirty="0" smtClean="0">
                <a:latin typeface="Arial"/>
                <a:cs typeface="Arial"/>
              </a:rPr>
              <a:t>, D. Irwin, A. S. </a:t>
            </a:r>
            <a:r>
              <a:rPr lang="en-US" sz="1200" dirty="0" err="1" smtClean="0">
                <a:latin typeface="Arial"/>
                <a:cs typeface="Arial"/>
              </a:rPr>
              <a:t>Limaye</a:t>
            </a:r>
            <a:r>
              <a:rPr lang="en-US" sz="1200" dirty="0" smtClean="0">
                <a:latin typeface="Arial"/>
                <a:cs typeface="Arial"/>
              </a:rPr>
              <a:t>, T. </a:t>
            </a:r>
            <a:r>
              <a:rPr lang="en-US" sz="1200" dirty="0" err="1" smtClean="0">
                <a:latin typeface="Arial"/>
                <a:cs typeface="Arial"/>
              </a:rPr>
              <a:t>Korme</a:t>
            </a:r>
            <a:r>
              <a:rPr lang="en-US" sz="1200" dirty="0" smtClean="0">
                <a:latin typeface="Arial"/>
                <a:cs typeface="Arial"/>
              </a:rPr>
              <a:t>, and L. </a:t>
            </a:r>
            <a:r>
              <a:rPr lang="en-US" sz="1200" dirty="0" err="1" smtClean="0">
                <a:latin typeface="Arial"/>
                <a:cs typeface="Arial"/>
              </a:rPr>
              <a:t>Okello</a:t>
            </a:r>
            <a:r>
              <a:rPr lang="en-US" sz="1200" dirty="0" smtClean="0">
                <a:latin typeface="Arial"/>
                <a:cs typeface="Arial"/>
              </a:rPr>
              <a:t>, 2011:  The coupled routing and excess storage (CREST) distributed hydrological model. </a:t>
            </a:r>
            <a:r>
              <a:rPr lang="en-US" sz="1200" i="1" dirty="0" err="1" smtClean="0">
                <a:latin typeface="Arial"/>
                <a:cs typeface="Arial"/>
              </a:rPr>
              <a:t>Hydrol</a:t>
            </a:r>
            <a:r>
              <a:rPr lang="en-US" sz="1200" i="1" dirty="0" smtClean="0">
                <a:latin typeface="Arial"/>
                <a:cs typeface="Arial"/>
              </a:rPr>
              <a:t>. Sci. Journal,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56,</a:t>
            </a:r>
            <a:r>
              <a:rPr lang="en-US" sz="1200" dirty="0" smtClean="0">
                <a:latin typeface="Arial"/>
                <a:cs typeface="Arial"/>
              </a:rPr>
              <a:t> 84-98, </a:t>
            </a:r>
            <a:r>
              <a:rPr lang="en-US" sz="1200" dirty="0" err="1" smtClean="0">
                <a:latin typeface="Arial"/>
                <a:cs typeface="Arial"/>
              </a:rPr>
              <a:t>doi</a:t>
            </a:r>
            <a:r>
              <a:rPr lang="en-US" sz="1200" dirty="0" smtClean="0">
                <a:latin typeface="Arial"/>
                <a:cs typeface="Arial"/>
              </a:rPr>
              <a:t>: 10.1080/</a:t>
            </a:r>
            <a:r>
              <a:rPr lang="en-US" sz="1200" dirty="0" smtClean="0">
                <a:latin typeface="Arial"/>
                <a:cs typeface="Arial"/>
              </a:rPr>
              <a:t>02626667.2010.543087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Kirstetter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E., J. J. Gourley, Y. Hong, J. Zhang, 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Moazamigoodarzi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Langston, and A. Arthur, 2015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Probabilistic precipitation rate estimates with ground-based radar networks.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(in press). </a:t>
            </a:r>
            <a:endParaRPr lang="en-US" sz="1200" dirty="0" smtClean="0"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i="1" dirty="0" smtClean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2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457226"/>
            <a:ext cx="5591516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922774"/>
            <a:ext cx="3657600" cy="52716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841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596587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rgbClr val="0A459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0"/>
            </a:avLst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6276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329772"/>
            <a:ext cx="7583488" cy="376431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14" name="Picture 13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2572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3" y="2192732"/>
            <a:ext cx="7583488" cy="3764315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887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878" y="838201"/>
            <a:ext cx="6191160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8" name="Picture 7" descr="pan1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53807" y="3058673"/>
            <a:ext cx="6867140" cy="7315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pic>
        <p:nvPicPr>
          <p:cNvPr id="17" name="Picture 16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  <p:sp>
        <p:nvSpPr>
          <p:cNvPr id="10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-3202040" y="3202040"/>
            <a:ext cx="6858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 rot="5400000">
            <a:off x="-1704005" y="2586174"/>
            <a:ext cx="3861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 rot="5400000">
            <a:off x="-367356" y="5913699"/>
            <a:ext cx="1187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794" y="90135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5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83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8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83"/>
            <a:ext cx="2133600" cy="365125"/>
          </a:xfrm>
          <a:prstGeom prst="rect">
            <a:avLst/>
          </a:prstGeom>
        </p:spPr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60" indent="0">
              <a:buNone/>
              <a:defRPr sz="1800" b="1"/>
            </a:lvl3pPr>
            <a:lvl4pPr marL="1369150" indent="0">
              <a:buNone/>
              <a:defRPr sz="1600" b="1"/>
            </a:lvl4pPr>
            <a:lvl5pPr marL="1825529" indent="0">
              <a:buNone/>
              <a:defRPr sz="1600" b="1"/>
            </a:lvl5pPr>
            <a:lvl6pPr marL="2281905" indent="0">
              <a:buNone/>
              <a:defRPr sz="1600" b="1"/>
            </a:lvl6pPr>
            <a:lvl7pPr marL="2738295" indent="0">
              <a:buNone/>
              <a:defRPr sz="1600" b="1"/>
            </a:lvl7pPr>
            <a:lvl8pPr marL="3194673" indent="0">
              <a:buNone/>
              <a:defRPr sz="1600" b="1"/>
            </a:lvl8pPr>
            <a:lvl9pPr marL="36510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2" indent="0">
              <a:buNone/>
              <a:defRPr sz="2000" b="1"/>
            </a:lvl2pPr>
            <a:lvl3pPr marL="912760" indent="0">
              <a:buNone/>
              <a:defRPr sz="1800" b="1"/>
            </a:lvl3pPr>
            <a:lvl4pPr marL="1369150" indent="0">
              <a:buNone/>
              <a:defRPr sz="1600" b="1"/>
            </a:lvl4pPr>
            <a:lvl5pPr marL="1825529" indent="0">
              <a:buNone/>
              <a:defRPr sz="1600" b="1"/>
            </a:lvl5pPr>
            <a:lvl6pPr marL="2281905" indent="0">
              <a:buNone/>
              <a:defRPr sz="1600" b="1"/>
            </a:lvl6pPr>
            <a:lvl7pPr marL="2738295" indent="0">
              <a:buNone/>
              <a:defRPr sz="1600" b="1"/>
            </a:lvl7pPr>
            <a:lvl8pPr marL="3194673" indent="0">
              <a:buNone/>
              <a:defRPr sz="1600" b="1"/>
            </a:lvl8pPr>
            <a:lvl9pPr marL="36510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60" indent="0">
              <a:buNone/>
              <a:defRPr sz="1000"/>
            </a:lvl3pPr>
            <a:lvl4pPr marL="1369150" indent="0">
              <a:buNone/>
              <a:defRPr sz="900"/>
            </a:lvl4pPr>
            <a:lvl5pPr marL="1825529" indent="0">
              <a:buNone/>
              <a:defRPr sz="900"/>
            </a:lvl5pPr>
            <a:lvl6pPr marL="2281905" indent="0">
              <a:buNone/>
              <a:defRPr sz="900"/>
            </a:lvl6pPr>
            <a:lvl7pPr marL="2738295" indent="0">
              <a:buNone/>
              <a:defRPr sz="900"/>
            </a:lvl7pPr>
            <a:lvl8pPr marL="3194673" indent="0">
              <a:buNone/>
              <a:defRPr sz="900"/>
            </a:lvl8pPr>
            <a:lvl9pPr marL="36510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72" indent="0">
              <a:buNone/>
              <a:defRPr sz="2800"/>
            </a:lvl2pPr>
            <a:lvl3pPr marL="912760" indent="0">
              <a:buNone/>
              <a:defRPr sz="2400"/>
            </a:lvl3pPr>
            <a:lvl4pPr marL="1369150" indent="0">
              <a:buNone/>
              <a:defRPr sz="2000"/>
            </a:lvl4pPr>
            <a:lvl5pPr marL="1825529" indent="0">
              <a:buNone/>
              <a:defRPr sz="2000"/>
            </a:lvl5pPr>
            <a:lvl6pPr marL="2281905" indent="0">
              <a:buNone/>
              <a:defRPr sz="2000"/>
            </a:lvl6pPr>
            <a:lvl7pPr marL="2738295" indent="0">
              <a:buNone/>
              <a:defRPr sz="2000"/>
            </a:lvl7pPr>
            <a:lvl8pPr marL="3194673" indent="0">
              <a:buNone/>
              <a:defRPr sz="2000"/>
            </a:lvl8pPr>
            <a:lvl9pPr marL="36510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72" indent="0">
              <a:buNone/>
              <a:defRPr sz="1200"/>
            </a:lvl2pPr>
            <a:lvl3pPr marL="912760" indent="0">
              <a:buNone/>
              <a:defRPr sz="1000"/>
            </a:lvl3pPr>
            <a:lvl4pPr marL="1369150" indent="0">
              <a:buNone/>
              <a:defRPr sz="900"/>
            </a:lvl4pPr>
            <a:lvl5pPr marL="1825529" indent="0">
              <a:buNone/>
              <a:defRPr sz="900"/>
            </a:lvl5pPr>
            <a:lvl6pPr marL="2281905" indent="0">
              <a:buNone/>
              <a:defRPr sz="900"/>
            </a:lvl6pPr>
            <a:lvl7pPr marL="2738295" indent="0">
              <a:buNone/>
              <a:defRPr sz="900"/>
            </a:lvl7pPr>
            <a:lvl8pPr marL="3194673" indent="0">
              <a:buNone/>
              <a:defRPr sz="900"/>
            </a:lvl8pPr>
            <a:lvl9pPr marL="365105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0" y="-9339"/>
            <a:ext cx="2234144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2319004" y="-9339"/>
            <a:ext cx="4505991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855" y="2924"/>
            <a:ext cx="2234144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95141"/>
            <a:ext cx="9143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2484" y="5717218"/>
            <a:ext cx="5591516" cy="1139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14652" y="6032501"/>
            <a:ext cx="24765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048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No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2106544"/>
            <a:ext cx="5867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8300" y="4081949"/>
            <a:ext cx="5867400" cy="5737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ct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333750" y="6014357"/>
            <a:ext cx="2476501" cy="698500"/>
            <a:chOff x="3409962" y="6014357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9834" y="6014357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962" y="6023429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106" y="6023429"/>
              <a:ext cx="680357" cy="680357"/>
            </a:xfrm>
            <a:prstGeom prst="rect">
              <a:avLst/>
            </a:prstGeom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265820"/>
            <a:ext cx="7583488" cy="391951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2" name="Picture 11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  <a:latin typeface="Century Gothic"/>
              </a:rPr>
              <a:pPr/>
              <a:t>‹#›</a:t>
            </a:fld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8809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entury Gothic"/>
              </a:rPr>
              <a:t>NSSL Lab Review Feb 25–27, 2015</a:t>
            </a: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1pPr>
            <a:lvl2pPr marL="6858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2pPr>
            <a:lvl3pPr marL="10350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3pPr>
            <a:lvl4pPr marL="1371600" indent="-3365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4pPr>
            <a:lvl5pPr marL="1720850" indent="-349250">
              <a:buClr>
                <a:schemeClr val="tx1"/>
              </a:buClr>
              <a:buFont typeface="Arial"/>
              <a:buChar char="•"/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17081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3" y="224197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9" name="Picture 8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1" name="Picture 10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652" y="3723445"/>
            <a:ext cx="4105241" cy="2279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43490" y="0"/>
            <a:ext cx="4600509" cy="640838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14653" y="344354"/>
            <a:ext cx="4096297" cy="2906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Click to edit Master title style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907945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2208730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3099504"/>
            <a:ext cx="3657600" cy="313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pic>
        <p:nvPicPr>
          <p:cNvPr id="11" name="Picture 10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pic>
        <p:nvPicPr>
          <p:cNvPr id="13" name="Picture 12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 descr="universal_gold_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No Bann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6408385"/>
            <a:ext cx="9144000" cy="4539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779463" y="6452783"/>
            <a:ext cx="417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2AE81A39-2840-ED4D-A514-D0833010961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 descr="universal_gold_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2" y="6068206"/>
            <a:ext cx="680357" cy="6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54" r:id="rId2"/>
    <p:sldLayoutId id="2147485055" r:id="rId3"/>
    <p:sldLayoutId id="2147485056" r:id="rId4"/>
    <p:sldLayoutId id="2147485058" r:id="rId5"/>
    <p:sldLayoutId id="2147485059" r:id="rId6"/>
    <p:sldLayoutId id="2147485057" r:id="rId7"/>
    <p:sldLayoutId id="2147485060" r:id="rId8"/>
    <p:sldLayoutId id="2147485061" r:id="rId9"/>
    <p:sldLayoutId id="2147485062" r:id="rId10"/>
    <p:sldLayoutId id="2147485063" r:id="rId11"/>
    <p:sldLayoutId id="2147485064" r:id="rId12"/>
    <p:sldLayoutId id="2147485065" r:id="rId13"/>
    <p:sldLayoutId id="2147485066" r:id="rId14"/>
    <p:sldLayoutId id="2147485067" r:id="rId15"/>
    <p:sldLayoutId id="2147485068" r:id="rId16"/>
    <p:sldLayoutId id="2147485069" r:id="rId17"/>
    <p:sldLayoutId id="2147485070" r:id="rId18"/>
    <p:sldLayoutId id="2147485071" r:id="rId19"/>
    <p:sldLayoutId id="2147485072" r:id="rId20"/>
    <p:sldLayoutId id="2147485073" r:id="rId21"/>
    <p:sldLayoutId id="214748507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74" tIns="45638" rIns="91274" bIns="456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35"/>
            <a:ext cx="8229600" cy="4525963"/>
          </a:xfrm>
          <a:prstGeom prst="rect">
            <a:avLst/>
          </a:prstGeom>
        </p:spPr>
        <p:txBody>
          <a:bodyPr vert="horz" lIns="91274" tIns="45638" rIns="91274" bIns="456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5"/>
            <a:ext cx="2133600" cy="365125"/>
          </a:xfrm>
          <a:prstGeom prst="rect">
            <a:avLst/>
          </a:prstGeom>
        </p:spPr>
        <p:txBody>
          <a:bodyPr vert="horz" lIns="91274" tIns="45638" rIns="91274" bIns="4563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72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5"/>
            <a:ext cx="2895600" cy="365125"/>
          </a:xfrm>
          <a:prstGeom prst="rect">
            <a:avLst/>
          </a:prstGeom>
        </p:spPr>
        <p:txBody>
          <a:bodyPr vert="horz" lIns="91274" tIns="45638" rIns="91274" bIns="4563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72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5"/>
            <a:ext cx="2133600" cy="365125"/>
          </a:xfrm>
          <a:prstGeom prst="rect">
            <a:avLst/>
          </a:prstGeom>
        </p:spPr>
        <p:txBody>
          <a:bodyPr vert="horz" lIns="91274" tIns="45638" rIns="91274" bIns="4563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72"/>
            <a:fld id="{DC4A2AED-B323-2A46-96AE-3114A0B918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pPr defTabSz="45637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</p:sldLayoutIdLst>
  <p:hf hdr="0" ftr="0" dt="0"/>
  <p:txStyles>
    <p:titleStyle>
      <a:lvl1pPr algn="ctr" defTabSz="4563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94" indent="-342294" algn="l" defTabSz="45637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20" indent="-285248" algn="l" defTabSz="45637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50" indent="-228185" algn="l" defTabSz="45637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31" indent="-228185" algn="l" defTabSz="45637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25" indent="-228185" algn="l" defTabSz="45637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03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80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67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38" indent="-228185" algn="l" defTabSz="4563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2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50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9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5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95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73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55" algn="l" defTabSz="4563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0" r:id="rId1"/>
    <p:sldLayoutId id="2147485091" r:id="rId2"/>
    <p:sldLayoutId id="2147485092" r:id="rId3"/>
    <p:sldLayoutId id="2147485093" r:id="rId4"/>
    <p:sldLayoutId id="2147485094" r:id="rId5"/>
    <p:sldLayoutId id="2147485095" r:id="rId6"/>
    <p:sldLayoutId id="214748509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/>
        </a:buClr>
        <a:buSzPct val="90000"/>
        <a:buFont typeface="Arial"/>
        <a:buChar char="•"/>
        <a:defRPr sz="22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wmf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4275299"/>
            <a:ext cx="9143999" cy="1320073"/>
          </a:xfrm>
        </p:spPr>
        <p:txBody>
          <a:bodyPr/>
          <a:lstStyle/>
          <a:p>
            <a:r>
              <a:rPr lang="en-US" dirty="0">
                <a:latin typeface="Abadi MT Condensed Light"/>
                <a:cs typeface="Abadi MT Condensed Light"/>
              </a:rPr>
              <a:t>Multi-Radar Multi-Sensor (MRMS) –</a:t>
            </a:r>
            <a:br>
              <a:rPr lang="en-US" dirty="0">
                <a:latin typeface="Abadi MT Condensed Light"/>
                <a:cs typeface="Abadi MT Condensed Light"/>
              </a:rPr>
            </a:br>
            <a:r>
              <a:rPr lang="en-US" dirty="0">
                <a:latin typeface="Abadi MT Condensed Light"/>
                <a:cs typeface="Abadi MT Condensed Light"/>
              </a:rPr>
              <a:t>Flooded Locations and Simulated Hydrographs (FLASH)</a:t>
            </a:r>
            <a:endParaRPr lang="en-US" dirty="0">
              <a:latin typeface="Abadi MT Condensed Light"/>
              <a:cs typeface="Abadi MT Condensed Light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599214" y="5530787"/>
            <a:ext cx="4544786" cy="1275971"/>
          </a:xfrm>
        </p:spPr>
        <p:txBody>
          <a:bodyPr/>
          <a:lstStyle/>
          <a:p>
            <a:r>
              <a:rPr lang="en-US" sz="1800" dirty="0" smtClean="0">
                <a:latin typeface="Abadi MT Condensed Light"/>
                <a:cs typeface="Abadi MT Condensed Light"/>
              </a:rPr>
              <a:t>Jonathan J. Gourley</a:t>
            </a:r>
            <a:endParaRPr lang="en-US" dirty="0" smtClean="0">
              <a:latin typeface="Abadi MT Condensed Light"/>
              <a:cs typeface="Abadi MT Condensed Light"/>
            </a:endParaRPr>
          </a:p>
          <a:p>
            <a:r>
              <a:rPr lang="en-US" sz="1600" dirty="0" smtClean="0">
                <a:latin typeface="Abadi MT Condensed Light"/>
                <a:cs typeface="Abadi MT Condensed Light"/>
              </a:rPr>
              <a:t>February 25–27, 2015 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National Weather Center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badi MT Condensed Light"/>
                <a:cs typeface="Abadi MT Condensed Light"/>
              </a:rPr>
              <a:t>Norman, Oklahoma</a:t>
            </a:r>
            <a:endParaRPr lang="en-US" sz="1600" dirty="0">
              <a:latin typeface="Abadi MT Condensed Light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74081"/>
            <a:ext cx="7583488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14" y="1543201"/>
            <a:ext cx="5149162" cy="464212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53 peer-reviewed articles on remote sensing of precipitation and flood forecasting in past 5 years</a:t>
            </a:r>
          </a:p>
          <a:p>
            <a:r>
              <a:rPr lang="en-US" dirty="0" smtClean="0"/>
              <a:t>$1.4 </a:t>
            </a:r>
            <a:r>
              <a:rPr lang="en-US" dirty="0"/>
              <a:t>million of project funding brought in from NOAA, NASA, and </a:t>
            </a:r>
            <a:r>
              <a:rPr lang="en-US" dirty="0" smtClean="0"/>
              <a:t>NSF (weighted by SRI%) in past 5 years</a:t>
            </a:r>
          </a:p>
          <a:p>
            <a:r>
              <a:rPr lang="en-US" dirty="0" smtClean="0"/>
              <a:t>Guest </a:t>
            </a:r>
            <a:r>
              <a:rPr lang="en-US" dirty="0" smtClean="0"/>
              <a:t>editor for </a:t>
            </a:r>
            <a:r>
              <a:rPr lang="en-US" i="1" dirty="0" smtClean="0"/>
              <a:t>J. </a:t>
            </a:r>
            <a:r>
              <a:rPr lang="en-US" i="1" dirty="0" err="1" smtClean="0"/>
              <a:t>Hydrol</a:t>
            </a:r>
            <a:r>
              <a:rPr lang="en-US" i="1" dirty="0" smtClean="0"/>
              <a:t>. </a:t>
            </a:r>
            <a:r>
              <a:rPr lang="en-US" dirty="0"/>
              <a:t>s</a:t>
            </a:r>
            <a:r>
              <a:rPr lang="en-US" dirty="0" smtClean="0"/>
              <a:t>pecial issue </a:t>
            </a:r>
            <a:r>
              <a:rPr lang="en-US" dirty="0"/>
              <a:t>on </a:t>
            </a:r>
            <a:r>
              <a:rPr lang="en-US" dirty="0" smtClean="0"/>
              <a:t>Flash </a:t>
            </a:r>
            <a:r>
              <a:rPr lang="en-US" dirty="0"/>
              <a:t>floods, hydro-geomorphic response and risk </a:t>
            </a:r>
            <a:r>
              <a:rPr lang="en-US" dirty="0" smtClean="0"/>
              <a:t>management, 2014-present</a:t>
            </a:r>
          </a:p>
          <a:p>
            <a:r>
              <a:rPr lang="en-US" dirty="0" smtClean="0"/>
              <a:t>AMS </a:t>
            </a:r>
            <a:r>
              <a:rPr lang="en-US" i="1" dirty="0" smtClean="0"/>
              <a:t>J. Hydrometeor. </a:t>
            </a:r>
            <a:r>
              <a:rPr lang="en-US" dirty="0" smtClean="0"/>
              <a:t>Editor’s Award, </a:t>
            </a:r>
            <a:r>
              <a:rPr lang="en-US" dirty="0" smtClean="0"/>
              <a:t>2013</a:t>
            </a:r>
          </a:p>
          <a:p>
            <a:r>
              <a:rPr lang="en-US" dirty="0"/>
              <a:t>NASA Goddard Space Flight Center Robert H. Goddard Award (Team) for the category of Exceptional Achievement in Science, </a:t>
            </a:r>
            <a:r>
              <a:rPr lang="en-US" dirty="0" smtClean="0"/>
              <a:t>2015</a:t>
            </a:r>
            <a:endParaRPr lang="en-US" dirty="0" smtClean="0"/>
          </a:p>
          <a:p>
            <a:r>
              <a:rPr lang="en-US" dirty="0" smtClean="0"/>
              <a:t>Dept. of Commerce Bronze Medal Award, 2012</a:t>
            </a:r>
          </a:p>
          <a:p>
            <a:r>
              <a:rPr lang="en-US" dirty="0" smtClean="0"/>
              <a:t>Member of NASA’s Precipitation Measurement Mission Science Team, 2013-present</a:t>
            </a:r>
          </a:p>
          <a:p>
            <a:r>
              <a:rPr lang="en-US" dirty="0" smtClean="0"/>
              <a:t>Member of AGU’s Precipitation Technical Committee, 2010-present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752" y="1607500"/>
            <a:ext cx="2844914" cy="426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0" y="37"/>
            <a:ext cx="9144000" cy="1103001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noFill/>
            <a:miter lim="800000"/>
            <a:headEnd/>
            <a:tailEnd/>
          </a:ln>
        </p:spPr>
        <p:txBody>
          <a:bodyPr lIns="86317" tIns="43168" rIns="86317" bIns="43168">
            <a:prstTxWarp prst="textNoShape">
              <a:avLst/>
            </a:prstTxWarp>
            <a:spAutoFit/>
          </a:bodyPr>
          <a:lstStyle/>
          <a:p>
            <a:pPr algn="ctr" defTabSz="456325" eaLnBrk="0" hangingPunct="0"/>
            <a:r>
              <a:rPr lang="en-US" sz="2400" b="1" u="sng" dirty="0" smtClean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M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ulti-</a:t>
            </a:r>
            <a:r>
              <a:rPr lang="en-US" sz="2400" b="1" u="sng" dirty="0" smtClean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R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adar 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M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ulti-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S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ensor QPE 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(MRMS)</a:t>
            </a:r>
            <a:endParaRPr lang="en-US" sz="2400" b="1" dirty="0">
              <a:solidFill>
                <a:srgbClr val="FFFFFF"/>
              </a:solidFill>
              <a:latin typeface="Arial"/>
              <a:ea typeface="Arial" pitchFamily="-110" charset="0"/>
              <a:cs typeface="Arial"/>
              <a:sym typeface="Gill Sans" charset="0"/>
            </a:endParaRPr>
          </a:p>
          <a:p>
            <a:pPr algn="ctr" defTabSz="456325" eaLnBrk="0" hangingPunct="0"/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 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F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looded 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L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ocations 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A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nd 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S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imulated </a:t>
            </a:r>
            <a:r>
              <a:rPr lang="en-US" sz="2400" b="1" u="sng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H</a:t>
            </a:r>
            <a:r>
              <a:rPr lang="en-US" sz="2400" b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ydrographs (FLASH) </a:t>
            </a:r>
            <a:r>
              <a:rPr lang="en-US" sz="2400" b="1" i="1" dirty="0">
                <a:solidFill>
                  <a:srgbClr val="FFFFFF"/>
                </a:solidFill>
                <a:latin typeface="Arial"/>
                <a:ea typeface="Arial" pitchFamily="-110" charset="0"/>
                <a:cs typeface="Arial"/>
                <a:sym typeface="Gill Sans" charset="0"/>
              </a:rPr>
              <a:t> </a:t>
            </a:r>
          </a:p>
          <a:p>
            <a:pPr algn="ctr" defTabSz="456325" eaLnBrk="0" hangingPunct="0"/>
            <a:r>
              <a:rPr lang="en-US" b="1" i="1" dirty="0">
                <a:solidFill>
                  <a:srgbClr val="FFCC00"/>
                </a:solidFill>
                <a:latin typeface="Calibri"/>
                <a:ea typeface="Arial" pitchFamily="-110" charset="0"/>
                <a:cs typeface="Arial" pitchFamily="-110" charset="0"/>
                <a:sym typeface="Gill Sans" charset="0"/>
              </a:rPr>
              <a:t>- </a:t>
            </a:r>
            <a:r>
              <a:rPr lang="en-US" b="1" i="1" dirty="0" smtClean="0">
                <a:solidFill>
                  <a:srgbClr val="FFCC00"/>
                </a:solidFill>
                <a:latin typeface="Calibri"/>
                <a:ea typeface="Arial" pitchFamily="-110" charset="0"/>
                <a:cs typeface="Arial" pitchFamily="-110" charset="0"/>
                <a:sym typeface="Gill Sans" charset="0"/>
              </a:rPr>
              <a:t>An NWS </a:t>
            </a:r>
            <a:r>
              <a:rPr lang="en-US" b="1" i="1" dirty="0">
                <a:solidFill>
                  <a:srgbClr val="FFCC00"/>
                </a:solidFill>
                <a:latin typeface="Calibri"/>
                <a:ea typeface="Arial" pitchFamily="-110" charset="0"/>
                <a:cs typeface="Arial" pitchFamily="-110" charset="0"/>
                <a:sym typeface="Gill Sans" charset="0"/>
              </a:rPr>
              <a:t>CONUS-wide flash-flood forecasting </a:t>
            </a:r>
            <a:r>
              <a:rPr lang="en-US" b="1" i="1" dirty="0" smtClean="0">
                <a:solidFill>
                  <a:srgbClr val="FFCC00"/>
                </a:solidFill>
                <a:latin typeface="Calibri"/>
                <a:ea typeface="Arial" pitchFamily="-110" charset="0"/>
                <a:cs typeface="Arial" pitchFamily="-110" charset="0"/>
                <a:sym typeface="Gill Sans" charset="0"/>
              </a:rPr>
              <a:t>system</a:t>
            </a:r>
            <a:endParaRPr lang="en-US" b="1" i="1" dirty="0">
              <a:solidFill>
                <a:srgbClr val="FFCC00"/>
              </a:solidFill>
              <a:latin typeface="Calibri"/>
              <a:ea typeface="Arial" pitchFamily="-110" charset="0"/>
              <a:cs typeface="Arial" pitchFamily="-110" charset="0"/>
              <a:sym typeface="Gill Sans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1103037"/>
            <a:ext cx="2944852" cy="5754999"/>
          </a:xfrm>
          <a:prstGeom prst="rect">
            <a:avLst/>
          </a:prstGeom>
          <a:solidFill>
            <a:srgbClr val="310011"/>
          </a:solidFill>
          <a:ln w="9525">
            <a:noFill/>
            <a:miter lim="800000"/>
            <a:headEnd/>
            <a:tailEnd/>
          </a:ln>
        </p:spPr>
        <p:txBody>
          <a:bodyPr wrap="none" lIns="91264" tIns="45633" rIns="91264" bIns="45633" anchor="ctr">
            <a:prstTxWarp prst="textNoShape">
              <a:avLst/>
            </a:prstTxWarp>
          </a:bodyPr>
          <a:lstStyle/>
          <a:p>
            <a:pPr algn="ctr" defTabSz="456325"/>
            <a:endParaRPr lang="en-US" sz="2400" b="1">
              <a:solidFill>
                <a:srgbClr val="000000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87026" y="1103038"/>
            <a:ext cx="2756974" cy="5754999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264" tIns="45633" rIns="91264" bIns="45633" anchor="ctr">
            <a:prstTxWarp prst="textNoShape">
              <a:avLst/>
            </a:prstTxWarp>
          </a:bodyPr>
          <a:lstStyle/>
          <a:p>
            <a:pPr algn="ctr" defTabSz="456325"/>
            <a:endParaRPr lang="en-US" sz="2400" b="1" dirty="0">
              <a:solidFill>
                <a:srgbClr val="000000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44883" y="1103037"/>
            <a:ext cx="3442173" cy="5754999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</p:spPr>
        <p:txBody>
          <a:bodyPr wrap="none" lIns="91264" tIns="45633" rIns="91264" bIns="45633" anchor="ctr">
            <a:prstTxWarp prst="textNoShape">
              <a:avLst/>
            </a:prstTxWarp>
          </a:bodyPr>
          <a:lstStyle/>
          <a:p>
            <a:pPr algn="ctr" defTabSz="456325"/>
            <a:endParaRPr lang="en-US" sz="2400" b="1" dirty="0">
              <a:solidFill>
                <a:srgbClr val="000000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pic>
        <p:nvPicPr>
          <p:cNvPr id="52" name="Picture 51" descr="hydro1k_dem3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853" y="2081738"/>
            <a:ext cx="3442166" cy="2197690"/>
          </a:xfrm>
          <a:prstGeom prst="rect">
            <a:avLst/>
          </a:prstGeom>
        </p:spPr>
      </p:pic>
      <p:pic>
        <p:nvPicPr>
          <p:cNvPr id="10" name="Picture 9" descr="ar_flashflood_24hr_zo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" y="4124170"/>
            <a:ext cx="2944852" cy="2326434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" y="1139810"/>
            <a:ext cx="2944853" cy="78465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500" b="1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MRMS/Q3 </a:t>
            </a:r>
            <a:r>
              <a:rPr lang="en-US" sz="1500" b="1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Rainfall Observations</a:t>
            </a:r>
          </a:p>
          <a:p>
            <a:pPr algn="ctr" defTabSz="456325">
              <a:buFontTx/>
              <a:buChar char="-"/>
            </a:pPr>
            <a:r>
              <a:rPr lang="en-US" sz="1500" b="1" i="1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1km</a:t>
            </a:r>
            <a:r>
              <a:rPr lang="en-US" sz="1500" b="1" i="1" baseline="30000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2</a:t>
            </a:r>
            <a:r>
              <a:rPr lang="en-US" sz="1500" b="1" i="1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/2 min</a:t>
            </a:r>
            <a:endParaRPr lang="en-US" sz="1500" b="1" i="1" dirty="0">
              <a:solidFill>
                <a:srgbClr val="FFFFFF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pic>
        <p:nvPicPr>
          <p:cNvPr id="9" name="Picture 8" descr="ar_flashflood_24h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6748"/>
            <a:ext cx="2944846" cy="203984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rot="10800000" flipV="1">
            <a:off x="39" y="3172156"/>
            <a:ext cx="1444817" cy="952014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44818" y="3164960"/>
            <a:ext cx="147240" cy="143295"/>
          </a:xfrm>
          <a:prstGeom prst="rect">
            <a:avLst/>
          </a:prstGeom>
          <a:noFill/>
          <a:ln w="28575" cmpd="sng">
            <a:solidFill>
              <a:srgbClr val="FECD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97220" y="3172156"/>
            <a:ext cx="1347633" cy="952014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944889" y="1141198"/>
            <a:ext cx="3442130" cy="8308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600" b="1" dirty="0" err="1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Stormscale</a:t>
            </a:r>
            <a:r>
              <a:rPr lang="en-US" sz="1600" b="1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Distributed Hydrologic </a:t>
            </a:r>
            <a:r>
              <a:rPr lang="en-US" sz="1600" b="1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Model Ensemble</a:t>
            </a:r>
          </a:p>
          <a:p>
            <a:pPr algn="ctr" defTabSz="456325"/>
            <a:r>
              <a:rPr lang="en-US" sz="1600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-1km</a:t>
            </a:r>
            <a:r>
              <a:rPr lang="en-US" sz="1600" baseline="30000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/10 min</a:t>
            </a:r>
          </a:p>
        </p:txBody>
      </p:sp>
      <p:sp>
        <p:nvSpPr>
          <p:cNvPr id="28" name="Isosceles Triangle 27"/>
          <p:cNvSpPr/>
          <p:nvPr/>
        </p:nvSpPr>
        <p:spPr>
          <a:xfrm>
            <a:off x="3" y="3162522"/>
            <a:ext cx="2944844" cy="943236"/>
          </a:xfrm>
          <a:prstGeom prst="triangle">
            <a:avLst>
              <a:gd name="adj" fmla="val 51563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" y="6450604"/>
            <a:ext cx="2567048" cy="461665"/>
          </a:xfrm>
          <a:prstGeom prst="rect">
            <a:avLst/>
          </a:prstGeom>
        </p:spPr>
        <p:txBody>
          <a:bodyPr wrap="square" lIns="91264" tIns="45633" rIns="91264" bIns="45633">
            <a:spAutoFit/>
          </a:bodyPr>
          <a:lstStyle/>
          <a:p>
            <a:pPr algn="ctr" defTabSz="456325"/>
            <a:r>
              <a:rPr lang="en-US" sz="1200" b="1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10-11 June 2010, Albert Pike </a:t>
            </a:r>
            <a:r>
              <a:rPr lang="en-US" sz="1200" b="1" dirty="0" err="1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Rec</a:t>
            </a:r>
            <a:r>
              <a:rPr lang="en-US" sz="1200" b="1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 Area, Arkansas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53312" y="4968600"/>
            <a:ext cx="1111795" cy="373659"/>
          </a:xfrm>
          <a:prstGeom prst="rect">
            <a:avLst/>
          </a:prstGeom>
        </p:spPr>
        <p:txBody>
          <a:bodyPr wrap="square" lIns="91264" tIns="45633" rIns="91264" bIns="45633">
            <a:spAutoFit/>
          </a:bodyPr>
          <a:lstStyle/>
          <a:p>
            <a:pPr algn="ctr" defTabSz="456325"/>
            <a:r>
              <a:rPr lang="en-US" dirty="0">
                <a:solidFill>
                  <a:prstClr val="black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250 mm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16357" y="4848313"/>
            <a:ext cx="575815" cy="373659"/>
          </a:xfrm>
          <a:prstGeom prst="rect">
            <a:avLst/>
          </a:prstGeom>
        </p:spPr>
        <p:txBody>
          <a:bodyPr wrap="none" lIns="91264" tIns="45633" rIns="91264" bIns="45633">
            <a:spAutoFit/>
          </a:bodyPr>
          <a:lstStyle/>
          <a:p>
            <a:pPr algn="ctr" defTabSz="456325"/>
            <a:r>
              <a:rPr lang="en-US" b="1" dirty="0">
                <a:solidFill>
                  <a:srgbClr val="0D0D0D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200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56947" y="4478981"/>
            <a:ext cx="575815" cy="373659"/>
          </a:xfrm>
          <a:prstGeom prst="rect">
            <a:avLst/>
          </a:prstGeom>
        </p:spPr>
        <p:txBody>
          <a:bodyPr wrap="none" lIns="91264" tIns="45633" rIns="91264" bIns="45633">
            <a:spAutoFit/>
          </a:bodyPr>
          <a:lstStyle/>
          <a:p>
            <a:pPr algn="ctr" defTabSz="456325"/>
            <a:r>
              <a:rPr lang="en-US" b="1" dirty="0">
                <a:solidFill>
                  <a:srgbClr val="0D0D0D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150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1874301" y="5163093"/>
            <a:ext cx="18563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V="1">
            <a:off x="2049890" y="4922983"/>
            <a:ext cx="198528" cy="116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696741" y="3103430"/>
            <a:ext cx="147240" cy="143295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44883" y="5919262"/>
            <a:ext cx="911781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264" tIns="45633" rIns="91264" bIns="45633" rtlCol="0">
            <a:spAutoFit/>
          </a:bodyPr>
          <a:lstStyle/>
          <a:p>
            <a:pPr defTabSz="456325"/>
            <a:r>
              <a:rPr lang="en-US" sz="1600" dirty="0">
                <a:solidFill>
                  <a:srgbClr val="FECD0A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20 fatalities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6" y="4124170"/>
            <a:ext cx="2944859" cy="2326434"/>
          </a:xfrm>
          <a:prstGeom prst="rect">
            <a:avLst/>
          </a:prstGeom>
          <a:noFill/>
          <a:ln w="76200" cmpd="sng">
            <a:solidFill>
              <a:srgbClr val="FECD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pic>
        <p:nvPicPr>
          <p:cNvPr id="53" name="Picture 52" descr="AR_Zoom_Annota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480" y="4279429"/>
            <a:ext cx="2563164" cy="25631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2787" y="3137686"/>
            <a:ext cx="2629779" cy="1221339"/>
            <a:chOff x="3762693" y="3252525"/>
            <a:chExt cx="2755186" cy="109164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830326" y="3285739"/>
              <a:ext cx="1556694" cy="963052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>
              <a:off x="3762693" y="3252525"/>
              <a:ext cx="2755186" cy="1091640"/>
            </a:xfrm>
            <a:prstGeom prst="triangle">
              <a:avLst>
                <a:gd name="adj" fmla="val 36524"/>
              </a:avLst>
            </a:prstGeom>
            <a:solidFill>
              <a:srgbClr val="FF66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64" tIns="45633" rIns="91264" bIns="45633" rtlCol="0" anchor="ctr"/>
            <a:lstStyle/>
            <a:p>
              <a:pPr algn="ctr" defTabSz="456325"/>
              <a:endParaRPr lang="en-US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16200000" flipH="1" flipV="1">
              <a:off x="3738837" y="3305627"/>
              <a:ext cx="985156" cy="931056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/>
          <p:cNvCxnSpPr/>
          <p:nvPr/>
        </p:nvCxnSpPr>
        <p:spPr>
          <a:xfrm flipV="1">
            <a:off x="3499076" y="5713374"/>
            <a:ext cx="897964" cy="4682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380424" y="1143615"/>
            <a:ext cx="2755186" cy="338379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600" b="1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Hydro-FACETs</a:t>
            </a:r>
            <a:endParaRPr lang="en-US" sz="1600" b="1" dirty="0">
              <a:solidFill>
                <a:srgbClr val="FFFFFF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2642112" y="2728572"/>
            <a:ext cx="736213" cy="1240314"/>
          </a:xfrm>
          <a:prstGeom prst="chevron">
            <a:avLst>
              <a:gd name="adj" fmla="val 53750"/>
            </a:avLst>
          </a:prstGeom>
          <a:solidFill>
            <a:srgbClr val="FECD0A"/>
          </a:solidFill>
          <a:ln w="127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black"/>
              </a:solidFill>
              <a:latin typeface="Calibri"/>
              <a:sym typeface="Gill San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25650" y="4293376"/>
            <a:ext cx="2563164" cy="64615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264" tIns="45633" rIns="91264" bIns="45633" rtlCol="0">
            <a:spAutoFit/>
          </a:bodyPr>
          <a:lstStyle/>
          <a:p>
            <a:pPr defTabSz="456325"/>
            <a:r>
              <a:rPr lang="en-US" dirty="0">
                <a:solidFill>
                  <a:prstClr val="black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Simulated surface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water flows and return period</a:t>
            </a:r>
            <a:endParaRPr lang="en-US" dirty="0">
              <a:solidFill>
                <a:prstClr val="black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6434174" y="3437318"/>
            <a:ext cx="2755186" cy="11693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400" b="1" dirty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Probabilistic Forecast </a:t>
            </a:r>
            <a:r>
              <a:rPr lang="en-US" sz="1400" b="1" dirty="0" smtClean="0">
                <a:solidFill>
                  <a:srgbClr val="FFFFFF"/>
                </a:solidFill>
                <a:latin typeface="Helvetica" pitchFamily="-110" charset="0"/>
                <a:ea typeface="Times New Roman" pitchFamily="-110" charset="0"/>
                <a:cs typeface="Times New Roman" pitchFamily="-110" charset="0"/>
                <a:sym typeface="Gill Sans" charset="0"/>
              </a:rPr>
              <a:t>Products on the Flash Flood Impacts and Magnitudes (70% chance of hazardous road flooding)</a:t>
            </a:r>
            <a:endParaRPr lang="en-US" sz="1400" b="1" dirty="0">
              <a:solidFill>
                <a:srgbClr val="FFFFFF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25650" y="4293372"/>
            <a:ext cx="2561369" cy="2549220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2404" y="4550767"/>
            <a:ext cx="2756983" cy="31393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u="sng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Indicator of Relevance</a:t>
            </a:r>
          </a:p>
          <a:p>
            <a:r>
              <a:rPr lang="en-US" u="sng" dirty="0" smtClean="0">
                <a:latin typeface="Arial"/>
                <a:cs typeface="Arial"/>
              </a:rPr>
              <a:t>NSSL’s Grand </a:t>
            </a:r>
            <a:r>
              <a:rPr lang="en-US" u="sng" dirty="0">
                <a:latin typeface="Arial"/>
                <a:cs typeface="Arial"/>
              </a:rPr>
              <a:t>Scientific Challenge </a:t>
            </a:r>
            <a:r>
              <a:rPr lang="en-US" u="sng" dirty="0" smtClean="0">
                <a:latin typeface="Arial"/>
                <a:cs typeface="Arial"/>
              </a:rPr>
              <a:t>#3</a:t>
            </a:r>
            <a:r>
              <a:rPr lang="en-US" u="sng" dirty="0">
                <a:latin typeface="Arial"/>
                <a:cs typeface="Arial"/>
              </a:rPr>
              <a:t>: </a:t>
            </a:r>
            <a:endParaRPr lang="en-US" u="sng" dirty="0" smtClean="0">
              <a:latin typeface="Arial"/>
              <a:cs typeface="Arial"/>
            </a:endParaRPr>
          </a:p>
          <a:p>
            <a:r>
              <a:rPr lang="en-US" i="1" dirty="0" smtClean="0">
                <a:latin typeface="Arial"/>
                <a:cs typeface="Arial"/>
              </a:rPr>
              <a:t>Reliably </a:t>
            </a:r>
            <a:r>
              <a:rPr lang="en-US" i="1" dirty="0">
                <a:latin typeface="Arial"/>
                <a:cs typeface="Arial"/>
              </a:rPr>
              <a:t>predict flash flooding for both urban and complex landscapes out to several </a:t>
            </a:r>
            <a:r>
              <a:rPr lang="en-US" i="1" dirty="0" smtClean="0">
                <a:latin typeface="Arial"/>
                <a:cs typeface="Arial"/>
              </a:rPr>
              <a:t>hours</a:t>
            </a:r>
          </a:p>
          <a:p>
            <a:endParaRPr lang="en-US" i="1" dirty="0">
              <a:latin typeface="Arial"/>
              <a:cs typeface="Arial"/>
            </a:endParaRPr>
          </a:p>
          <a:p>
            <a:endParaRPr lang="en-US" i="1" dirty="0">
              <a:latin typeface="Arial"/>
              <a:cs typeface="Arial"/>
            </a:endParaRPr>
          </a:p>
          <a:p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6097749" y="1485397"/>
            <a:ext cx="3037861" cy="1951921"/>
            <a:chOff x="255806" y="2761386"/>
            <a:chExt cx="6260703" cy="379396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" t="5743" r="4332" b="7071"/>
            <a:stretch/>
          </p:blipFill>
          <p:spPr>
            <a:xfrm>
              <a:off x="888087" y="2761386"/>
              <a:ext cx="5628422" cy="37939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06" y="3156311"/>
              <a:ext cx="1838582" cy="2238687"/>
            </a:xfrm>
            <a:prstGeom prst="rect">
              <a:avLst/>
            </a:prstGeom>
          </p:spPr>
        </p:pic>
      </p:grpSp>
      <p:sp>
        <p:nvSpPr>
          <p:cNvPr id="66" name="Chevron 65"/>
          <p:cNvSpPr/>
          <p:nvPr/>
        </p:nvSpPr>
        <p:spPr>
          <a:xfrm>
            <a:off x="5924258" y="2880972"/>
            <a:ext cx="736213" cy="1240314"/>
          </a:xfrm>
          <a:prstGeom prst="chevron">
            <a:avLst>
              <a:gd name="adj" fmla="val 53750"/>
            </a:avLst>
          </a:prstGeom>
          <a:solidFill>
            <a:srgbClr val="FECD0A"/>
          </a:solidFill>
          <a:ln w="127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black"/>
              </a:solidFill>
              <a:latin typeface="Calibri"/>
              <a:sym typeface="Gill Sans" charset="0"/>
            </a:endParaRPr>
          </a:p>
        </p:txBody>
      </p:sp>
      <p:sp>
        <p:nvSpPr>
          <p:cNvPr id="4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23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2AE81A39-2840-ED4D-A514-D0833010961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872" y="159914"/>
            <a:ext cx="5774577" cy="1295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Ensemble Framework for Flash Flood Forecasting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640" t="33342" r="17797" b="33869"/>
          <a:stretch/>
        </p:blipFill>
        <p:spPr>
          <a:xfrm>
            <a:off x="227487" y="214534"/>
            <a:ext cx="2854077" cy="987067"/>
          </a:xfrm>
          <a:prstGeom prst="rect">
            <a:avLst/>
          </a:prstGeom>
        </p:spPr>
      </p:pic>
      <p:pic>
        <p:nvPicPr>
          <p:cNvPr id="9" name="Picture 8" descr="F:\HOME\ENVIRON\MLR\soilmois.cd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8068" y="1548883"/>
            <a:ext cx="3306943" cy="32330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5469" y="4398657"/>
            <a:ext cx="3355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00"/>
                </a:solidFill>
                <a:latin typeface="Arial"/>
              </a:rPr>
              <a:t>SAC</a:t>
            </a:r>
            <a:endParaRPr lang="en-US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4" y="1885240"/>
            <a:ext cx="3646464" cy="263270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12" name="TextBox 11"/>
          <p:cNvSpPr txBox="1"/>
          <p:nvPr/>
        </p:nvSpPr>
        <p:spPr>
          <a:xfrm>
            <a:off x="387138" y="1350741"/>
            <a:ext cx="3830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Coupled Routing and Excess Storage (CREST; Wang et al. 2011) </a:t>
            </a:r>
            <a:endParaRPr lang="en-US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3534" y="5537537"/>
            <a:ext cx="1856011" cy="1015663"/>
          </a:xfrm>
          <a:prstGeom prst="rect">
            <a:avLst/>
          </a:prstGeom>
          <a:solidFill>
            <a:srgbClr val="8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Kinematic Wave</a:t>
            </a:r>
          </a:p>
          <a:p>
            <a:pPr algn="ctr" defTabSz="457200"/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Routing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4" name="Straight Arrow Connector 13"/>
          <p:cNvCxnSpPr>
            <a:stCxn id="9" idx="2"/>
            <a:endCxn id="13" idx="0"/>
          </p:cNvCxnSpPr>
          <p:nvPr/>
        </p:nvCxnSpPr>
        <p:spPr>
          <a:xfrm>
            <a:off x="7131540" y="4781946"/>
            <a:ext cx="0" cy="75559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3945371" y="5828846"/>
            <a:ext cx="1376913" cy="209734"/>
          </a:xfrm>
          <a:prstGeom prst="rect">
            <a:avLst/>
          </a:prstGeom>
          <a:gradFill flip="none" rotWithShape="1">
            <a:gsLst>
              <a:gs pos="0">
                <a:srgbClr val="001400"/>
              </a:gs>
              <a:gs pos="100000">
                <a:srgbClr val="00FF00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75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5910" y="6397024"/>
            <a:ext cx="911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75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0.01 mm/h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3707" y="5116286"/>
            <a:ext cx="783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75"/>
            <a:r>
              <a:rPr lang="en-US" sz="1200" dirty="0" smtClean="0">
                <a:solidFill>
                  <a:srgbClr val="000000"/>
                </a:solidFill>
                <a:latin typeface="Arial"/>
              </a:rPr>
              <a:t>51 mm/h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Picture 17" descr="flash_fc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2" r="29134" b="15722"/>
          <a:stretch/>
        </p:blipFill>
        <p:spPr>
          <a:xfrm>
            <a:off x="409310" y="4815925"/>
            <a:ext cx="3276600" cy="20991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9993" y="4517311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775"/>
            <a:r>
              <a:rPr lang="en-US" sz="1400" b="1" u="sng" dirty="0" smtClean="0">
                <a:solidFill>
                  <a:srgbClr val="000000"/>
                </a:solidFill>
                <a:latin typeface="Arial"/>
              </a:rPr>
              <a:t>All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</a:rPr>
              <a:t> Parameters from Basin Properties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" name="Elbow Connector 19"/>
          <p:cNvCxnSpPr>
            <a:stCxn id="11" idx="3"/>
            <a:endCxn id="13" idx="1"/>
          </p:cNvCxnSpPr>
          <p:nvPr/>
        </p:nvCxnSpPr>
        <p:spPr>
          <a:xfrm>
            <a:off x="4182048" y="3201593"/>
            <a:ext cx="2021486" cy="2843776"/>
          </a:xfrm>
          <a:prstGeom prst="bent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66526" y="4811373"/>
            <a:ext cx="533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775"/>
            <a:r>
              <a:rPr lang="en-US" sz="1400" b="1" i="1" dirty="0" err="1" smtClean="0">
                <a:solidFill>
                  <a:srgbClr val="000000"/>
                </a:solidFill>
                <a:latin typeface="Arial"/>
              </a:rPr>
              <a:t>K</a:t>
            </a:r>
            <a:r>
              <a:rPr lang="en-US" sz="1400" b="1" i="1" baseline="-25000" dirty="0" err="1" smtClean="0">
                <a:solidFill>
                  <a:srgbClr val="000000"/>
                </a:solidFill>
                <a:latin typeface="Arial"/>
              </a:rPr>
              <a:t>Sat</a:t>
            </a:r>
            <a:endParaRPr lang="en-US" sz="1400" b="1" i="1" baseline="-25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7578651" y="3047704"/>
            <a:ext cx="2822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adapted from UC-Irvine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6988847" y="65336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81A39-2840-ED4D-A514-D0833010961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ta_USGS_points.eps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7008"/>
          <a:stretch/>
        </p:blipFill>
        <p:spPr>
          <a:xfrm>
            <a:off x="4569097" y="753052"/>
            <a:ext cx="4584578" cy="5334000"/>
          </a:xfrm>
          <a:prstGeom prst="rect">
            <a:avLst/>
          </a:prstGeom>
        </p:spPr>
      </p:pic>
      <p:pic>
        <p:nvPicPr>
          <p:cNvPr id="6" name="Picture 5" descr="Log_Alpha_USGS_points.eps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r="7686"/>
          <a:stretch/>
        </p:blipFill>
        <p:spPr>
          <a:xfrm>
            <a:off x="15" y="753052"/>
            <a:ext cx="4569082" cy="5334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6838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2"/>
                </a:solidFill>
              </a:rPr>
              <a:t>Estimates (via regression) at </a:t>
            </a:r>
            <a:r>
              <a:rPr lang="en-US" sz="2400" u="sng" dirty="0" smtClean="0">
                <a:solidFill>
                  <a:schemeClr val="bg2"/>
                </a:solidFill>
              </a:rPr>
              <a:t>gauged</a:t>
            </a:r>
            <a:r>
              <a:rPr lang="en-US" sz="2400" dirty="0" smtClean="0">
                <a:solidFill>
                  <a:schemeClr val="bg2"/>
                </a:solidFill>
              </a:rPr>
              <a:t> locations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1509" y="5717314"/>
            <a:ext cx="4111898" cy="814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Channel routing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arameters at USGS stream gauges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14" y="5569944"/>
            <a:ext cx="2915112" cy="8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2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_Alpha_gridded_only_streams.eps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7007"/>
          <a:stretch/>
        </p:blipFill>
        <p:spPr>
          <a:xfrm>
            <a:off x="15488" y="782313"/>
            <a:ext cx="4584584" cy="5334000"/>
          </a:xfrm>
          <a:prstGeom prst="rect">
            <a:avLst/>
          </a:prstGeom>
        </p:spPr>
      </p:pic>
      <p:pic>
        <p:nvPicPr>
          <p:cNvPr id="4" name="Picture 3" descr="Beta_gridded_only_streams.eps"/>
          <p:cNvPicPr>
            <a:picLocks/>
          </p:cNvPicPr>
          <p:nvPr/>
        </p:nvPicPr>
        <p:blipFill rotWithShape="1">
          <a:blip r:embed="rId4">
            <a:clrChange>
              <a:clrFrom>
                <a:srgbClr val="00007C"/>
              </a:clrFrom>
              <a:clrTo>
                <a:srgbClr val="0000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6725"/>
          <a:stretch/>
        </p:blipFill>
        <p:spPr>
          <a:xfrm>
            <a:off x="4621367" y="782313"/>
            <a:ext cx="4538121" cy="5334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6554" y="765255"/>
            <a:ext cx="8698492" cy="9999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bg2"/>
                </a:solidFill>
                <a:latin typeface="Arial"/>
                <a:cs typeface="Arial"/>
              </a:rPr>
              <a:t>Extended to all grid points using statistical model (Rigby and Stasinopoulos, 2005)</a:t>
            </a:r>
            <a:endParaRPr lang="en-US" sz="18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646547"/>
            <a:ext cx="8229600" cy="9803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126" y="5746981"/>
            <a:ext cx="8893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Significant explanatory variables</a:t>
            </a:r>
            <a:r>
              <a:rPr lang="en-US" sz="1600" dirty="0" smtClean="0"/>
              <a:t>: 1. </a:t>
            </a:r>
            <a:r>
              <a:rPr lang="en-US" sz="1600" b="1" dirty="0" smtClean="0"/>
              <a:t>Annual </a:t>
            </a:r>
            <a:r>
              <a:rPr lang="en-US" sz="1600" b="1" dirty="0" err="1" smtClean="0"/>
              <a:t>Precip</a:t>
            </a:r>
            <a:r>
              <a:rPr lang="en-US" sz="1600" dirty="0" smtClean="0"/>
              <a:t>, </a:t>
            </a:r>
            <a:r>
              <a:rPr lang="en-US" sz="1600" b="1" dirty="0" smtClean="0"/>
              <a:t>Mean Temp</a:t>
            </a:r>
            <a:r>
              <a:rPr lang="en-US" sz="1600" dirty="0" smtClean="0"/>
              <a:t>, </a:t>
            </a:r>
            <a:r>
              <a:rPr lang="en-US" sz="1600" b="1" dirty="0" smtClean="0"/>
              <a:t>Relief Ratio</a:t>
            </a:r>
            <a:r>
              <a:rPr lang="en-US" sz="1600" dirty="0" smtClean="0"/>
              <a:t>, </a:t>
            </a:r>
            <a:r>
              <a:rPr lang="en-US" sz="1600" b="1" dirty="0" smtClean="0"/>
              <a:t>Basin Area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902" y="-58795"/>
            <a:ext cx="9144001" cy="476888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456372"/>
            <a:r>
              <a:rPr lang="en-US" sz="2500" dirty="0" smtClean="0">
                <a:solidFill>
                  <a:prstClr val="white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Real</a:t>
            </a:r>
            <a:r>
              <a:rPr lang="en-US" sz="2500" dirty="0">
                <a:solidFill>
                  <a:prstClr val="white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-time, direct simulation of flash floods a </a:t>
            </a:r>
            <a:r>
              <a:rPr lang="en-US" sz="2500" dirty="0" smtClean="0">
                <a:solidFill>
                  <a:prstClr val="white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reality </a:t>
            </a:r>
            <a:r>
              <a:rPr lang="en-US" sz="2500" dirty="0" smtClean="0">
                <a:solidFill>
                  <a:prstClr val="white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(</a:t>
            </a:r>
            <a:r>
              <a:rPr lang="en-US" sz="2500" dirty="0" err="1" smtClean="0">
                <a:solidFill>
                  <a:schemeClr val="tx2">
                    <a:lumMod val="25000"/>
                    <a:lumOff val="75000"/>
                  </a:schemeClr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flash.ou.edu</a:t>
            </a:r>
            <a:r>
              <a:rPr lang="en-US" sz="2500" dirty="0" smtClean="0">
                <a:solidFill>
                  <a:prstClr val="white"/>
                </a:solidFill>
                <a:latin typeface="Calibri"/>
                <a:ea typeface="ヒラギノ角ゴ ProN W3" charset="0"/>
                <a:cs typeface="ヒラギノ角ゴ ProN W3" charset="0"/>
                <a:sym typeface="Gill Sans" charset="0"/>
              </a:rPr>
              <a:t>)</a:t>
            </a:r>
            <a:endParaRPr lang="en-US" sz="2500" dirty="0">
              <a:solidFill>
                <a:prstClr val="white"/>
              </a:solidFill>
              <a:latin typeface="Calibri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" name="alabam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5416"/>
            <a:ext cx="8179954" cy="6462583"/>
          </a:xfrm>
          <a:prstGeom prst="rect">
            <a:avLst/>
          </a:prstGeom>
        </p:spPr>
      </p:pic>
      <p:pic>
        <p:nvPicPr>
          <p:cNvPr id="3" name="bhm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9025" y="2590172"/>
            <a:ext cx="4364975" cy="3448554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354416" y="2021415"/>
            <a:ext cx="2274028" cy="15628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628444" y="2021415"/>
            <a:ext cx="4515556" cy="568757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54416" y="3584222"/>
            <a:ext cx="2424609" cy="2454504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1440" y="874264"/>
            <a:ext cx="70100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0-6 </a:t>
            </a:r>
            <a:r>
              <a:rPr lang="en-US" sz="2400" dirty="0" err="1" smtClean="0">
                <a:solidFill>
                  <a:schemeClr val="bg1"/>
                </a:solidFill>
              </a:rPr>
              <a:t>hr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streamflow</a:t>
            </a:r>
            <a:r>
              <a:rPr lang="en-US" sz="2400" dirty="0" smtClean="0">
                <a:solidFill>
                  <a:schemeClr val="bg1"/>
                </a:solidFill>
              </a:rPr>
              <a:t>, average recurrence intervals, and soil moisture forecasts…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everywhere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A2AED-B323-2A46-96AE-3114A0B918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836447" y="645278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AE81A39-2840-ED4D-A514-D08330109612}" type="slidenum">
              <a:rPr lang="en-US" smtClean="0">
                <a:solidFill>
                  <a:schemeClr val="bg1"/>
                </a:solidFill>
              </a:rPr>
              <a:pPr algn="r"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6581" y="2676409"/>
            <a:ext cx="3974571" cy="2810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09781"/>
            <a:ext cx="8364537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Subjective and Quantitative Evaluations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881197" y="1501967"/>
            <a:ext cx="2384575" cy="4966882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2002-2011 </a:t>
            </a:r>
            <a:r>
              <a:rPr lang="en-US" sz="2000" dirty="0"/>
              <a:t>using </a:t>
            </a:r>
            <a:r>
              <a:rPr lang="en-US" sz="2000" dirty="0" smtClean="0"/>
              <a:t>MRMS </a:t>
            </a:r>
            <a:r>
              <a:rPr lang="en-US" sz="2000" dirty="0" err="1" smtClean="0"/>
              <a:t>precip</a:t>
            </a:r>
            <a:r>
              <a:rPr lang="en-US" sz="2000" dirty="0" smtClean="0"/>
              <a:t> reanalysis (1 km/5min)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CREST model (</a:t>
            </a:r>
            <a:r>
              <a:rPr lang="en-US" sz="2000" dirty="0" err="1" smtClean="0"/>
              <a:t>uncalibrated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256 gauged basins</a:t>
            </a: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Evaluate simulation of event </a:t>
            </a:r>
            <a:r>
              <a:rPr lang="en-US" sz="2000" dirty="0" err="1" smtClean="0"/>
              <a:t>peakflow</a:t>
            </a:r>
            <a:endParaRPr lang="en-US" sz="20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027776" y="5523226"/>
            <a:ext cx="1818385" cy="879278"/>
            <a:chOff x="54476" y="4757582"/>
            <a:chExt cx="2143900" cy="1055608"/>
          </a:xfrm>
        </p:grpSpPr>
        <p:sp>
          <p:nvSpPr>
            <p:cNvPr id="6" name="Rounded Rectangle 5"/>
            <p:cNvSpPr/>
            <p:nvPr/>
          </p:nvSpPr>
          <p:spPr>
            <a:xfrm>
              <a:off x="54476" y="4757582"/>
              <a:ext cx="2143900" cy="105560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rtlCol="0" anchor="ctr">
              <a:spAutoFit/>
            </a:bodyPr>
            <a:lstStyle/>
            <a:p>
              <a:pPr eaLnBrk="1" hangingPunct="1"/>
              <a:r>
                <a:rPr lang="en-US" sz="1400" baseline="0" dirty="0" smtClean="0"/>
                <a:t>	All USGS gauges</a:t>
              </a:r>
            </a:p>
            <a:p>
              <a:pPr eaLnBrk="1" hangingPunct="1"/>
              <a:endParaRPr lang="en-US" sz="1400" baseline="0" dirty="0" smtClean="0"/>
            </a:p>
            <a:p>
              <a:pPr eaLnBrk="1" hangingPunct="1"/>
              <a:r>
                <a:rPr lang="en-US" sz="1400" dirty="0" smtClean="0"/>
                <a:t>	Catchments &lt; 	260 km</a:t>
              </a:r>
              <a:r>
                <a:rPr lang="en-US" sz="1400" baseline="30000" dirty="0" smtClean="0"/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34950" y="4933912"/>
              <a:ext cx="275859" cy="282701"/>
            </a:xfrm>
            <a:prstGeom prst="ellipse">
              <a:avLst/>
            </a:prstGeom>
            <a:solidFill>
              <a:srgbClr val="454545"/>
            </a:solidFill>
          </p:spPr>
          <p:txBody>
            <a:bodyPr rtlCol="0" anchor="ctr">
              <a:spAutoFit/>
            </a:bodyPr>
            <a:lstStyle/>
            <a:p>
              <a:pPr algn="ctr" eaLnBrk="1" hangingPunct="1"/>
              <a:endParaRPr lang="en-US" baseline="0" dirty="0" smtClean="0"/>
            </a:p>
          </p:txBody>
        </p:sp>
        <p:sp>
          <p:nvSpPr>
            <p:cNvPr id="8" name="Oval 7"/>
            <p:cNvSpPr/>
            <p:nvPr/>
          </p:nvSpPr>
          <p:spPr>
            <a:xfrm>
              <a:off x="234950" y="5314912"/>
              <a:ext cx="275859" cy="282701"/>
            </a:xfrm>
            <a:prstGeom prst="ellipse">
              <a:avLst/>
            </a:prstGeom>
            <a:solidFill>
              <a:srgbClr val="CB0012"/>
            </a:solidFill>
          </p:spPr>
          <p:txBody>
            <a:bodyPr rtlCol="0" anchor="ctr">
              <a:spAutoFit/>
            </a:bodyPr>
            <a:lstStyle/>
            <a:p>
              <a:pPr algn="ctr" eaLnBrk="1" hangingPunct="1"/>
              <a:endParaRPr lang="en-US" baseline="0" dirty="0" smtClean="0"/>
            </a:p>
          </p:txBody>
        </p:sp>
      </p:grpSp>
      <p:pic>
        <p:nvPicPr>
          <p:cNvPr id="12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8" t="20602" r="41324" b="26926"/>
          <a:stretch/>
        </p:blipFill>
        <p:spPr>
          <a:xfrm>
            <a:off x="214948" y="2128885"/>
            <a:ext cx="2259651" cy="19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857171"/>
            <a:ext cx="3934945" cy="10026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smtClean="0"/>
              <a:t>1. HWT-Hydro </a:t>
            </a:r>
            <a:r>
              <a:rPr lang="en-US" sz="1800" u="sng" dirty="0" err="1" smtClean="0"/>
              <a:t>Testbed</a:t>
            </a:r>
            <a:r>
              <a:rPr lang="en-US" sz="1800" u="sng" dirty="0" smtClean="0"/>
              <a:t> Experiment</a:t>
            </a:r>
            <a:endParaRPr lang="en-US" sz="1800" u="sng" dirty="0"/>
          </a:p>
        </p:txBody>
      </p:sp>
      <p:pic>
        <p:nvPicPr>
          <p:cNvPr id="14" name="Picture 3" descr="C:\Users\Elizabeth\Downloads\DSC_00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" y="4174813"/>
            <a:ext cx="2809296" cy="187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06207" y="1744012"/>
            <a:ext cx="3934945" cy="10026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smtClean="0"/>
              <a:t>2. US Flash flood observation data base (Gourley et al., 2013, BAMS)</a:t>
            </a:r>
            <a:endParaRPr lang="en-US" sz="1800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4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PeakQ_ScatterPlot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5586" r="8149" b="-926"/>
          <a:stretch/>
        </p:blipFill>
        <p:spPr>
          <a:xfrm>
            <a:off x="477976" y="1293916"/>
            <a:ext cx="6497145" cy="5209054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9463" y="161556"/>
            <a:ext cx="75834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Event-Based Evaluation (</a:t>
            </a:r>
            <a:r>
              <a:rPr lang="en-US" dirty="0" err="1" smtClean="0"/>
              <a:t>Peakflow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229003" y="1392753"/>
            <a:ext cx="7914997" cy="5432674"/>
            <a:chOff x="914937" y="1065055"/>
            <a:chExt cx="8920159" cy="6151458"/>
          </a:xfrm>
        </p:grpSpPr>
        <p:grpSp>
          <p:nvGrpSpPr>
            <p:cNvPr id="7" name="Group 6"/>
            <p:cNvGrpSpPr/>
            <p:nvPr/>
          </p:nvGrpSpPr>
          <p:grpSpPr>
            <a:xfrm>
              <a:off x="914937" y="1065055"/>
              <a:ext cx="8920159" cy="6151458"/>
              <a:chOff x="914937" y="1065055"/>
              <a:chExt cx="8920159" cy="615145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914937" y="1065055"/>
                <a:ext cx="6377074" cy="5024876"/>
                <a:chOff x="1761547" y="1065055"/>
                <a:chExt cx="6377074" cy="5024876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1775203" y="1447383"/>
                  <a:ext cx="6363418" cy="4642548"/>
                </a:xfrm>
                <a:custGeom>
                  <a:avLst/>
                  <a:gdLst>
                    <a:gd name="connsiteX0" fmla="*/ 0 w 6363418"/>
                    <a:gd name="connsiteY0" fmla="*/ 4642548 h 4642548"/>
                    <a:gd name="connsiteX1" fmla="*/ 2498938 w 6363418"/>
                    <a:gd name="connsiteY1" fmla="*/ 4410421 h 4642548"/>
                    <a:gd name="connsiteX2" fmla="*/ 4028344 w 6363418"/>
                    <a:gd name="connsiteY2" fmla="*/ 3864239 h 4642548"/>
                    <a:gd name="connsiteX3" fmla="*/ 4929600 w 6363418"/>
                    <a:gd name="connsiteY3" fmla="*/ 2457820 h 4642548"/>
                    <a:gd name="connsiteX4" fmla="*/ 5858168 w 6363418"/>
                    <a:gd name="connsiteY4" fmla="*/ 655418 h 4642548"/>
                    <a:gd name="connsiteX5" fmla="*/ 6363418 w 6363418"/>
                    <a:gd name="connsiteY5" fmla="*/ 0 h 464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63418" h="4642548">
                      <a:moveTo>
                        <a:pt x="0" y="4642548"/>
                      </a:moveTo>
                      <a:cubicBezTo>
                        <a:pt x="913773" y="4591343"/>
                        <a:pt x="1827547" y="4540139"/>
                        <a:pt x="2498938" y="4410421"/>
                      </a:cubicBezTo>
                      <a:cubicBezTo>
                        <a:pt x="3170329" y="4280703"/>
                        <a:pt x="3623234" y="4189672"/>
                        <a:pt x="4028344" y="3864239"/>
                      </a:cubicBezTo>
                      <a:cubicBezTo>
                        <a:pt x="4433454" y="3538806"/>
                        <a:pt x="4624629" y="2992623"/>
                        <a:pt x="4929600" y="2457820"/>
                      </a:cubicBezTo>
                      <a:cubicBezTo>
                        <a:pt x="5234571" y="1923016"/>
                        <a:pt x="5619198" y="1065054"/>
                        <a:pt x="5858168" y="655418"/>
                      </a:cubicBezTo>
                      <a:cubicBezTo>
                        <a:pt x="6097138" y="245782"/>
                        <a:pt x="6363418" y="0"/>
                        <a:pt x="6363418" y="0"/>
                      </a:cubicBezTo>
                    </a:path>
                  </a:pathLst>
                </a:cu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1761547" y="1065055"/>
                  <a:ext cx="5489473" cy="4997567"/>
                </a:xfrm>
                <a:custGeom>
                  <a:avLst/>
                  <a:gdLst>
                    <a:gd name="connsiteX0" fmla="*/ 0 w 5489473"/>
                    <a:gd name="connsiteY0" fmla="*/ 4997567 h 4997567"/>
                    <a:gd name="connsiteX1" fmla="*/ 286764 w 5489473"/>
                    <a:gd name="connsiteY1" fmla="*/ 3359021 h 4997567"/>
                    <a:gd name="connsiteX2" fmla="*/ 846635 w 5489473"/>
                    <a:gd name="connsiteY2" fmla="*/ 2171074 h 4997567"/>
                    <a:gd name="connsiteX3" fmla="*/ 2457973 w 5489473"/>
                    <a:gd name="connsiteY3" fmla="*/ 1269874 h 4997567"/>
                    <a:gd name="connsiteX4" fmla="*/ 4110277 w 5489473"/>
                    <a:gd name="connsiteY4" fmla="*/ 477910 h 4997567"/>
                    <a:gd name="connsiteX5" fmla="*/ 5489473 w 5489473"/>
                    <a:gd name="connsiteY5" fmla="*/ 0 h 499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89473" h="4997567">
                      <a:moveTo>
                        <a:pt x="0" y="4997567"/>
                      </a:moveTo>
                      <a:cubicBezTo>
                        <a:pt x="72829" y="4413835"/>
                        <a:pt x="145658" y="3830103"/>
                        <a:pt x="286764" y="3359021"/>
                      </a:cubicBezTo>
                      <a:cubicBezTo>
                        <a:pt x="427870" y="2887939"/>
                        <a:pt x="484767" y="2519265"/>
                        <a:pt x="846635" y="2171074"/>
                      </a:cubicBezTo>
                      <a:cubicBezTo>
                        <a:pt x="1208503" y="1822883"/>
                        <a:pt x="1914033" y="1552068"/>
                        <a:pt x="2457973" y="1269874"/>
                      </a:cubicBezTo>
                      <a:cubicBezTo>
                        <a:pt x="3001913" y="987680"/>
                        <a:pt x="3605027" y="689556"/>
                        <a:pt x="4110277" y="477910"/>
                      </a:cubicBezTo>
                      <a:cubicBezTo>
                        <a:pt x="4615527" y="266264"/>
                        <a:pt x="5489473" y="0"/>
                        <a:pt x="5489473" y="0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1775203" y="1078710"/>
                  <a:ext cx="6062999" cy="4956603"/>
                </a:xfrm>
                <a:custGeom>
                  <a:avLst/>
                  <a:gdLst>
                    <a:gd name="connsiteX0" fmla="*/ 0 w 6062999"/>
                    <a:gd name="connsiteY0" fmla="*/ 4956603 h 4956603"/>
                    <a:gd name="connsiteX1" fmla="*/ 1392851 w 6062999"/>
                    <a:gd name="connsiteY1" fmla="*/ 2799183 h 4956603"/>
                    <a:gd name="connsiteX2" fmla="*/ 2922256 w 6062999"/>
                    <a:gd name="connsiteY2" fmla="*/ 1652201 h 4956603"/>
                    <a:gd name="connsiteX3" fmla="*/ 4929600 w 6062999"/>
                    <a:gd name="connsiteY3" fmla="*/ 669073 h 4956603"/>
                    <a:gd name="connsiteX4" fmla="*/ 6062999 w 6062999"/>
                    <a:gd name="connsiteY4" fmla="*/ 0 h 4956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62999" h="4956603">
                      <a:moveTo>
                        <a:pt x="0" y="4956603"/>
                      </a:moveTo>
                      <a:cubicBezTo>
                        <a:pt x="452904" y="4153260"/>
                        <a:pt x="905808" y="3349917"/>
                        <a:pt x="1392851" y="2799183"/>
                      </a:cubicBezTo>
                      <a:cubicBezTo>
                        <a:pt x="1879894" y="2248449"/>
                        <a:pt x="2332798" y="2007219"/>
                        <a:pt x="2922256" y="1652201"/>
                      </a:cubicBezTo>
                      <a:cubicBezTo>
                        <a:pt x="3511714" y="1297183"/>
                        <a:pt x="4406143" y="944440"/>
                        <a:pt x="4929600" y="669073"/>
                      </a:cubicBezTo>
                      <a:cubicBezTo>
                        <a:pt x="5453057" y="393706"/>
                        <a:pt x="6062999" y="0"/>
                        <a:pt x="6062999" y="0"/>
                      </a:cubicBezTo>
                    </a:path>
                  </a:pathLst>
                </a:cu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1788858" y="1174292"/>
                  <a:ext cx="6322452" cy="4915639"/>
                </a:xfrm>
                <a:custGeom>
                  <a:avLst/>
                  <a:gdLst>
                    <a:gd name="connsiteX0" fmla="*/ 0 w 6322452"/>
                    <a:gd name="connsiteY0" fmla="*/ 4915639 h 4915639"/>
                    <a:gd name="connsiteX1" fmla="*/ 2048311 w 6322452"/>
                    <a:gd name="connsiteY1" fmla="*/ 4355803 h 4915639"/>
                    <a:gd name="connsiteX2" fmla="*/ 3495783 w 6322452"/>
                    <a:gd name="connsiteY2" fmla="*/ 3946166 h 4915639"/>
                    <a:gd name="connsiteX3" fmla="*/ 4424351 w 6322452"/>
                    <a:gd name="connsiteY3" fmla="*/ 2717256 h 4915639"/>
                    <a:gd name="connsiteX4" fmla="*/ 5325608 w 6322452"/>
                    <a:gd name="connsiteY4" fmla="*/ 1215255 h 4915639"/>
                    <a:gd name="connsiteX5" fmla="*/ 6322452 w 6322452"/>
                    <a:gd name="connsiteY5" fmla="*/ 0 h 4915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22452" h="4915639">
                      <a:moveTo>
                        <a:pt x="0" y="4915639"/>
                      </a:moveTo>
                      <a:lnTo>
                        <a:pt x="2048311" y="4355803"/>
                      </a:lnTo>
                      <a:cubicBezTo>
                        <a:pt x="2630942" y="4194224"/>
                        <a:pt x="3099776" y="4219257"/>
                        <a:pt x="3495783" y="3946166"/>
                      </a:cubicBezTo>
                      <a:cubicBezTo>
                        <a:pt x="3891790" y="3673075"/>
                        <a:pt x="4119380" y="3172408"/>
                        <a:pt x="4424351" y="2717256"/>
                      </a:cubicBezTo>
                      <a:cubicBezTo>
                        <a:pt x="4729322" y="2262104"/>
                        <a:pt x="5009258" y="1668131"/>
                        <a:pt x="5325608" y="1215255"/>
                      </a:cubicBezTo>
                      <a:cubicBezTo>
                        <a:pt x="5641958" y="762379"/>
                        <a:pt x="6322452" y="0"/>
                        <a:pt x="6322452" y="0"/>
                      </a:cubicBezTo>
                    </a:path>
                  </a:pathLst>
                </a:cu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1816169" y="1078710"/>
                  <a:ext cx="6199553" cy="4997567"/>
                </a:xfrm>
                <a:custGeom>
                  <a:avLst/>
                  <a:gdLst>
                    <a:gd name="connsiteX0" fmla="*/ 0 w 6199553"/>
                    <a:gd name="connsiteY0" fmla="*/ 4997567 h 4997567"/>
                    <a:gd name="connsiteX1" fmla="*/ 1993689 w 6199553"/>
                    <a:gd name="connsiteY1" fmla="*/ 3782311 h 4997567"/>
                    <a:gd name="connsiteX2" fmla="*/ 3127087 w 6199553"/>
                    <a:gd name="connsiteY2" fmla="*/ 2922074 h 4997567"/>
                    <a:gd name="connsiteX3" fmla="*/ 4547249 w 6199553"/>
                    <a:gd name="connsiteY3" fmla="*/ 1638546 h 4997567"/>
                    <a:gd name="connsiteX4" fmla="*/ 6199553 w 6199553"/>
                    <a:gd name="connsiteY4" fmla="*/ 0 h 4997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99553" h="4997567">
                      <a:moveTo>
                        <a:pt x="0" y="4997567"/>
                      </a:moveTo>
                      <a:cubicBezTo>
                        <a:pt x="736254" y="4562896"/>
                        <a:pt x="1472508" y="4128226"/>
                        <a:pt x="1993689" y="3782311"/>
                      </a:cubicBezTo>
                      <a:cubicBezTo>
                        <a:pt x="2514870" y="3436395"/>
                        <a:pt x="2701494" y="3279368"/>
                        <a:pt x="3127087" y="2922074"/>
                      </a:cubicBezTo>
                      <a:cubicBezTo>
                        <a:pt x="3552680" y="2564780"/>
                        <a:pt x="4035171" y="2125558"/>
                        <a:pt x="4547249" y="1638546"/>
                      </a:cubicBezTo>
                      <a:cubicBezTo>
                        <a:pt x="5059327" y="1151534"/>
                        <a:pt x="6199553" y="0"/>
                        <a:pt x="6199553" y="0"/>
                      </a:cubicBezTo>
                    </a:path>
                  </a:pathLst>
                </a:custGeom>
                <a:ln>
                  <a:solidFill>
                    <a:srgbClr val="7F7F7F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7412081" y="1152654"/>
                <a:ext cx="2423015" cy="6063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Quantiles</a:t>
                </a:r>
                <a:r>
                  <a:rPr lang="en-US" dirty="0" smtClean="0"/>
                  <a:t> describing observed </a:t>
                </a:r>
                <a:r>
                  <a:rPr lang="en-US" dirty="0"/>
                  <a:t>v</a:t>
                </a:r>
                <a:r>
                  <a:rPr lang="en-US" dirty="0" smtClean="0"/>
                  <a:t>s. simulated </a:t>
                </a:r>
                <a:r>
                  <a:rPr lang="en-US" dirty="0" err="1" smtClean="0"/>
                  <a:t>peakflows</a:t>
                </a:r>
                <a:r>
                  <a:rPr lang="en-US" dirty="0" smtClean="0"/>
                  <a:t> using  error model (Rigby and Stasinopoulos, 2005)</a:t>
                </a:r>
              </a:p>
              <a:p>
                <a:endParaRPr lang="en-US" dirty="0"/>
              </a:p>
              <a:p>
                <a:r>
                  <a:rPr lang="en-US" u="sng" dirty="0" smtClean="0"/>
                  <a:t>Future work</a:t>
                </a:r>
                <a:r>
                  <a:rPr lang="en-US" dirty="0" smtClean="0"/>
                  <a:t> will extend/regionalize error model to specific </a:t>
                </a:r>
                <a:r>
                  <a:rPr lang="en-US" dirty="0" err="1" smtClean="0"/>
                  <a:t>hydroclimatic</a:t>
                </a:r>
                <a:r>
                  <a:rPr lang="en-US" dirty="0" smtClean="0"/>
                  <a:t>, geomorphologic regimes</a:t>
                </a:r>
              </a:p>
              <a:p>
                <a:endParaRPr lang="en-US" dirty="0"/>
              </a:p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706928" y="5106800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q50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43982" y="4480890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q75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74016" y="2899162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q95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64082" y="5510037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q25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1475" y="5702741"/>
              <a:ext cx="422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q5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664248" y="5412918"/>
            <a:ext cx="99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N=1932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79463" y="6452783"/>
            <a:ext cx="4174404" cy="3651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NSSL Lab Review Feb 25–27, 2015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455" y="366836"/>
            <a:ext cx="4962525" cy="1295400"/>
          </a:xfrm>
        </p:spPr>
        <p:txBody>
          <a:bodyPr>
            <a:normAutofit fontScale="90000"/>
          </a:bodyPr>
          <a:lstStyle/>
          <a:p>
            <a:pPr algn="r"/>
            <a:r>
              <a:rPr lang="en-US" sz="2800" cap="none" dirty="0" smtClean="0">
                <a:solidFill>
                  <a:srgbClr val="0A4595"/>
                </a:solidFill>
                <a:latin typeface="+mn-lt"/>
              </a:rPr>
              <a:t>Multi-radar Multi-sensor (MRMS) Operational Implementation Schedule</a:t>
            </a:r>
            <a:br>
              <a:rPr lang="en-US" sz="2800" cap="none" dirty="0" smtClean="0">
                <a:solidFill>
                  <a:srgbClr val="0A4595"/>
                </a:solidFill>
                <a:latin typeface="+mn-lt"/>
              </a:rPr>
            </a:br>
            <a:r>
              <a:rPr lang="en-US" sz="2800" dirty="0" smtClean="0">
                <a:solidFill>
                  <a:srgbClr val="0A4595"/>
                </a:solidFill>
                <a:latin typeface="+mn-lt"/>
              </a:rPr>
              <a:t>to NWS/NCEP</a:t>
            </a:r>
            <a:endParaRPr lang="en-US" sz="2800" cap="none" dirty="0">
              <a:solidFill>
                <a:srgbClr val="0A4595"/>
              </a:solidFill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06797864"/>
              </p:ext>
            </p:extLst>
          </p:nvPr>
        </p:nvGraphicFramePr>
        <p:xfrm>
          <a:off x="31750" y="-746125"/>
          <a:ext cx="4413250" cy="311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234131"/>
              </p:ext>
            </p:extLst>
          </p:nvPr>
        </p:nvGraphicFramePr>
        <p:xfrm>
          <a:off x="2826113" y="1949450"/>
          <a:ext cx="1751330" cy="1437640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1751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10/15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CREST</a:t>
                      </a:r>
                      <a:r>
                        <a:rPr lang="en-US" sz="1600" b="0" baseline="30000" dirty="0" smtClean="0">
                          <a:solidFill>
                            <a:srgbClr val="800000"/>
                          </a:solidFill>
                        </a:rPr>
                        <a:t>#</a:t>
                      </a:r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 (</a:t>
                      </a:r>
                      <a:r>
                        <a:rPr lang="en-US" sz="1600" b="0" dirty="0" err="1" smtClean="0">
                          <a:solidFill>
                            <a:srgbClr val="800000"/>
                          </a:solidFill>
                        </a:rPr>
                        <a:t>Streamflow</a:t>
                      </a:r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rgbClr val="800000"/>
                          </a:solidFill>
                        </a:rPr>
                        <a:t> ARI, Soil Moisture)</a:t>
                      </a:r>
                      <a:endParaRPr lang="en-US" sz="1600" b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30643"/>
              </p:ext>
            </p:extLst>
          </p:nvPr>
        </p:nvGraphicFramePr>
        <p:xfrm>
          <a:off x="4577443" y="1949450"/>
          <a:ext cx="1751330" cy="2016760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1751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04/16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0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Sacramento (</a:t>
                      </a:r>
                      <a:r>
                        <a:rPr lang="en-US" sz="1600" b="0" dirty="0" err="1" smtClean="0">
                          <a:solidFill>
                            <a:srgbClr val="800000"/>
                          </a:solidFill>
                        </a:rPr>
                        <a:t>Streamflow</a:t>
                      </a:r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,</a:t>
                      </a:r>
                      <a:r>
                        <a:rPr lang="en-US" sz="1600" b="0" baseline="0" dirty="0" smtClean="0">
                          <a:solidFill>
                            <a:srgbClr val="800000"/>
                          </a:solidFill>
                        </a:rPr>
                        <a:t> ARI, Soil Moisture)</a:t>
                      </a:r>
                      <a:endParaRPr lang="en-US" sz="1600" b="0" dirty="0" smtClean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Probabilistic </a:t>
                      </a: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QPE</a:t>
                      </a:r>
                      <a:r>
                        <a:rPr lang="en-US" sz="1600" baseline="30000" dirty="0" smtClean="0">
                          <a:solidFill>
                            <a:srgbClr val="800000"/>
                          </a:solidFill>
                        </a:rPr>
                        <a:t>+</a:t>
                      </a:r>
                      <a:endParaRPr lang="en-US" sz="1600" baseline="30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98424"/>
              </p:ext>
            </p:extLst>
          </p:nvPr>
        </p:nvGraphicFramePr>
        <p:xfrm>
          <a:off x="6328773" y="1949493"/>
          <a:ext cx="1751330" cy="2931160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1751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04/17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QPF inputs to FFG, ARI, hydro models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Probability</a:t>
                      </a:r>
                      <a:r>
                        <a:rPr lang="en-US" sz="1600" baseline="0" dirty="0" smtClean="0">
                          <a:solidFill>
                            <a:srgbClr val="800000"/>
                          </a:solidFill>
                        </a:rPr>
                        <a:t> of Flash Flood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0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Probability of Debris Flow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0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Impact-Specific Products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66749" y="4579253"/>
            <a:ext cx="404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latin typeface="Arial"/>
                <a:cs typeface="Arial"/>
              </a:rPr>
              <a:t>#</a:t>
            </a:r>
            <a:r>
              <a:rPr lang="en-US" dirty="0" smtClean="0">
                <a:latin typeface="Arial"/>
                <a:cs typeface="Arial"/>
              </a:rPr>
              <a:t>CREST = </a:t>
            </a:r>
            <a:r>
              <a:rPr lang="en-US" b="1" dirty="0" smtClean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oupled </a:t>
            </a:r>
            <a:r>
              <a:rPr lang="en-US" b="1" dirty="0" smtClean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outing and </a:t>
            </a:r>
            <a:r>
              <a:rPr lang="en-US" b="1" dirty="0" smtClean="0">
                <a:latin typeface="Arial"/>
                <a:cs typeface="Arial"/>
              </a:rPr>
              <a:t>E</a:t>
            </a:r>
            <a:r>
              <a:rPr lang="en-US" dirty="0" smtClean="0">
                <a:latin typeface="Arial"/>
                <a:cs typeface="Arial"/>
              </a:rPr>
              <a:t>xcess </a:t>
            </a:r>
            <a:r>
              <a:rPr lang="en-US" b="1" dirty="0" smtClean="0">
                <a:latin typeface="Arial"/>
                <a:cs typeface="Arial"/>
              </a:rPr>
              <a:t>St</a:t>
            </a:r>
            <a:r>
              <a:rPr lang="en-US" dirty="0" smtClean="0">
                <a:latin typeface="Arial"/>
                <a:cs typeface="Arial"/>
              </a:rPr>
              <a:t>orage </a:t>
            </a:r>
            <a:r>
              <a:rPr lang="en-US" dirty="0" smtClean="0">
                <a:latin typeface="Arial"/>
                <a:cs typeface="Arial"/>
              </a:rPr>
              <a:t>model </a:t>
            </a:r>
            <a:r>
              <a:rPr lang="en-US" dirty="0" smtClean="0">
                <a:latin typeface="Arial"/>
                <a:cs typeface="Arial"/>
              </a:rPr>
              <a:t>(Wang et al., 2011)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16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*Rainfall ARIs </a:t>
            </a:r>
            <a:r>
              <a:rPr lang="en-US" dirty="0">
                <a:latin typeface="Arial"/>
                <a:cs typeface="Arial"/>
              </a:rPr>
              <a:t>computed by comparing real-time MRMS QPE to NOAA Atlas 14 precipitation frequency estimates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680717"/>
              </p:ext>
            </p:extLst>
          </p:nvPr>
        </p:nvGraphicFramePr>
        <p:xfrm>
          <a:off x="1074783" y="1949450"/>
          <a:ext cx="1751330" cy="2260600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17513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07/15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QPE-to-Flash</a:t>
                      </a:r>
                      <a:r>
                        <a:rPr lang="en-US" sz="1600" b="0" baseline="0" dirty="0" smtClean="0">
                          <a:solidFill>
                            <a:srgbClr val="800000"/>
                          </a:solidFill>
                        </a:rPr>
                        <a:t> Flood Guidance (FFG) Ratio</a:t>
                      </a:r>
                      <a:endParaRPr lang="en-US" sz="1600" b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800000"/>
                          </a:solidFill>
                        </a:rPr>
                        <a:t>QPE Average</a:t>
                      </a:r>
                      <a:r>
                        <a:rPr lang="en-US" sz="1600" b="0" baseline="0" dirty="0" smtClean="0">
                          <a:solidFill>
                            <a:srgbClr val="800000"/>
                          </a:solidFill>
                        </a:rPr>
                        <a:t> Recurrence Interval (ARI*)</a:t>
                      </a:r>
                      <a:endParaRPr lang="en-US" sz="1600" b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94316" y="5908046"/>
            <a:ext cx="4549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PRORATE=</a:t>
            </a:r>
            <a:r>
              <a:rPr lang="en-US" b="1" dirty="0" smtClean="0">
                <a:latin typeface="Arial"/>
                <a:cs typeface="Arial"/>
              </a:rPr>
              <a:t>P</a:t>
            </a:r>
            <a:r>
              <a:rPr lang="en-US" dirty="0" smtClean="0">
                <a:latin typeface="Arial"/>
                <a:cs typeface="Arial"/>
              </a:rPr>
              <a:t>robabilistic </a:t>
            </a:r>
            <a:r>
              <a:rPr lang="en-US" dirty="0">
                <a:latin typeface="Arial"/>
                <a:cs typeface="Arial"/>
              </a:rPr>
              <a:t>QPE using </a:t>
            </a:r>
            <a:r>
              <a:rPr lang="en-US" b="1" dirty="0">
                <a:latin typeface="Arial"/>
                <a:cs typeface="Arial"/>
              </a:rPr>
              <a:t>R</a:t>
            </a:r>
            <a:r>
              <a:rPr lang="en-US" dirty="0">
                <a:latin typeface="Arial"/>
                <a:cs typeface="Arial"/>
              </a:rPr>
              <a:t>adar </a:t>
            </a:r>
            <a:r>
              <a:rPr lang="en-US" b="1" dirty="0">
                <a:latin typeface="Arial"/>
                <a:cs typeface="Arial"/>
              </a:rPr>
              <a:t>O</a:t>
            </a:r>
            <a:r>
              <a:rPr lang="en-US" dirty="0">
                <a:latin typeface="Arial"/>
                <a:cs typeface="Arial"/>
              </a:rPr>
              <a:t>bservations of </a:t>
            </a:r>
            <a:r>
              <a:rPr lang="en-US" b="1" dirty="0">
                <a:latin typeface="Arial"/>
                <a:cs typeface="Arial"/>
              </a:rPr>
              <a:t>R</a:t>
            </a:r>
            <a:r>
              <a:rPr lang="en-US" dirty="0">
                <a:latin typeface="Arial"/>
                <a:cs typeface="Arial"/>
              </a:rPr>
              <a:t>ate </a:t>
            </a:r>
            <a:r>
              <a:rPr lang="en-US" b="1" dirty="0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nd </a:t>
            </a:r>
            <a:r>
              <a:rPr lang="en-US" b="1" dirty="0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ypology </a:t>
            </a:r>
            <a:r>
              <a:rPr lang="en-US" b="1" dirty="0" smtClean="0">
                <a:latin typeface="Arial"/>
                <a:cs typeface="Arial"/>
              </a:rPr>
              <a:t>E</a:t>
            </a:r>
            <a:r>
              <a:rPr lang="en-US" dirty="0" smtClean="0">
                <a:latin typeface="Arial"/>
                <a:cs typeface="Arial"/>
              </a:rPr>
              <a:t>stimates (</a:t>
            </a:r>
            <a:r>
              <a:rPr lang="en-US" dirty="0" err="1" smtClean="0">
                <a:latin typeface="Arial"/>
                <a:cs typeface="Arial"/>
              </a:rPr>
              <a:t>Kirstetter</a:t>
            </a:r>
            <a:r>
              <a:rPr lang="en-US" dirty="0" smtClean="0">
                <a:latin typeface="Arial"/>
                <a:cs typeface="Arial"/>
              </a:rPr>
              <a:t> et al., 2015)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E81A39-2840-ED4D-A514-D0833010961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988847" y="65694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E81A39-2840-ED4D-A514-D08330109612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26332</TotalTime>
  <Words>1150</Words>
  <Application>Microsoft Macintosh PowerPoint</Application>
  <PresentationFormat>On-screen Show (4:3)</PresentationFormat>
  <Paragraphs>129</Paragraphs>
  <Slides>10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2015-review-template</vt:lpstr>
      <vt:lpstr>6_Office Theme</vt:lpstr>
      <vt:lpstr>1_2015-review-template</vt:lpstr>
      <vt:lpstr>Multi-Radar Multi-Sensor (MRMS) – Flooded Locations and Simulated Hydrographs (FLASH)</vt:lpstr>
      <vt:lpstr>PowerPoint Presentation</vt:lpstr>
      <vt:lpstr>Ensemble Framework for Flash Flood Forecasting </vt:lpstr>
      <vt:lpstr>PowerPoint Presentation</vt:lpstr>
      <vt:lpstr>PowerPoint Presentation</vt:lpstr>
      <vt:lpstr>PowerPoint Presentation</vt:lpstr>
      <vt:lpstr>Subjective and Quantitative Evaluations</vt:lpstr>
      <vt:lpstr>Event-Based Evaluation (Peakflow)</vt:lpstr>
      <vt:lpstr>Multi-radar Multi-sensor (MRMS) Operational Implementation Schedule to NWS/NCEP</vt:lpstr>
      <vt:lpstr>Summary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Jonathan Gourley</cp:lastModifiedBy>
  <cp:revision>124</cp:revision>
  <dcterms:created xsi:type="dcterms:W3CDTF">2014-10-24T15:10:25Z</dcterms:created>
  <dcterms:modified xsi:type="dcterms:W3CDTF">2015-02-10T22:24:14Z</dcterms:modified>
</cp:coreProperties>
</file>