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51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0" autoAdjust="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1384" y="-112"/>
      </p:cViewPr>
      <p:guideLst>
        <p:guide orient="horz" pos="269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0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HWT provides a unique opportunity for product developers to interact directly with various forecasters and to observe the baseline and enhanced capability GOES-R algorithms being used alongside standard observational and forecast products in 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operational forecast environment (R2O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O2R).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interaction helps the developer to understand how forecasters use their product, and what improvements might increase the product usability in an operational environment.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 received from participants in the HWT has proven invaluable to the continued development of GOES-R algorithms. The EWP allows for the testing of satellite-based products in the AWIPS-II data visualization system.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83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GOES-R Proving Ground demonstrations in the HWT provide users with a glimpse into the capabilities, products and algorithms that will be available with the future geostationary satellite series.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HWT activity helps to ensure day-1 readiness for the receipt of GOES-R data </a:t>
            </a:r>
            <a:endParaRPr lang="en-US" sz="1000" b="0" i="0" dirty="0" smtClean="0"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65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fused product  (from UAH and NASA)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combines various GOES convective cloud properties and Rapid Refresh model environmental fields in a logistic regression framework to produce probabilities of convective initiation.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output is a 0-100% probability that a given cloud object will achieve a 35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dBz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reflectivity echo at the -10C level in the 0-2 hour forecast range. </a:t>
            </a:r>
            <a:endParaRPr lang="en-US" sz="1000" dirty="0" smtClean="0"/>
          </a:p>
          <a:p>
            <a:r>
              <a:rPr lang="en-US" sz="1000" dirty="0" smtClean="0"/>
              <a:t>Continued reliability</a:t>
            </a:r>
            <a:r>
              <a:rPr lang="en-US" sz="1000" baseline="0" dirty="0" smtClean="0"/>
              <a:t> of this algorithm (particularly at overnight when IR instead of visible) is needed prior to operational implementation.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94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/>
                <a:cs typeface="Arial"/>
              </a:rPr>
              <a:t>“The jump in </a:t>
            </a:r>
            <a:r>
              <a:rPr lang="en-US" sz="1200" dirty="0" err="1" smtClean="0">
                <a:latin typeface="Arial"/>
                <a:cs typeface="Arial"/>
              </a:rPr>
              <a:t>ProbSevere</a:t>
            </a:r>
            <a:r>
              <a:rPr lang="en-US" sz="1200" dirty="0" smtClean="0">
                <a:latin typeface="Arial"/>
                <a:cs typeface="Arial"/>
              </a:rPr>
              <a:t> (46% to 66% from 19:22 to 19:24 UTC) and the 2-sigma and 4-sigma jumps from the LJA (at 19:23 and 19:24 UTC, respectively) may be able to give forecasters enhanced confidence and perhaps more lead time to initial rapid development in the storm, and potential severe hazards…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5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717218"/>
            <a:ext cx="5591516" cy="1139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54" r:id="rId2"/>
    <p:sldLayoutId id="2147485055" r:id="rId3"/>
    <p:sldLayoutId id="2147485058" r:id="rId4"/>
    <p:sldLayoutId id="2147485060" r:id="rId5"/>
    <p:sldLayoutId id="2147485062" r:id="rId6"/>
    <p:sldLayoutId id="214748506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4275299"/>
            <a:ext cx="9143999" cy="1320073"/>
          </a:xfrm>
        </p:spPr>
        <p:txBody>
          <a:bodyPr/>
          <a:lstStyle/>
          <a:p>
            <a:r>
              <a:rPr lang="en-US" dirty="0">
                <a:latin typeface="Abadi MT Condensed Light"/>
                <a:cs typeface="Abadi MT Condensed Light"/>
              </a:rPr>
              <a:t>GOES-R Risk Reduction and </a:t>
            </a:r>
            <a:br>
              <a:rPr lang="en-US" dirty="0">
                <a:latin typeface="Abadi MT Condensed Light"/>
                <a:cs typeface="Abadi MT Condensed Light"/>
              </a:rPr>
            </a:br>
            <a:r>
              <a:rPr lang="en-US" dirty="0">
                <a:latin typeface="Abadi MT Condensed Light"/>
                <a:cs typeface="Abadi MT Condensed Light"/>
              </a:rPr>
              <a:t>Proving Ground R2O Activities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599214" y="5530787"/>
            <a:ext cx="4544786" cy="1275971"/>
          </a:xfrm>
        </p:spPr>
        <p:txBody>
          <a:bodyPr/>
          <a:lstStyle/>
          <a:p>
            <a:r>
              <a:rPr lang="en-US" sz="1800" dirty="0" smtClean="0">
                <a:latin typeface="Abadi MT Condensed Light"/>
                <a:cs typeface="Abadi MT Condensed Light"/>
              </a:rPr>
              <a:t>Kristin M. Calhoun </a:t>
            </a:r>
            <a:r>
              <a:rPr lang="en-US" dirty="0" smtClean="0">
                <a:latin typeface="Abadi MT Condensed Light"/>
                <a:cs typeface="Abadi MT Condensed Light"/>
              </a:rPr>
              <a:t>(CIMMS / NSSL WRDD)</a:t>
            </a:r>
          </a:p>
          <a:p>
            <a:r>
              <a:rPr lang="en-US" sz="1600" dirty="0" smtClean="0">
                <a:latin typeface="Abadi MT Condensed Light"/>
                <a:cs typeface="Abadi MT Condensed Light"/>
              </a:rPr>
              <a:t>February 25–27, 2015 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National Weather Center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Norman, Oklahoma</a:t>
            </a:r>
            <a:endParaRPr lang="en-US" sz="1600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88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 descr="fig2_total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759316"/>
            <a:ext cx="9144000" cy="51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8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 descr="LJA_C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090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049" y="5161814"/>
            <a:ext cx="8938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“I really think this could be one of the most valuable tools in WFO operations. Once a jump - or more precisely a series of jumps occurred - there seem to be excellent correlation to an increase in storm intensity.”</a:t>
            </a:r>
          </a:p>
          <a:p>
            <a:r>
              <a:rPr lang="en-US" i="1" dirty="0" smtClean="0">
                <a:solidFill>
                  <a:srgbClr val="1395FF"/>
                </a:solidFill>
                <a:latin typeface="Arial"/>
                <a:cs typeface="Arial"/>
              </a:rPr>
              <a:t>										-NWS Forecaster, Post Event Survey</a:t>
            </a:r>
            <a:r>
              <a:rPr lang="en-US" dirty="0" smtClean="0">
                <a:solidFill>
                  <a:srgbClr val="1395FF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solidFill>
                  <a:srgbClr val="1395FF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1395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8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 descr="LightningJump_2136UTC_C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3237" b="3805"/>
          <a:stretch/>
        </p:blipFill>
        <p:spPr>
          <a:xfrm>
            <a:off x="-15550" y="0"/>
            <a:ext cx="9159550" cy="4718709"/>
          </a:xfrm>
          <a:prstGeom prst="rect">
            <a:avLst/>
          </a:prstGeom>
        </p:spPr>
      </p:pic>
      <p:sp>
        <p:nvSpPr>
          <p:cNvPr id="6" name="Text Placeholder 7"/>
          <p:cNvSpPr txBox="1">
            <a:spLocks/>
          </p:cNvSpPr>
          <p:nvPr/>
        </p:nvSpPr>
        <p:spPr>
          <a:xfrm>
            <a:off x="357178" y="4821682"/>
            <a:ext cx="8314306" cy="1567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None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None/>
              <a:defRPr sz="1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None/>
              <a:defRPr sz="9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None/>
              <a:defRPr sz="9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9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9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9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9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latin typeface="Arial"/>
                <a:cs typeface="Arial"/>
              </a:rPr>
              <a:t>Lightning Data was heavily used in warning operations:</a:t>
            </a:r>
          </a:p>
          <a:p>
            <a:r>
              <a:rPr lang="en-US" sz="1600" b="1" dirty="0">
                <a:latin typeface="Arial"/>
                <a:cs typeface="Arial"/>
              </a:rPr>
              <a:t>	</a:t>
            </a:r>
            <a:r>
              <a:rPr lang="en-US" sz="1600" dirty="0" smtClean="0">
                <a:latin typeface="Arial"/>
                <a:cs typeface="Arial"/>
              </a:rPr>
              <a:t>Rapid (1 min) update – filled gap in time (and distance) from radar</a:t>
            </a:r>
          </a:p>
          <a:p>
            <a:r>
              <a:rPr lang="en-US" sz="1600" dirty="0">
                <a:latin typeface="Arial"/>
                <a:cs typeface="Arial"/>
              </a:rPr>
              <a:t>	</a:t>
            </a:r>
            <a:r>
              <a:rPr lang="en-US" sz="1600" dirty="0" smtClean="0">
                <a:latin typeface="Arial"/>
                <a:cs typeface="Arial"/>
              </a:rPr>
              <a:t>Jump provided view of rapid intensification in multiple storm environments</a:t>
            </a:r>
          </a:p>
          <a:p>
            <a:r>
              <a:rPr lang="en-US" sz="1600" dirty="0">
                <a:latin typeface="Arial"/>
                <a:cs typeface="Arial"/>
              </a:rPr>
              <a:t>	</a:t>
            </a:r>
            <a:r>
              <a:rPr lang="en-US" sz="1600" dirty="0" smtClean="0">
                <a:latin typeface="Arial"/>
                <a:cs typeface="Arial"/>
              </a:rPr>
              <a:t>Provided extra confidence in warning decision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3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144" y="3892110"/>
            <a:ext cx="9144000" cy="2330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832" y="4447062"/>
            <a:ext cx="90034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“In </a:t>
            </a:r>
            <a:r>
              <a:rPr lang="en-US" sz="1600" dirty="0">
                <a:latin typeface="Arial"/>
                <a:cs typeface="Arial"/>
              </a:rPr>
              <a:t>this case, </a:t>
            </a:r>
            <a:r>
              <a:rPr lang="en-US" sz="1600" dirty="0" err="1">
                <a:latin typeface="Arial"/>
                <a:cs typeface="Arial"/>
              </a:rPr>
              <a:t>ProbSevere</a:t>
            </a:r>
            <a:r>
              <a:rPr lang="en-US" sz="1600" dirty="0">
                <a:latin typeface="Arial"/>
                <a:cs typeface="Arial"/>
              </a:rPr>
              <a:t> and LJDA both displayed the rapid intensification of the updraft, and could be especially useful in identifying the first severe storm of the day, and the maintenance of the </a:t>
            </a:r>
            <a:r>
              <a:rPr lang="en-US" sz="1600" dirty="0" err="1">
                <a:latin typeface="Arial"/>
                <a:cs typeface="Arial"/>
              </a:rPr>
              <a:t>ProbSevere</a:t>
            </a:r>
            <a:r>
              <a:rPr lang="en-US" sz="1600" dirty="0">
                <a:latin typeface="Arial"/>
                <a:cs typeface="Arial"/>
              </a:rPr>
              <a:t> and additional lightning jumps continued to highlight the threat of severe weather as the storm continued eastward as the storm propagated eastward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r>
              <a:rPr lang="en-US" sz="1600" dirty="0">
                <a:latin typeface="Arial"/>
                <a:cs typeface="Arial"/>
              </a:rPr>
              <a:t> 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This </a:t>
            </a:r>
            <a:r>
              <a:rPr lang="en-US" sz="1600" dirty="0">
                <a:latin typeface="Arial"/>
                <a:cs typeface="Arial"/>
              </a:rPr>
              <a:t>information is a high temporal resolution (1-2 minutes) and provides additional data points that can fill gaps between radar volume times</a:t>
            </a:r>
            <a:r>
              <a:rPr lang="en-US" sz="1600" dirty="0" smtClean="0">
                <a:latin typeface="Arial"/>
                <a:cs typeface="Arial"/>
              </a:rPr>
              <a:t>.” 	</a:t>
            </a:r>
            <a:r>
              <a:rPr lang="en-US" sz="1600" dirty="0" smtClean="0">
                <a:solidFill>
                  <a:schemeClr val="bg2"/>
                </a:solidFill>
                <a:latin typeface="Arial"/>
                <a:cs typeface="Arial"/>
              </a:rPr>
              <a:t>			-</a:t>
            </a:r>
            <a:r>
              <a:rPr lang="en-US" sz="1600" dirty="0">
                <a:solidFill>
                  <a:schemeClr val="bg2"/>
                </a:solidFill>
                <a:latin typeface="Arial"/>
                <a:cs typeface="Arial"/>
              </a:rPr>
              <a:t>NWS </a:t>
            </a:r>
            <a:r>
              <a:rPr lang="en-US" sz="1600" dirty="0" smtClean="0">
                <a:solidFill>
                  <a:schemeClr val="bg2"/>
                </a:solidFill>
                <a:latin typeface="Arial"/>
                <a:cs typeface="Arial"/>
              </a:rPr>
              <a:t>Forecasters </a:t>
            </a:r>
            <a:r>
              <a:rPr lang="en-US" sz="1600" dirty="0">
                <a:solidFill>
                  <a:schemeClr val="bg2"/>
                </a:solidFill>
                <a:latin typeface="Arial"/>
                <a:cs typeface="Arial"/>
              </a:rPr>
              <a:t>(HWT blog</a:t>
            </a:r>
            <a:r>
              <a:rPr lang="en-US" sz="1600" dirty="0" smtClean="0">
                <a:solidFill>
                  <a:schemeClr val="bg2"/>
                </a:solidFill>
                <a:latin typeface="Arial"/>
                <a:cs typeface="Arial"/>
              </a:rPr>
              <a:t>)</a:t>
            </a:r>
            <a:endParaRPr lang="en-US" sz="16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 descr="C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4442"/>
            <a:ext cx="9180144" cy="49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192" y="541841"/>
            <a:ext cx="8140597" cy="11023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Predict </a:t>
            </a:r>
            <a:r>
              <a:rPr lang="en-US" sz="2800" b="1" dirty="0"/>
              <a:t>useful warnings of lightning activity one hour in </a:t>
            </a:r>
            <a:r>
              <a:rPr lang="en-US" sz="2800" b="1" dirty="0" smtClean="0"/>
              <a:t>advance (onset through demise)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0441" y="240260"/>
            <a:ext cx="5867400" cy="573741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Grand Scientific Challenge 4: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76192" y="2335204"/>
            <a:ext cx="5691615" cy="573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tx1"/>
              </a:buClr>
              <a:buSzPct val="90000"/>
              <a:buFont typeface="Arial"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GOES-R Collaborators:</a:t>
            </a:r>
            <a:endParaRPr lang="en-US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0704" y="2075123"/>
            <a:ext cx="9433116" cy="0"/>
          </a:xfrm>
          <a:prstGeom prst="line">
            <a:avLst/>
          </a:prstGeom>
          <a:ln w="57150" cmpd="sng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1750" y="3011067"/>
            <a:ext cx="831478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NOAA Satellite and Information Service (NESDIS)</a:t>
            </a:r>
          </a:p>
          <a:p>
            <a:r>
              <a:rPr lang="en-US" dirty="0" smtClean="0">
                <a:latin typeface="Arial"/>
                <a:cs typeface="Arial"/>
              </a:rPr>
              <a:t>Univ. of Alabama – Huntsville</a:t>
            </a:r>
          </a:p>
          <a:p>
            <a:r>
              <a:rPr lang="en-US" dirty="0" smtClean="0">
                <a:latin typeface="Arial"/>
                <a:cs typeface="Arial"/>
              </a:rPr>
              <a:t>Univ. of Wisconsin – Coop. Inst. for Meteorological Satellite Studies (CIMSS)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NASA – Short-term Prediction Research and Transition Center (</a:t>
            </a:r>
            <a:r>
              <a:rPr lang="en-US" dirty="0" err="1" smtClean="0">
                <a:latin typeface="Arial"/>
                <a:cs typeface="Arial"/>
              </a:rPr>
              <a:t>SPoRT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r>
              <a:rPr lang="en-US" dirty="0" smtClean="0">
                <a:latin typeface="Arial"/>
                <a:cs typeface="Arial"/>
              </a:rPr>
              <a:t>NOAA/ Center for Satellite Applications and Research (STAR)</a:t>
            </a:r>
          </a:p>
          <a:p>
            <a:r>
              <a:rPr lang="en-US" dirty="0" smtClean="0">
                <a:latin typeface="Arial"/>
                <a:cs typeface="Arial"/>
              </a:rPr>
              <a:t>Colorado State </a:t>
            </a:r>
            <a:r>
              <a:rPr lang="en-US" dirty="0" err="1" smtClean="0">
                <a:latin typeface="Arial"/>
                <a:cs typeface="Arial"/>
              </a:rPr>
              <a:t>Univ</a:t>
            </a:r>
            <a:r>
              <a:rPr lang="en-US" dirty="0" smtClean="0">
                <a:latin typeface="Arial"/>
                <a:cs typeface="Arial"/>
              </a:rPr>
              <a:t> - Coop. Inst. for Research in the Atmosphere (CIRA)</a:t>
            </a:r>
          </a:p>
          <a:p>
            <a:r>
              <a:rPr lang="en-US" dirty="0" smtClean="0">
                <a:latin typeface="Arial"/>
                <a:cs typeface="Arial"/>
              </a:rPr>
              <a:t>Texas Tech </a:t>
            </a:r>
            <a:r>
              <a:rPr lang="en-US" dirty="0" err="1" smtClean="0">
                <a:latin typeface="Arial"/>
                <a:cs typeface="Arial"/>
              </a:rPr>
              <a:t>Univ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Meteorological Development Laboratory</a:t>
            </a:r>
          </a:p>
          <a:p>
            <a:r>
              <a:rPr lang="en-US" dirty="0" smtClean="0">
                <a:latin typeface="Arial"/>
                <a:cs typeface="Arial"/>
              </a:rPr>
              <a:t>Storm Prediction Center</a:t>
            </a:r>
          </a:p>
          <a:p>
            <a:r>
              <a:rPr lang="en-US" dirty="0" smtClean="0">
                <a:latin typeface="Arial"/>
                <a:cs typeface="Arial"/>
              </a:rPr>
              <a:t>National Weather Service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AE81A39-2840-ED4D-A514-D08330109612}" type="slidenum">
              <a:rPr lang="en-US" sz="1400" smtClean="0">
                <a:latin typeface="Arial"/>
                <a:cs typeface="Arial"/>
              </a:rPr>
              <a:pPr algn="r"/>
              <a:t>14</a:t>
            </a:fld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6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8" y="926560"/>
            <a:ext cx="7583488" cy="6202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Summary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609" y="1670494"/>
            <a:ext cx="8213898" cy="45148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HWT provides a vehicle for forecasters to evaluate GOES</a:t>
            </a:r>
            <a:r>
              <a:rPr lang="en-US" dirty="0"/>
              <a:t>-R instruments and </a:t>
            </a:r>
            <a:r>
              <a:rPr lang="en-US" dirty="0" smtClean="0"/>
              <a:t>capabilities </a:t>
            </a:r>
            <a:r>
              <a:rPr lang="en-US" dirty="0" smtClean="0">
                <a:solidFill>
                  <a:schemeClr val="accent1"/>
                </a:solidFill>
              </a:rPr>
              <a:t>PRIOR </a:t>
            </a:r>
            <a:r>
              <a:rPr lang="en-US" dirty="0" smtClean="0"/>
              <a:t>to launch to ensure use of GOES-R system by the National Weather Service as soon as it is operational.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rgbClr val="0099D8"/>
                </a:solidFill>
              </a:rPr>
              <a:t>Includes</a:t>
            </a:r>
            <a:r>
              <a:rPr lang="en-US" dirty="0" smtClean="0"/>
              <a:t>: Iterative Product Development (e.g., Operations to Research feedback) as well as development of training / best practices. </a:t>
            </a:r>
          </a:p>
          <a:p>
            <a:pPr marL="3429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HWT also fosters collaboration between organizations leading to new research applications and ideas.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788326"/>
            <a:ext cx="4058631" cy="868362"/>
          </a:xfrm>
        </p:spPr>
        <p:txBody>
          <a:bodyPr/>
          <a:lstStyle/>
          <a:p>
            <a:r>
              <a:rPr lang="en-US" dirty="0" smtClean="0"/>
              <a:t>GOES-R </a:t>
            </a:r>
            <a:r>
              <a:rPr lang="en-US" dirty="0" smtClean="0">
                <a:latin typeface="Arial"/>
              </a:rPr>
              <a:t>Proving</a:t>
            </a:r>
            <a:r>
              <a:rPr lang="en-US" dirty="0" smtClean="0"/>
              <a:t> Ground Evaluations in the HWT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315" y="1767134"/>
            <a:ext cx="4143365" cy="451998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GOES-R synthetic (simulated) imagery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err="1" smtClean="0"/>
              <a:t>NearCast</a:t>
            </a:r>
            <a:r>
              <a:rPr lang="en-US" dirty="0" smtClean="0"/>
              <a:t> Model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Convection Initiation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err="1" smtClean="0"/>
              <a:t>ProbSevere</a:t>
            </a:r>
            <a:endParaRPr lang="en-US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Overshooting Tops / Cloud-top Cooling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Super Rapid Scan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pseudo-Geostationary Lightning Mapper Imagery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Total Lightning Tracking Tool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Lightning Jump Algorithm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Sounder RGB </a:t>
            </a:r>
            <a:r>
              <a:rPr lang="en-US" dirty="0" err="1" smtClean="0"/>
              <a:t>Airmass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326433" y="861780"/>
            <a:ext cx="4817566" cy="676856"/>
          </a:xfrm>
        </p:spPr>
        <p:txBody>
          <a:bodyPr/>
          <a:lstStyle/>
          <a:p>
            <a:r>
              <a:rPr lang="en-US" dirty="0" smtClean="0">
                <a:latin typeface="Arial"/>
              </a:rPr>
              <a:t>GOES-R Risk Reduction Projects at NSSL</a:t>
            </a:r>
            <a:endParaRPr lang="en-US" dirty="0">
              <a:latin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326434" y="1767134"/>
            <a:ext cx="4781662" cy="46856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Applications of concurrent super rapid sampling form GOES-14 SRSOR, radar, and lightning data</a:t>
            </a:r>
          </a:p>
          <a:p>
            <a:pPr marL="0" indent="0">
              <a:buNone/>
            </a:pPr>
            <a:r>
              <a:rPr lang="en-US" dirty="0" smtClean="0"/>
              <a:t>Storm Tracking and Lightning Cell Clustering for Data Assimilation and Forecast Applications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Improvements to QPE using GOES Visible ABI and model data</a:t>
            </a:r>
          </a:p>
          <a:p>
            <a:pPr marL="0" indent="0">
              <a:buNone/>
            </a:pPr>
            <a:r>
              <a:rPr lang="en-US" dirty="0"/>
              <a:t>Techniques for Assimilating Geostationary Lightning Mapper Data and Assessment of the Resulting Impact on Forecasts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GOES-R GLM Lightning Jump Algorithm: A National Field Test for Operational Readiness</a:t>
            </a:r>
          </a:p>
          <a:p>
            <a:pPr marL="0" indent="0">
              <a:buNone/>
            </a:pPr>
            <a:r>
              <a:rPr lang="en-US" dirty="0"/>
              <a:t>Using total lightning data from GLM/GOES-R to improve real-time tropical cyclone genesis and intensity </a:t>
            </a:r>
            <a:r>
              <a:rPr lang="en-US" dirty="0" smtClean="0"/>
              <a:t>forecasts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latin typeface="Arial"/>
                <a:cs typeface="Arial"/>
              </a:rPr>
              <a:pPr/>
              <a:t>2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15" y="4390224"/>
            <a:ext cx="4005316" cy="38656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3315" y="4776785"/>
            <a:ext cx="9040977" cy="897373"/>
            <a:chOff x="53315" y="4776785"/>
            <a:chExt cx="9040977" cy="897373"/>
          </a:xfrm>
        </p:grpSpPr>
        <p:sp>
          <p:nvSpPr>
            <p:cNvPr id="12" name="Rectangle 11"/>
            <p:cNvSpPr/>
            <p:nvPr/>
          </p:nvSpPr>
          <p:spPr>
            <a:xfrm>
              <a:off x="53315" y="5301403"/>
              <a:ext cx="2362537" cy="372755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26434" y="4776785"/>
              <a:ext cx="4767858" cy="648870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3315" y="2623090"/>
            <a:ext cx="1920781" cy="828344"/>
          </a:xfrm>
          <a:prstGeom prst="rect">
            <a:avLst/>
          </a:prstGeom>
          <a:noFill/>
          <a:ln w="28575" cmpd="sng">
            <a:solidFill>
              <a:schemeClr val="bg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4203771" y="733102"/>
            <a:ext cx="0" cy="6029582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1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latin typeface="Arial"/>
                <a:cs typeface="Arial"/>
              </a:rPr>
              <a:pPr/>
              <a:t>3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4" descr="hwt_3circles"/>
          <p:cNvPicPr>
            <a:picLocks noChangeAspect="1" noChangeArrowheads="1"/>
          </p:cNvPicPr>
          <p:nvPr/>
        </p:nvPicPr>
        <p:blipFill>
          <a:blip r:embed="rId3"/>
          <a:srcRect r="3627"/>
          <a:stretch>
            <a:fillRect/>
          </a:stretch>
        </p:blipFill>
        <p:spPr bwMode="auto">
          <a:xfrm>
            <a:off x="98779" y="1453712"/>
            <a:ext cx="9045221" cy="453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36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NE_RapidScan_May2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004"/>
            <a:ext cx="9144000" cy="503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4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AHCI-4PANEL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5" t="7895" r="40043" b="46662"/>
          <a:stretch/>
        </p:blipFill>
        <p:spPr>
          <a:xfrm>
            <a:off x="-60558" y="-38704"/>
            <a:ext cx="9204557" cy="588291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07275" y="-15296"/>
            <a:ext cx="9340822" cy="6020677"/>
            <a:chOff x="-45903" y="0"/>
            <a:chExt cx="9256842" cy="5792544"/>
          </a:xfrm>
        </p:grpSpPr>
        <p:pic>
          <p:nvPicPr>
            <p:cNvPr id="13" name="Picture 12" descr="1835Z_VisC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85959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45903" y="4873643"/>
              <a:ext cx="9256842" cy="9189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414" y="5079827"/>
            <a:ext cx="8421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A4595"/>
                </a:solidFill>
                <a:latin typeface="Arial"/>
                <a:cs typeface="Arial"/>
              </a:rPr>
              <a:t>100% of the forecasters responded “yes” in the survey when asked if they preferred a probabilistic approach to a binary yes/no approach. </a:t>
            </a:r>
            <a:endParaRPr lang="en-US" dirty="0">
              <a:solidFill>
                <a:srgbClr val="0A4595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958" y="5783016"/>
            <a:ext cx="8190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Arial"/>
                <a:cs typeface="Arial"/>
              </a:rPr>
              <a:t>Applies to R2O in </a:t>
            </a:r>
            <a:r>
              <a:rPr lang="en-US" sz="2000" b="1" i="1" dirty="0" smtClean="0">
                <a:solidFill>
                  <a:srgbClr val="000000"/>
                </a:solidFill>
                <a:latin typeface="Arial"/>
                <a:cs typeface="Arial"/>
              </a:rPr>
              <a:t>general:   </a:t>
            </a:r>
            <a:r>
              <a:rPr lang="en-US" sz="2000" b="1" i="1" dirty="0" smtClean="0">
                <a:latin typeface="Arial"/>
                <a:cs typeface="Arial"/>
              </a:rPr>
              <a:t>provide measures of certainty</a:t>
            </a:r>
            <a:endParaRPr lang="en-US" sz="20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MA_network_range_new.png"/>
          <p:cNvPicPr>
            <a:picLocks noChangeAspect="1"/>
          </p:cNvPicPr>
          <p:nvPr/>
        </p:nvPicPr>
        <p:blipFill rotWithShape="1">
          <a:blip r:embed="rId2"/>
          <a:srcRect l="7021"/>
          <a:stretch/>
        </p:blipFill>
        <p:spPr>
          <a:xfrm>
            <a:off x="3234233" y="2346242"/>
            <a:ext cx="5772057" cy="336047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76833" y="768113"/>
            <a:ext cx="8789987" cy="117157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Arial"/>
                <a:cs typeface="Arial"/>
              </a:rPr>
              <a:t>Creation of a Geostationary Lightning Mapper visualization </a:t>
            </a:r>
            <a:r>
              <a:rPr lang="en-US" sz="4000" b="1" dirty="0" smtClean="0">
                <a:solidFill>
                  <a:schemeClr val="accent1"/>
                </a:solidFill>
                <a:latin typeface="Arial"/>
                <a:cs typeface="Arial"/>
              </a:rPr>
              <a:t>[</a:t>
            </a:r>
            <a:r>
              <a:rPr lang="en-US" sz="4000" b="1" dirty="0" err="1">
                <a:solidFill>
                  <a:schemeClr val="accent1"/>
                </a:solidFill>
                <a:latin typeface="Arial"/>
                <a:cs typeface="Arial"/>
              </a:rPr>
              <a:t>pGLM</a:t>
            </a:r>
            <a:r>
              <a:rPr lang="en-US" sz="4000" b="1" dirty="0">
                <a:solidFill>
                  <a:schemeClr val="accent1"/>
                </a:solidFill>
                <a:latin typeface="Arial"/>
                <a:cs typeface="Arial"/>
              </a:rPr>
              <a:t>]* 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6834" y="2392139"/>
            <a:ext cx="2607870" cy="37276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ea typeface="ＭＳ Ｐゴシック" charset="0"/>
                <a:cs typeface="Microsoft Tai Le"/>
              </a:rPr>
              <a:t>Use radiation points detected from ground-based lightning mapping arrays (LMAs) </a:t>
            </a:r>
          </a:p>
        </p:txBody>
      </p:sp>
      <p:pic>
        <p:nvPicPr>
          <p:cNvPr id="10" name="Picture 9" descr="3S0K19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08" y="2218430"/>
            <a:ext cx="5860483" cy="38095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906014" y="5492522"/>
            <a:ext cx="229509" cy="214193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3140295" y="2231591"/>
            <a:ext cx="5826413" cy="2407976"/>
            <a:chOff x="3278004" y="2277488"/>
            <a:chExt cx="5826413" cy="2407976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5508206" y="3763832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5014358" y="3210229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4885068" y="3931007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5215678" y="3868704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4557148" y="3832644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427147" y="4144025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4005117" y="3901456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3621997" y="3757598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3553198" y="4093522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5906126" y="3619973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5146879" y="3463265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8002635" y="3763831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7712421" y="3698625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7405804" y="3638617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7059068" y="3423375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767648" y="3561000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6491404" y="3619973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6206582" y="3697434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7337006" y="3234057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643623" y="3074743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8071434" y="3043549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4427147" y="2768770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4762880" y="3052700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5475791" y="3551160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4419551" y="3463265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4795414" y="3451854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4073915" y="3331432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3690795" y="3096432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116911" y="2631145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6094424" y="3876879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6181489" y="4231147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3278004" y="3763831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4116911" y="2277488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3415601" y="3043549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8382289" y="3551160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6181489" y="4547839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8966820" y="3323501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8689142" y="3449645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8829223" y="3731079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8832450" y="2415113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8620344" y="2688263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8313490" y="2825888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8494083" y="3096432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8832450" y="2963513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8451087" y="3801712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4142714" y="4136425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3736805" y="2483925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6560202" y="3302869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5660606" y="3916232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6743809" y="3101138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6881406" y="2846678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6560202" y="2445397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6812607" y="2564240"/>
              <a:ext cx="137597" cy="1376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6754121" y="6118623"/>
            <a:ext cx="2368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*Joint effort with NASA –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SPoRT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6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76833" y="698999"/>
            <a:ext cx="8789987" cy="117157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Arial"/>
                <a:cs typeface="Arial"/>
              </a:rPr>
              <a:t>Creation of a Geostationary Lightning Mapper visualization </a:t>
            </a:r>
            <a:r>
              <a:rPr lang="en-US" sz="4000" b="1" dirty="0" smtClean="0">
                <a:solidFill>
                  <a:schemeClr val="accent1"/>
                </a:solidFill>
                <a:latin typeface="Arial"/>
                <a:cs typeface="Arial"/>
              </a:rPr>
              <a:t>[</a:t>
            </a:r>
            <a:r>
              <a:rPr lang="en-US" sz="4000" b="1" dirty="0" err="1">
                <a:solidFill>
                  <a:schemeClr val="accent1"/>
                </a:solidFill>
                <a:latin typeface="Arial"/>
                <a:cs typeface="Arial"/>
              </a:rPr>
              <a:t>pGLM</a:t>
            </a:r>
            <a:r>
              <a:rPr lang="en-US" sz="4000" b="1" dirty="0">
                <a:solidFill>
                  <a:schemeClr val="accent1"/>
                </a:solidFill>
                <a:latin typeface="Arial"/>
                <a:cs typeface="Arial"/>
              </a:rPr>
              <a:t>]* 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07684" y="5550531"/>
            <a:ext cx="6045877" cy="8225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cs typeface="Microsoft Tai Le"/>
              </a:rPr>
              <a:t>Flash Extent Density = Flash Footprint</a:t>
            </a:r>
          </a:p>
          <a:p>
            <a:pPr marL="228600" lvl="1" indent="0">
              <a:buFont typeface="Arial"/>
              <a:buNone/>
            </a:pPr>
            <a:r>
              <a:rPr lang="en-US" sz="2200" dirty="0" smtClean="0">
                <a:cs typeface="Microsoft Tai Le"/>
              </a:rPr>
              <a:t>Produced every min, real-time -&gt; AWIPS2</a:t>
            </a:r>
            <a:endParaRPr lang="en-US" sz="2200" dirty="0">
              <a:cs typeface="Microsoft Tai Le"/>
            </a:endParaRPr>
          </a:p>
        </p:txBody>
      </p:sp>
      <p:pic>
        <p:nvPicPr>
          <p:cNvPr id="70" name="Picture 69" descr="lma2glm.png"/>
          <p:cNvPicPr>
            <a:picLocks noChangeAspect="1"/>
          </p:cNvPicPr>
          <p:nvPr/>
        </p:nvPicPr>
        <p:blipFill rotWithShape="1">
          <a:blip r:embed="rId2"/>
          <a:srcRect l="4410" t="48256" r="4839" b="2583"/>
          <a:stretch/>
        </p:blipFill>
        <p:spPr>
          <a:xfrm>
            <a:off x="4599053" y="2176558"/>
            <a:ext cx="3262937" cy="3381189"/>
          </a:xfrm>
          <a:prstGeom prst="rect">
            <a:avLst/>
          </a:prstGeom>
        </p:spPr>
      </p:pic>
      <p:pic>
        <p:nvPicPr>
          <p:cNvPr id="71" name="Picture 70" descr="lma2glm.png"/>
          <p:cNvPicPr>
            <a:picLocks noChangeAspect="1"/>
          </p:cNvPicPr>
          <p:nvPr/>
        </p:nvPicPr>
        <p:blipFill rotWithShape="1">
          <a:blip r:embed="rId2"/>
          <a:srcRect l="5279" t="3097" r="3653" b="51746"/>
          <a:stretch/>
        </p:blipFill>
        <p:spPr>
          <a:xfrm>
            <a:off x="887433" y="2222459"/>
            <a:ext cx="3274322" cy="3105799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6754121" y="6118623"/>
            <a:ext cx="2368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*Joint effort with NASA –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SPoRT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383" y="1991892"/>
            <a:ext cx="15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Flash Sorting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436517" y="1981108"/>
            <a:ext cx="234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Flash Extent Density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7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 descr="Macintosh HD:Users:kkuhlman:GLM_VISsat_2032utc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 bwMode="auto">
          <a:xfrm>
            <a:off x="0" y="0"/>
            <a:ext cx="9144000" cy="5913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57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98907" y="753879"/>
            <a:ext cx="612022" cy="6207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latin typeface="Arial"/>
                <a:cs typeface="Arial"/>
              </a:rPr>
              <a:pPr/>
              <a:t>9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5" descr="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r="-3967"/>
          <a:stretch/>
        </p:blipFill>
        <p:spPr bwMode="auto">
          <a:xfrm>
            <a:off x="338732" y="753879"/>
            <a:ext cx="4615135" cy="608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6"/>
          <p:cNvSpPr txBox="1">
            <a:spLocks/>
          </p:cNvSpPr>
          <p:nvPr/>
        </p:nvSpPr>
        <p:spPr>
          <a:xfrm>
            <a:off x="4710768" y="901702"/>
            <a:ext cx="4433231" cy="487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smtClean="0">
                <a:solidFill>
                  <a:schemeClr val="bg2"/>
                </a:solidFill>
              </a:rPr>
              <a:t>Lightning Jump Algorithm</a:t>
            </a:r>
            <a:endParaRPr lang="en-US" sz="2400" b="1" dirty="0">
              <a:solidFill>
                <a:schemeClr val="bg2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57404" y="2634983"/>
            <a:ext cx="5586595" cy="843298"/>
            <a:chOff x="3460646" y="2768003"/>
            <a:chExt cx="5586595" cy="843298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4798565" y="2869600"/>
              <a:ext cx="4248676" cy="741701"/>
            </a:xfrm>
            <a:prstGeom prst="rect">
              <a:avLst/>
            </a:prstGeom>
          </p:spPr>
          <p:txBody>
            <a:bodyPr>
              <a:normAutofit fontScale="97500" lnSpcReduction="1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8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This is a typical view of Lightning jump via Time Series.</a:t>
              </a:r>
            </a:p>
            <a:p>
              <a:endPara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3460646" y="2768003"/>
              <a:ext cx="2500243" cy="0"/>
            </a:xfrm>
            <a:prstGeom prst="straightConnector1">
              <a:avLst/>
            </a:prstGeom>
            <a:ln w="38100" cmpd="sng">
              <a:solidFill>
                <a:schemeClr val="tx2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040069" y="4187233"/>
            <a:ext cx="3799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Should forecaster view this as time series too?</a:t>
            </a:r>
            <a:b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</a:br>
            <a:endParaRPr lang="en-US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Get the forecaster get an alert?  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Hear bells?  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See flashing lights?</a:t>
            </a:r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934410" y="1634735"/>
            <a:ext cx="4209590" cy="4522268"/>
            <a:chOff x="4934410" y="1634735"/>
            <a:chExt cx="4209590" cy="4522268"/>
          </a:xfrm>
        </p:grpSpPr>
        <p:sp>
          <p:nvSpPr>
            <p:cNvPr id="9" name="TextBox 8"/>
            <p:cNvSpPr txBox="1"/>
            <p:nvPr/>
          </p:nvSpPr>
          <p:spPr>
            <a:xfrm>
              <a:off x="5017875" y="5202896"/>
              <a:ext cx="41261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Goodman et al (1988), </a:t>
              </a:r>
              <a:r>
                <a:rPr lang="en-US" sz="1400" dirty="0" err="1" smtClean="0">
                  <a:latin typeface="Arial"/>
                  <a:cs typeface="Arial"/>
                </a:rPr>
                <a:t>MacGorman</a:t>
              </a:r>
              <a:r>
                <a:rPr lang="en-US" sz="1400" dirty="0" smtClean="0">
                  <a:latin typeface="Arial"/>
                  <a:cs typeface="Arial"/>
                </a:rPr>
                <a:t> et al (1989), Williams et al (1999)</a:t>
              </a:r>
            </a:p>
            <a:p>
              <a:endParaRPr lang="en-US" sz="1400" dirty="0">
                <a:latin typeface="Arial"/>
                <a:cs typeface="Arial"/>
              </a:endParaRPr>
            </a:p>
            <a:p>
              <a:r>
                <a:rPr lang="en-US" sz="1400" dirty="0" smtClean="0">
                  <a:latin typeface="Arial"/>
                  <a:cs typeface="Arial"/>
                </a:rPr>
                <a:t>More recently Schultz et al (2009, 2011)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934410" y="1634735"/>
              <a:ext cx="389251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/>
                  <a:cs typeface="Arial"/>
                </a:rPr>
                <a:t>A Lightning </a:t>
              </a:r>
              <a:r>
                <a:rPr lang="en-US" sz="2400" dirty="0" smtClean="0">
                  <a:latin typeface="Arial"/>
                  <a:cs typeface="Arial"/>
                </a:rPr>
                <a:t>Jump = </a:t>
              </a:r>
            </a:p>
            <a:p>
              <a:r>
                <a:rPr lang="en-US" sz="2400" dirty="0" smtClean="0">
                  <a:latin typeface="Arial"/>
                  <a:cs typeface="Arial"/>
                </a:rPr>
                <a:t>rapid increase total flash rate </a:t>
              </a:r>
            </a:p>
            <a:p>
              <a:endParaRPr lang="en-US" sz="2400" dirty="0">
                <a:latin typeface="Arial"/>
                <a:cs typeface="Arial"/>
              </a:endParaRPr>
            </a:p>
            <a:p>
              <a:r>
                <a:rPr lang="en-US" sz="2400" dirty="0" smtClean="0">
                  <a:latin typeface="Arial"/>
                  <a:cs typeface="Arial"/>
                </a:rPr>
                <a:t>These </a:t>
              </a:r>
              <a:r>
                <a:rPr lang="en-US" sz="2400" dirty="0">
                  <a:latin typeface="Arial"/>
                  <a:cs typeface="Arial"/>
                </a:rPr>
                <a:t>jumps have been shown to be </a:t>
              </a:r>
              <a:r>
                <a:rPr lang="en-US" sz="2400" dirty="0" smtClean="0">
                  <a:latin typeface="Arial"/>
                  <a:cs typeface="Arial"/>
                </a:rPr>
                <a:t>precursors </a:t>
              </a:r>
              <a:r>
                <a:rPr lang="en-US" sz="2400" dirty="0">
                  <a:latin typeface="Arial"/>
                  <a:cs typeface="Arial"/>
                </a:rPr>
                <a:t>of severe weather in thunderstorms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 rot="16200000">
            <a:off x="-982772" y="1913218"/>
            <a:ext cx="230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Flash Rate per min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202300" y="5096978"/>
            <a:ext cx="2829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Differential Velocity (knots)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7419" y="825207"/>
            <a:ext cx="2388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From Williams et al (1999)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1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2015-review-template.potx</Template>
  <TotalTime>4486</TotalTime>
  <Words>1134</Words>
  <Application>Microsoft Macintosh PowerPoint</Application>
  <PresentationFormat>On-screen Show (4:3)</PresentationFormat>
  <Paragraphs>118</Paragraphs>
  <Slides>15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2015-review-template</vt:lpstr>
      <vt:lpstr>GOES-R Risk Reduction and  Proving Ground R2O Activities</vt:lpstr>
      <vt:lpstr>PowerPoint Presentation</vt:lpstr>
      <vt:lpstr>PowerPoint Presentation</vt:lpstr>
      <vt:lpstr>PowerPoint Presentation</vt:lpstr>
      <vt:lpstr>PowerPoint Presentation</vt:lpstr>
      <vt:lpstr>Creation of a Geostationary Lightning Mapper visualization [pGLM]* </vt:lpstr>
      <vt:lpstr>Creation of a Geostationary Lightning Mapper visualization [pGLM]*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 useful warnings of lightning activity one hour in advance (onset through demise)</vt:lpstr>
      <vt:lpstr>Summary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Vicki Farmer</cp:lastModifiedBy>
  <cp:revision>82</cp:revision>
  <dcterms:created xsi:type="dcterms:W3CDTF">2014-10-24T15:10:25Z</dcterms:created>
  <dcterms:modified xsi:type="dcterms:W3CDTF">2015-02-18T19:18:04Z</dcterms:modified>
</cp:coreProperties>
</file>