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05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4" r:id="rId4"/>
    <p:sldId id="265" r:id="rId5"/>
    <p:sldId id="268" r:id="rId6"/>
    <p:sldId id="270" r:id="rId7"/>
    <p:sldId id="266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22" autoAdjust="0"/>
  </p:normalViewPr>
  <p:slideViewPr>
    <p:cSldViewPr snapToGrid="0" snapToObjects="1">
      <p:cViewPr>
        <p:scale>
          <a:sx n="120" d="100"/>
          <a:sy n="120" d="100"/>
        </p:scale>
        <p:origin x="96" y="-138"/>
      </p:cViewPr>
      <p:guideLst>
        <p:guide orient="horz" pos="26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B7F8-5096-C24D-A554-7000DED36531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27C-FF65-7E45-8C08-C143030C5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5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FE238-AD58-F64E-85D7-52F93FA94EB0}" type="datetimeFigureOut">
              <a:rPr lang="en-US" smtClean="0"/>
              <a:t>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057-D8C7-3446-9A91-8A752B78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4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hree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2" descr="BlueDome_w_scud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0" y="-9339"/>
            <a:ext cx="2234144" cy="4281714"/>
          </a:xfrm>
          <a:prstGeom prst="rect">
            <a:avLst/>
          </a:prstGeom>
        </p:spPr>
      </p:pic>
      <p:pic>
        <p:nvPicPr>
          <p:cNvPr id="13" name="Picture Placeholder 11" descr="090605_Wyoming6_Coniglio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5"/>
          <a:stretch/>
        </p:blipFill>
        <p:spPr>
          <a:xfrm>
            <a:off x="2319004" y="-9339"/>
            <a:ext cx="4505991" cy="4281714"/>
          </a:xfrm>
          <a:prstGeom prst="rect">
            <a:avLst/>
          </a:prstGeom>
        </p:spPr>
      </p:pic>
      <p:pic>
        <p:nvPicPr>
          <p:cNvPr id="14" name="Picture Placeholder 13" descr="15764.psd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9855" y="2924"/>
            <a:ext cx="2234144" cy="427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95141"/>
            <a:ext cx="9143999" cy="116208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r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2484" y="5457226"/>
            <a:ext cx="5591516" cy="13991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ct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4652" y="6032501"/>
            <a:ext cx="2476501" cy="698500"/>
            <a:chOff x="1823332" y="6023429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3204" y="6023429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3332" y="6032501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9476" y="6032501"/>
              <a:ext cx="680357" cy="680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048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8809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pic>
        <p:nvPicPr>
          <p:cNvPr id="7" name="Picture 6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2572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922774"/>
            <a:ext cx="3657600" cy="5271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841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0A4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5965870"/>
          </a:xfrm>
          <a:prstGeom prst="snip2DiagRect">
            <a:avLst>
              <a:gd name="adj1" fmla="val 0"/>
              <a:gd name="adj2" fmla="val 0"/>
            </a:avLst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0A459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0"/>
            </a:avLst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6276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2329772"/>
            <a:ext cx="7583488" cy="3764315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4" name="Picture 13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0" name="Picture 9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2572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2192732"/>
            <a:ext cx="7583488" cy="3764315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2106544"/>
            <a:ext cx="5867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4081949"/>
            <a:ext cx="5867400" cy="5737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ct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333750" y="6014357"/>
            <a:ext cx="2476501" cy="698500"/>
            <a:chOff x="3409962" y="6014357"/>
            <a:chExt cx="2476501" cy="698500"/>
          </a:xfrm>
        </p:grpSpPr>
        <p:pic>
          <p:nvPicPr>
            <p:cNvPr id="4" name="Picture 3" descr="noaa_wt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9834" y="6014357"/>
              <a:ext cx="696758" cy="698500"/>
            </a:xfrm>
            <a:prstGeom prst="rect">
              <a:avLst/>
            </a:prstGeom>
          </p:spPr>
        </p:pic>
        <p:pic>
          <p:nvPicPr>
            <p:cNvPr id="5" name="Picture 4" descr="US-DeptOfCommerce-Seal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9962" y="6023429"/>
              <a:ext cx="680357" cy="680357"/>
            </a:xfrm>
            <a:prstGeom prst="rect">
              <a:avLst/>
            </a:prstGeom>
          </p:spPr>
        </p:pic>
        <p:pic>
          <p:nvPicPr>
            <p:cNvPr id="6" name="Picture 5" descr="universal_gold_b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06106" y="6023429"/>
              <a:ext cx="680357" cy="680357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887" y="838201"/>
            <a:ext cx="1219200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878" y="838201"/>
            <a:ext cx="6191160" cy="5105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8" name="Picture 7" descr="pan1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53807" y="3058673"/>
            <a:ext cx="6867140" cy="731520"/>
          </a:xfrm>
          <a:prstGeom prst="rect">
            <a:avLst/>
          </a:prstGeom>
        </p:spPr>
      </p:pic>
      <p:pic>
        <p:nvPicPr>
          <p:cNvPr id="13" name="Picture 12" descr="pan1a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53807" y="3058673"/>
            <a:ext cx="6867140" cy="7315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>
            <a:off x="-3202040" y="3202040"/>
            <a:ext cx="6858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 rot="5400000">
            <a:off x="-1704005" y="2586174"/>
            <a:ext cx="38610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pic>
        <p:nvPicPr>
          <p:cNvPr id="17" name="Picture 16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94" y="90135"/>
            <a:ext cx="680357" cy="680357"/>
          </a:xfrm>
          <a:prstGeom prst="rect">
            <a:avLst/>
          </a:prstGeom>
        </p:spPr>
      </p:pic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 rot="5400000">
            <a:off x="-367356" y="5913699"/>
            <a:ext cx="1187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3202040" y="3202040"/>
            <a:ext cx="6858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 rot="5400000">
            <a:off x="-1704005" y="2586174"/>
            <a:ext cx="38610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 rot="5400000">
            <a:off x="-367356" y="5913699"/>
            <a:ext cx="1187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794" y="90135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65820"/>
            <a:ext cx="7583488" cy="391951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/>
            </a:lvl1pPr>
            <a:lvl2pPr marL="685800" indent="-336550">
              <a:buClr>
                <a:schemeClr val="tx1"/>
              </a:buClr>
              <a:buFont typeface="Arial"/>
              <a:buChar char="•"/>
              <a:defRPr/>
            </a:lvl2pPr>
            <a:lvl3pPr marL="1035050" indent="-349250">
              <a:buClr>
                <a:schemeClr val="tx1"/>
              </a:buClr>
              <a:buFont typeface="Arial"/>
              <a:buChar char="•"/>
              <a:defRPr/>
            </a:lvl3pPr>
            <a:lvl4pPr marL="1371600" indent="-336550">
              <a:buClr>
                <a:schemeClr val="tx1"/>
              </a:buClr>
              <a:buFont typeface="Arial"/>
              <a:buChar char="•"/>
              <a:defRPr/>
            </a:lvl4pPr>
            <a:lvl5pPr marL="1720850" indent="-349250">
              <a:buClr>
                <a:schemeClr val="tx1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2" name="Picture 11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/>
            </a:lvl1pPr>
            <a:lvl2pPr marL="685800" indent="-336550">
              <a:buClr>
                <a:schemeClr val="tx1"/>
              </a:buClr>
              <a:buFont typeface="Arial"/>
              <a:buChar char="•"/>
              <a:defRPr/>
            </a:lvl2pPr>
            <a:lvl3pPr marL="1035050" indent="-349250">
              <a:buClr>
                <a:schemeClr val="tx1"/>
              </a:buClr>
              <a:buFont typeface="Arial"/>
              <a:buChar char="•"/>
              <a:defRPr/>
            </a:lvl3pPr>
            <a:lvl4pPr marL="1371600" indent="-336550">
              <a:buClr>
                <a:schemeClr val="tx1"/>
              </a:buClr>
              <a:buFont typeface="Arial"/>
              <a:buChar char="•"/>
              <a:defRPr/>
            </a:lvl4pPr>
            <a:lvl5pPr marL="1720850" indent="-349250">
              <a:buClr>
                <a:schemeClr val="tx1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17081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3" y="224197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8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1" name="Picture 10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652" y="3723445"/>
            <a:ext cx="4105241" cy="227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43490" y="0"/>
            <a:ext cx="4600509" cy="640838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4653" y="344354"/>
            <a:ext cx="4096297" cy="29068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4653" y="344354"/>
            <a:ext cx="4096297" cy="29068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14653" y="344354"/>
            <a:ext cx="4096297" cy="29068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07945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2208730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3099504"/>
            <a:ext cx="3657600" cy="3131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11" name="Picture 10" descr="pan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pic>
        <p:nvPicPr>
          <p:cNvPr id="13" name="Picture 12" descr="pan1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315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1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universal_gold_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No 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408385"/>
            <a:ext cx="9144000" cy="453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779463" y="6452783"/>
            <a:ext cx="417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2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836447" y="64527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AE81A39-2840-ED4D-A514-D083301096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universal_gold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2" y="6068206"/>
            <a:ext cx="680357" cy="6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54" r:id="rId2"/>
    <p:sldLayoutId id="2147485055" r:id="rId3"/>
    <p:sldLayoutId id="2147485056" r:id="rId4"/>
    <p:sldLayoutId id="2147485058" r:id="rId5"/>
    <p:sldLayoutId id="2147485059" r:id="rId6"/>
    <p:sldLayoutId id="2147485057" r:id="rId7"/>
    <p:sldLayoutId id="2147485060" r:id="rId8"/>
    <p:sldLayoutId id="2147485061" r:id="rId9"/>
    <p:sldLayoutId id="2147485062" r:id="rId10"/>
    <p:sldLayoutId id="2147485063" r:id="rId11"/>
    <p:sldLayoutId id="2147485064" r:id="rId12"/>
    <p:sldLayoutId id="2147485065" r:id="rId13"/>
    <p:sldLayoutId id="2147485066" r:id="rId14"/>
    <p:sldLayoutId id="2147485067" r:id="rId15"/>
    <p:sldLayoutId id="2147485068" r:id="rId16"/>
    <p:sldLayoutId id="2147485069" r:id="rId17"/>
    <p:sldLayoutId id="2147485070" r:id="rId18"/>
    <p:sldLayoutId id="2147485071" r:id="rId19"/>
    <p:sldLayoutId id="2147485072" r:id="rId20"/>
    <p:sldLayoutId id="214748507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90000"/>
        <a:buFont typeface="Arial"/>
        <a:buChar char="•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tx1"/>
        </a:buClr>
        <a:buSzPct val="90000"/>
        <a:buFont typeface="Arial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4275299"/>
            <a:ext cx="9143999" cy="13200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Severe Weather Climatology and Long-Term Forecasting</a:t>
            </a:r>
            <a:endParaRPr lang="en-US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99214" y="5387189"/>
            <a:ext cx="4544786" cy="1419570"/>
          </a:xfrm>
        </p:spPr>
        <p:txBody>
          <a:bodyPr/>
          <a:lstStyle/>
          <a:p>
            <a:r>
              <a:rPr lang="en-US" sz="1800" dirty="0" smtClean="0"/>
              <a:t>Harold Brooks</a:t>
            </a:r>
          </a:p>
          <a:p>
            <a:pPr>
              <a:lnSpc>
                <a:spcPct val="200000"/>
              </a:lnSpc>
            </a:pPr>
            <a:r>
              <a:rPr lang="en-US" sz="1600" dirty="0" smtClean="0"/>
              <a:t>NSSL Lab Review February 25–27, 2015 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National Weather Center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Norman, Oklahoma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88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08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NSSL’s Interest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how severe storms fit into climate</a:t>
            </a:r>
          </a:p>
          <a:p>
            <a:r>
              <a:rPr lang="en-US" dirty="0" smtClean="0"/>
              <a:t>Helping SPC put things in context</a:t>
            </a:r>
          </a:p>
          <a:p>
            <a:r>
              <a:rPr lang="en-US" dirty="0" smtClean="0"/>
              <a:t>Extending forecast horizon</a:t>
            </a:r>
          </a:p>
          <a:p>
            <a:endParaRPr lang="en-US" dirty="0" smtClean="0"/>
          </a:p>
          <a:p>
            <a:r>
              <a:rPr lang="en-US" dirty="0" smtClean="0"/>
              <a:t>Reports </a:t>
            </a:r>
            <a:r>
              <a:rPr lang="en-US" dirty="0" smtClean="0"/>
              <a:t>to look at past tornado changes</a:t>
            </a:r>
          </a:p>
          <a:p>
            <a:r>
              <a:rPr lang="en-US" dirty="0" smtClean="0"/>
              <a:t>Using environmental conditions to forecast longer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AutoShape 2" descr="Displaying 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isplaying ne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4" y="747422"/>
            <a:ext cx="731682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5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AutoShape 2" descr="Displaying 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isplaying ne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2" y="683813"/>
            <a:ext cx="731682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1658" y="6452783"/>
            <a:ext cx="542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Brooks, </a:t>
            </a:r>
            <a:r>
              <a:rPr lang="en-US" dirty="0" err="1" smtClean="0"/>
              <a:t>Carbin</a:t>
            </a:r>
            <a:r>
              <a:rPr lang="en-US" dirty="0" smtClean="0"/>
              <a:t>, and Marsh, 2014 (</a:t>
            </a:r>
            <a:r>
              <a:rPr lang="en-US" i="1" dirty="0" smtClean="0"/>
              <a:t>Science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33109" y="5693778"/>
            <a:ext cx="420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Brooks, </a:t>
            </a:r>
            <a:r>
              <a:rPr lang="en-US" dirty="0" err="1" smtClean="0"/>
              <a:t>Carbin</a:t>
            </a:r>
            <a:r>
              <a:rPr lang="en-US" dirty="0" smtClean="0"/>
              <a:t>, and Marsh </a:t>
            </a:r>
          </a:p>
          <a:p>
            <a:pPr algn="r"/>
            <a:r>
              <a:rPr lang="en-US" dirty="0" smtClean="0"/>
              <a:t>(</a:t>
            </a:r>
            <a:r>
              <a:rPr lang="en-US" i="1" dirty="0" smtClean="0"/>
              <a:t>Science</a:t>
            </a:r>
            <a:r>
              <a:rPr lang="en-US" dirty="0" smtClean="0"/>
              <a:t>,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3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5" y="729866"/>
            <a:ext cx="8433294" cy="54864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57909" y="4233927"/>
            <a:ext cx="2480125" cy="1352901"/>
            <a:chOff x="4082902" y="4359350"/>
            <a:chExt cx="2480125" cy="1691126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4082902" y="4359350"/>
              <a:ext cx="489098" cy="127590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720856" y="5588811"/>
              <a:ext cx="1842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Mean Change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74502" y="1240530"/>
            <a:ext cx="563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Brooks, Marsh, and </a:t>
            </a:r>
            <a:r>
              <a:rPr lang="en-US" dirty="0" err="1" smtClean="0"/>
              <a:t>Carbin</a:t>
            </a:r>
            <a:r>
              <a:rPr lang="en-US" dirty="0"/>
              <a:t> </a:t>
            </a:r>
            <a:endParaRPr lang="en-US" dirty="0" smtClean="0"/>
          </a:p>
          <a:p>
            <a:pPr algn="r"/>
            <a:r>
              <a:rPr lang="en-US" dirty="0" smtClean="0"/>
              <a:t>(</a:t>
            </a:r>
            <a:r>
              <a:rPr lang="en-US" i="1" dirty="0" smtClean="0"/>
              <a:t>Proc. Nat. Acad. Sci.</a:t>
            </a:r>
            <a:r>
              <a:rPr lang="en-US" dirty="0" smtClean="0"/>
              <a:t>, </a:t>
            </a:r>
            <a:r>
              <a:rPr lang="en-US" dirty="0" smtClean="0"/>
              <a:t>in prep.)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24786" y="2877886"/>
            <a:ext cx="2636425" cy="2354285"/>
            <a:chOff x="841828" y="2563193"/>
            <a:chExt cx="2636425" cy="294285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441967" y="2563193"/>
              <a:ext cx="36286" cy="2942856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41828" y="3995082"/>
              <a:ext cx="2032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95% Confidence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 rot="16200000">
            <a:off x="-1986256" y="3188920"/>
            <a:ext cx="500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Tornadoes Per Degree Warming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41998" y="3995697"/>
            <a:ext cx="380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 summers-fewer tornadoes</a:t>
            </a:r>
          </a:p>
          <a:p>
            <a:r>
              <a:rPr lang="en-US" dirty="0" smtClean="0"/>
              <a:t>Warm winters-more tornadoes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AutoShape 2" descr="Displaying 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isplaying ne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61658" y="6452783"/>
            <a:ext cx="542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Brooks, </a:t>
            </a:r>
            <a:r>
              <a:rPr lang="en-US" dirty="0" err="1" smtClean="0"/>
              <a:t>Carbin</a:t>
            </a:r>
            <a:r>
              <a:rPr lang="en-US" dirty="0" smtClean="0"/>
              <a:t>, and Marsh, 2013 (</a:t>
            </a:r>
            <a:r>
              <a:rPr lang="en-US" i="1" dirty="0" smtClean="0"/>
              <a:t>Science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8" y="763569"/>
            <a:ext cx="81632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arold.brooks\Downloads\new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153496" y="2794058"/>
            <a:ext cx="7139325" cy="2759027"/>
            <a:chOff x="1153496" y="2794058"/>
            <a:chExt cx="7139325" cy="275902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1153496" y="2794058"/>
              <a:ext cx="3901311" cy="27550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076126" y="2798064"/>
              <a:ext cx="3901311" cy="27550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733261" y="2798064"/>
              <a:ext cx="3901311" cy="27550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391510" y="2798064"/>
              <a:ext cx="3901311" cy="275502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0" y="79829"/>
            <a:ext cx="384629" cy="5842000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AutoShape 2" descr="Displaying n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isplaying ne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754743"/>
            <a:ext cx="369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Long-range forecasting with Climate Forecast System</a:t>
            </a:r>
          </a:p>
          <a:p>
            <a:pPr algn="ctr"/>
            <a:r>
              <a:rPr lang="en-US" dirty="0" smtClean="0"/>
              <a:t>(SPC, </a:t>
            </a:r>
            <a:r>
              <a:rPr lang="en-US" dirty="0" smtClean="0"/>
              <a:t>Climate Prediction Center, Columbia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867" y="4872950"/>
            <a:ext cx="36979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“chiclet” represents one forecast/valid time pair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85166" y="3077811"/>
            <a:ext cx="1524776" cy="1008412"/>
            <a:chOff x="1285166" y="3077811"/>
            <a:chExt cx="1524776" cy="1008412"/>
          </a:xfrm>
        </p:grpSpPr>
        <p:sp>
          <p:nvSpPr>
            <p:cNvPr id="3" name="Rectangle 2"/>
            <p:cNvSpPr/>
            <p:nvPr/>
          </p:nvSpPr>
          <p:spPr>
            <a:xfrm>
              <a:off x="1610633" y="3575882"/>
              <a:ext cx="775380" cy="5103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5166" y="3077811"/>
              <a:ext cx="15247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Current SPC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5575" y="5609771"/>
            <a:ext cx="8676368" cy="381935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38171" y="79829"/>
            <a:ext cx="4463143" cy="2706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29175" y="772886"/>
            <a:ext cx="3697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“Why don’t I get seasonal tornado forecasts like I get seasonal hurricane forecasts?”</a:t>
            </a:r>
          </a:p>
          <a:p>
            <a:pPr algn="ctr"/>
            <a:r>
              <a:rPr lang="en-US" dirty="0" smtClean="0"/>
              <a:t>-B. Obama, 5 March 2012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733143" y="2627086"/>
            <a:ext cx="2968171" cy="870857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8472" y="2444140"/>
            <a:ext cx="6291324" cy="3547566"/>
            <a:chOff x="18472" y="2444140"/>
            <a:chExt cx="6291324" cy="3547566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613846" y="3193144"/>
              <a:ext cx="0" cy="20029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-5400000">
              <a:off x="-1303846" y="3766458"/>
              <a:ext cx="3013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Forecasts valid same day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152939" y="5977192"/>
              <a:ext cx="3156857" cy="145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149956" y="5541764"/>
              <a:ext cx="3159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Forecasts made same day</a:t>
              </a:r>
              <a:endParaRPr lang="en-US" dirty="0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1810631" y="2798064"/>
            <a:ext cx="3901311" cy="275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468880" y="2798064"/>
            <a:ext cx="3901311" cy="27550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17372" y="3447143"/>
            <a:ext cx="493485" cy="15240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/>
      <p:bldP spid="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Variability of tornado occurrence has </a:t>
            </a:r>
            <a:r>
              <a:rPr lang="en-US" dirty="0" smtClean="0"/>
              <a:t>increased</a:t>
            </a:r>
            <a:endParaRPr lang="en-US" dirty="0" smtClean="0"/>
          </a:p>
          <a:p>
            <a:r>
              <a:rPr lang="en-US" dirty="0" smtClean="0"/>
              <a:t>Warm winter (summer)-more (fewer) </a:t>
            </a:r>
            <a:r>
              <a:rPr lang="en-US" dirty="0" smtClean="0"/>
              <a:t>tornadoes</a:t>
            </a:r>
          </a:p>
          <a:p>
            <a:endParaRPr lang="en-US" dirty="0" smtClean="0"/>
          </a:p>
          <a:p>
            <a:r>
              <a:rPr lang="en-US" dirty="0" smtClean="0"/>
              <a:t>Have environments changed like tornadoes?</a:t>
            </a:r>
          </a:p>
          <a:p>
            <a:r>
              <a:rPr lang="en-US" dirty="0" smtClean="0"/>
              <a:t>Continue tool, evaluation work for extended 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NSSL Lab Review Feb 25–27,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E81A39-2840-ED4D-A514-D083301096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-review-template">
  <a:themeElements>
    <a:clrScheme name="NSSL Review 2015">
      <a:dk1>
        <a:srgbClr val="000000"/>
      </a:dk1>
      <a:lt1>
        <a:srgbClr val="FFFFFF"/>
      </a:lt1>
      <a:dk2>
        <a:srgbClr val="001526"/>
      </a:dk2>
      <a:lt2>
        <a:srgbClr val="0A4595"/>
      </a:lt2>
      <a:accent1>
        <a:srgbClr val="0099D8"/>
      </a:accent1>
      <a:accent2>
        <a:srgbClr val="FF8100"/>
      </a:accent2>
      <a:accent3>
        <a:srgbClr val="A3001B"/>
      </a:accent3>
      <a:accent4>
        <a:srgbClr val="004C0D"/>
      </a:accent4>
      <a:accent5>
        <a:srgbClr val="CCCCCC"/>
      </a:accent5>
      <a:accent6>
        <a:srgbClr val="E50026"/>
      </a:accent6>
      <a:hlink>
        <a:srgbClr val="0099D8"/>
      </a:hlink>
      <a:folHlink>
        <a:srgbClr val="002D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2015-review-template</Template>
  <TotalTime>8410</TotalTime>
  <Words>258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2015-review-template</vt:lpstr>
      <vt:lpstr>Severe Weather Climatology and Long-Term Forecasting</vt:lpstr>
      <vt:lpstr>NSSL’s Interest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Severe Storms Laboratory Review</dc:title>
  <dc:creator>Brooks</dc:creator>
  <cp:lastModifiedBy>Brooks</cp:lastModifiedBy>
  <cp:revision>25</cp:revision>
  <dcterms:created xsi:type="dcterms:W3CDTF">2015-01-08T13:57:19Z</dcterms:created>
  <dcterms:modified xsi:type="dcterms:W3CDTF">2015-02-10T20:34:13Z</dcterms:modified>
</cp:coreProperties>
</file>