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6"/>
  </p:notesMasterIdLst>
  <p:handoutMasterIdLst>
    <p:handoutMasterId r:id="rId7"/>
  </p:handoutMasterIdLst>
  <p:sldIdLst>
    <p:sldId id="258" r:id="rId2"/>
    <p:sldId id="261" r:id="rId3"/>
    <p:sldId id="259" r:id="rId4"/>
    <p:sldId id="260" r:id="rId5"/>
  </p:sldIdLst>
  <p:sldSz cx="51206400" cy="32918400"/>
  <p:notesSz cx="6858000" cy="9144000"/>
  <p:defaultTextStyle>
    <a:defPPr>
      <a:defRPr lang="en-US"/>
    </a:defPPr>
    <a:lvl1pPr marL="0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1pPr>
    <a:lvl2pPr marL="2691994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2pPr>
    <a:lvl3pPr marL="5383987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3pPr>
    <a:lvl4pPr marL="8075981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4pPr>
    <a:lvl5pPr marL="10767974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5pPr>
    <a:lvl6pPr marL="13459968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6pPr>
    <a:lvl7pPr marL="16151962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7pPr>
    <a:lvl8pPr marL="18843955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8pPr>
    <a:lvl9pPr marL="21535949" algn="l" defTabSz="2691994" rtl="0" eaLnBrk="1" latinLnBrk="0" hangingPunct="1">
      <a:defRPr sz="10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0" autoAdjust="0"/>
    <p:restoredTop sz="94660"/>
  </p:normalViewPr>
  <p:slideViewPr>
    <p:cSldViewPr snapToGrid="0" snapToObjects="1">
      <p:cViewPr>
        <p:scale>
          <a:sx n="23" d="100"/>
          <a:sy n="23" d="100"/>
        </p:scale>
        <p:origin x="-2040" y="-488"/>
      </p:cViewPr>
      <p:guideLst>
        <p:guide orient="horz" pos="12915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685800"/>
            <a:ext cx="5334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1pPr>
    <a:lvl2pPr marL="2691994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2pPr>
    <a:lvl3pPr marL="5383987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3pPr>
    <a:lvl4pPr marL="8075981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4pPr>
    <a:lvl5pPr marL="10767974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5pPr>
    <a:lvl6pPr marL="13459968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6pPr>
    <a:lvl7pPr marL="16151962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7pPr>
    <a:lvl8pPr marL="18843955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8pPr>
    <a:lvl9pPr marL="21535949" algn="l" defTabSz="2691994" rtl="0" eaLnBrk="1" latinLnBrk="0" hangingPunct="1">
      <a:defRPr sz="7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993" y="3567373"/>
            <a:ext cx="42467533" cy="23199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4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206400" cy="3511296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206400" cy="351129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0929427"/>
            <a:ext cx="51206400" cy="20096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38399" tIns="269199" rIns="538399" bIns="269199" rtlCol="0" anchor="ctr"/>
          <a:lstStyle/>
          <a:p>
            <a:pPr algn="l"/>
            <a:endParaRPr lang="en-US" sz="5900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750350" y="31061235"/>
            <a:ext cx="12473149" cy="1752602"/>
          </a:xfrm>
          <a:prstGeom prst="rect">
            <a:avLst/>
          </a:prstGeom>
        </p:spPr>
        <p:txBody>
          <a:bodyPr vert="horz" lIns="538399" tIns="269199" rIns="538399" bIns="269199" rtlCol="0" anchor="ctr"/>
          <a:lstStyle>
            <a:lvl1pPr algn="l">
              <a:defRPr sz="5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33" r="-16433"/>
          <a:stretch/>
        </p:blipFill>
        <p:spPr>
          <a:xfrm>
            <a:off x="153762" y="30095568"/>
            <a:ext cx="3039271" cy="2605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153300" y="1420000"/>
            <a:ext cx="49015137" cy="2578099"/>
          </a:xfrm>
          <a:prstGeom prst="rect">
            <a:avLst/>
          </a:prstGeom>
        </p:spPr>
        <p:txBody>
          <a:bodyPr vert="horz" lIns="538399" tIns="269199" rIns="538399" bIns="269199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153300" y="4788928"/>
            <a:ext cx="49015137" cy="26932237"/>
          </a:xfrm>
          <a:prstGeom prst="rect">
            <a:avLst/>
          </a:prstGeom>
        </p:spPr>
        <p:txBody>
          <a:bodyPr vert="horz" lIns="538399" tIns="269199" rIns="538399" bIns="26919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5383987" rtl="0" eaLnBrk="1" latinLnBrk="0" hangingPunct="1">
        <a:spcBef>
          <a:spcPct val="0"/>
        </a:spcBef>
        <a:buNone/>
        <a:defRPr sz="9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018995" indent="-2018995" algn="l" defTabSz="5383987" rtl="0" eaLnBrk="1" latinLnBrk="0" hangingPunct="1">
        <a:spcBef>
          <a:spcPts val="11776"/>
        </a:spcBef>
        <a:buClr>
          <a:schemeClr val="tx1"/>
        </a:buClr>
        <a:buSzPct val="90000"/>
        <a:buFont typeface="Arial"/>
        <a:buChar char="•"/>
        <a:defRPr sz="71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4037990" indent="-1981606" algn="l" defTabSz="5383987" rtl="0" eaLnBrk="1" latinLnBrk="0" hangingPunct="1">
        <a:spcBef>
          <a:spcPts val="3533"/>
        </a:spcBef>
        <a:buClr>
          <a:schemeClr val="tx1"/>
        </a:buClr>
        <a:buSzPct val="90000"/>
        <a:buFont typeface="Arial"/>
        <a:buChar char="•"/>
        <a:defRPr sz="65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6094374" indent="-2056384" algn="l" defTabSz="5383987" rtl="0" eaLnBrk="1" latinLnBrk="0" hangingPunct="1">
        <a:spcBef>
          <a:spcPts val="3533"/>
        </a:spcBef>
        <a:buClr>
          <a:schemeClr val="tx1"/>
        </a:buClr>
        <a:buSzPct val="90000"/>
        <a:buFont typeface="Arial"/>
        <a:buChar char="•"/>
        <a:defRPr sz="6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8075981" indent="-1981606" algn="l" defTabSz="5383987" rtl="0" eaLnBrk="1" latinLnBrk="0" hangingPunct="1">
        <a:spcBef>
          <a:spcPts val="3533"/>
        </a:spcBef>
        <a:buClr>
          <a:schemeClr val="tx1"/>
        </a:buClr>
        <a:buSzPct val="90000"/>
        <a:buFont typeface="Arial"/>
        <a:buChar char="•"/>
        <a:defRPr sz="6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0132365" indent="-2056384" algn="l" defTabSz="5383987" rtl="0" eaLnBrk="1" latinLnBrk="0" hangingPunct="1">
        <a:spcBef>
          <a:spcPts val="3533"/>
        </a:spcBef>
        <a:buClr>
          <a:schemeClr val="tx1"/>
        </a:buClr>
        <a:buSzPct val="90000"/>
        <a:buFont typeface="Arial"/>
        <a:buChar char="•"/>
        <a:defRPr sz="6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12104627" indent="-2028345" algn="l" defTabSz="5383987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0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14123622" indent="-2028345" algn="l" defTabSz="5383987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0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16151962" indent="-2028345" algn="l" defTabSz="5383987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0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18180307" indent="-2028345" algn="l" defTabSz="5383987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06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1pPr>
      <a:lvl2pPr marL="2691994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2pPr>
      <a:lvl3pPr marL="5383987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3pPr>
      <a:lvl4pPr marL="8075981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67974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5pPr>
      <a:lvl6pPr marL="13459968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6pPr>
      <a:lvl7pPr marL="16151962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7pPr>
      <a:lvl8pPr marL="18843955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8pPr>
      <a:lvl9pPr marL="21535949" algn="l" defTabSz="5383987" rtl="0" eaLnBrk="1" latinLnBrk="0" hangingPunct="1">
        <a:defRPr sz="10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gif"/><Relationship Id="rId5" Type="http://schemas.openxmlformats.org/officeDocument/2006/relationships/image" Target="../media/image6.tiff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84" y="3567376"/>
            <a:ext cx="49902530" cy="1986758"/>
          </a:xfrm>
        </p:spPr>
        <p:txBody>
          <a:bodyPr>
            <a:normAutofit/>
          </a:bodyPr>
          <a:lstStyle/>
          <a:p>
            <a:r>
              <a:rPr lang="en-US" sz="8000" dirty="0" smtClean="0"/>
              <a:t>Operational Benefits of Phased Array Radar Data During a Significant Tornado Event: 31 May 2013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50350" y="30377349"/>
            <a:ext cx="12473149" cy="1752602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0725" y="7224893"/>
            <a:ext cx="14472774" cy="2277262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>
                <a:solidFill>
                  <a:schemeClr val="bg2"/>
                </a:solidFill>
                <a:latin typeface="+mj-lt"/>
              </a:rPr>
              <a:t>Warning forecaster examined rapid-update PAR data and conventional WSR-88D data</a:t>
            </a:r>
            <a:endParaRPr lang="en-US" sz="8000" dirty="0">
              <a:solidFill>
                <a:schemeClr val="bg2"/>
              </a:solidFill>
              <a:latin typeface="+mj-lt"/>
            </a:endParaRPr>
          </a:p>
          <a:p>
            <a:pPr marL="423863" indent="-423863">
              <a:spcBef>
                <a:spcPts val="3533"/>
              </a:spcBef>
            </a:pPr>
            <a:r>
              <a:rPr lang="en-US" sz="7200" dirty="0" smtClean="0"/>
              <a:t>Compare significant storm-scale features and evolution</a:t>
            </a:r>
          </a:p>
          <a:p>
            <a:pPr marL="1835150" lvl="1" indent="-517525"/>
            <a:r>
              <a:rPr lang="en-US" sz="6600" dirty="0" smtClean="0"/>
              <a:t>Quantitative analysis of important features</a:t>
            </a:r>
          </a:p>
          <a:p>
            <a:pPr marL="469900" indent="-469900">
              <a:spcBef>
                <a:spcPts val="3533"/>
              </a:spcBef>
            </a:pPr>
            <a:r>
              <a:rPr lang="en-US" sz="7200" dirty="0" smtClean="0"/>
              <a:t>Goal: Determine impact of radar update time on warning decisions in an environment clearly favorable for tornadoes </a:t>
            </a:r>
            <a:endParaRPr lang="en-US" sz="7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2184" y="5310368"/>
            <a:ext cx="49902530" cy="1508109"/>
          </a:xfrm>
          <a:prstGeom prst="rect">
            <a:avLst/>
          </a:prstGeom>
        </p:spPr>
        <p:txBody>
          <a:bodyPr vert="horz" lIns="538399" tIns="269199" rIns="538399" bIns="269199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Charles M.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Kuster (CIMMS),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Pamela L.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Heinselman (NOAA NSSL),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Marcus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Austin (NWS Norman) </a:t>
            </a:r>
            <a:endParaRPr lang="en-US" sz="5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17986" y="7224893"/>
            <a:ext cx="34637745" cy="227726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538399" tIns="269199" rIns="538399" bIns="269199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6600" dirty="0">
              <a:solidFill>
                <a:schemeClr val="bg2"/>
              </a:solidFill>
            </a:endParaRPr>
          </a:p>
        </p:txBody>
      </p:sp>
      <p:pic>
        <p:nvPicPr>
          <p:cNvPr id="12" name="Picture 11" descr="Review_Fig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318" y="23167472"/>
            <a:ext cx="12224413" cy="66761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817986" y="8635508"/>
            <a:ext cx="29022532" cy="15243028"/>
            <a:chOff x="15817986" y="8597024"/>
            <a:chExt cx="29022532" cy="15243028"/>
          </a:xfrm>
        </p:grpSpPr>
        <p:sp>
          <p:nvSpPr>
            <p:cNvPr id="22" name="TextBox 21"/>
            <p:cNvSpPr txBox="1"/>
            <p:nvPr/>
          </p:nvSpPr>
          <p:spPr>
            <a:xfrm>
              <a:off x="15817986" y="8597024"/>
              <a:ext cx="145091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/>
                <a:t>PAR (0.5°, 2247:24−2306:21 UTC) </a:t>
              </a:r>
              <a:endParaRPr lang="en-US" sz="4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327150" y="8597025"/>
              <a:ext cx="14513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/>
                <a:t>KTLX </a:t>
              </a:r>
              <a:r>
                <a:rPr lang="en-US" sz="4800" b="1" dirty="0"/>
                <a:t>(0.5</a:t>
              </a:r>
              <a:r>
                <a:rPr lang="en-US" sz="4800" b="1" dirty="0" smtClean="0"/>
                <a:t>°, 2246:59−2305:23 UTC) </a:t>
              </a:r>
              <a:endParaRPr lang="en-US" sz="4800" b="1" dirty="0"/>
            </a:p>
          </p:txBody>
        </p:sp>
        <p:pic>
          <p:nvPicPr>
            <p:cNvPr id="20" name="Picture 19" descr="Storm_Org_slow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7986" y="9482496"/>
              <a:ext cx="29022532" cy="14357556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15894960" y="24001829"/>
            <a:ext cx="21860380" cy="58169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</a:rPr>
              <a:t>Benefits: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Clearer radar-based evidence of brief tornado and strong tornado development, providing validation of ongoing warnings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More confidence in position and motion of tornado </a:t>
            </a:r>
            <a:r>
              <a:rPr lang="en-US" sz="6000" dirty="0" smtClean="0">
                <a:latin typeface="Arial"/>
                <a:cs typeface="Arial"/>
                <a:sym typeface="Wingdings"/>
              </a:rPr>
              <a:t>for use in warning issuance/updates</a:t>
            </a:r>
            <a:endParaRPr lang="en-US" sz="6000" dirty="0" smtClean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17985" y="7224893"/>
            <a:ext cx="346377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>
                <a:solidFill>
                  <a:schemeClr val="bg2"/>
                </a:solidFill>
                <a:latin typeface="+mj-lt"/>
              </a:rPr>
              <a:t>Impact of PAR: Forecaster better able to observe storm organization and tornadogenesis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927190" y="16678723"/>
            <a:ext cx="1895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/>
                <a:cs typeface="Arial"/>
              </a:rPr>
              <a:t>VEL</a:t>
            </a:r>
            <a:endParaRPr lang="en-US" sz="60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840518" y="9405528"/>
            <a:ext cx="1895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/>
                <a:cs typeface="Arial"/>
              </a:rPr>
              <a:t>REF</a:t>
            </a:r>
            <a:endParaRPr lang="en-US" sz="6000" dirty="0">
              <a:latin typeface="Arial"/>
              <a:cs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840517" y="25053197"/>
            <a:ext cx="2998307" cy="32711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WS_Twitte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0" y="23842676"/>
            <a:ext cx="14308180" cy="59081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17986" y="7224893"/>
            <a:ext cx="34637745" cy="227726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088" y="9741861"/>
            <a:ext cx="25387760" cy="179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84" y="3567376"/>
            <a:ext cx="49902530" cy="1986758"/>
          </a:xfrm>
        </p:spPr>
        <p:txBody>
          <a:bodyPr>
            <a:normAutofit/>
          </a:bodyPr>
          <a:lstStyle/>
          <a:p>
            <a:r>
              <a:rPr lang="en-US" sz="8000" dirty="0" smtClean="0"/>
              <a:t>Operational Benefits of Phased Array Radar Data During a Significant Tornado Event: 31 May 2013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50350" y="30377349"/>
            <a:ext cx="12473149" cy="1752602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0725" y="7224893"/>
            <a:ext cx="14472774" cy="2277262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>
                <a:solidFill>
                  <a:schemeClr val="bg2"/>
                </a:solidFill>
                <a:latin typeface="+mj-lt"/>
              </a:rPr>
              <a:t>Warning forecaster examined rapid-update PAR data and conventional WSR-88D data</a:t>
            </a:r>
            <a:endParaRPr lang="en-US" sz="8000" dirty="0">
              <a:solidFill>
                <a:schemeClr val="bg2"/>
              </a:solidFill>
              <a:latin typeface="+mj-lt"/>
            </a:endParaRPr>
          </a:p>
          <a:p>
            <a:pPr marL="423863" indent="-423863">
              <a:spcBef>
                <a:spcPts val="3533"/>
              </a:spcBef>
            </a:pPr>
            <a:r>
              <a:rPr lang="en-US" sz="7200" dirty="0" smtClean="0"/>
              <a:t>Compare significant storm-scale features and evolution</a:t>
            </a:r>
          </a:p>
          <a:p>
            <a:pPr marL="1835150" lvl="1" indent="-517525"/>
            <a:r>
              <a:rPr lang="en-US" sz="6600" dirty="0" smtClean="0"/>
              <a:t>Quantitative analysis of important features</a:t>
            </a:r>
          </a:p>
          <a:p>
            <a:pPr marL="469900" indent="-469900">
              <a:spcBef>
                <a:spcPts val="3533"/>
              </a:spcBef>
            </a:pPr>
            <a:r>
              <a:rPr lang="en-US" sz="7200" dirty="0" smtClean="0"/>
              <a:t>Goal: Determine impact of radar update time on warning decisions in an environment clearly favorable for tornadoes </a:t>
            </a:r>
            <a:endParaRPr lang="en-US" sz="7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2184" y="5310368"/>
            <a:ext cx="49902530" cy="1508109"/>
          </a:xfrm>
          <a:prstGeom prst="rect">
            <a:avLst/>
          </a:prstGeom>
        </p:spPr>
        <p:txBody>
          <a:bodyPr vert="horz" lIns="538399" tIns="269199" rIns="538399" bIns="269199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Charles M.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Kuster (CIMMS),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Pamela L.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Heinselman (NOAA NSSL),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Marcus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Austin (NWS Norman) </a:t>
            </a:r>
            <a:endParaRPr lang="en-US" sz="5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17986" y="7224893"/>
            <a:ext cx="34637745" cy="227726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538399" tIns="269199" rIns="538399" bIns="269199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6600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94960" y="24001829"/>
            <a:ext cx="21860380" cy="58169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</a:rPr>
              <a:t>Benefits: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Clearer radar-based evidence of brief tornado and strong tornado development, providing validation of ongoing warnings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More confidence in position and motion of tornado </a:t>
            </a:r>
            <a:r>
              <a:rPr lang="en-US" sz="6000" dirty="0" smtClean="0">
                <a:latin typeface="Arial"/>
                <a:cs typeface="Arial"/>
                <a:sym typeface="Wingdings"/>
              </a:rPr>
              <a:t>for use in warning issuance/updates</a:t>
            </a:r>
            <a:endParaRPr lang="en-US" sz="6000" dirty="0" smtClean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17985" y="7224893"/>
            <a:ext cx="346377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>
                <a:solidFill>
                  <a:schemeClr val="bg2"/>
                </a:solidFill>
                <a:latin typeface="+mj-lt"/>
              </a:rPr>
              <a:t>Impact of PAR: Forecaster better able to observe storm organization and tornadogenesis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567230" y="8271333"/>
            <a:ext cx="31471736" cy="15461042"/>
            <a:chOff x="15817986" y="8635508"/>
            <a:chExt cx="31004248" cy="15243028"/>
          </a:xfrm>
        </p:grpSpPr>
        <p:grpSp>
          <p:nvGrpSpPr>
            <p:cNvPr id="9" name="Group 8"/>
            <p:cNvGrpSpPr/>
            <p:nvPr/>
          </p:nvGrpSpPr>
          <p:grpSpPr>
            <a:xfrm>
              <a:off x="15817986" y="8635508"/>
              <a:ext cx="29022532" cy="15243028"/>
              <a:chOff x="15817986" y="8597024"/>
              <a:chExt cx="29022532" cy="15243028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5817986" y="8597024"/>
                <a:ext cx="145091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/>
                  <a:t>PAR (0.5°, 2247:24−2306:21 UTC) </a:t>
                </a:r>
                <a:endParaRPr lang="en-US" sz="48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327150" y="8597025"/>
                <a:ext cx="145133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/>
                  <a:t>Conventional (</a:t>
                </a:r>
                <a:r>
                  <a:rPr lang="en-US" sz="4800" b="1" dirty="0"/>
                  <a:t>0.5</a:t>
                </a:r>
                <a:r>
                  <a:rPr lang="en-US" sz="4800" b="1" dirty="0" smtClean="0"/>
                  <a:t>°, 2246:59−2305:23 UTC) </a:t>
                </a:r>
                <a:endParaRPr lang="en-US" sz="4800" b="1" dirty="0"/>
              </a:p>
            </p:txBody>
          </p:sp>
          <p:pic>
            <p:nvPicPr>
              <p:cNvPr id="20" name="Picture 19" descr="Storm_Org_slow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17986" y="9482496"/>
                <a:ext cx="29022532" cy="14357556"/>
              </a:xfrm>
              <a:prstGeom prst="rect">
                <a:avLst/>
              </a:prstGeom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44927190" y="22862873"/>
              <a:ext cx="1895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Arial"/>
                  <a:cs typeface="Arial"/>
                </a:rPr>
                <a:t>VEL</a:t>
              </a:r>
              <a:endParaRPr lang="en-US" sz="60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788634" y="15618245"/>
              <a:ext cx="1895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Arial"/>
                  <a:cs typeface="Arial"/>
                </a:rPr>
                <a:t>REF</a:t>
              </a:r>
              <a:endParaRPr lang="en-US" sz="6000" dirty="0">
                <a:latin typeface="Arial"/>
                <a:cs typeface="Arial"/>
              </a:endParaRPr>
            </a:p>
          </p:txBody>
        </p:sp>
      </p:grpSp>
      <p:pic>
        <p:nvPicPr>
          <p:cNvPr id="11" name="Picture 10" descr="Review_DeltaV_Annot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368" y="24074537"/>
            <a:ext cx="10457385" cy="571108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473384" y="25597093"/>
            <a:ext cx="2463128" cy="277610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547628" y="24473557"/>
            <a:ext cx="3467895" cy="4840461"/>
          </a:xfrm>
          <a:prstGeom prst="ellipse">
            <a:avLst/>
          </a:prstGeom>
          <a:noFill/>
          <a:ln w="762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269944" y="24456612"/>
            <a:ext cx="13953555" cy="5335658"/>
            <a:chOff x="1269944" y="24456612"/>
            <a:chExt cx="13953555" cy="5335658"/>
          </a:xfrm>
        </p:grpSpPr>
        <p:sp>
          <p:nvSpPr>
            <p:cNvPr id="17" name="TextBox 16"/>
            <p:cNvSpPr txBox="1"/>
            <p:nvPr/>
          </p:nvSpPr>
          <p:spPr>
            <a:xfrm>
              <a:off x="1269944" y="25416335"/>
              <a:ext cx="68126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Radar velocities:</a:t>
              </a:r>
              <a:endParaRPr lang="en-US" sz="8000" dirty="0"/>
            </a:p>
          </p:txBody>
        </p:sp>
        <p:sp>
          <p:nvSpPr>
            <p:cNvPr id="12" name="Left Arrow 11"/>
            <p:cNvSpPr/>
            <p:nvPr/>
          </p:nvSpPr>
          <p:spPr>
            <a:xfrm rot="554702">
              <a:off x="7736220" y="25191957"/>
              <a:ext cx="4800600" cy="182880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Arrow 25"/>
            <p:cNvSpPr/>
            <p:nvPr/>
          </p:nvSpPr>
          <p:spPr>
            <a:xfrm rot="11388923">
              <a:off x="7638051" y="27089413"/>
              <a:ext cx="4800600" cy="1828800"/>
            </a:xfrm>
            <a:prstGeom prst="leftArrow">
              <a:avLst/>
            </a:prstGeom>
            <a:solidFill>
              <a:srgbClr val="008000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039470" y="28468831"/>
              <a:ext cx="2184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PAR</a:t>
              </a:r>
              <a:endParaRPr lang="en-US" sz="8000" dirty="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8544408" y="26903680"/>
              <a:ext cx="3464712" cy="2387600"/>
            </a:xfrm>
            <a:custGeom>
              <a:avLst/>
              <a:gdLst>
                <a:gd name="connsiteX0" fmla="*/ 152 w 3464712"/>
                <a:gd name="connsiteY0" fmla="*/ 0 h 2387600"/>
                <a:gd name="connsiteX1" fmla="*/ 101752 w 3464712"/>
                <a:gd name="connsiteY1" fmla="*/ 883920 h 2387600"/>
                <a:gd name="connsiteX2" fmla="*/ 619912 w 3464712"/>
                <a:gd name="connsiteY2" fmla="*/ 1879600 h 2387600"/>
                <a:gd name="connsiteX3" fmla="*/ 1483512 w 3464712"/>
                <a:gd name="connsiteY3" fmla="*/ 2387600 h 2387600"/>
                <a:gd name="connsiteX4" fmla="*/ 2580792 w 3464712"/>
                <a:gd name="connsiteY4" fmla="*/ 2143760 h 2387600"/>
                <a:gd name="connsiteX5" fmla="*/ 3291992 w 3464712"/>
                <a:gd name="connsiteY5" fmla="*/ 1148080 h 2387600"/>
                <a:gd name="connsiteX6" fmla="*/ 3464712 w 3464712"/>
                <a:gd name="connsiteY6" fmla="*/ 37592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4712" h="2387600">
                  <a:moveTo>
                    <a:pt x="152" y="0"/>
                  </a:moveTo>
                  <a:cubicBezTo>
                    <a:pt x="-695" y="285326"/>
                    <a:pt x="-1541" y="570653"/>
                    <a:pt x="101752" y="883920"/>
                  </a:cubicBezTo>
                  <a:cubicBezTo>
                    <a:pt x="205045" y="1197187"/>
                    <a:pt x="389619" y="1628987"/>
                    <a:pt x="619912" y="1879600"/>
                  </a:cubicBezTo>
                  <a:cubicBezTo>
                    <a:pt x="850205" y="2130213"/>
                    <a:pt x="1156699" y="2343573"/>
                    <a:pt x="1483512" y="2387600"/>
                  </a:cubicBezTo>
                  <a:cubicBezTo>
                    <a:pt x="1810325" y="2431627"/>
                    <a:pt x="2279379" y="2350347"/>
                    <a:pt x="2580792" y="2143760"/>
                  </a:cubicBezTo>
                  <a:cubicBezTo>
                    <a:pt x="2882205" y="1937173"/>
                    <a:pt x="3144672" y="1442720"/>
                    <a:pt x="3291992" y="1148080"/>
                  </a:cubicBezTo>
                  <a:cubicBezTo>
                    <a:pt x="3439312" y="853440"/>
                    <a:pt x="3464712" y="375920"/>
                    <a:pt x="3464712" y="375920"/>
                  </a:cubicBezTo>
                </a:path>
              </a:pathLst>
            </a:cu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8543199" y="24456612"/>
              <a:ext cx="3483005" cy="2792160"/>
            </a:xfrm>
            <a:custGeom>
              <a:avLst/>
              <a:gdLst>
                <a:gd name="connsiteX0" fmla="*/ 3465726 w 3483005"/>
                <a:gd name="connsiteY0" fmla="*/ 2792160 h 2792160"/>
                <a:gd name="connsiteX1" fmla="*/ 3483005 w 3483005"/>
                <a:gd name="connsiteY1" fmla="*/ 2602092 h 2792160"/>
                <a:gd name="connsiteX2" fmla="*/ 3474365 w 3483005"/>
                <a:gd name="connsiteY2" fmla="*/ 2325631 h 2792160"/>
                <a:gd name="connsiteX3" fmla="*/ 3439807 w 3483005"/>
                <a:gd name="connsiteY3" fmla="*/ 1962774 h 2792160"/>
                <a:gd name="connsiteX4" fmla="*/ 3362051 w 3483005"/>
                <a:gd name="connsiteY4" fmla="*/ 1548082 h 2792160"/>
                <a:gd name="connsiteX5" fmla="*/ 3128785 w 3483005"/>
                <a:gd name="connsiteY5" fmla="*/ 986519 h 2792160"/>
                <a:gd name="connsiteX6" fmla="*/ 2817762 w 3483005"/>
                <a:gd name="connsiteY6" fmla="*/ 519989 h 2792160"/>
                <a:gd name="connsiteX7" fmla="*/ 2385786 w 3483005"/>
                <a:gd name="connsiteY7" fmla="*/ 191691 h 2792160"/>
                <a:gd name="connsiteX8" fmla="*/ 2066124 w 3483005"/>
                <a:gd name="connsiteY8" fmla="*/ 62099 h 2792160"/>
                <a:gd name="connsiteX9" fmla="*/ 1729183 w 3483005"/>
                <a:gd name="connsiteY9" fmla="*/ 1623 h 2792160"/>
                <a:gd name="connsiteX10" fmla="*/ 1193533 w 3483005"/>
                <a:gd name="connsiteY10" fmla="*/ 122575 h 2792160"/>
                <a:gd name="connsiteX11" fmla="*/ 847953 w 3483005"/>
                <a:gd name="connsiteY11" fmla="*/ 355840 h 2792160"/>
                <a:gd name="connsiteX12" fmla="*/ 562849 w 3483005"/>
                <a:gd name="connsiteY12" fmla="*/ 632302 h 2792160"/>
                <a:gd name="connsiteX13" fmla="*/ 355501 w 3483005"/>
                <a:gd name="connsiteY13" fmla="*/ 960600 h 2792160"/>
                <a:gd name="connsiteX14" fmla="*/ 225908 w 3483005"/>
                <a:gd name="connsiteY14" fmla="*/ 1228423 h 2792160"/>
                <a:gd name="connsiteX15" fmla="*/ 104955 w 3483005"/>
                <a:gd name="connsiteY15" fmla="*/ 1565361 h 2792160"/>
                <a:gd name="connsiteX16" fmla="*/ 18559 w 3483005"/>
                <a:gd name="connsiteY16" fmla="*/ 2005972 h 2792160"/>
                <a:gd name="connsiteX17" fmla="*/ 1280 w 3483005"/>
                <a:gd name="connsiteY17" fmla="*/ 2386107 h 2792160"/>
                <a:gd name="connsiteX18" fmla="*/ 1280 w 3483005"/>
                <a:gd name="connsiteY18" fmla="*/ 2679847 h 279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83005" h="2792160">
                  <a:moveTo>
                    <a:pt x="3465726" y="2792160"/>
                  </a:moveTo>
                  <a:cubicBezTo>
                    <a:pt x="3473645" y="2736003"/>
                    <a:pt x="3481565" y="2679847"/>
                    <a:pt x="3483005" y="2602092"/>
                  </a:cubicBezTo>
                  <a:cubicBezTo>
                    <a:pt x="3484445" y="2524337"/>
                    <a:pt x="3481565" y="2432184"/>
                    <a:pt x="3474365" y="2325631"/>
                  </a:cubicBezTo>
                  <a:cubicBezTo>
                    <a:pt x="3467165" y="2219078"/>
                    <a:pt x="3458526" y="2092365"/>
                    <a:pt x="3439807" y="1962774"/>
                  </a:cubicBezTo>
                  <a:cubicBezTo>
                    <a:pt x="3421088" y="1833183"/>
                    <a:pt x="3413888" y="1710791"/>
                    <a:pt x="3362051" y="1548082"/>
                  </a:cubicBezTo>
                  <a:cubicBezTo>
                    <a:pt x="3310214" y="1385373"/>
                    <a:pt x="3219500" y="1157868"/>
                    <a:pt x="3128785" y="986519"/>
                  </a:cubicBezTo>
                  <a:cubicBezTo>
                    <a:pt x="3038070" y="815170"/>
                    <a:pt x="2941595" y="652460"/>
                    <a:pt x="2817762" y="519989"/>
                  </a:cubicBezTo>
                  <a:cubicBezTo>
                    <a:pt x="2693929" y="387518"/>
                    <a:pt x="2511059" y="268006"/>
                    <a:pt x="2385786" y="191691"/>
                  </a:cubicBezTo>
                  <a:cubicBezTo>
                    <a:pt x="2260513" y="115376"/>
                    <a:pt x="2175558" y="93777"/>
                    <a:pt x="2066124" y="62099"/>
                  </a:cubicBezTo>
                  <a:cubicBezTo>
                    <a:pt x="1956690" y="30421"/>
                    <a:pt x="1874615" y="-8456"/>
                    <a:pt x="1729183" y="1623"/>
                  </a:cubicBezTo>
                  <a:cubicBezTo>
                    <a:pt x="1583751" y="11702"/>
                    <a:pt x="1340405" y="63539"/>
                    <a:pt x="1193533" y="122575"/>
                  </a:cubicBezTo>
                  <a:cubicBezTo>
                    <a:pt x="1046661" y="181611"/>
                    <a:pt x="953067" y="270886"/>
                    <a:pt x="847953" y="355840"/>
                  </a:cubicBezTo>
                  <a:cubicBezTo>
                    <a:pt x="742839" y="440794"/>
                    <a:pt x="644924" y="531509"/>
                    <a:pt x="562849" y="632302"/>
                  </a:cubicBezTo>
                  <a:cubicBezTo>
                    <a:pt x="480774" y="733095"/>
                    <a:pt x="411658" y="861246"/>
                    <a:pt x="355501" y="960600"/>
                  </a:cubicBezTo>
                  <a:cubicBezTo>
                    <a:pt x="299344" y="1059953"/>
                    <a:pt x="267666" y="1127630"/>
                    <a:pt x="225908" y="1228423"/>
                  </a:cubicBezTo>
                  <a:cubicBezTo>
                    <a:pt x="184150" y="1329216"/>
                    <a:pt x="139513" y="1435770"/>
                    <a:pt x="104955" y="1565361"/>
                  </a:cubicBezTo>
                  <a:cubicBezTo>
                    <a:pt x="70397" y="1694952"/>
                    <a:pt x="35838" y="1869181"/>
                    <a:pt x="18559" y="2005972"/>
                  </a:cubicBezTo>
                  <a:cubicBezTo>
                    <a:pt x="1280" y="2142763"/>
                    <a:pt x="4160" y="2273795"/>
                    <a:pt x="1280" y="2386107"/>
                  </a:cubicBezTo>
                  <a:cubicBezTo>
                    <a:pt x="-1600" y="2498419"/>
                    <a:pt x="1280" y="2679847"/>
                    <a:pt x="1280" y="2679847"/>
                  </a:cubicBezTo>
                </a:path>
              </a:pathLst>
            </a:cu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00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84" y="3567376"/>
            <a:ext cx="49902530" cy="1986758"/>
          </a:xfrm>
        </p:spPr>
        <p:txBody>
          <a:bodyPr>
            <a:normAutofit/>
          </a:bodyPr>
          <a:lstStyle/>
          <a:p>
            <a:r>
              <a:rPr lang="en-US" sz="8000" dirty="0" smtClean="0"/>
              <a:t>Operational Benefits of Phased Array Radar Data During a Significant Tornado Event: 31 May 2013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50350" y="30377349"/>
            <a:ext cx="12473149" cy="1752602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0725" y="7224893"/>
            <a:ext cx="14472774" cy="2277262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sz="8000" dirty="0">
                <a:solidFill>
                  <a:srgbClr val="0A4595"/>
                </a:solidFill>
                <a:latin typeface="Century Gothic"/>
              </a:rPr>
              <a:t>Warning forecaster examined rapid-update PAR data and conventional WSR-88D data</a:t>
            </a:r>
          </a:p>
          <a:p>
            <a:pPr marL="423863" lvl="0" indent="-423863">
              <a:spcBef>
                <a:spcPts val="3533"/>
              </a:spcBef>
              <a:buClr>
                <a:srgbClr val="000000"/>
              </a:buClr>
            </a:pPr>
            <a:r>
              <a:rPr lang="en-US" sz="72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Compare significant storm-scale features and evolution</a:t>
            </a:r>
          </a:p>
          <a:p>
            <a:pPr marL="1835150" lvl="1" indent="-517525">
              <a:buClr>
                <a:srgbClr val="000000"/>
              </a:buClr>
            </a:pPr>
            <a:r>
              <a:rPr lang="en-US" sz="66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Quantitative analysis of important features</a:t>
            </a:r>
          </a:p>
          <a:p>
            <a:pPr marL="469900" lvl="0" indent="-469900">
              <a:spcBef>
                <a:spcPts val="3533"/>
              </a:spcBef>
              <a:buClr>
                <a:srgbClr val="000000"/>
              </a:buClr>
            </a:pPr>
            <a:r>
              <a:rPr lang="en-US" sz="72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Goal: Determine impact of radar update time on warning decisions in an environment clearly favorable for tornadoes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2184" y="5310368"/>
            <a:ext cx="49902530" cy="1508109"/>
          </a:xfrm>
          <a:prstGeom prst="rect">
            <a:avLst/>
          </a:prstGeom>
        </p:spPr>
        <p:txBody>
          <a:bodyPr vert="horz" lIns="538399" tIns="269199" rIns="538399" bIns="269199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Charles M.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Kuster (CIMMS),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Pamela L.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Heinselman (NOAA NSSL),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Marcus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Austin (NWS Norman) </a:t>
            </a:r>
            <a:endParaRPr lang="en-US" sz="5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17986" y="7224893"/>
            <a:ext cx="34637745" cy="227726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538399" tIns="269199" rIns="538399" bIns="269199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6600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17986" y="7256312"/>
            <a:ext cx="346377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>
                <a:solidFill>
                  <a:schemeClr val="bg2"/>
                </a:solidFill>
                <a:latin typeface="+mj-lt"/>
              </a:rPr>
              <a:t>Impact of PAR: </a:t>
            </a:r>
            <a:r>
              <a:rPr lang="en-US" sz="6200" dirty="0" smtClean="0">
                <a:solidFill>
                  <a:schemeClr val="bg2"/>
                </a:solidFill>
                <a:latin typeface="+mj-lt"/>
              </a:rPr>
              <a:t>Forecaster better able to observe rapid changes in tornado motion</a:t>
            </a:r>
            <a:endParaRPr lang="en-US" sz="6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94960" y="25933296"/>
            <a:ext cx="34330033" cy="39703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</a:rPr>
              <a:t>Benefits: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Clearer radar-based evidence of brief tornado and strong tornado development, providing validation of ongoing warnings 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More confidence in position and motion of tornado </a:t>
            </a:r>
            <a:r>
              <a:rPr lang="en-US" sz="6000" dirty="0" smtClean="0">
                <a:latin typeface="Arial"/>
                <a:cs typeface="Arial"/>
                <a:sym typeface="Wingdings"/>
              </a:rPr>
              <a:t>for use in warning issuance/updates</a:t>
            </a:r>
            <a:endParaRPr lang="en-US" sz="6000" dirty="0" smtClean="0">
              <a:latin typeface="Arial"/>
              <a:cs typeface="Arial"/>
            </a:endParaRPr>
          </a:p>
        </p:txBody>
      </p:sp>
      <p:pic>
        <p:nvPicPr>
          <p:cNvPr id="5" name="Picture 4" descr="Circ_Mot_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714" y="9632778"/>
            <a:ext cx="31958905" cy="159961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641780" y="8827128"/>
            <a:ext cx="33436681" cy="16850608"/>
            <a:chOff x="15817985" y="8417392"/>
            <a:chExt cx="34637746" cy="17285224"/>
          </a:xfrm>
        </p:grpSpPr>
        <p:grpSp>
          <p:nvGrpSpPr>
            <p:cNvPr id="33" name="Group 32"/>
            <p:cNvGrpSpPr/>
            <p:nvPr/>
          </p:nvGrpSpPr>
          <p:grpSpPr>
            <a:xfrm>
              <a:off x="15817985" y="8417392"/>
              <a:ext cx="32704217" cy="852430"/>
              <a:chOff x="15817984" y="8410361"/>
              <a:chExt cx="33202774" cy="883185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5817984" y="8410363"/>
                <a:ext cx="16657651" cy="860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/>
                  <a:t>PAR (0.5°, 2306:21−2333:35 UTC) </a:t>
                </a:r>
                <a:endParaRPr lang="en-US" sz="4800" b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2475635" y="8410361"/>
                <a:ext cx="16545123" cy="88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/>
                  <a:t>Conventional (</a:t>
                </a:r>
                <a:r>
                  <a:rPr lang="en-US" sz="4800" b="1" dirty="0"/>
                  <a:t>0.5</a:t>
                </a:r>
                <a:r>
                  <a:rPr lang="en-US" sz="4800" b="1" dirty="0" smtClean="0"/>
                  <a:t>°, 2305:23</a:t>
                </a:r>
                <a:r>
                  <a:rPr lang="en-US" sz="4800" b="1" dirty="0"/>
                  <a:t>−</a:t>
                </a:r>
                <a:r>
                  <a:rPr lang="en-US" sz="4800" b="1" dirty="0" smtClean="0"/>
                  <a:t>2332:59 UTC)</a:t>
                </a:r>
                <a:endParaRPr lang="en-US" sz="4800" b="1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8560687" y="16317288"/>
              <a:ext cx="1895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Arial"/>
                  <a:cs typeface="Arial"/>
                </a:rPr>
                <a:t>REF</a:t>
              </a:r>
              <a:endParaRPr lang="en-US" sz="60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522201" y="24686953"/>
              <a:ext cx="1895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Arial"/>
                  <a:cs typeface="Arial"/>
                </a:rPr>
                <a:t>VEL</a:t>
              </a:r>
              <a:endParaRPr lang="en-US" sz="6000" dirty="0">
                <a:latin typeface="Arial"/>
                <a:cs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269944" y="24456612"/>
            <a:ext cx="13953555" cy="5335658"/>
            <a:chOff x="1269944" y="24456612"/>
            <a:chExt cx="13953555" cy="5335658"/>
          </a:xfrm>
        </p:grpSpPr>
        <p:sp>
          <p:nvSpPr>
            <p:cNvPr id="42" name="TextBox 41"/>
            <p:cNvSpPr txBox="1"/>
            <p:nvPr/>
          </p:nvSpPr>
          <p:spPr>
            <a:xfrm>
              <a:off x="1269944" y="25416335"/>
              <a:ext cx="68126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Radar velocities:</a:t>
              </a:r>
              <a:endParaRPr lang="en-US" sz="8000" dirty="0"/>
            </a:p>
          </p:txBody>
        </p:sp>
        <p:sp>
          <p:nvSpPr>
            <p:cNvPr id="43" name="Left Arrow 42"/>
            <p:cNvSpPr/>
            <p:nvPr/>
          </p:nvSpPr>
          <p:spPr>
            <a:xfrm rot="554702">
              <a:off x="7736220" y="25191957"/>
              <a:ext cx="4800600" cy="182880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Left Arrow 43"/>
            <p:cNvSpPr/>
            <p:nvPr/>
          </p:nvSpPr>
          <p:spPr>
            <a:xfrm rot="11388923">
              <a:off x="7638051" y="27089413"/>
              <a:ext cx="4800600" cy="1828800"/>
            </a:xfrm>
            <a:prstGeom prst="leftArrow">
              <a:avLst/>
            </a:prstGeom>
            <a:solidFill>
              <a:srgbClr val="008000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039470" y="28468831"/>
              <a:ext cx="2184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PAR</a:t>
              </a:r>
              <a:endParaRPr lang="en-US" sz="80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8544408" y="26903680"/>
              <a:ext cx="3464712" cy="2387600"/>
            </a:xfrm>
            <a:custGeom>
              <a:avLst/>
              <a:gdLst>
                <a:gd name="connsiteX0" fmla="*/ 152 w 3464712"/>
                <a:gd name="connsiteY0" fmla="*/ 0 h 2387600"/>
                <a:gd name="connsiteX1" fmla="*/ 101752 w 3464712"/>
                <a:gd name="connsiteY1" fmla="*/ 883920 h 2387600"/>
                <a:gd name="connsiteX2" fmla="*/ 619912 w 3464712"/>
                <a:gd name="connsiteY2" fmla="*/ 1879600 h 2387600"/>
                <a:gd name="connsiteX3" fmla="*/ 1483512 w 3464712"/>
                <a:gd name="connsiteY3" fmla="*/ 2387600 h 2387600"/>
                <a:gd name="connsiteX4" fmla="*/ 2580792 w 3464712"/>
                <a:gd name="connsiteY4" fmla="*/ 2143760 h 2387600"/>
                <a:gd name="connsiteX5" fmla="*/ 3291992 w 3464712"/>
                <a:gd name="connsiteY5" fmla="*/ 1148080 h 2387600"/>
                <a:gd name="connsiteX6" fmla="*/ 3464712 w 3464712"/>
                <a:gd name="connsiteY6" fmla="*/ 37592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4712" h="2387600">
                  <a:moveTo>
                    <a:pt x="152" y="0"/>
                  </a:moveTo>
                  <a:cubicBezTo>
                    <a:pt x="-695" y="285326"/>
                    <a:pt x="-1541" y="570653"/>
                    <a:pt x="101752" y="883920"/>
                  </a:cubicBezTo>
                  <a:cubicBezTo>
                    <a:pt x="205045" y="1197187"/>
                    <a:pt x="389619" y="1628987"/>
                    <a:pt x="619912" y="1879600"/>
                  </a:cubicBezTo>
                  <a:cubicBezTo>
                    <a:pt x="850205" y="2130213"/>
                    <a:pt x="1156699" y="2343573"/>
                    <a:pt x="1483512" y="2387600"/>
                  </a:cubicBezTo>
                  <a:cubicBezTo>
                    <a:pt x="1810325" y="2431627"/>
                    <a:pt x="2279379" y="2350347"/>
                    <a:pt x="2580792" y="2143760"/>
                  </a:cubicBezTo>
                  <a:cubicBezTo>
                    <a:pt x="2882205" y="1937173"/>
                    <a:pt x="3144672" y="1442720"/>
                    <a:pt x="3291992" y="1148080"/>
                  </a:cubicBezTo>
                  <a:cubicBezTo>
                    <a:pt x="3439312" y="853440"/>
                    <a:pt x="3464712" y="375920"/>
                    <a:pt x="3464712" y="375920"/>
                  </a:cubicBezTo>
                </a:path>
              </a:pathLst>
            </a:cu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8543199" y="24456612"/>
              <a:ext cx="3483005" cy="2792160"/>
            </a:xfrm>
            <a:custGeom>
              <a:avLst/>
              <a:gdLst>
                <a:gd name="connsiteX0" fmla="*/ 3465726 w 3483005"/>
                <a:gd name="connsiteY0" fmla="*/ 2792160 h 2792160"/>
                <a:gd name="connsiteX1" fmla="*/ 3483005 w 3483005"/>
                <a:gd name="connsiteY1" fmla="*/ 2602092 h 2792160"/>
                <a:gd name="connsiteX2" fmla="*/ 3474365 w 3483005"/>
                <a:gd name="connsiteY2" fmla="*/ 2325631 h 2792160"/>
                <a:gd name="connsiteX3" fmla="*/ 3439807 w 3483005"/>
                <a:gd name="connsiteY3" fmla="*/ 1962774 h 2792160"/>
                <a:gd name="connsiteX4" fmla="*/ 3362051 w 3483005"/>
                <a:gd name="connsiteY4" fmla="*/ 1548082 h 2792160"/>
                <a:gd name="connsiteX5" fmla="*/ 3128785 w 3483005"/>
                <a:gd name="connsiteY5" fmla="*/ 986519 h 2792160"/>
                <a:gd name="connsiteX6" fmla="*/ 2817762 w 3483005"/>
                <a:gd name="connsiteY6" fmla="*/ 519989 h 2792160"/>
                <a:gd name="connsiteX7" fmla="*/ 2385786 w 3483005"/>
                <a:gd name="connsiteY7" fmla="*/ 191691 h 2792160"/>
                <a:gd name="connsiteX8" fmla="*/ 2066124 w 3483005"/>
                <a:gd name="connsiteY8" fmla="*/ 62099 h 2792160"/>
                <a:gd name="connsiteX9" fmla="*/ 1729183 w 3483005"/>
                <a:gd name="connsiteY9" fmla="*/ 1623 h 2792160"/>
                <a:gd name="connsiteX10" fmla="*/ 1193533 w 3483005"/>
                <a:gd name="connsiteY10" fmla="*/ 122575 h 2792160"/>
                <a:gd name="connsiteX11" fmla="*/ 847953 w 3483005"/>
                <a:gd name="connsiteY11" fmla="*/ 355840 h 2792160"/>
                <a:gd name="connsiteX12" fmla="*/ 562849 w 3483005"/>
                <a:gd name="connsiteY12" fmla="*/ 632302 h 2792160"/>
                <a:gd name="connsiteX13" fmla="*/ 355501 w 3483005"/>
                <a:gd name="connsiteY13" fmla="*/ 960600 h 2792160"/>
                <a:gd name="connsiteX14" fmla="*/ 225908 w 3483005"/>
                <a:gd name="connsiteY14" fmla="*/ 1228423 h 2792160"/>
                <a:gd name="connsiteX15" fmla="*/ 104955 w 3483005"/>
                <a:gd name="connsiteY15" fmla="*/ 1565361 h 2792160"/>
                <a:gd name="connsiteX16" fmla="*/ 18559 w 3483005"/>
                <a:gd name="connsiteY16" fmla="*/ 2005972 h 2792160"/>
                <a:gd name="connsiteX17" fmla="*/ 1280 w 3483005"/>
                <a:gd name="connsiteY17" fmla="*/ 2386107 h 2792160"/>
                <a:gd name="connsiteX18" fmla="*/ 1280 w 3483005"/>
                <a:gd name="connsiteY18" fmla="*/ 2679847 h 279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83005" h="2792160">
                  <a:moveTo>
                    <a:pt x="3465726" y="2792160"/>
                  </a:moveTo>
                  <a:cubicBezTo>
                    <a:pt x="3473645" y="2736003"/>
                    <a:pt x="3481565" y="2679847"/>
                    <a:pt x="3483005" y="2602092"/>
                  </a:cubicBezTo>
                  <a:cubicBezTo>
                    <a:pt x="3484445" y="2524337"/>
                    <a:pt x="3481565" y="2432184"/>
                    <a:pt x="3474365" y="2325631"/>
                  </a:cubicBezTo>
                  <a:cubicBezTo>
                    <a:pt x="3467165" y="2219078"/>
                    <a:pt x="3458526" y="2092365"/>
                    <a:pt x="3439807" y="1962774"/>
                  </a:cubicBezTo>
                  <a:cubicBezTo>
                    <a:pt x="3421088" y="1833183"/>
                    <a:pt x="3413888" y="1710791"/>
                    <a:pt x="3362051" y="1548082"/>
                  </a:cubicBezTo>
                  <a:cubicBezTo>
                    <a:pt x="3310214" y="1385373"/>
                    <a:pt x="3219500" y="1157868"/>
                    <a:pt x="3128785" y="986519"/>
                  </a:cubicBezTo>
                  <a:cubicBezTo>
                    <a:pt x="3038070" y="815170"/>
                    <a:pt x="2941595" y="652460"/>
                    <a:pt x="2817762" y="519989"/>
                  </a:cubicBezTo>
                  <a:cubicBezTo>
                    <a:pt x="2693929" y="387518"/>
                    <a:pt x="2511059" y="268006"/>
                    <a:pt x="2385786" y="191691"/>
                  </a:cubicBezTo>
                  <a:cubicBezTo>
                    <a:pt x="2260513" y="115376"/>
                    <a:pt x="2175558" y="93777"/>
                    <a:pt x="2066124" y="62099"/>
                  </a:cubicBezTo>
                  <a:cubicBezTo>
                    <a:pt x="1956690" y="30421"/>
                    <a:pt x="1874615" y="-8456"/>
                    <a:pt x="1729183" y="1623"/>
                  </a:cubicBezTo>
                  <a:cubicBezTo>
                    <a:pt x="1583751" y="11702"/>
                    <a:pt x="1340405" y="63539"/>
                    <a:pt x="1193533" y="122575"/>
                  </a:cubicBezTo>
                  <a:cubicBezTo>
                    <a:pt x="1046661" y="181611"/>
                    <a:pt x="953067" y="270886"/>
                    <a:pt x="847953" y="355840"/>
                  </a:cubicBezTo>
                  <a:cubicBezTo>
                    <a:pt x="742839" y="440794"/>
                    <a:pt x="644924" y="531509"/>
                    <a:pt x="562849" y="632302"/>
                  </a:cubicBezTo>
                  <a:cubicBezTo>
                    <a:pt x="480774" y="733095"/>
                    <a:pt x="411658" y="861246"/>
                    <a:pt x="355501" y="960600"/>
                  </a:cubicBezTo>
                  <a:cubicBezTo>
                    <a:pt x="299344" y="1059953"/>
                    <a:pt x="267666" y="1127630"/>
                    <a:pt x="225908" y="1228423"/>
                  </a:cubicBezTo>
                  <a:cubicBezTo>
                    <a:pt x="184150" y="1329216"/>
                    <a:pt x="139513" y="1435770"/>
                    <a:pt x="104955" y="1565361"/>
                  </a:cubicBezTo>
                  <a:cubicBezTo>
                    <a:pt x="70397" y="1694952"/>
                    <a:pt x="35838" y="1869181"/>
                    <a:pt x="18559" y="2005972"/>
                  </a:cubicBezTo>
                  <a:cubicBezTo>
                    <a:pt x="1280" y="2142763"/>
                    <a:pt x="4160" y="2273795"/>
                    <a:pt x="1280" y="2386107"/>
                  </a:cubicBezTo>
                  <a:cubicBezTo>
                    <a:pt x="-1600" y="2498419"/>
                    <a:pt x="1280" y="2679847"/>
                    <a:pt x="1280" y="2679847"/>
                  </a:cubicBezTo>
                </a:path>
              </a:pathLst>
            </a:cu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81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84" y="3567376"/>
            <a:ext cx="49902530" cy="1986758"/>
          </a:xfrm>
        </p:spPr>
        <p:txBody>
          <a:bodyPr>
            <a:normAutofit/>
          </a:bodyPr>
          <a:lstStyle/>
          <a:p>
            <a:r>
              <a:rPr lang="en-US" sz="8000" dirty="0" smtClean="0"/>
              <a:t>Operational Benefits of Phased Array Radar Data During a Significant Tornado Event: 31 May 2013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50350" y="30380330"/>
            <a:ext cx="12473149" cy="1752602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50725" y="7224893"/>
            <a:ext cx="14472774" cy="2277262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sz="8000" dirty="0">
                <a:solidFill>
                  <a:srgbClr val="0A4595"/>
                </a:solidFill>
                <a:latin typeface="Century Gothic"/>
              </a:rPr>
              <a:t>Warning forecaster examined rapid-update PAR data and conventional WSR-88D data</a:t>
            </a:r>
          </a:p>
          <a:p>
            <a:pPr marL="423863" lvl="0" indent="-423863">
              <a:spcBef>
                <a:spcPts val="3533"/>
              </a:spcBef>
              <a:buClr>
                <a:srgbClr val="000000"/>
              </a:buClr>
            </a:pPr>
            <a:r>
              <a:rPr lang="en-US" sz="72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Compare significant storm-scale features and evolution</a:t>
            </a:r>
          </a:p>
          <a:p>
            <a:pPr marL="1835150" lvl="1" indent="-517525">
              <a:buClr>
                <a:srgbClr val="000000"/>
              </a:buClr>
            </a:pPr>
            <a:r>
              <a:rPr lang="en-US" sz="66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Quantitative analysis of important features</a:t>
            </a:r>
          </a:p>
          <a:p>
            <a:pPr marL="469900" lvl="0" indent="-469900">
              <a:spcBef>
                <a:spcPts val="3533"/>
              </a:spcBef>
              <a:buClr>
                <a:srgbClr val="000000"/>
              </a:buClr>
            </a:pPr>
            <a:r>
              <a:rPr lang="en-US" sz="72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Goal: Determine impact of radar update time on warning decisions in an environment clearly favorable for tornadoes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2184" y="5310368"/>
            <a:ext cx="49902530" cy="1508109"/>
          </a:xfrm>
          <a:prstGeom prst="rect">
            <a:avLst/>
          </a:prstGeom>
        </p:spPr>
        <p:txBody>
          <a:bodyPr vert="horz" lIns="538399" tIns="269199" rIns="538399" bIns="269199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Charles M.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Kuster (CIMMS),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Pamela L.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Heinselman (NOAA NSSL), </a:t>
            </a:r>
            <a:r>
              <a:rPr lang="en-US" sz="5300" dirty="0">
                <a:solidFill>
                  <a:schemeClr val="tx1"/>
                </a:solidFill>
                <a:latin typeface="Arial"/>
                <a:cs typeface="Arial"/>
              </a:rPr>
              <a:t>Marcus </a:t>
            </a:r>
            <a:r>
              <a:rPr lang="en-US" sz="5300" dirty="0" smtClean="0">
                <a:solidFill>
                  <a:schemeClr val="tx1"/>
                </a:solidFill>
                <a:latin typeface="Arial"/>
                <a:cs typeface="Arial"/>
              </a:rPr>
              <a:t>Austin (NWS Norman) </a:t>
            </a:r>
            <a:endParaRPr lang="en-US" sz="5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17986" y="7224893"/>
            <a:ext cx="34637745" cy="227726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538399" tIns="269199" rIns="538399" bIns="269199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/>
              </a:buClr>
              <a:buSzPct val="90000"/>
              <a:buFont typeface="Arial"/>
              <a:buChar char="•"/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sz="10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 pitchFamily="18" charset="2"/>
              <a:buChar char=""/>
              <a:defRPr lang="en-US" sz="18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6600" dirty="0">
              <a:solidFill>
                <a:schemeClr val="bg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817986" y="8635508"/>
            <a:ext cx="29022531" cy="830998"/>
            <a:chOff x="15817986" y="8597024"/>
            <a:chExt cx="29022531" cy="830998"/>
          </a:xfrm>
        </p:grpSpPr>
        <p:sp>
          <p:nvSpPr>
            <p:cNvPr id="22" name="TextBox 21"/>
            <p:cNvSpPr txBox="1"/>
            <p:nvPr/>
          </p:nvSpPr>
          <p:spPr>
            <a:xfrm>
              <a:off x="15817986" y="8597024"/>
              <a:ext cx="145091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/>
                <a:t>PAR (0.5°, 2247:24−2306:21 UTC) </a:t>
              </a:r>
              <a:endParaRPr lang="en-US" sz="48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327150" y="8597025"/>
              <a:ext cx="14513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/>
                <a:t>KTLX </a:t>
              </a:r>
              <a:r>
                <a:rPr lang="en-US" sz="4800" b="1" dirty="0"/>
                <a:t>(0.5</a:t>
              </a:r>
              <a:r>
                <a:rPr lang="en-US" sz="4800" b="1" dirty="0" smtClean="0"/>
                <a:t>°, 2246:59−2305:23 UTC) </a:t>
              </a:r>
              <a:endParaRPr lang="en-US" sz="4800" b="1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894960" y="24001829"/>
            <a:ext cx="21860380" cy="58169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</a:rPr>
              <a:t>Benefits: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Clearer radar-based evidence of brief tornado and strong tornado development, providing validation of ongoing warnings</a:t>
            </a:r>
          </a:p>
          <a:p>
            <a:pPr marL="893763" indent="-893763">
              <a:buFont typeface="+mj-lt"/>
              <a:buAutoNum type="arabicPeriod"/>
            </a:pPr>
            <a:r>
              <a:rPr lang="en-US" sz="6000" dirty="0" smtClean="0">
                <a:latin typeface="Arial"/>
                <a:cs typeface="Arial"/>
              </a:rPr>
              <a:t>More confidence in position and motion of tornado </a:t>
            </a:r>
            <a:r>
              <a:rPr lang="en-US" sz="6000" dirty="0" smtClean="0">
                <a:latin typeface="Arial"/>
                <a:cs typeface="Arial"/>
                <a:sym typeface="Wingdings"/>
              </a:rPr>
              <a:t>for use in warning issuance/updates</a:t>
            </a:r>
            <a:endParaRPr lang="en-US" sz="6000" dirty="0" smtClean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17985" y="7224893"/>
            <a:ext cx="346377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200" dirty="0">
                <a:solidFill>
                  <a:schemeClr val="bg2"/>
                </a:solidFill>
                <a:latin typeface="+mj-lt"/>
              </a:rPr>
              <a:t>Impact of PAR: Forecaster better able to observe storm organization and tornadogenesis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927190" y="16678723"/>
            <a:ext cx="1895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/>
                <a:cs typeface="Arial"/>
              </a:rPr>
              <a:t>VEL</a:t>
            </a:r>
            <a:endParaRPr lang="en-US" sz="60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840518" y="9405528"/>
            <a:ext cx="1895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/>
                <a:cs typeface="Arial"/>
              </a:rPr>
              <a:t>REF</a:t>
            </a:r>
            <a:endParaRPr lang="en-US" sz="6000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269944" y="24456612"/>
            <a:ext cx="13953555" cy="5335658"/>
            <a:chOff x="1269944" y="24456612"/>
            <a:chExt cx="13953555" cy="5335658"/>
          </a:xfrm>
        </p:grpSpPr>
        <p:sp>
          <p:nvSpPr>
            <p:cNvPr id="42" name="TextBox 41"/>
            <p:cNvSpPr txBox="1"/>
            <p:nvPr/>
          </p:nvSpPr>
          <p:spPr>
            <a:xfrm>
              <a:off x="1269944" y="25416335"/>
              <a:ext cx="68126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Radar velocities:</a:t>
              </a:r>
              <a:endParaRPr lang="en-US" sz="8000" dirty="0"/>
            </a:p>
          </p:txBody>
        </p:sp>
        <p:sp>
          <p:nvSpPr>
            <p:cNvPr id="43" name="Left Arrow 42"/>
            <p:cNvSpPr/>
            <p:nvPr/>
          </p:nvSpPr>
          <p:spPr>
            <a:xfrm rot="554702">
              <a:off x="7736220" y="25191957"/>
              <a:ext cx="4800600" cy="182880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Left Arrow 43"/>
            <p:cNvSpPr/>
            <p:nvPr/>
          </p:nvSpPr>
          <p:spPr>
            <a:xfrm rot="11388923">
              <a:off x="7638051" y="27089413"/>
              <a:ext cx="4800600" cy="1828800"/>
            </a:xfrm>
            <a:prstGeom prst="leftArrow">
              <a:avLst/>
            </a:prstGeom>
            <a:solidFill>
              <a:srgbClr val="008000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039470" y="28468831"/>
              <a:ext cx="21840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PAR</a:t>
              </a:r>
              <a:endParaRPr lang="en-US" sz="80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8544408" y="26903680"/>
              <a:ext cx="3464712" cy="2387600"/>
            </a:xfrm>
            <a:custGeom>
              <a:avLst/>
              <a:gdLst>
                <a:gd name="connsiteX0" fmla="*/ 152 w 3464712"/>
                <a:gd name="connsiteY0" fmla="*/ 0 h 2387600"/>
                <a:gd name="connsiteX1" fmla="*/ 101752 w 3464712"/>
                <a:gd name="connsiteY1" fmla="*/ 883920 h 2387600"/>
                <a:gd name="connsiteX2" fmla="*/ 619912 w 3464712"/>
                <a:gd name="connsiteY2" fmla="*/ 1879600 h 2387600"/>
                <a:gd name="connsiteX3" fmla="*/ 1483512 w 3464712"/>
                <a:gd name="connsiteY3" fmla="*/ 2387600 h 2387600"/>
                <a:gd name="connsiteX4" fmla="*/ 2580792 w 3464712"/>
                <a:gd name="connsiteY4" fmla="*/ 2143760 h 2387600"/>
                <a:gd name="connsiteX5" fmla="*/ 3291992 w 3464712"/>
                <a:gd name="connsiteY5" fmla="*/ 1148080 h 2387600"/>
                <a:gd name="connsiteX6" fmla="*/ 3464712 w 3464712"/>
                <a:gd name="connsiteY6" fmla="*/ 375920 h 238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4712" h="2387600">
                  <a:moveTo>
                    <a:pt x="152" y="0"/>
                  </a:moveTo>
                  <a:cubicBezTo>
                    <a:pt x="-695" y="285326"/>
                    <a:pt x="-1541" y="570653"/>
                    <a:pt x="101752" y="883920"/>
                  </a:cubicBezTo>
                  <a:cubicBezTo>
                    <a:pt x="205045" y="1197187"/>
                    <a:pt x="389619" y="1628987"/>
                    <a:pt x="619912" y="1879600"/>
                  </a:cubicBezTo>
                  <a:cubicBezTo>
                    <a:pt x="850205" y="2130213"/>
                    <a:pt x="1156699" y="2343573"/>
                    <a:pt x="1483512" y="2387600"/>
                  </a:cubicBezTo>
                  <a:cubicBezTo>
                    <a:pt x="1810325" y="2431627"/>
                    <a:pt x="2279379" y="2350347"/>
                    <a:pt x="2580792" y="2143760"/>
                  </a:cubicBezTo>
                  <a:cubicBezTo>
                    <a:pt x="2882205" y="1937173"/>
                    <a:pt x="3144672" y="1442720"/>
                    <a:pt x="3291992" y="1148080"/>
                  </a:cubicBezTo>
                  <a:cubicBezTo>
                    <a:pt x="3439312" y="853440"/>
                    <a:pt x="3464712" y="375920"/>
                    <a:pt x="3464712" y="375920"/>
                  </a:cubicBezTo>
                </a:path>
              </a:pathLst>
            </a:cu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8543199" y="24456612"/>
              <a:ext cx="3483005" cy="2792160"/>
            </a:xfrm>
            <a:custGeom>
              <a:avLst/>
              <a:gdLst>
                <a:gd name="connsiteX0" fmla="*/ 3465726 w 3483005"/>
                <a:gd name="connsiteY0" fmla="*/ 2792160 h 2792160"/>
                <a:gd name="connsiteX1" fmla="*/ 3483005 w 3483005"/>
                <a:gd name="connsiteY1" fmla="*/ 2602092 h 2792160"/>
                <a:gd name="connsiteX2" fmla="*/ 3474365 w 3483005"/>
                <a:gd name="connsiteY2" fmla="*/ 2325631 h 2792160"/>
                <a:gd name="connsiteX3" fmla="*/ 3439807 w 3483005"/>
                <a:gd name="connsiteY3" fmla="*/ 1962774 h 2792160"/>
                <a:gd name="connsiteX4" fmla="*/ 3362051 w 3483005"/>
                <a:gd name="connsiteY4" fmla="*/ 1548082 h 2792160"/>
                <a:gd name="connsiteX5" fmla="*/ 3128785 w 3483005"/>
                <a:gd name="connsiteY5" fmla="*/ 986519 h 2792160"/>
                <a:gd name="connsiteX6" fmla="*/ 2817762 w 3483005"/>
                <a:gd name="connsiteY6" fmla="*/ 519989 h 2792160"/>
                <a:gd name="connsiteX7" fmla="*/ 2385786 w 3483005"/>
                <a:gd name="connsiteY7" fmla="*/ 191691 h 2792160"/>
                <a:gd name="connsiteX8" fmla="*/ 2066124 w 3483005"/>
                <a:gd name="connsiteY8" fmla="*/ 62099 h 2792160"/>
                <a:gd name="connsiteX9" fmla="*/ 1729183 w 3483005"/>
                <a:gd name="connsiteY9" fmla="*/ 1623 h 2792160"/>
                <a:gd name="connsiteX10" fmla="*/ 1193533 w 3483005"/>
                <a:gd name="connsiteY10" fmla="*/ 122575 h 2792160"/>
                <a:gd name="connsiteX11" fmla="*/ 847953 w 3483005"/>
                <a:gd name="connsiteY11" fmla="*/ 355840 h 2792160"/>
                <a:gd name="connsiteX12" fmla="*/ 562849 w 3483005"/>
                <a:gd name="connsiteY12" fmla="*/ 632302 h 2792160"/>
                <a:gd name="connsiteX13" fmla="*/ 355501 w 3483005"/>
                <a:gd name="connsiteY13" fmla="*/ 960600 h 2792160"/>
                <a:gd name="connsiteX14" fmla="*/ 225908 w 3483005"/>
                <a:gd name="connsiteY14" fmla="*/ 1228423 h 2792160"/>
                <a:gd name="connsiteX15" fmla="*/ 104955 w 3483005"/>
                <a:gd name="connsiteY15" fmla="*/ 1565361 h 2792160"/>
                <a:gd name="connsiteX16" fmla="*/ 18559 w 3483005"/>
                <a:gd name="connsiteY16" fmla="*/ 2005972 h 2792160"/>
                <a:gd name="connsiteX17" fmla="*/ 1280 w 3483005"/>
                <a:gd name="connsiteY17" fmla="*/ 2386107 h 2792160"/>
                <a:gd name="connsiteX18" fmla="*/ 1280 w 3483005"/>
                <a:gd name="connsiteY18" fmla="*/ 2679847 h 279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83005" h="2792160">
                  <a:moveTo>
                    <a:pt x="3465726" y="2792160"/>
                  </a:moveTo>
                  <a:cubicBezTo>
                    <a:pt x="3473645" y="2736003"/>
                    <a:pt x="3481565" y="2679847"/>
                    <a:pt x="3483005" y="2602092"/>
                  </a:cubicBezTo>
                  <a:cubicBezTo>
                    <a:pt x="3484445" y="2524337"/>
                    <a:pt x="3481565" y="2432184"/>
                    <a:pt x="3474365" y="2325631"/>
                  </a:cubicBezTo>
                  <a:cubicBezTo>
                    <a:pt x="3467165" y="2219078"/>
                    <a:pt x="3458526" y="2092365"/>
                    <a:pt x="3439807" y="1962774"/>
                  </a:cubicBezTo>
                  <a:cubicBezTo>
                    <a:pt x="3421088" y="1833183"/>
                    <a:pt x="3413888" y="1710791"/>
                    <a:pt x="3362051" y="1548082"/>
                  </a:cubicBezTo>
                  <a:cubicBezTo>
                    <a:pt x="3310214" y="1385373"/>
                    <a:pt x="3219500" y="1157868"/>
                    <a:pt x="3128785" y="986519"/>
                  </a:cubicBezTo>
                  <a:cubicBezTo>
                    <a:pt x="3038070" y="815170"/>
                    <a:pt x="2941595" y="652460"/>
                    <a:pt x="2817762" y="519989"/>
                  </a:cubicBezTo>
                  <a:cubicBezTo>
                    <a:pt x="2693929" y="387518"/>
                    <a:pt x="2511059" y="268006"/>
                    <a:pt x="2385786" y="191691"/>
                  </a:cubicBezTo>
                  <a:cubicBezTo>
                    <a:pt x="2260513" y="115376"/>
                    <a:pt x="2175558" y="93777"/>
                    <a:pt x="2066124" y="62099"/>
                  </a:cubicBezTo>
                  <a:cubicBezTo>
                    <a:pt x="1956690" y="30421"/>
                    <a:pt x="1874615" y="-8456"/>
                    <a:pt x="1729183" y="1623"/>
                  </a:cubicBezTo>
                  <a:cubicBezTo>
                    <a:pt x="1583751" y="11702"/>
                    <a:pt x="1340405" y="63539"/>
                    <a:pt x="1193533" y="122575"/>
                  </a:cubicBezTo>
                  <a:cubicBezTo>
                    <a:pt x="1046661" y="181611"/>
                    <a:pt x="953067" y="270886"/>
                    <a:pt x="847953" y="355840"/>
                  </a:cubicBezTo>
                  <a:cubicBezTo>
                    <a:pt x="742839" y="440794"/>
                    <a:pt x="644924" y="531509"/>
                    <a:pt x="562849" y="632302"/>
                  </a:cubicBezTo>
                  <a:cubicBezTo>
                    <a:pt x="480774" y="733095"/>
                    <a:pt x="411658" y="861246"/>
                    <a:pt x="355501" y="960600"/>
                  </a:cubicBezTo>
                  <a:cubicBezTo>
                    <a:pt x="299344" y="1059953"/>
                    <a:pt x="267666" y="1127630"/>
                    <a:pt x="225908" y="1228423"/>
                  </a:cubicBezTo>
                  <a:cubicBezTo>
                    <a:pt x="184150" y="1329216"/>
                    <a:pt x="139513" y="1435770"/>
                    <a:pt x="104955" y="1565361"/>
                  </a:cubicBezTo>
                  <a:cubicBezTo>
                    <a:pt x="70397" y="1694952"/>
                    <a:pt x="35838" y="1869181"/>
                    <a:pt x="18559" y="2005972"/>
                  </a:cubicBezTo>
                  <a:cubicBezTo>
                    <a:pt x="1280" y="2142763"/>
                    <a:pt x="4160" y="2273795"/>
                    <a:pt x="1280" y="2386107"/>
                  </a:cubicBezTo>
                  <a:cubicBezTo>
                    <a:pt x="-1600" y="2498419"/>
                    <a:pt x="1280" y="2679847"/>
                    <a:pt x="1280" y="2679847"/>
                  </a:cubicBezTo>
                </a:path>
              </a:pathLst>
            </a:custGeom>
            <a:ln w="76200" cmpd="sng"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3567376"/>
            <a:ext cx="51206400" cy="27181479"/>
          </a:xfrm>
          <a:prstGeom prst="rect">
            <a:avLst/>
          </a:prstGeom>
          <a:solidFill>
            <a:schemeClr val="bg1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Review_DeltaV_Annot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301" y="7569811"/>
            <a:ext cx="40437148" cy="2317904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32173327" y="15195427"/>
            <a:ext cx="7858326" cy="949970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43148" y="12603152"/>
            <a:ext cx="77172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Calibri"/>
                <a:cs typeface="Calibri"/>
              </a:rPr>
              <a:t>Missed with weather-service radar</a:t>
            </a:r>
            <a:endParaRPr lang="en-US" sz="8000" dirty="0">
              <a:latin typeface="Calibri"/>
              <a:cs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0869150" y="15631813"/>
            <a:ext cx="1807213" cy="1416633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008755" y="12603152"/>
            <a:ext cx="77172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Calibri"/>
                <a:cs typeface="Calibri"/>
              </a:rPr>
              <a:t>Strong rotation seen two min earlier </a:t>
            </a:r>
            <a:endParaRPr lang="en-US" sz="8000" dirty="0">
              <a:latin typeface="Calibri"/>
              <a:cs typeface="Calibri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76665" y="15921732"/>
            <a:ext cx="1807213" cy="1416633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8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4549</TotalTime>
  <Words>709</Words>
  <Application>Microsoft Macintosh PowerPoint</Application>
  <PresentationFormat>Custom</PresentationFormat>
  <Paragraphs>68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2015-review-template</vt:lpstr>
      <vt:lpstr>Operational Benefits of Phased Array Radar Data During a Significant Tornado Event: 31 May 2013</vt:lpstr>
      <vt:lpstr>Operational Benefits of Phased Array Radar Data During a Significant Tornado Event: 31 May 2013</vt:lpstr>
      <vt:lpstr>Operational Benefits of Phased Array Radar Data During a Significant Tornado Event: 31 May 2013</vt:lpstr>
      <vt:lpstr>Operational Benefits of Phased Array Radar Data During a Significant Tornado Event: 31 May 2013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Mark Laufersweiler</cp:lastModifiedBy>
  <cp:revision>106</cp:revision>
  <dcterms:created xsi:type="dcterms:W3CDTF">2014-10-24T15:10:25Z</dcterms:created>
  <dcterms:modified xsi:type="dcterms:W3CDTF">2015-02-10T20:59:49Z</dcterms:modified>
</cp:coreProperties>
</file>