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0" r:id="rId5"/>
    <p:sldId id="261" r:id="rId6"/>
    <p:sldId id="264" r:id="rId7"/>
    <p:sldId id="263" r:id="rId8"/>
    <p:sldId id="259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0" autoAdjust="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344" y="-112"/>
      </p:cViewPr>
      <p:guideLst>
        <p:guide orient="horz" pos="2671"/>
        <p:guide pos="31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6" t="-314" r="19772" b="314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8" t="-314" b="314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4" t="218" r="29440" b="1"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180" y="2016933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/>
            </a:lvl1pPr>
            <a:lvl2pPr marL="685800" indent="-336550">
              <a:buClr>
                <a:schemeClr val="tx1"/>
              </a:buClr>
              <a:buFont typeface="Arial"/>
              <a:buChar char="•"/>
              <a:defRPr/>
            </a:lvl2pPr>
            <a:lvl3pPr marL="1035050" indent="-349250">
              <a:buClr>
                <a:schemeClr val="tx1"/>
              </a:buClr>
              <a:buFont typeface="Arial"/>
              <a:buChar char="•"/>
              <a:defRPr/>
            </a:lvl3pPr>
            <a:lvl4pPr marL="1371600" indent="-336550">
              <a:buClr>
                <a:schemeClr val="tx1"/>
              </a:buClr>
              <a:buFont typeface="Arial"/>
              <a:buChar char="•"/>
              <a:defRPr/>
            </a:lvl4pPr>
            <a:lvl5pPr marL="1720850" indent="-349250">
              <a:buClr>
                <a:schemeClr val="tx1"/>
              </a:buCl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606" y="818883"/>
            <a:ext cx="7583488" cy="954209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889285"/>
            <a:ext cx="7583488" cy="7862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5" r:id="rId2"/>
    <p:sldLayoutId id="2147485062" r:id="rId3"/>
    <p:sldLayoutId id="214748506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none"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761681"/>
          </a:xfrm>
        </p:spPr>
        <p:txBody>
          <a:bodyPr/>
          <a:lstStyle/>
          <a:p>
            <a:r>
              <a:rPr lang="en-US" b="1" dirty="0" smtClean="0">
                <a:latin typeface="Abadi MT Condensed Light"/>
                <a:cs typeface="Abadi MT Condensed Light"/>
              </a:rPr>
              <a:t>MRMS &amp; Hydro-Meteorological Research</a:t>
            </a:r>
            <a:endParaRPr lang="en-US" b="1" dirty="0">
              <a:latin typeface="Abadi MT Condensed Light"/>
              <a:cs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262268" y="5466477"/>
            <a:ext cx="5881732" cy="1280160"/>
          </a:xfrm>
        </p:spPr>
        <p:txBody>
          <a:bodyPr/>
          <a:lstStyle/>
          <a:p>
            <a:r>
              <a:rPr lang="en-US" sz="1800" dirty="0" smtClean="0">
                <a:latin typeface="Abadi MT Condensed Light"/>
                <a:cs typeface="Abadi MT Condensed Light"/>
              </a:rPr>
              <a:t>Dr. David P. Jorgensen (</a:t>
            </a:r>
            <a:r>
              <a:rPr lang="en-US" i="1" dirty="0" smtClean="0">
                <a:latin typeface="Abadi MT Condensed Light"/>
                <a:cs typeface="Abadi MT Condensed Light"/>
              </a:rPr>
              <a:t>Chief</a:t>
            </a:r>
            <a:r>
              <a:rPr lang="en-US" dirty="0" smtClean="0">
                <a:latin typeface="Abadi MT Condensed Light"/>
                <a:cs typeface="Abadi MT Condensed Light"/>
              </a:rPr>
              <a:t>, Warnings R&amp;D Division/NSSL)</a:t>
            </a:r>
            <a:endParaRPr lang="en-US" dirty="0">
              <a:latin typeface="Abadi MT Condensed Light"/>
              <a:cs typeface="Abadi MT Condensed Light"/>
            </a:endParaRPr>
          </a:p>
          <a:p>
            <a:r>
              <a:rPr lang="en-US" sz="1600" dirty="0" smtClean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Norman, Oklahoma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42869"/>
            <a:ext cx="7583488" cy="709673"/>
          </a:xfrm>
        </p:spPr>
        <p:txBody>
          <a:bodyPr>
            <a:normAutofit/>
          </a:bodyPr>
          <a:lstStyle/>
          <a:p>
            <a:pPr algn="l"/>
            <a:r>
              <a:rPr lang="en-US" cap="none" dirty="0" smtClean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 from 2009 Review </a:t>
            </a:r>
            <a:endParaRPr lang="en-US" cap="none" dirty="0">
              <a:ln w="12700">
                <a:noFill/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08262"/>
              </p:ext>
            </p:extLst>
          </p:nvPr>
        </p:nvGraphicFramePr>
        <p:xfrm>
          <a:off x="358775" y="1689100"/>
          <a:ext cx="8340725" cy="319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Document" r:id="rId3" imgW="5638800" imgH="2159000" progId="Word.Document.12">
                  <p:embed/>
                </p:oleObj>
              </mc:Choice>
              <mc:Fallback>
                <p:oleObj name="Document" r:id="rId3" imgW="5638800" imgH="2159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775" y="1689100"/>
                        <a:ext cx="8340725" cy="319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5989963" y="4492714"/>
            <a:ext cx="979714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088163" y="4509811"/>
            <a:ext cx="1530885" cy="9354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696447" y="3862315"/>
            <a:ext cx="1600472" cy="774202"/>
          </a:xfrm>
          <a:prstGeom prst="ellipse">
            <a:avLst/>
          </a:prstGeom>
          <a:solidFill>
            <a:schemeClr val="accent1">
              <a:shade val="80000"/>
              <a:lumMod val="9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6447" y="3836219"/>
            <a:ext cx="1600472" cy="774202"/>
          </a:xfrm>
          <a:prstGeom prst="ellipse">
            <a:avLst/>
          </a:prstGeom>
          <a:solidFill>
            <a:schemeClr val="accent1">
              <a:shade val="80000"/>
              <a:lumMod val="9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38292" y="5445214"/>
            <a:ext cx="2431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Worked to improve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7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61" y="734404"/>
            <a:ext cx="7583488" cy="753109"/>
          </a:xfrm>
        </p:spPr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193482"/>
              </p:ext>
            </p:extLst>
          </p:nvPr>
        </p:nvGraphicFramePr>
        <p:xfrm>
          <a:off x="780262" y="1521893"/>
          <a:ext cx="7583487" cy="2225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99322"/>
                <a:gridCol w="1739645"/>
                <a:gridCol w="21445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2003-2008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2009-2014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Journal</a:t>
                      </a:r>
                      <a:r>
                        <a:rPr lang="en-US" baseline="0" dirty="0" smtClean="0"/>
                        <a:t> Articles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NWS/FLASH 2014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watch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skill</a:t>
                      </a:r>
                      <a:r>
                        <a:rPr lang="en-US" baseline="30000" dirty="0" smtClean="0"/>
                        <a:t>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0.23/0.31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External</a:t>
                      </a:r>
                      <a:r>
                        <a:rPr lang="en-US" baseline="0" dirty="0" smtClean="0"/>
                        <a:t> Users of </a:t>
                      </a:r>
                      <a:r>
                        <a:rPr lang="en-US" baseline="0" smtClean="0"/>
                        <a:t>MRMS</a:t>
                      </a:r>
                      <a:r>
                        <a:rPr lang="en-US" baseline="0" smtClean="0"/>
                        <a:t>-Hydro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&gt;70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$2.173M</a:t>
                      </a:r>
                      <a:r>
                        <a:rPr lang="en-US" baseline="0" dirty="0" smtClean="0"/>
                        <a:t> (2014)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Gap filling radar deployments</a:t>
                      </a:r>
                      <a:r>
                        <a:rPr lang="en-US" baseline="30000" dirty="0" smtClean="0"/>
                        <a:t>3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0260" y="3746933"/>
            <a:ext cx="758348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Critical </a:t>
            </a:r>
            <a:r>
              <a:rPr lang="en-US" sz="1400" dirty="0">
                <a:latin typeface="Arial"/>
                <a:cs typeface="Arial"/>
              </a:rPr>
              <a:t>Success Index (CSI) </a:t>
            </a:r>
            <a:r>
              <a:rPr lang="en-US" sz="1400" dirty="0" smtClean="0">
                <a:latin typeface="Arial"/>
                <a:cs typeface="Arial"/>
              </a:rPr>
              <a:t>watch skill </a:t>
            </a:r>
            <a:r>
              <a:rPr lang="en-US" sz="1400" dirty="0">
                <a:latin typeface="Arial"/>
                <a:cs typeface="Arial"/>
              </a:rPr>
              <a:t>score (higher CSI scores show a combined higher probability of detection and reduced number of false alarms</a:t>
            </a:r>
            <a:r>
              <a:rPr lang="en-US" sz="1400" dirty="0" smtClean="0">
                <a:latin typeface="Arial"/>
                <a:cs typeface="Arial"/>
              </a:rPr>
              <a:t>). See </a:t>
            </a:r>
            <a:r>
              <a:rPr lang="en-US" sz="1400" dirty="0">
                <a:latin typeface="Arial"/>
                <a:cs typeface="Arial"/>
              </a:rPr>
              <a:t>Clark, R. A., J. J. </a:t>
            </a:r>
            <a:r>
              <a:rPr lang="en-US" sz="1400" dirty="0" err="1">
                <a:latin typeface="Arial"/>
                <a:cs typeface="Arial"/>
              </a:rPr>
              <a:t>Gourley</a:t>
            </a:r>
            <a:r>
              <a:rPr lang="en-US" sz="1400" dirty="0">
                <a:latin typeface="Arial"/>
                <a:cs typeface="Arial"/>
              </a:rPr>
              <a:t>, Z. L. </a:t>
            </a:r>
            <a:r>
              <a:rPr lang="en-US" sz="1400" dirty="0" err="1">
                <a:latin typeface="Arial"/>
                <a:cs typeface="Arial"/>
              </a:rPr>
              <a:t>Flamig</a:t>
            </a:r>
            <a:r>
              <a:rPr lang="en-US" sz="1400" dirty="0">
                <a:latin typeface="Arial"/>
                <a:cs typeface="Arial"/>
              </a:rPr>
              <a:t>, Y. Hong, and E. Clark, 2014: CONUS</a:t>
            </a:r>
            <a:r>
              <a:rPr lang="en-US" sz="1400" dirty="0" smtClean="0">
                <a:latin typeface="Arial"/>
                <a:cs typeface="Arial"/>
              </a:rPr>
              <a:t>-wide </a:t>
            </a:r>
            <a:r>
              <a:rPr lang="en-US" sz="1400" dirty="0">
                <a:latin typeface="Arial"/>
                <a:cs typeface="Arial"/>
              </a:rPr>
              <a:t>e</a:t>
            </a:r>
            <a:r>
              <a:rPr lang="en-US" sz="1400" dirty="0" smtClean="0">
                <a:latin typeface="Arial"/>
                <a:cs typeface="Arial"/>
              </a:rPr>
              <a:t>valuation </a:t>
            </a:r>
            <a:r>
              <a:rPr lang="en-US" sz="1400" dirty="0">
                <a:latin typeface="Arial"/>
                <a:cs typeface="Arial"/>
              </a:rPr>
              <a:t>of </a:t>
            </a:r>
            <a:r>
              <a:rPr lang="en-US" sz="1400" dirty="0" smtClean="0">
                <a:latin typeface="Arial"/>
                <a:cs typeface="Arial"/>
              </a:rPr>
              <a:t>national </a:t>
            </a:r>
            <a:r>
              <a:rPr lang="en-US" sz="1400" dirty="0">
                <a:latin typeface="Arial"/>
                <a:cs typeface="Arial"/>
              </a:rPr>
              <a:t>w</a:t>
            </a:r>
            <a:r>
              <a:rPr lang="en-US" sz="1400" dirty="0" smtClean="0">
                <a:latin typeface="Arial"/>
                <a:cs typeface="Arial"/>
              </a:rPr>
              <a:t>eather </a:t>
            </a:r>
            <a:r>
              <a:rPr lang="en-US" sz="1400" dirty="0">
                <a:latin typeface="Arial"/>
                <a:cs typeface="Arial"/>
              </a:rPr>
              <a:t>s</a:t>
            </a:r>
            <a:r>
              <a:rPr lang="en-US" sz="1400" dirty="0" smtClean="0">
                <a:latin typeface="Arial"/>
                <a:cs typeface="Arial"/>
              </a:rPr>
              <a:t>ervice </a:t>
            </a:r>
            <a:r>
              <a:rPr lang="en-US" sz="1400" dirty="0">
                <a:latin typeface="Arial"/>
                <a:cs typeface="Arial"/>
              </a:rPr>
              <a:t>f</a:t>
            </a:r>
            <a:r>
              <a:rPr lang="en-US" sz="1400" dirty="0" smtClean="0">
                <a:latin typeface="Arial"/>
                <a:cs typeface="Arial"/>
              </a:rPr>
              <a:t>lash </a:t>
            </a:r>
            <a:r>
              <a:rPr lang="en-US" sz="1400" dirty="0">
                <a:latin typeface="Arial"/>
                <a:cs typeface="Arial"/>
              </a:rPr>
              <a:t>f</a:t>
            </a:r>
            <a:r>
              <a:rPr lang="en-US" sz="1400" dirty="0" smtClean="0">
                <a:latin typeface="Arial"/>
                <a:cs typeface="Arial"/>
              </a:rPr>
              <a:t>lood </a:t>
            </a:r>
            <a:r>
              <a:rPr lang="en-US" sz="1400" dirty="0">
                <a:latin typeface="Arial"/>
                <a:cs typeface="Arial"/>
              </a:rPr>
              <a:t>g</a:t>
            </a:r>
            <a:r>
              <a:rPr lang="en-US" sz="1400" dirty="0" smtClean="0">
                <a:latin typeface="Arial"/>
                <a:cs typeface="Arial"/>
              </a:rPr>
              <a:t>uidance </a:t>
            </a:r>
            <a:r>
              <a:rPr lang="en-US" sz="1400" dirty="0">
                <a:latin typeface="Arial"/>
                <a:cs typeface="Arial"/>
              </a:rPr>
              <a:t>p</a:t>
            </a:r>
            <a:r>
              <a:rPr lang="en-US" sz="1400" dirty="0" smtClean="0">
                <a:latin typeface="Arial"/>
                <a:cs typeface="Arial"/>
              </a:rPr>
              <a:t>roducts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Forecasting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b="1" dirty="0">
                <a:latin typeface="Arial"/>
                <a:cs typeface="Arial"/>
              </a:rPr>
              <a:t>29</a:t>
            </a:r>
            <a:r>
              <a:rPr lang="en-US" sz="1400" dirty="0">
                <a:latin typeface="Arial"/>
                <a:cs typeface="Arial"/>
              </a:rPr>
              <a:t>, 377–392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400" baseline="30000" dirty="0" smtClean="0">
                <a:latin typeface="Arial"/>
                <a:cs typeface="Arial"/>
              </a:rPr>
              <a:t>2</a:t>
            </a:r>
            <a:r>
              <a:rPr lang="en-US" sz="1400" dirty="0" smtClean="0">
                <a:latin typeface="Arial"/>
                <a:cs typeface="Arial"/>
              </a:rPr>
              <a:t>Users </a:t>
            </a:r>
            <a:r>
              <a:rPr lang="en-US" sz="1400" dirty="0">
                <a:latin typeface="Arial"/>
                <a:cs typeface="Arial"/>
              </a:rPr>
              <a:t>of MRMS products include </a:t>
            </a:r>
            <a:r>
              <a:rPr lang="en-US" sz="1400" dirty="0" smtClean="0">
                <a:latin typeface="Arial"/>
                <a:cs typeface="Arial"/>
              </a:rPr>
              <a:t>the HRRR model, </a:t>
            </a:r>
            <a:r>
              <a:rPr lang="en-US" sz="1400" dirty="0">
                <a:latin typeface="Arial"/>
                <a:cs typeface="Arial"/>
              </a:rPr>
              <a:t>many </a:t>
            </a:r>
            <a:r>
              <a:rPr lang="en-US" sz="1400" dirty="0" smtClean="0">
                <a:latin typeface="Arial"/>
                <a:cs typeface="Arial"/>
              </a:rPr>
              <a:t>River Forecast Centers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the Great Lakes Environmental Research Laboratory, </a:t>
            </a:r>
            <a:r>
              <a:rPr lang="en-US" sz="1400" dirty="0">
                <a:latin typeface="Arial"/>
                <a:cs typeface="Arial"/>
              </a:rPr>
              <a:t>a few </a:t>
            </a:r>
            <a:r>
              <a:rPr lang="en-US" sz="1400" dirty="0" smtClean="0">
                <a:latin typeface="Arial"/>
                <a:cs typeface="Arial"/>
              </a:rPr>
              <a:t>Weather Service Forecast Offices,  Air Force Weather Center, </a:t>
            </a:r>
            <a:r>
              <a:rPr lang="en-US" sz="1400" dirty="0">
                <a:latin typeface="Arial"/>
                <a:cs typeface="Arial"/>
              </a:rPr>
              <a:t>&amp; NOAA's Weather and Climate Operational Supercomputing </a:t>
            </a:r>
            <a:r>
              <a:rPr lang="en-US" sz="1400" dirty="0" smtClean="0">
                <a:latin typeface="Arial"/>
                <a:cs typeface="Arial"/>
              </a:rPr>
              <a:t>System.</a:t>
            </a:r>
          </a:p>
          <a:p>
            <a:pPr>
              <a:spcAft>
                <a:spcPts val="600"/>
              </a:spcAft>
            </a:pPr>
            <a:r>
              <a:rPr lang="en-US" sz="1400" baseline="30000" dirty="0" smtClean="0">
                <a:latin typeface="Arial"/>
                <a:cs typeface="Arial"/>
              </a:rPr>
              <a:t>3</a:t>
            </a:r>
            <a:r>
              <a:rPr lang="en-US" sz="1400" dirty="0" smtClean="0">
                <a:latin typeface="Arial"/>
                <a:cs typeface="Arial"/>
              </a:rPr>
              <a:t>Gap filing radar experiments: </a:t>
            </a:r>
            <a:r>
              <a:rPr lang="en-US" sz="1400" dirty="0">
                <a:latin typeface="Arial"/>
                <a:cs typeface="Arial"/>
              </a:rPr>
              <a:t>Salt River </a:t>
            </a:r>
            <a:r>
              <a:rPr lang="en-US" sz="1400" dirty="0" smtClean="0">
                <a:latin typeface="Arial"/>
                <a:cs typeface="Arial"/>
              </a:rPr>
              <a:t>Project (2012-2014), HMT (2005-2006), Debris Flow (2006-2010), Colorado River Water (2014), IPHEX (2014)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CI-FLOW has achieved its goal of demonstrating the usefulness of coupling </a:t>
            </a:r>
            <a:r>
              <a:rPr lang="en-US" sz="1400" dirty="0" err="1" smtClean="0">
                <a:solidFill>
                  <a:srgbClr val="FF6600"/>
                </a:solidFill>
                <a:latin typeface="Arial"/>
                <a:cs typeface="Arial"/>
              </a:rPr>
              <a:t>streamflow</a:t>
            </a:r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 forecasts with storm surge forecasts in producing skillful inundation estimates.</a:t>
            </a:r>
          </a:p>
        </p:txBody>
      </p:sp>
    </p:spTree>
    <p:extLst>
      <p:ext uri="{BB962C8B-B14F-4D97-AF65-F5344CB8AC3E}">
        <p14:creationId xmlns:p14="http://schemas.microsoft.com/office/powerpoint/2010/main" val="7951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17006"/>
            <a:ext cx="7583488" cy="761808"/>
          </a:xfrm>
        </p:spPr>
        <p:txBody>
          <a:bodyPr/>
          <a:lstStyle/>
          <a:p>
            <a:r>
              <a:rPr lang="en-US" dirty="0" smtClean="0"/>
              <a:t>Relevance (</a:t>
            </a:r>
            <a:r>
              <a:rPr lang="en-US" dirty="0" err="1"/>
              <a:t>H</a:t>
            </a:r>
            <a:r>
              <a:rPr lang="en-US" dirty="0" err="1" smtClean="0"/>
              <a:t>ydroMet</a:t>
            </a:r>
            <a:r>
              <a:rPr lang="en-US" dirty="0" smtClean="0"/>
              <a:t> &amp; MRMS)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20" y="1576995"/>
            <a:ext cx="5957029" cy="472143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b="1" dirty="0"/>
              <a:t>NOAA Next Generation Strategic Plan</a:t>
            </a: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Arial"/>
                <a:cs typeface="Arial"/>
              </a:rPr>
              <a:t>Overarching NOAA Goal: </a:t>
            </a:r>
            <a:r>
              <a:rPr lang="en-US" i="1" dirty="0" smtClean="0">
                <a:latin typeface="Arial"/>
                <a:cs typeface="Arial"/>
              </a:rPr>
              <a:t>Weather Ready Nation</a:t>
            </a:r>
          </a:p>
          <a:p>
            <a:pPr lvl="2">
              <a:buFont typeface="Wingdings" charset="2"/>
              <a:buChar char="ü"/>
            </a:pPr>
            <a:r>
              <a:rPr lang="en-US" b="1" dirty="0" smtClean="0">
                <a:latin typeface="Arial"/>
                <a:cs typeface="Arial"/>
              </a:rPr>
              <a:t>Objective</a:t>
            </a:r>
            <a:r>
              <a:rPr lang="en-US" dirty="0" smtClean="0">
                <a:latin typeface="Arial"/>
                <a:cs typeface="Arial"/>
              </a:rPr>
              <a:t>: Reduced loss of life, property, and disruption from high-impact events.</a:t>
            </a:r>
          </a:p>
          <a:p>
            <a:pPr lvl="2">
              <a:buFont typeface="Wingdings" charset="2"/>
              <a:buChar char="ü"/>
            </a:pPr>
            <a:r>
              <a:rPr lang="en-US" b="1" dirty="0" smtClean="0">
                <a:latin typeface="Arial"/>
                <a:cs typeface="Arial"/>
              </a:rPr>
              <a:t>Objective</a:t>
            </a:r>
            <a:r>
              <a:rPr lang="en-US" dirty="0" smtClean="0">
                <a:latin typeface="Arial"/>
                <a:cs typeface="Arial"/>
              </a:rPr>
              <a:t>: Improved freshwater resource management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latin typeface="Arial"/>
                <a:cs typeface="Arial"/>
              </a:rPr>
              <a:t>NOAA/OAR 5-year Research Plan (2013-2017)</a:t>
            </a:r>
          </a:p>
          <a:p>
            <a:pPr lvl="1">
              <a:buFont typeface="Wingdings" charset="2"/>
              <a:buChar char="²"/>
            </a:pPr>
            <a:r>
              <a:rPr lang="en-US" dirty="0" smtClean="0">
                <a:latin typeface="Arial"/>
                <a:cs typeface="Arial"/>
              </a:rPr>
              <a:t>R&amp;D supporting improved prediction of high-impact events (improved observations, predictive guidance, decision support tools)</a:t>
            </a:r>
          </a:p>
          <a:p>
            <a:pPr lvl="1">
              <a:buFont typeface="Wingdings" charset="2"/>
              <a:buChar char="²"/>
            </a:pPr>
            <a:r>
              <a:rPr lang="en-US" dirty="0">
                <a:latin typeface="Arial"/>
                <a:cs typeface="Arial"/>
              </a:rPr>
              <a:t>Increased hydrologic forecast </a:t>
            </a:r>
            <a:r>
              <a:rPr lang="en-US" dirty="0" smtClean="0">
                <a:latin typeface="Arial"/>
                <a:cs typeface="Arial"/>
              </a:rPr>
              <a:t>skill</a:t>
            </a:r>
          </a:p>
          <a:p>
            <a:pPr lvl="1"/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Screen Shot 2015-01-21 at 10.14.46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8458" y="1127203"/>
            <a:ext cx="2039978" cy="2743200"/>
          </a:xfrm>
          <a:prstGeom prst="rect">
            <a:avLst/>
          </a:prstGeom>
        </p:spPr>
      </p:pic>
      <p:pic>
        <p:nvPicPr>
          <p:cNvPr id="9" name="Picture 8" descr="Screen Shot 2015-02-10 at 11.02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8" y="3518792"/>
            <a:ext cx="2194560" cy="28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86" y="762364"/>
            <a:ext cx="7583488" cy="730708"/>
          </a:xfrm>
        </p:spPr>
        <p:txBody>
          <a:bodyPr/>
          <a:lstStyle/>
          <a:p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743885"/>
            <a:ext cx="7583488" cy="391951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800" dirty="0" smtClean="0">
                <a:latin typeface="Arial"/>
                <a:cs typeface="Arial"/>
              </a:rPr>
              <a:t>Publications </a:t>
            </a:r>
            <a:r>
              <a:rPr lang="en-US" sz="2800" dirty="0" smtClean="0">
                <a:latin typeface="Arial"/>
                <a:cs typeface="Arial"/>
              </a:rPr>
              <a:t>(</a:t>
            </a:r>
            <a:r>
              <a:rPr lang="en-US" sz="2800" dirty="0" smtClean="0"/>
              <a:t>77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+ book </a:t>
            </a:r>
            <a:r>
              <a:rPr lang="en-US" sz="2800" dirty="0" smtClean="0">
                <a:latin typeface="Arial"/>
                <a:cs typeface="Arial"/>
              </a:rPr>
              <a:t>since 2009)</a:t>
            </a:r>
            <a:endParaRPr lang="en-US" sz="2800" dirty="0" smtClean="0">
              <a:latin typeface="Arial"/>
              <a:cs typeface="Arial"/>
            </a:endParaRPr>
          </a:p>
          <a:p>
            <a:pPr>
              <a:buFont typeface="Wingdings" charset="2"/>
              <a:buChar char="Ø"/>
            </a:pPr>
            <a:r>
              <a:rPr lang="en-US" sz="2800" dirty="0" smtClean="0">
                <a:latin typeface="Arial"/>
                <a:cs typeface="Arial"/>
              </a:rPr>
              <a:t>Awards (since </a:t>
            </a:r>
            <a:r>
              <a:rPr lang="en-US" sz="2800" dirty="0" smtClean="0">
                <a:latin typeface="Arial"/>
                <a:cs typeface="Arial"/>
              </a:rPr>
              <a:t>2009)</a:t>
            </a:r>
            <a:endParaRPr lang="en-US" sz="2800" dirty="0" smtClean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NOAA Bronze </a:t>
            </a:r>
            <a:r>
              <a:rPr lang="en-US" sz="2400" dirty="0" smtClean="0">
                <a:latin typeface="Arial"/>
                <a:cs typeface="Arial"/>
              </a:rPr>
              <a:t>Medal (2011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AMS </a:t>
            </a:r>
            <a:r>
              <a:rPr lang="en-US" sz="2400" dirty="0" smtClean="0">
                <a:latin typeface="Arial"/>
                <a:cs typeface="Arial"/>
              </a:rPr>
              <a:t>Editor’s Award (2013)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Arial"/>
                <a:cs typeface="Arial"/>
              </a:rPr>
              <a:t>Dept. of Interior Cooperative Conservation Award (2009</a:t>
            </a:r>
            <a:r>
              <a:rPr lang="en-US" sz="2400" dirty="0" smtClean="0"/>
              <a:t>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NASA </a:t>
            </a:r>
            <a:r>
              <a:rPr lang="en-US" sz="2400" dirty="0"/>
              <a:t>Robert H. Goddard Award for Exceptional Achievement in </a:t>
            </a:r>
            <a:r>
              <a:rPr lang="en-US" sz="2400" dirty="0" smtClean="0"/>
              <a:t>Science (2014)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4-12-23 at 12.3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42" y="1127718"/>
            <a:ext cx="1828800" cy="27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80903" y="4387797"/>
            <a:ext cx="7182194" cy="193899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GOAL 3: Intend to achieve the proven capability to reliably predict flash flooding for both urban and complex landscapes several hours in advance</a:t>
            </a:r>
          </a:p>
          <a:p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solidFill>
                  <a:srgbClr val="001526"/>
                </a:solidFill>
                <a:latin typeface="Arial"/>
                <a:cs typeface="Arial"/>
              </a:rPr>
              <a:t>MRMS, FLASH, HWT-hydro (testing), CI-FLOW</a:t>
            </a:r>
            <a:endParaRPr lang="en-US" sz="2400" dirty="0">
              <a:solidFill>
                <a:srgbClr val="001526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41391"/>
              </p:ext>
            </p:extLst>
          </p:nvPr>
        </p:nvGraphicFramePr>
        <p:xfrm>
          <a:off x="779463" y="1801813"/>
          <a:ext cx="755952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79762"/>
                <a:gridCol w="3779762"/>
              </a:tblGrid>
              <a:tr h="522071"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solidFill>
                            <a:srgbClr val="A6A6A6"/>
                          </a:solidFill>
                          <a:latin typeface="Arial"/>
                          <a:cs typeface="Arial"/>
                        </a:rPr>
                        <a:t>Probabilistic guidance products</a:t>
                      </a:r>
                    </a:p>
                    <a:p>
                      <a:pPr marL="34290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/>
                          <a:cs typeface="Arial"/>
                        </a:rPr>
                        <a:t>Enhanced radar technology</a:t>
                      </a:r>
                    </a:p>
                    <a:p>
                      <a:pPr marL="342900" indent="-34290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Improved flash</a:t>
                      </a:r>
                      <a:r>
                        <a:rPr lang="en-US" sz="2400" baseline="0" dirty="0" smtClean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flood prediction</a:t>
                      </a:r>
                      <a:endParaRPr lang="en-US" sz="2400" dirty="0" smtClean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A6A6A6"/>
                          </a:solidFill>
                          <a:latin typeface="Arial"/>
                          <a:cs typeface="Arial"/>
                        </a:rPr>
                        <a:t>Lightning</a:t>
                      </a:r>
                      <a:r>
                        <a:rPr lang="en-US" sz="2400" baseline="0" dirty="0" smtClean="0">
                          <a:solidFill>
                            <a:srgbClr val="A6A6A6"/>
                          </a:solidFill>
                          <a:latin typeface="Arial"/>
                          <a:cs typeface="Arial"/>
                        </a:rPr>
                        <a:t> warnings</a:t>
                      </a:r>
                      <a:endParaRPr lang="en-US" sz="2400" dirty="0" smtClean="0">
                        <a:solidFill>
                          <a:srgbClr val="A6A6A6"/>
                        </a:solidFill>
                        <a:latin typeface="Arial"/>
                        <a:cs typeface="Arial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rgbClr val="A6A6A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Observing systems for CI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2400" kern="1200" dirty="0" smtClean="0">
                          <a:solidFill>
                            <a:srgbClr val="0015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Probabilistic</a:t>
                      </a:r>
                      <a:r>
                        <a:rPr lang="en-US" sz="2400" kern="1200" baseline="0" dirty="0" smtClean="0">
                          <a:solidFill>
                            <a:srgbClr val="0015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warning uncertainties</a:t>
                      </a:r>
                      <a:endParaRPr lang="en-US" sz="2400" kern="1200" dirty="0" smtClean="0">
                        <a:solidFill>
                          <a:srgbClr val="001526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1" y="645453"/>
            <a:ext cx="8238299" cy="722009"/>
          </a:xfrm>
        </p:spPr>
        <p:txBody>
          <a:bodyPr>
            <a:noAutofit/>
          </a:bodyPr>
          <a:lstStyle/>
          <a:p>
            <a:r>
              <a:rPr lang="en-US" cap="none" dirty="0" smtClean="0"/>
              <a:t>NSSL Grand Scientific Challenges</a:t>
            </a:r>
            <a:endParaRPr lang="en-US" cap="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4798" y="6452783"/>
            <a:ext cx="4174404" cy="365125"/>
          </a:xfrm>
        </p:spPr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1734" y="1284957"/>
            <a:ext cx="594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Hydro Warnings </a:t>
            </a:r>
            <a:r>
              <a:rPr lang="en-US" sz="2800" dirty="0">
                <a:latin typeface="Arial"/>
                <a:cs typeface="Arial"/>
              </a:rPr>
              <a:t>R&amp;D Contribution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0903" y="4387797"/>
            <a:ext cx="7182194" cy="193899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GOAL 6: Provide grid-based probabilistic uncertainty information for high-impact weather to reduce warning false alarms </a:t>
            </a:r>
          </a:p>
          <a:p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solidFill>
                  <a:srgbClr val="001526"/>
                </a:solidFill>
                <a:latin typeface="Arial"/>
                <a:cs typeface="Arial"/>
              </a:rPr>
              <a:t>FLASH through FACETS</a:t>
            </a:r>
            <a:endParaRPr lang="en-US" sz="2400" dirty="0">
              <a:solidFill>
                <a:srgbClr val="0015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0256" y="1488728"/>
            <a:ext cx="7583488" cy="4778469"/>
          </a:xfrm>
        </p:spPr>
        <p:txBody>
          <a:bodyPr>
            <a:noAutofit/>
          </a:bodyPr>
          <a:lstStyle/>
          <a:p>
            <a:r>
              <a:rPr lang="en-US" sz="2800" dirty="0"/>
              <a:t>Provide </a:t>
            </a:r>
            <a:r>
              <a:rPr lang="en-US" sz="2800" dirty="0" smtClean="0"/>
              <a:t>information and </a:t>
            </a:r>
            <a:r>
              <a:rPr lang="en-US" sz="2800" dirty="0"/>
              <a:t>services to make communities more </a:t>
            </a:r>
            <a:r>
              <a:rPr lang="en-US" sz="2800" dirty="0" smtClean="0"/>
              <a:t>resilient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MRMS, CI-FLOW, </a:t>
            </a:r>
            <a:r>
              <a:rPr lang="en-US" sz="2400" dirty="0" smtClean="0">
                <a:solidFill>
                  <a:srgbClr val="FF0000"/>
                </a:solidFill>
              </a:rPr>
              <a:t>FLASH, PARISE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Evolve </a:t>
            </a:r>
            <a:r>
              <a:rPr lang="en-US" sz="2800" dirty="0"/>
              <a:t>the Weather </a:t>
            </a:r>
            <a:r>
              <a:rPr lang="en-US" sz="2800" dirty="0" smtClean="0"/>
              <a:t>Service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MRMS, FLASH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Invest </a:t>
            </a:r>
            <a:r>
              <a:rPr lang="en-US" sz="2800" dirty="0"/>
              <a:t>in </a:t>
            </a:r>
            <a:r>
              <a:rPr lang="en-US" sz="2800" dirty="0" smtClean="0"/>
              <a:t>observational infrastructure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Gap filling radar studies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Achieve organizational excellence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MRMS transition to operations example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86606" y="714777"/>
            <a:ext cx="7583488" cy="954209"/>
          </a:xfrm>
        </p:spPr>
        <p:txBody>
          <a:bodyPr/>
          <a:lstStyle/>
          <a:p>
            <a:r>
              <a:rPr lang="en-US" dirty="0" smtClean="0"/>
              <a:t>NOAA Priorities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1-30 at 1.33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44" y="3417888"/>
            <a:ext cx="1371600" cy="1387549"/>
          </a:xfrm>
          <a:prstGeom prst="rect">
            <a:avLst/>
          </a:prstGeom>
        </p:spPr>
      </p:pic>
      <p:pic>
        <p:nvPicPr>
          <p:cNvPr id="7" name="Picture 6" descr="Screen Shot 2015-01-30 at 1.24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722009"/>
            <a:ext cx="2065253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9" y="740170"/>
            <a:ext cx="7583488" cy="732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Performance, Quality, Relevance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256" y="1357559"/>
            <a:ext cx="7583488" cy="4913843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R2O </a:t>
            </a:r>
            <a:r>
              <a:rPr lang="en-US" sz="2800" dirty="0" smtClean="0"/>
              <a:t>Process: MRMS Transition – </a:t>
            </a:r>
            <a:r>
              <a:rPr lang="en-US" sz="2800" i="1" dirty="0" smtClean="0"/>
              <a:t>Howard</a:t>
            </a:r>
            <a:endParaRPr lang="en-US" sz="2800" i="1" dirty="0"/>
          </a:p>
          <a:p>
            <a:r>
              <a:rPr lang="en-US" sz="2800" dirty="0" smtClean="0"/>
              <a:t>MRMS</a:t>
            </a:r>
            <a:r>
              <a:rPr lang="en-US" sz="2800" dirty="0"/>
              <a:t>-Hydro </a:t>
            </a:r>
            <a:r>
              <a:rPr lang="en-US" sz="2800" dirty="0" smtClean="0"/>
              <a:t>– </a:t>
            </a:r>
            <a:r>
              <a:rPr lang="en-US" sz="2800" i="1" dirty="0" smtClean="0"/>
              <a:t>Zhang</a:t>
            </a:r>
          </a:p>
          <a:p>
            <a:r>
              <a:rPr lang="en-US" sz="2800" dirty="0"/>
              <a:t>Flooded Locations And Simulated Hydrographs Project (FLASH) – </a:t>
            </a:r>
            <a:r>
              <a:rPr lang="en-US" sz="2800" i="1" dirty="0" err="1" smtClean="0"/>
              <a:t>Gourley</a:t>
            </a:r>
            <a:endParaRPr lang="en-US" sz="2800" i="1" dirty="0"/>
          </a:p>
          <a:p>
            <a:r>
              <a:rPr lang="en-US" sz="2800" dirty="0" smtClean="0"/>
              <a:t>MRMS</a:t>
            </a:r>
            <a:r>
              <a:rPr lang="en-US" sz="2800" dirty="0"/>
              <a:t>-Severe </a:t>
            </a:r>
            <a:r>
              <a:rPr lang="en-US" sz="2800" dirty="0" smtClean="0"/>
              <a:t>– </a:t>
            </a:r>
            <a:r>
              <a:rPr lang="en-US" sz="2800" i="1" dirty="0" smtClean="0"/>
              <a:t>Smith</a:t>
            </a:r>
            <a:endParaRPr lang="en-US" sz="2800" i="1" dirty="0"/>
          </a:p>
          <a:p>
            <a:r>
              <a:rPr lang="en-US" sz="2800" dirty="0" smtClean="0"/>
              <a:t>MRMS &amp; Hydro-meteorological Research Q&amp;A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61620" y="5748182"/>
            <a:ext cx="5382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See also electronic posters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 descr="Screen Shot 2015-01-30 at 1.30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47" y="2209073"/>
            <a:ext cx="1371600" cy="108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Successes</a:t>
            </a:r>
          </a:p>
          <a:p>
            <a:pPr lvl="1"/>
            <a:r>
              <a:rPr lang="en-US" dirty="0" smtClean="0"/>
              <a:t>MRMS </a:t>
            </a:r>
            <a:r>
              <a:rPr lang="en-US" dirty="0" smtClean="0"/>
              <a:t>&amp; FLASH proven technologies for </a:t>
            </a:r>
            <a:r>
              <a:rPr lang="en-US" dirty="0" err="1" smtClean="0"/>
              <a:t>hydroMet</a:t>
            </a:r>
            <a:endParaRPr lang="en-US" dirty="0" smtClean="0"/>
          </a:p>
          <a:p>
            <a:pPr lvl="1"/>
            <a:r>
              <a:rPr lang="en-US" dirty="0" smtClean="0"/>
              <a:t>Successful </a:t>
            </a:r>
            <a:r>
              <a:rPr lang="en-US" dirty="0" smtClean="0"/>
              <a:t>MRMS transition to </a:t>
            </a:r>
            <a:r>
              <a:rPr lang="en-US" dirty="0" smtClean="0"/>
              <a:t>NWS operations</a:t>
            </a:r>
          </a:p>
          <a:p>
            <a:pPr lvl="1"/>
            <a:r>
              <a:rPr lang="en-US" dirty="0" smtClean="0"/>
              <a:t>Gap filling radar technology useful in the west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Remaining </a:t>
            </a:r>
            <a:r>
              <a:rPr lang="en-US" dirty="0" smtClean="0"/>
              <a:t>Challenges</a:t>
            </a:r>
          </a:p>
          <a:p>
            <a:pPr lvl="1" indent="-342900"/>
            <a:r>
              <a:rPr lang="en-US" dirty="0" smtClean="0"/>
              <a:t>Dual-Pol application to winter/snow amounts</a:t>
            </a:r>
          </a:p>
          <a:p>
            <a:pPr lvl="1" indent="-342900"/>
            <a:r>
              <a:rPr lang="en-US" dirty="0" smtClean="0"/>
              <a:t>Continue to improve QPE nationally in all seasons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pres-c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2015-review-pres-c.thmx</Template>
  <TotalTime>5548</TotalTime>
  <Words>710</Words>
  <Application>Microsoft Macintosh PowerPoint</Application>
  <PresentationFormat>On-screen Show (4:3)</PresentationFormat>
  <Paragraphs>99</Paragraphs>
  <Slides>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2015-review-pres-c</vt:lpstr>
      <vt:lpstr>Document</vt:lpstr>
      <vt:lpstr>MRMS &amp; Hydro-Meteorological Research</vt:lpstr>
      <vt:lpstr>Results from 2009 Review </vt:lpstr>
      <vt:lpstr>Performance</vt:lpstr>
      <vt:lpstr>Relevance (HydroMet &amp; MRMS)</vt:lpstr>
      <vt:lpstr>Quality</vt:lpstr>
      <vt:lpstr>NSSL Grand Scientific Challenges</vt:lpstr>
      <vt:lpstr>NOAA Priorities</vt:lpstr>
      <vt:lpstr>Performance, Quality, Relevance</vt:lpstr>
      <vt:lpstr>Summary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David Jorgensen</cp:lastModifiedBy>
  <cp:revision>125</cp:revision>
  <dcterms:created xsi:type="dcterms:W3CDTF">2014-10-24T15:10:25Z</dcterms:created>
  <dcterms:modified xsi:type="dcterms:W3CDTF">2015-02-11T06:27:37Z</dcterms:modified>
</cp:coreProperties>
</file>