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60" r:id="rId1"/>
  </p:sldMasterIdLst>
  <p:notesMasterIdLst>
    <p:notesMasterId r:id="rId14"/>
  </p:notesMasterIdLst>
  <p:handoutMasterIdLst>
    <p:handoutMasterId r:id="rId15"/>
  </p:handoutMasterIdLst>
  <p:sldIdLst>
    <p:sldId id="256" r:id="rId2"/>
    <p:sldId id="354" r:id="rId3"/>
    <p:sldId id="366" r:id="rId4"/>
    <p:sldId id="356" r:id="rId5"/>
    <p:sldId id="355" r:id="rId6"/>
    <p:sldId id="368" r:id="rId7"/>
    <p:sldId id="370" r:id="rId8"/>
    <p:sldId id="359" r:id="rId9"/>
    <p:sldId id="360" r:id="rId10"/>
    <p:sldId id="363" r:id="rId11"/>
    <p:sldId id="365" r:id="rId12"/>
    <p:sldId id="364"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163B63C-A429-41E2-9F20-B0822594D3D6}">
          <p14:sldIdLst>
            <p14:sldId id="256"/>
            <p14:sldId id="354"/>
            <p14:sldId id="366"/>
            <p14:sldId id="356"/>
            <p14:sldId id="355"/>
            <p14:sldId id="368"/>
            <p14:sldId id="370"/>
            <p14:sldId id="359"/>
            <p14:sldId id="360"/>
            <p14:sldId id="363"/>
            <p14:sldId id="365"/>
            <p14:sldId id="36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a:srgbClr val="003366"/>
    <a:srgbClr val="339933"/>
    <a:srgbClr val="FF7979"/>
    <a:srgbClr val="6CCE6C"/>
    <a:srgbClr val="006600"/>
    <a:srgbClr val="A5FFB0"/>
    <a:srgbClr val="009900"/>
    <a:srgbClr val="008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77251" autoAdjust="0"/>
  </p:normalViewPr>
  <p:slideViewPr>
    <p:cSldViewPr showGuides="1">
      <p:cViewPr>
        <p:scale>
          <a:sx n="66" d="100"/>
          <a:sy n="66" d="100"/>
        </p:scale>
        <p:origin x="-2200" y="-1232"/>
      </p:cViewPr>
      <p:guideLst>
        <p:guide orient="horz" pos="3840"/>
        <p:guide pos="41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74" d="100"/>
          <a:sy n="74" d="100"/>
        </p:scale>
        <p:origin x="-2846"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image" Target="../media/image13.png"/><Relationship Id="rId2" Type="http://schemas.openxmlformats.org/officeDocument/2006/relationships/image" Target="../media/image14.png"/></Relationships>
</file>

<file path=ppt/diagrams/_rels/data2.xml.rels><?xml version="1.0" encoding="UTF-8" standalone="yes"?>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image" Target="../media/image13.png"/><Relationship Id="rId2"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E7A872-5A60-457B-8B73-D20C297872BB}" type="doc">
      <dgm:prSet loTypeId="urn:microsoft.com/office/officeart/2005/8/layout/vList4" loCatId="picture" qsTypeId="urn:microsoft.com/office/officeart/2005/8/quickstyle/simple2" qsCatId="simple" csTypeId="urn:microsoft.com/office/officeart/2005/8/colors/colorful4" csCatId="colorful" phldr="1"/>
      <dgm:spPr/>
    </dgm:pt>
    <dgm:pt modelId="{3CA03200-D77E-42FF-A821-B2B8914F2A16}">
      <dgm:prSet phldrT="[Text]"/>
      <dgm:spPr/>
      <dgm:t>
        <a:bodyPr/>
        <a:lstStyle/>
        <a:p>
          <a:r>
            <a:rPr lang="en-US" smtClean="0"/>
            <a:t>Provide information and services to make communities more resilient</a:t>
          </a:r>
          <a:endParaRPr lang="en-US" dirty="0"/>
        </a:p>
      </dgm:t>
    </dgm:pt>
    <dgm:pt modelId="{4293BAFD-87F9-41D8-807C-BC4993DB354E}" type="parTrans" cxnId="{AAFA23AD-41CA-42A1-90EF-412BBA48433B}">
      <dgm:prSet/>
      <dgm:spPr/>
      <dgm:t>
        <a:bodyPr/>
        <a:lstStyle/>
        <a:p>
          <a:endParaRPr lang="en-US"/>
        </a:p>
      </dgm:t>
    </dgm:pt>
    <dgm:pt modelId="{0DCC4330-C0ED-49F7-B411-17892F0ACFF1}" type="sibTrans" cxnId="{AAFA23AD-41CA-42A1-90EF-412BBA48433B}">
      <dgm:prSet/>
      <dgm:spPr/>
      <dgm:t>
        <a:bodyPr/>
        <a:lstStyle/>
        <a:p>
          <a:endParaRPr lang="en-US"/>
        </a:p>
      </dgm:t>
    </dgm:pt>
    <dgm:pt modelId="{44F694D1-BD93-45EA-92CE-469B2BE7FA50}">
      <dgm:prSet phldrT="[Text]"/>
      <dgm:spPr/>
      <dgm:t>
        <a:bodyPr/>
        <a:lstStyle/>
        <a:p>
          <a:r>
            <a:rPr lang="en-US" b="0" i="0" baseline="0" smtClean="0">
              <a:effectLst/>
              <a:latin typeface="+mn-lt"/>
              <a:ea typeface="+mn-ea"/>
              <a:cs typeface="+mn-cs"/>
            </a:rPr>
            <a:t>Evolve the Weather Service</a:t>
          </a:r>
          <a:endParaRPr lang="en-US" dirty="0"/>
        </a:p>
      </dgm:t>
    </dgm:pt>
    <dgm:pt modelId="{55C5FA10-AD52-4FA8-AC74-876DA0EA30FD}" type="parTrans" cxnId="{F3EC49C6-B709-46CE-B839-1174A7E3CF56}">
      <dgm:prSet/>
      <dgm:spPr/>
      <dgm:t>
        <a:bodyPr/>
        <a:lstStyle/>
        <a:p>
          <a:endParaRPr lang="en-US"/>
        </a:p>
      </dgm:t>
    </dgm:pt>
    <dgm:pt modelId="{2AD3C883-269F-4E98-B4EF-50111B0083DF}" type="sibTrans" cxnId="{F3EC49C6-B709-46CE-B839-1174A7E3CF56}">
      <dgm:prSet/>
      <dgm:spPr/>
      <dgm:t>
        <a:bodyPr/>
        <a:lstStyle/>
        <a:p>
          <a:endParaRPr lang="en-US"/>
        </a:p>
      </dgm:t>
    </dgm:pt>
    <dgm:pt modelId="{B8FC1DC0-B570-4EF5-BE44-BFBB4FD58034}">
      <dgm:prSet phldrT="[Text]"/>
      <dgm:spPr/>
      <dgm:t>
        <a:bodyPr/>
        <a:lstStyle/>
        <a:p>
          <a:r>
            <a:rPr lang="en-US" b="0" i="0" baseline="0" smtClean="0">
              <a:effectLst/>
              <a:latin typeface="+mn-lt"/>
              <a:ea typeface="+mn-ea"/>
              <a:cs typeface="+mn-cs"/>
            </a:rPr>
            <a:t>Invest in observational infrastructure</a:t>
          </a:r>
          <a:endParaRPr lang="en-US" dirty="0"/>
        </a:p>
      </dgm:t>
    </dgm:pt>
    <dgm:pt modelId="{273D5AE9-9F1D-49F6-8735-38EA0CDDAE7B}" type="parTrans" cxnId="{8F131418-B042-49E8-9F11-694F3B39DE2F}">
      <dgm:prSet/>
      <dgm:spPr/>
      <dgm:t>
        <a:bodyPr/>
        <a:lstStyle/>
        <a:p>
          <a:endParaRPr lang="en-US"/>
        </a:p>
      </dgm:t>
    </dgm:pt>
    <dgm:pt modelId="{31A2B476-DD46-4513-BE14-593B4FC90658}" type="sibTrans" cxnId="{8F131418-B042-49E8-9F11-694F3B39DE2F}">
      <dgm:prSet/>
      <dgm:spPr/>
      <dgm:t>
        <a:bodyPr/>
        <a:lstStyle/>
        <a:p>
          <a:endParaRPr lang="en-US"/>
        </a:p>
      </dgm:t>
    </dgm:pt>
    <dgm:pt modelId="{76D84A58-39B5-4843-92F0-33CBB8EA627E}">
      <dgm:prSet phldrT="[Text]"/>
      <dgm:spPr/>
      <dgm:t>
        <a:bodyPr/>
        <a:lstStyle/>
        <a:p>
          <a:r>
            <a:rPr lang="en-US" b="0" i="0" baseline="0" dirty="0" smtClean="0">
              <a:effectLst/>
              <a:latin typeface="+mn-lt"/>
              <a:ea typeface="+mn-ea"/>
              <a:cs typeface="+mn-cs"/>
            </a:rPr>
            <a:t>Achieve organizational excellence</a:t>
          </a:r>
          <a:endParaRPr lang="en-US" dirty="0"/>
        </a:p>
      </dgm:t>
    </dgm:pt>
    <dgm:pt modelId="{523EEC34-74DD-4891-B99E-D1D6BEAF84C9}" type="parTrans" cxnId="{3930DCC7-7F64-4E9D-816A-BC20ABF5112E}">
      <dgm:prSet/>
      <dgm:spPr/>
      <dgm:t>
        <a:bodyPr/>
        <a:lstStyle/>
        <a:p>
          <a:endParaRPr lang="en-US"/>
        </a:p>
      </dgm:t>
    </dgm:pt>
    <dgm:pt modelId="{1E888995-50CB-407E-A857-B75147AEC99F}" type="sibTrans" cxnId="{3930DCC7-7F64-4E9D-816A-BC20ABF5112E}">
      <dgm:prSet/>
      <dgm:spPr/>
      <dgm:t>
        <a:bodyPr/>
        <a:lstStyle/>
        <a:p>
          <a:endParaRPr lang="en-US"/>
        </a:p>
      </dgm:t>
    </dgm:pt>
    <dgm:pt modelId="{A11FDCB5-EBFF-4769-9E64-17282FE2846F}" type="pres">
      <dgm:prSet presAssocID="{9EE7A872-5A60-457B-8B73-D20C297872BB}" presName="linear" presStyleCnt="0">
        <dgm:presLayoutVars>
          <dgm:dir/>
          <dgm:resizeHandles val="exact"/>
        </dgm:presLayoutVars>
      </dgm:prSet>
      <dgm:spPr/>
    </dgm:pt>
    <dgm:pt modelId="{C1B3B037-1E4C-4C10-A860-4AE70DB70319}" type="pres">
      <dgm:prSet presAssocID="{3CA03200-D77E-42FF-A821-B2B8914F2A16}" presName="comp" presStyleCnt="0"/>
      <dgm:spPr/>
    </dgm:pt>
    <dgm:pt modelId="{61FEB7AF-7202-4400-B90F-70D4B08A758B}" type="pres">
      <dgm:prSet presAssocID="{3CA03200-D77E-42FF-A821-B2B8914F2A16}" presName="box" presStyleLbl="node1" presStyleIdx="0" presStyleCnt="4"/>
      <dgm:spPr/>
      <dgm:t>
        <a:bodyPr/>
        <a:lstStyle/>
        <a:p>
          <a:endParaRPr lang="en-US"/>
        </a:p>
      </dgm:t>
    </dgm:pt>
    <dgm:pt modelId="{06F3F9C1-E339-40F8-B4C6-95B1FBBD62EC}" type="pres">
      <dgm:prSet presAssocID="{3CA03200-D77E-42FF-A821-B2B8914F2A16}" presName="img" presStyleLbl="fgImgPlace1" presStyleIdx="0" presStyleCnt="4"/>
      <dgm:spPr>
        <a:blipFill dpi="0" rotWithShape="1">
          <a:blip xmlns:r="http://schemas.openxmlformats.org/officeDocument/2006/relationships" r:embed="rId1"/>
          <a:srcRect/>
          <a:tile tx="12700" ty="-95250" sx="100000" sy="100000" flip="none" algn="t"/>
        </a:blipFill>
      </dgm:spPr>
    </dgm:pt>
    <dgm:pt modelId="{93350E29-C79E-4E56-86B8-BB9263332C35}" type="pres">
      <dgm:prSet presAssocID="{3CA03200-D77E-42FF-A821-B2B8914F2A16}" presName="text" presStyleLbl="node1" presStyleIdx="0" presStyleCnt="4">
        <dgm:presLayoutVars>
          <dgm:bulletEnabled val="1"/>
        </dgm:presLayoutVars>
      </dgm:prSet>
      <dgm:spPr/>
      <dgm:t>
        <a:bodyPr/>
        <a:lstStyle/>
        <a:p>
          <a:endParaRPr lang="en-US"/>
        </a:p>
      </dgm:t>
    </dgm:pt>
    <dgm:pt modelId="{3E8C053D-3B77-4FAD-ADA3-31E81568D96E}" type="pres">
      <dgm:prSet presAssocID="{0DCC4330-C0ED-49F7-B411-17892F0ACFF1}" presName="spacer" presStyleCnt="0"/>
      <dgm:spPr/>
    </dgm:pt>
    <dgm:pt modelId="{4B03CA8B-FB6B-4BCE-98FD-431381CE56C8}" type="pres">
      <dgm:prSet presAssocID="{44F694D1-BD93-45EA-92CE-469B2BE7FA50}" presName="comp" presStyleCnt="0"/>
      <dgm:spPr/>
    </dgm:pt>
    <dgm:pt modelId="{E978DFA4-2E13-4725-9C5D-D576E48FC6A9}" type="pres">
      <dgm:prSet presAssocID="{44F694D1-BD93-45EA-92CE-469B2BE7FA50}" presName="box" presStyleLbl="node1" presStyleIdx="1" presStyleCnt="4"/>
      <dgm:spPr/>
      <dgm:t>
        <a:bodyPr/>
        <a:lstStyle/>
        <a:p>
          <a:endParaRPr lang="en-US"/>
        </a:p>
      </dgm:t>
    </dgm:pt>
    <dgm:pt modelId="{C1960F85-D9B4-4702-BA33-08C0EA22C682}" type="pres">
      <dgm:prSet presAssocID="{44F694D1-BD93-45EA-92CE-469B2BE7FA50}" presName="img" presStyleLbl="fgImgPlace1" presStyleIdx="1" presStyleCnt="4"/>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tile tx="0" ty="0" sx="100000" sy="100000" flip="none" algn="ctr"/>
        </a:blipFill>
      </dgm:spPr>
    </dgm:pt>
    <dgm:pt modelId="{40BBAEC8-FF4C-4241-9EDD-28695A923BD5}" type="pres">
      <dgm:prSet presAssocID="{44F694D1-BD93-45EA-92CE-469B2BE7FA50}" presName="text" presStyleLbl="node1" presStyleIdx="1" presStyleCnt="4">
        <dgm:presLayoutVars>
          <dgm:bulletEnabled val="1"/>
        </dgm:presLayoutVars>
      </dgm:prSet>
      <dgm:spPr/>
      <dgm:t>
        <a:bodyPr/>
        <a:lstStyle/>
        <a:p>
          <a:endParaRPr lang="en-US"/>
        </a:p>
      </dgm:t>
    </dgm:pt>
    <dgm:pt modelId="{38C81333-8EA9-45B9-BE20-2C504151D341}" type="pres">
      <dgm:prSet presAssocID="{2AD3C883-269F-4E98-B4EF-50111B0083DF}" presName="spacer" presStyleCnt="0"/>
      <dgm:spPr/>
    </dgm:pt>
    <dgm:pt modelId="{93EC7AF9-859D-461D-B544-52BC6F601695}" type="pres">
      <dgm:prSet presAssocID="{B8FC1DC0-B570-4EF5-BE44-BFBB4FD58034}" presName="comp" presStyleCnt="0"/>
      <dgm:spPr/>
    </dgm:pt>
    <dgm:pt modelId="{4B32D5F4-5367-4518-ACF6-99B98536CD9F}" type="pres">
      <dgm:prSet presAssocID="{B8FC1DC0-B570-4EF5-BE44-BFBB4FD58034}" presName="box" presStyleLbl="node1" presStyleIdx="2" presStyleCnt="4"/>
      <dgm:spPr/>
      <dgm:t>
        <a:bodyPr/>
        <a:lstStyle/>
        <a:p>
          <a:endParaRPr lang="en-US"/>
        </a:p>
      </dgm:t>
    </dgm:pt>
    <dgm:pt modelId="{2C611BD9-498F-40E1-A95A-7EDE2BCCC52D}" type="pres">
      <dgm:prSet presAssocID="{B8FC1DC0-B570-4EF5-BE44-BFBB4FD58034}" presName="img" presStyleLbl="fgImgPlace1" presStyleIdx="2" presStyleCnt="4"/>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tile tx="0" ty="0" sx="100000" sy="100000" flip="none" algn="ctr"/>
        </a:blipFill>
      </dgm:spPr>
    </dgm:pt>
    <dgm:pt modelId="{2E72F68C-24DC-4FBC-8B49-2AEB13BE3E3D}" type="pres">
      <dgm:prSet presAssocID="{B8FC1DC0-B570-4EF5-BE44-BFBB4FD58034}" presName="text" presStyleLbl="node1" presStyleIdx="2" presStyleCnt="4">
        <dgm:presLayoutVars>
          <dgm:bulletEnabled val="1"/>
        </dgm:presLayoutVars>
      </dgm:prSet>
      <dgm:spPr/>
      <dgm:t>
        <a:bodyPr/>
        <a:lstStyle/>
        <a:p>
          <a:endParaRPr lang="en-US"/>
        </a:p>
      </dgm:t>
    </dgm:pt>
    <dgm:pt modelId="{43F53CFE-08A8-44B2-8B63-425A3737E539}" type="pres">
      <dgm:prSet presAssocID="{31A2B476-DD46-4513-BE14-593B4FC90658}" presName="spacer" presStyleCnt="0"/>
      <dgm:spPr/>
    </dgm:pt>
    <dgm:pt modelId="{CF489A35-7228-4159-9A49-EDB91339F8FA}" type="pres">
      <dgm:prSet presAssocID="{76D84A58-39B5-4843-92F0-33CBB8EA627E}" presName="comp" presStyleCnt="0"/>
      <dgm:spPr/>
    </dgm:pt>
    <dgm:pt modelId="{7ED6101D-A69D-4325-8CAF-AEF8747BAC0C}" type="pres">
      <dgm:prSet presAssocID="{76D84A58-39B5-4843-92F0-33CBB8EA627E}" presName="box" presStyleLbl="node1" presStyleIdx="3" presStyleCnt="4"/>
      <dgm:spPr/>
      <dgm:t>
        <a:bodyPr/>
        <a:lstStyle/>
        <a:p>
          <a:endParaRPr lang="en-US"/>
        </a:p>
      </dgm:t>
    </dgm:pt>
    <dgm:pt modelId="{251061E5-5F71-4BF6-AA0C-CE498863FD22}" type="pres">
      <dgm:prSet presAssocID="{76D84A58-39B5-4843-92F0-33CBB8EA627E}" presName="img" presStyleLbl="fgImgPlace1" presStyleIdx="3" presStyleCnt="4"/>
      <dgm:spPr>
        <a:blipFill dpi="0" rotWithShape="1">
          <a:blip xmlns:r="http://schemas.openxmlformats.org/officeDocument/2006/relationships" r:embed="rId4" cstate="screen">
            <a:extLst>
              <a:ext uri="{28A0092B-C50C-407E-A947-70E740481C1C}">
                <a14:useLocalDpi xmlns:a14="http://schemas.microsoft.com/office/drawing/2010/main"/>
              </a:ext>
            </a:extLst>
          </a:blip>
          <a:srcRect/>
          <a:tile tx="0" ty="-139700" sx="100000" sy="100000" flip="none" algn="ctr"/>
        </a:blipFill>
      </dgm:spPr>
    </dgm:pt>
    <dgm:pt modelId="{EE9AEA44-D538-4539-B3F6-2C78AADE9763}" type="pres">
      <dgm:prSet presAssocID="{76D84A58-39B5-4843-92F0-33CBB8EA627E}" presName="text" presStyleLbl="node1" presStyleIdx="3" presStyleCnt="4">
        <dgm:presLayoutVars>
          <dgm:bulletEnabled val="1"/>
        </dgm:presLayoutVars>
      </dgm:prSet>
      <dgm:spPr/>
      <dgm:t>
        <a:bodyPr/>
        <a:lstStyle/>
        <a:p>
          <a:endParaRPr lang="en-US"/>
        </a:p>
      </dgm:t>
    </dgm:pt>
  </dgm:ptLst>
  <dgm:cxnLst>
    <dgm:cxn modelId="{AAFA23AD-41CA-42A1-90EF-412BBA48433B}" srcId="{9EE7A872-5A60-457B-8B73-D20C297872BB}" destId="{3CA03200-D77E-42FF-A821-B2B8914F2A16}" srcOrd="0" destOrd="0" parTransId="{4293BAFD-87F9-41D8-807C-BC4993DB354E}" sibTransId="{0DCC4330-C0ED-49F7-B411-17892F0ACFF1}"/>
    <dgm:cxn modelId="{12B24D96-E34A-402E-8591-4578E5195BA1}" type="presOf" srcId="{3CA03200-D77E-42FF-A821-B2B8914F2A16}" destId="{61FEB7AF-7202-4400-B90F-70D4B08A758B}" srcOrd="0" destOrd="0" presId="urn:microsoft.com/office/officeart/2005/8/layout/vList4"/>
    <dgm:cxn modelId="{3930DCC7-7F64-4E9D-816A-BC20ABF5112E}" srcId="{9EE7A872-5A60-457B-8B73-D20C297872BB}" destId="{76D84A58-39B5-4843-92F0-33CBB8EA627E}" srcOrd="3" destOrd="0" parTransId="{523EEC34-74DD-4891-B99E-D1D6BEAF84C9}" sibTransId="{1E888995-50CB-407E-A857-B75147AEC99F}"/>
    <dgm:cxn modelId="{55A4FC44-96AC-4535-B971-105A8B051A3C}" type="presOf" srcId="{B8FC1DC0-B570-4EF5-BE44-BFBB4FD58034}" destId="{4B32D5F4-5367-4518-ACF6-99B98536CD9F}" srcOrd="0" destOrd="0" presId="urn:microsoft.com/office/officeart/2005/8/layout/vList4"/>
    <dgm:cxn modelId="{08E3EE4C-388A-420B-89B0-D64219FC637E}" type="presOf" srcId="{B8FC1DC0-B570-4EF5-BE44-BFBB4FD58034}" destId="{2E72F68C-24DC-4FBC-8B49-2AEB13BE3E3D}" srcOrd="1" destOrd="0" presId="urn:microsoft.com/office/officeart/2005/8/layout/vList4"/>
    <dgm:cxn modelId="{C652564D-084B-4DFA-8929-67C4C6BCE735}" type="presOf" srcId="{76D84A58-39B5-4843-92F0-33CBB8EA627E}" destId="{EE9AEA44-D538-4539-B3F6-2C78AADE9763}" srcOrd="1" destOrd="0" presId="urn:microsoft.com/office/officeart/2005/8/layout/vList4"/>
    <dgm:cxn modelId="{A4F67BD7-E9B0-450F-B476-B49DBBF08E5E}" type="presOf" srcId="{3CA03200-D77E-42FF-A821-B2B8914F2A16}" destId="{93350E29-C79E-4E56-86B8-BB9263332C35}" srcOrd="1" destOrd="0" presId="urn:microsoft.com/office/officeart/2005/8/layout/vList4"/>
    <dgm:cxn modelId="{88237D6E-05BD-4CCB-A1D6-6E5B3CF7AD41}" type="presOf" srcId="{9EE7A872-5A60-457B-8B73-D20C297872BB}" destId="{A11FDCB5-EBFF-4769-9E64-17282FE2846F}" srcOrd="0" destOrd="0" presId="urn:microsoft.com/office/officeart/2005/8/layout/vList4"/>
    <dgm:cxn modelId="{34CDE62C-220C-48E9-8FC1-D942B7EF7561}" type="presOf" srcId="{44F694D1-BD93-45EA-92CE-469B2BE7FA50}" destId="{E978DFA4-2E13-4725-9C5D-D576E48FC6A9}" srcOrd="0" destOrd="0" presId="urn:microsoft.com/office/officeart/2005/8/layout/vList4"/>
    <dgm:cxn modelId="{8F131418-B042-49E8-9F11-694F3B39DE2F}" srcId="{9EE7A872-5A60-457B-8B73-D20C297872BB}" destId="{B8FC1DC0-B570-4EF5-BE44-BFBB4FD58034}" srcOrd="2" destOrd="0" parTransId="{273D5AE9-9F1D-49F6-8735-38EA0CDDAE7B}" sibTransId="{31A2B476-DD46-4513-BE14-593B4FC90658}"/>
    <dgm:cxn modelId="{FD116CE5-B853-40E1-8902-0EF1C291C4A6}" type="presOf" srcId="{44F694D1-BD93-45EA-92CE-469B2BE7FA50}" destId="{40BBAEC8-FF4C-4241-9EDD-28695A923BD5}" srcOrd="1" destOrd="0" presId="urn:microsoft.com/office/officeart/2005/8/layout/vList4"/>
    <dgm:cxn modelId="{F3EC49C6-B709-46CE-B839-1174A7E3CF56}" srcId="{9EE7A872-5A60-457B-8B73-D20C297872BB}" destId="{44F694D1-BD93-45EA-92CE-469B2BE7FA50}" srcOrd="1" destOrd="0" parTransId="{55C5FA10-AD52-4FA8-AC74-876DA0EA30FD}" sibTransId="{2AD3C883-269F-4E98-B4EF-50111B0083DF}"/>
    <dgm:cxn modelId="{E6B68831-0041-484B-9070-84275062FB50}" type="presOf" srcId="{76D84A58-39B5-4843-92F0-33CBB8EA627E}" destId="{7ED6101D-A69D-4325-8CAF-AEF8747BAC0C}" srcOrd="0" destOrd="0" presId="urn:microsoft.com/office/officeart/2005/8/layout/vList4"/>
    <dgm:cxn modelId="{AB3F72CE-73BE-4FF8-94E8-7C84864EE32E}" type="presParOf" srcId="{A11FDCB5-EBFF-4769-9E64-17282FE2846F}" destId="{C1B3B037-1E4C-4C10-A860-4AE70DB70319}" srcOrd="0" destOrd="0" presId="urn:microsoft.com/office/officeart/2005/8/layout/vList4"/>
    <dgm:cxn modelId="{E7794B20-BC46-4807-9C69-ECC25EAAA1A1}" type="presParOf" srcId="{C1B3B037-1E4C-4C10-A860-4AE70DB70319}" destId="{61FEB7AF-7202-4400-B90F-70D4B08A758B}" srcOrd="0" destOrd="0" presId="urn:microsoft.com/office/officeart/2005/8/layout/vList4"/>
    <dgm:cxn modelId="{192FBB4E-DAC4-43BB-B715-FD2EB5D58CD5}" type="presParOf" srcId="{C1B3B037-1E4C-4C10-A860-4AE70DB70319}" destId="{06F3F9C1-E339-40F8-B4C6-95B1FBBD62EC}" srcOrd="1" destOrd="0" presId="urn:microsoft.com/office/officeart/2005/8/layout/vList4"/>
    <dgm:cxn modelId="{047EFDED-C8E6-49BC-94C7-CAB6FDE3008D}" type="presParOf" srcId="{C1B3B037-1E4C-4C10-A860-4AE70DB70319}" destId="{93350E29-C79E-4E56-86B8-BB9263332C35}" srcOrd="2" destOrd="0" presId="urn:microsoft.com/office/officeart/2005/8/layout/vList4"/>
    <dgm:cxn modelId="{0D7D890D-96F0-4E82-B80C-3302FCA014C9}" type="presParOf" srcId="{A11FDCB5-EBFF-4769-9E64-17282FE2846F}" destId="{3E8C053D-3B77-4FAD-ADA3-31E81568D96E}" srcOrd="1" destOrd="0" presId="urn:microsoft.com/office/officeart/2005/8/layout/vList4"/>
    <dgm:cxn modelId="{A43EAD74-F886-4AD5-9530-1EB4603A1FB7}" type="presParOf" srcId="{A11FDCB5-EBFF-4769-9E64-17282FE2846F}" destId="{4B03CA8B-FB6B-4BCE-98FD-431381CE56C8}" srcOrd="2" destOrd="0" presId="urn:microsoft.com/office/officeart/2005/8/layout/vList4"/>
    <dgm:cxn modelId="{1666A24C-82D6-47A5-B9AD-1D0DF3AE8AE9}" type="presParOf" srcId="{4B03CA8B-FB6B-4BCE-98FD-431381CE56C8}" destId="{E978DFA4-2E13-4725-9C5D-D576E48FC6A9}" srcOrd="0" destOrd="0" presId="urn:microsoft.com/office/officeart/2005/8/layout/vList4"/>
    <dgm:cxn modelId="{AE683057-7138-41EA-9EDE-6561C480C736}" type="presParOf" srcId="{4B03CA8B-FB6B-4BCE-98FD-431381CE56C8}" destId="{C1960F85-D9B4-4702-BA33-08C0EA22C682}" srcOrd="1" destOrd="0" presId="urn:microsoft.com/office/officeart/2005/8/layout/vList4"/>
    <dgm:cxn modelId="{E2FE4152-3900-4495-8E9B-9F077673159A}" type="presParOf" srcId="{4B03CA8B-FB6B-4BCE-98FD-431381CE56C8}" destId="{40BBAEC8-FF4C-4241-9EDD-28695A923BD5}" srcOrd="2" destOrd="0" presId="urn:microsoft.com/office/officeart/2005/8/layout/vList4"/>
    <dgm:cxn modelId="{A4673F7E-9DD3-4BE1-BEC5-2F7059A797B7}" type="presParOf" srcId="{A11FDCB5-EBFF-4769-9E64-17282FE2846F}" destId="{38C81333-8EA9-45B9-BE20-2C504151D341}" srcOrd="3" destOrd="0" presId="urn:microsoft.com/office/officeart/2005/8/layout/vList4"/>
    <dgm:cxn modelId="{8CF2A106-3D10-4D59-9B85-E2748929C43E}" type="presParOf" srcId="{A11FDCB5-EBFF-4769-9E64-17282FE2846F}" destId="{93EC7AF9-859D-461D-B544-52BC6F601695}" srcOrd="4" destOrd="0" presId="urn:microsoft.com/office/officeart/2005/8/layout/vList4"/>
    <dgm:cxn modelId="{1A2A5EE4-A786-4F64-A165-292E8DFF0FAF}" type="presParOf" srcId="{93EC7AF9-859D-461D-B544-52BC6F601695}" destId="{4B32D5F4-5367-4518-ACF6-99B98536CD9F}" srcOrd="0" destOrd="0" presId="urn:microsoft.com/office/officeart/2005/8/layout/vList4"/>
    <dgm:cxn modelId="{5AA160E3-499F-4FB4-963C-AAFE50012727}" type="presParOf" srcId="{93EC7AF9-859D-461D-B544-52BC6F601695}" destId="{2C611BD9-498F-40E1-A95A-7EDE2BCCC52D}" srcOrd="1" destOrd="0" presId="urn:microsoft.com/office/officeart/2005/8/layout/vList4"/>
    <dgm:cxn modelId="{C9F02C48-C94D-4CC4-9D42-F3A9336D7880}" type="presParOf" srcId="{93EC7AF9-859D-461D-B544-52BC6F601695}" destId="{2E72F68C-24DC-4FBC-8B49-2AEB13BE3E3D}" srcOrd="2" destOrd="0" presId="urn:microsoft.com/office/officeart/2005/8/layout/vList4"/>
    <dgm:cxn modelId="{C81D72E1-D6E3-4303-8954-61E174D28AB1}" type="presParOf" srcId="{A11FDCB5-EBFF-4769-9E64-17282FE2846F}" destId="{43F53CFE-08A8-44B2-8B63-425A3737E539}" srcOrd="5" destOrd="0" presId="urn:microsoft.com/office/officeart/2005/8/layout/vList4"/>
    <dgm:cxn modelId="{19F7434D-8084-4BF7-81ED-976D8F1605F5}" type="presParOf" srcId="{A11FDCB5-EBFF-4769-9E64-17282FE2846F}" destId="{CF489A35-7228-4159-9A49-EDB91339F8FA}" srcOrd="6" destOrd="0" presId="urn:microsoft.com/office/officeart/2005/8/layout/vList4"/>
    <dgm:cxn modelId="{FDE2A8B5-B800-420C-B557-60793945E507}" type="presParOf" srcId="{CF489A35-7228-4159-9A49-EDB91339F8FA}" destId="{7ED6101D-A69D-4325-8CAF-AEF8747BAC0C}" srcOrd="0" destOrd="0" presId="urn:microsoft.com/office/officeart/2005/8/layout/vList4"/>
    <dgm:cxn modelId="{C117BD7F-4E8A-4FD4-B923-7D9896ACCF14}" type="presParOf" srcId="{CF489A35-7228-4159-9A49-EDB91339F8FA}" destId="{251061E5-5F71-4BF6-AA0C-CE498863FD22}" srcOrd="1" destOrd="0" presId="urn:microsoft.com/office/officeart/2005/8/layout/vList4"/>
    <dgm:cxn modelId="{03A4A12D-AD34-4C55-B635-0C39CC13E4EE}" type="presParOf" srcId="{CF489A35-7228-4159-9A49-EDB91339F8FA}" destId="{EE9AEA44-D538-4539-B3F6-2C78AADE9763}"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5A39B0-CBEE-4EC8-8073-A998C25FC360}"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BA26B777-72EF-4684-8638-C20AE988E8D8}">
      <dgm:prSet/>
      <dgm:spPr/>
      <dgm:t>
        <a:bodyPr/>
        <a:lstStyle/>
        <a:p>
          <a:pPr rtl="0"/>
          <a:r>
            <a:rPr lang="en-US" b="1" dirty="0" smtClean="0"/>
            <a:t>QUALITY: </a:t>
          </a:r>
          <a:r>
            <a:rPr lang="en-US" dirty="0" smtClean="0"/>
            <a:t>Assess quality of </a:t>
          </a:r>
          <a:r>
            <a:rPr lang="en-US" smtClean="0"/>
            <a:t>lab’s R&amp;D</a:t>
          </a:r>
          <a:endParaRPr lang="en-US" dirty="0"/>
        </a:p>
      </dgm:t>
    </dgm:pt>
    <dgm:pt modelId="{6635277A-9F85-41A0-BC24-42E12E8239FE}" type="parTrans" cxnId="{481D4C35-0BAD-402A-AA16-5D216178FFA1}">
      <dgm:prSet/>
      <dgm:spPr/>
      <dgm:t>
        <a:bodyPr/>
        <a:lstStyle/>
        <a:p>
          <a:endParaRPr lang="en-US"/>
        </a:p>
      </dgm:t>
    </dgm:pt>
    <dgm:pt modelId="{2B77B783-1CCE-44DE-BA2A-E31CF50CD474}" type="sibTrans" cxnId="{481D4C35-0BAD-402A-AA16-5D216178FFA1}">
      <dgm:prSet/>
      <dgm:spPr/>
      <dgm:t>
        <a:bodyPr/>
        <a:lstStyle/>
        <a:p>
          <a:endParaRPr lang="en-US"/>
        </a:p>
      </dgm:t>
    </dgm:pt>
    <dgm:pt modelId="{D307E553-E49D-4DE2-AFC5-3F16A218243A}">
      <dgm:prSet/>
      <dgm:spPr/>
      <dgm:t>
        <a:bodyPr/>
        <a:lstStyle/>
        <a:p>
          <a:pPr rtl="0"/>
          <a:r>
            <a:rPr lang="en-US" b="1" dirty="0" smtClean="0"/>
            <a:t>RELEVANCE: </a:t>
          </a:r>
          <a:r>
            <a:rPr lang="en-US" dirty="0" smtClean="0"/>
            <a:t>Assess lab’s R&amp;D relevance to NOAA’s mission &amp; value to Nation</a:t>
          </a:r>
          <a:endParaRPr lang="en-US" dirty="0"/>
        </a:p>
      </dgm:t>
    </dgm:pt>
    <dgm:pt modelId="{3C247CF2-38AB-4966-9353-85C4446935AA}" type="parTrans" cxnId="{7F2F8FC2-BE17-4D3B-B11F-9C5477E5E848}">
      <dgm:prSet/>
      <dgm:spPr/>
      <dgm:t>
        <a:bodyPr/>
        <a:lstStyle/>
        <a:p>
          <a:endParaRPr lang="en-US"/>
        </a:p>
      </dgm:t>
    </dgm:pt>
    <dgm:pt modelId="{2BAE2575-1CDE-4CE3-8454-94E7B5FF47FE}" type="sibTrans" cxnId="{7F2F8FC2-BE17-4D3B-B11F-9C5477E5E848}">
      <dgm:prSet/>
      <dgm:spPr/>
      <dgm:t>
        <a:bodyPr/>
        <a:lstStyle/>
        <a:p>
          <a:endParaRPr lang="en-US"/>
        </a:p>
      </dgm:t>
    </dgm:pt>
    <dgm:pt modelId="{B2A7FD42-03A4-47E0-947A-741059DE7AFF}">
      <dgm:prSet/>
      <dgm:spPr/>
      <dgm:t>
        <a:bodyPr/>
        <a:lstStyle/>
        <a:p>
          <a:pPr rtl="0"/>
          <a:r>
            <a:rPr lang="en-US" b="1" dirty="0" smtClean="0"/>
            <a:t>PERFORMANCE: </a:t>
          </a:r>
          <a:r>
            <a:rPr lang="en-US" dirty="0" smtClean="0"/>
            <a:t>Assess overall effectiveness of lab’s plans &amp; R&amp;D in meeting NOAA’s Strategic Plan objectives &amp; Nation’s needs</a:t>
          </a:r>
          <a:endParaRPr lang="en-US" dirty="0"/>
        </a:p>
      </dgm:t>
    </dgm:pt>
    <dgm:pt modelId="{FE2C6D5D-0F04-4A81-B42F-48B721F81189}" type="parTrans" cxnId="{A68113B5-7B9F-4982-8FA8-DDA87F410C63}">
      <dgm:prSet/>
      <dgm:spPr/>
      <dgm:t>
        <a:bodyPr/>
        <a:lstStyle/>
        <a:p>
          <a:endParaRPr lang="en-US"/>
        </a:p>
      </dgm:t>
    </dgm:pt>
    <dgm:pt modelId="{CF1C36CE-FB76-4069-8B2B-CF995A3DABF7}" type="sibTrans" cxnId="{A68113B5-7B9F-4982-8FA8-DDA87F410C63}">
      <dgm:prSet/>
      <dgm:spPr/>
      <dgm:t>
        <a:bodyPr/>
        <a:lstStyle/>
        <a:p>
          <a:endParaRPr lang="en-US"/>
        </a:p>
      </dgm:t>
    </dgm:pt>
    <dgm:pt modelId="{3D7889AE-3B70-4E1F-96D3-D276C1A5B9AD}" type="pres">
      <dgm:prSet presAssocID="{765A39B0-CBEE-4EC8-8073-A998C25FC360}" presName="Name0" presStyleCnt="0">
        <dgm:presLayoutVars>
          <dgm:chMax val="7"/>
          <dgm:chPref val="7"/>
          <dgm:dir/>
        </dgm:presLayoutVars>
      </dgm:prSet>
      <dgm:spPr/>
      <dgm:t>
        <a:bodyPr/>
        <a:lstStyle/>
        <a:p>
          <a:endParaRPr lang="en-US"/>
        </a:p>
      </dgm:t>
    </dgm:pt>
    <dgm:pt modelId="{C3D6E0BE-93EE-4B13-9EEA-0140D38D56C7}" type="pres">
      <dgm:prSet presAssocID="{765A39B0-CBEE-4EC8-8073-A998C25FC360}" presName="Name1" presStyleCnt="0"/>
      <dgm:spPr/>
    </dgm:pt>
    <dgm:pt modelId="{69FFEE0C-DC07-444D-8218-B5A76F8D2205}" type="pres">
      <dgm:prSet presAssocID="{765A39B0-CBEE-4EC8-8073-A998C25FC360}" presName="cycle" presStyleCnt="0"/>
      <dgm:spPr/>
    </dgm:pt>
    <dgm:pt modelId="{DD988EC4-946C-4B0F-A5E9-BE90C001C0C9}" type="pres">
      <dgm:prSet presAssocID="{765A39B0-CBEE-4EC8-8073-A998C25FC360}" presName="srcNode" presStyleLbl="node1" presStyleIdx="0" presStyleCnt="3"/>
      <dgm:spPr/>
    </dgm:pt>
    <dgm:pt modelId="{CEDC280C-33D3-401C-9CC7-8ED904061047}" type="pres">
      <dgm:prSet presAssocID="{765A39B0-CBEE-4EC8-8073-A998C25FC360}" presName="conn" presStyleLbl="parChTrans1D2" presStyleIdx="0" presStyleCnt="1"/>
      <dgm:spPr/>
      <dgm:t>
        <a:bodyPr/>
        <a:lstStyle/>
        <a:p>
          <a:endParaRPr lang="en-US"/>
        </a:p>
      </dgm:t>
    </dgm:pt>
    <dgm:pt modelId="{FFF2E62C-53A2-4E3D-8176-2EBCBAE3632D}" type="pres">
      <dgm:prSet presAssocID="{765A39B0-CBEE-4EC8-8073-A998C25FC360}" presName="extraNode" presStyleLbl="node1" presStyleIdx="0" presStyleCnt="3"/>
      <dgm:spPr/>
    </dgm:pt>
    <dgm:pt modelId="{EFC18587-29C1-4BE9-AECD-4EC1A3BC916A}" type="pres">
      <dgm:prSet presAssocID="{765A39B0-CBEE-4EC8-8073-A998C25FC360}" presName="dstNode" presStyleLbl="node1" presStyleIdx="0" presStyleCnt="3"/>
      <dgm:spPr/>
    </dgm:pt>
    <dgm:pt modelId="{92C9D1AD-652A-48E7-80BF-16F4E9FCEBDC}" type="pres">
      <dgm:prSet presAssocID="{BA26B777-72EF-4684-8638-C20AE988E8D8}" presName="text_1" presStyleLbl="node1" presStyleIdx="0" presStyleCnt="3">
        <dgm:presLayoutVars>
          <dgm:bulletEnabled val="1"/>
        </dgm:presLayoutVars>
      </dgm:prSet>
      <dgm:spPr/>
      <dgm:t>
        <a:bodyPr/>
        <a:lstStyle/>
        <a:p>
          <a:endParaRPr lang="en-US"/>
        </a:p>
      </dgm:t>
    </dgm:pt>
    <dgm:pt modelId="{F9EE145B-5B88-4AAE-A538-FE2B94133021}" type="pres">
      <dgm:prSet presAssocID="{BA26B777-72EF-4684-8638-C20AE988E8D8}" presName="accent_1" presStyleCnt="0"/>
      <dgm:spPr/>
    </dgm:pt>
    <dgm:pt modelId="{2F55251E-EA89-42FE-A5DC-459C6A572E1B}" type="pres">
      <dgm:prSet presAssocID="{BA26B777-72EF-4684-8638-C20AE988E8D8}" presName="accentRepeatNode" presStyleLbl="solidFgAcc1" presStyleIdx="0" presStyleCnt="3"/>
      <dgm:spPr>
        <a:blipFill dpi="0" rotWithShape="0">
          <a:blip xmlns:r="http://schemas.openxmlformats.org/officeDocument/2006/relationships" r:embed="rId1" cstate="screen">
            <a:extLst>
              <a:ext uri="{28A0092B-C50C-407E-A947-70E740481C1C}">
                <a14:useLocalDpi xmlns:a14="http://schemas.microsoft.com/office/drawing/2010/main"/>
              </a:ext>
            </a:extLst>
          </a:blip>
          <a:srcRect/>
          <a:tile tx="82550" ty="0" sx="100000" sy="100000" flip="none" algn="ctr"/>
        </a:blipFill>
        <a:ln w="28575">
          <a:solidFill>
            <a:schemeClr val="tx1"/>
          </a:solidFill>
        </a:ln>
        <a:effectLst>
          <a:outerShdw blurRad="50800" dist="38100" dir="2700000" algn="tl" rotWithShape="0">
            <a:prstClr val="black">
              <a:alpha val="40000"/>
            </a:prstClr>
          </a:outerShdw>
        </a:effectLst>
      </dgm:spPr>
      <dgm:t>
        <a:bodyPr/>
        <a:lstStyle/>
        <a:p>
          <a:endParaRPr lang="en-US"/>
        </a:p>
      </dgm:t>
    </dgm:pt>
    <dgm:pt modelId="{BDA5D0E4-533D-47B4-845D-A7BED7971F89}" type="pres">
      <dgm:prSet presAssocID="{D307E553-E49D-4DE2-AFC5-3F16A218243A}" presName="text_2" presStyleLbl="node1" presStyleIdx="1" presStyleCnt="3">
        <dgm:presLayoutVars>
          <dgm:bulletEnabled val="1"/>
        </dgm:presLayoutVars>
      </dgm:prSet>
      <dgm:spPr/>
      <dgm:t>
        <a:bodyPr/>
        <a:lstStyle/>
        <a:p>
          <a:endParaRPr lang="en-US"/>
        </a:p>
      </dgm:t>
    </dgm:pt>
    <dgm:pt modelId="{705EA15E-3AAC-48AC-A30D-7B6766C50B8D}" type="pres">
      <dgm:prSet presAssocID="{D307E553-E49D-4DE2-AFC5-3F16A218243A}" presName="accent_2" presStyleCnt="0"/>
      <dgm:spPr/>
    </dgm:pt>
    <dgm:pt modelId="{241AA180-07FF-4872-828E-044276D52DCE}" type="pres">
      <dgm:prSet presAssocID="{D307E553-E49D-4DE2-AFC5-3F16A218243A}" presName="accentRepeatNode" presStyleLbl="solidFgAcc1" presStyleIdx="1" presStyleCnt="3"/>
      <dgm:spPr>
        <a:blipFill dpi="0" rotWithShape="0">
          <a:blip xmlns:r="http://schemas.openxmlformats.org/officeDocument/2006/relationships" r:embed="rId2" cstate="screen">
            <a:extLst>
              <a:ext uri="{28A0092B-C50C-407E-A947-70E740481C1C}">
                <a14:useLocalDpi xmlns:a14="http://schemas.microsoft.com/office/drawing/2010/main"/>
              </a:ext>
            </a:extLst>
          </a:blip>
          <a:srcRect/>
          <a:tile tx="-31750" ty="0" sx="100000" sy="100000" flip="none" algn="ctr"/>
        </a:blipFill>
        <a:ln w="19050">
          <a:solidFill>
            <a:schemeClr val="tx1"/>
          </a:solidFill>
        </a:ln>
        <a:effectLst>
          <a:outerShdw blurRad="50800" dist="38100" dir="2700000" algn="tl" rotWithShape="0">
            <a:prstClr val="black">
              <a:alpha val="40000"/>
            </a:prstClr>
          </a:outerShdw>
        </a:effectLst>
      </dgm:spPr>
      <dgm:t>
        <a:bodyPr/>
        <a:lstStyle/>
        <a:p>
          <a:endParaRPr lang="en-US"/>
        </a:p>
      </dgm:t>
    </dgm:pt>
    <dgm:pt modelId="{8D0CDE97-0519-4CA9-93B8-BE3070CAFB0D}" type="pres">
      <dgm:prSet presAssocID="{B2A7FD42-03A4-47E0-947A-741059DE7AFF}" presName="text_3" presStyleLbl="node1" presStyleIdx="2" presStyleCnt="3">
        <dgm:presLayoutVars>
          <dgm:bulletEnabled val="1"/>
        </dgm:presLayoutVars>
      </dgm:prSet>
      <dgm:spPr/>
      <dgm:t>
        <a:bodyPr/>
        <a:lstStyle/>
        <a:p>
          <a:endParaRPr lang="en-US"/>
        </a:p>
      </dgm:t>
    </dgm:pt>
    <dgm:pt modelId="{E8611B5E-90E2-4967-B0C8-A94CA0EB374C}" type="pres">
      <dgm:prSet presAssocID="{B2A7FD42-03A4-47E0-947A-741059DE7AFF}" presName="accent_3" presStyleCnt="0"/>
      <dgm:spPr/>
    </dgm:pt>
    <dgm:pt modelId="{932B3A86-C35C-4653-9950-5FA9DB5767D3}" type="pres">
      <dgm:prSet presAssocID="{B2A7FD42-03A4-47E0-947A-741059DE7AFF}" presName="accentRepeatNode" presStyleLbl="solidFgAcc1" presStyleIdx="2" presStyleCnt="3"/>
      <dgm:spPr>
        <a:blipFill dpi="0" rotWithShape="0">
          <a:blip xmlns:r="http://schemas.openxmlformats.org/officeDocument/2006/relationships" r:embed="rId3" cstate="screen">
            <a:extLst>
              <a:ext uri="{28A0092B-C50C-407E-A947-70E740481C1C}">
                <a14:useLocalDpi xmlns:a14="http://schemas.microsoft.com/office/drawing/2010/main"/>
              </a:ext>
            </a:extLst>
          </a:blip>
          <a:srcRect/>
          <a:tile tx="-31750" ty="-146050" sx="100000" sy="100000" flip="none" algn="ctr"/>
        </a:blipFill>
        <a:ln w="28575">
          <a:solidFill>
            <a:schemeClr val="tx1"/>
          </a:solidFill>
        </a:ln>
        <a:effectLst>
          <a:outerShdw blurRad="50800" dist="38100" dir="2700000" algn="tl" rotWithShape="0">
            <a:prstClr val="black">
              <a:alpha val="40000"/>
            </a:prstClr>
          </a:outerShdw>
        </a:effectLst>
      </dgm:spPr>
      <dgm:t>
        <a:bodyPr/>
        <a:lstStyle/>
        <a:p>
          <a:endParaRPr lang="en-US"/>
        </a:p>
      </dgm:t>
    </dgm:pt>
  </dgm:ptLst>
  <dgm:cxnLst>
    <dgm:cxn modelId="{A68113B5-7B9F-4982-8FA8-DDA87F410C63}" srcId="{765A39B0-CBEE-4EC8-8073-A998C25FC360}" destId="{B2A7FD42-03A4-47E0-947A-741059DE7AFF}" srcOrd="2" destOrd="0" parTransId="{FE2C6D5D-0F04-4A81-B42F-48B721F81189}" sibTransId="{CF1C36CE-FB76-4069-8B2B-CF995A3DABF7}"/>
    <dgm:cxn modelId="{481D4C35-0BAD-402A-AA16-5D216178FFA1}" srcId="{765A39B0-CBEE-4EC8-8073-A998C25FC360}" destId="{BA26B777-72EF-4684-8638-C20AE988E8D8}" srcOrd="0" destOrd="0" parTransId="{6635277A-9F85-41A0-BC24-42E12E8239FE}" sibTransId="{2B77B783-1CCE-44DE-BA2A-E31CF50CD474}"/>
    <dgm:cxn modelId="{1BA51490-2A36-4F2E-BC85-BE8E173BC388}" type="presOf" srcId="{D307E553-E49D-4DE2-AFC5-3F16A218243A}" destId="{BDA5D0E4-533D-47B4-845D-A7BED7971F89}" srcOrd="0" destOrd="0" presId="urn:microsoft.com/office/officeart/2008/layout/VerticalCurvedList"/>
    <dgm:cxn modelId="{F7D5C6F8-FF77-42B5-A49C-5939BF5598D8}" type="presOf" srcId="{B2A7FD42-03A4-47E0-947A-741059DE7AFF}" destId="{8D0CDE97-0519-4CA9-93B8-BE3070CAFB0D}" srcOrd="0" destOrd="0" presId="urn:microsoft.com/office/officeart/2008/layout/VerticalCurvedList"/>
    <dgm:cxn modelId="{D0771DAF-A6C4-41E3-836E-5208D418CA97}" type="presOf" srcId="{BA26B777-72EF-4684-8638-C20AE988E8D8}" destId="{92C9D1AD-652A-48E7-80BF-16F4E9FCEBDC}" srcOrd="0" destOrd="0" presId="urn:microsoft.com/office/officeart/2008/layout/VerticalCurvedList"/>
    <dgm:cxn modelId="{7F2F8FC2-BE17-4D3B-B11F-9C5477E5E848}" srcId="{765A39B0-CBEE-4EC8-8073-A998C25FC360}" destId="{D307E553-E49D-4DE2-AFC5-3F16A218243A}" srcOrd="1" destOrd="0" parTransId="{3C247CF2-38AB-4966-9353-85C4446935AA}" sibTransId="{2BAE2575-1CDE-4CE3-8454-94E7B5FF47FE}"/>
    <dgm:cxn modelId="{F727C4F0-3BBA-4901-811F-8E2217CBB9BC}" type="presOf" srcId="{765A39B0-CBEE-4EC8-8073-A998C25FC360}" destId="{3D7889AE-3B70-4E1F-96D3-D276C1A5B9AD}" srcOrd="0" destOrd="0" presId="urn:microsoft.com/office/officeart/2008/layout/VerticalCurvedList"/>
    <dgm:cxn modelId="{9F6ADB5D-DF2F-4551-BA92-D68EA83BB9D7}" type="presOf" srcId="{2B77B783-1CCE-44DE-BA2A-E31CF50CD474}" destId="{CEDC280C-33D3-401C-9CC7-8ED904061047}" srcOrd="0" destOrd="0" presId="urn:microsoft.com/office/officeart/2008/layout/VerticalCurvedList"/>
    <dgm:cxn modelId="{70E82F6F-47BC-44EE-A1AB-1E054C6A1089}" type="presParOf" srcId="{3D7889AE-3B70-4E1F-96D3-D276C1A5B9AD}" destId="{C3D6E0BE-93EE-4B13-9EEA-0140D38D56C7}" srcOrd="0" destOrd="0" presId="urn:microsoft.com/office/officeart/2008/layout/VerticalCurvedList"/>
    <dgm:cxn modelId="{CBA74A41-551C-4B44-94EE-78E43C61FB6E}" type="presParOf" srcId="{C3D6E0BE-93EE-4B13-9EEA-0140D38D56C7}" destId="{69FFEE0C-DC07-444D-8218-B5A76F8D2205}" srcOrd="0" destOrd="0" presId="urn:microsoft.com/office/officeart/2008/layout/VerticalCurvedList"/>
    <dgm:cxn modelId="{79E8BB19-2AB3-4941-9C40-9DD939FE5541}" type="presParOf" srcId="{69FFEE0C-DC07-444D-8218-B5A76F8D2205}" destId="{DD988EC4-946C-4B0F-A5E9-BE90C001C0C9}" srcOrd="0" destOrd="0" presId="urn:microsoft.com/office/officeart/2008/layout/VerticalCurvedList"/>
    <dgm:cxn modelId="{4EE474C5-1F54-47DC-9273-321BB9621F6B}" type="presParOf" srcId="{69FFEE0C-DC07-444D-8218-B5A76F8D2205}" destId="{CEDC280C-33D3-401C-9CC7-8ED904061047}" srcOrd="1" destOrd="0" presId="urn:microsoft.com/office/officeart/2008/layout/VerticalCurvedList"/>
    <dgm:cxn modelId="{7F0C21A1-EC1B-45B8-AF8D-61DA5E33218C}" type="presParOf" srcId="{69FFEE0C-DC07-444D-8218-B5A76F8D2205}" destId="{FFF2E62C-53A2-4E3D-8176-2EBCBAE3632D}" srcOrd="2" destOrd="0" presId="urn:microsoft.com/office/officeart/2008/layout/VerticalCurvedList"/>
    <dgm:cxn modelId="{DFE09719-545F-47FD-BC6D-D62C5A0DDE03}" type="presParOf" srcId="{69FFEE0C-DC07-444D-8218-B5A76F8D2205}" destId="{EFC18587-29C1-4BE9-AECD-4EC1A3BC916A}" srcOrd="3" destOrd="0" presId="urn:microsoft.com/office/officeart/2008/layout/VerticalCurvedList"/>
    <dgm:cxn modelId="{A7911428-25A2-4AE7-B6A1-022885D25A9C}" type="presParOf" srcId="{C3D6E0BE-93EE-4B13-9EEA-0140D38D56C7}" destId="{92C9D1AD-652A-48E7-80BF-16F4E9FCEBDC}" srcOrd="1" destOrd="0" presId="urn:microsoft.com/office/officeart/2008/layout/VerticalCurvedList"/>
    <dgm:cxn modelId="{0F2DA25B-AE36-4E15-88D3-CD184EABF00E}" type="presParOf" srcId="{C3D6E0BE-93EE-4B13-9EEA-0140D38D56C7}" destId="{F9EE145B-5B88-4AAE-A538-FE2B94133021}" srcOrd="2" destOrd="0" presId="urn:microsoft.com/office/officeart/2008/layout/VerticalCurvedList"/>
    <dgm:cxn modelId="{2CD4F405-3071-4538-B276-83275246012B}" type="presParOf" srcId="{F9EE145B-5B88-4AAE-A538-FE2B94133021}" destId="{2F55251E-EA89-42FE-A5DC-459C6A572E1B}" srcOrd="0" destOrd="0" presId="urn:microsoft.com/office/officeart/2008/layout/VerticalCurvedList"/>
    <dgm:cxn modelId="{3612F93B-E5E5-4984-9F6C-278766DFFDC0}" type="presParOf" srcId="{C3D6E0BE-93EE-4B13-9EEA-0140D38D56C7}" destId="{BDA5D0E4-533D-47B4-845D-A7BED7971F89}" srcOrd="3" destOrd="0" presId="urn:microsoft.com/office/officeart/2008/layout/VerticalCurvedList"/>
    <dgm:cxn modelId="{B436802D-A542-4596-B8C6-1677D4C8C40D}" type="presParOf" srcId="{C3D6E0BE-93EE-4B13-9EEA-0140D38D56C7}" destId="{705EA15E-3AAC-48AC-A30D-7B6766C50B8D}" srcOrd="4" destOrd="0" presId="urn:microsoft.com/office/officeart/2008/layout/VerticalCurvedList"/>
    <dgm:cxn modelId="{600CDBC0-15F1-416C-8BE0-A1716656556B}" type="presParOf" srcId="{705EA15E-3AAC-48AC-A30D-7B6766C50B8D}" destId="{241AA180-07FF-4872-828E-044276D52DCE}" srcOrd="0" destOrd="0" presId="urn:microsoft.com/office/officeart/2008/layout/VerticalCurvedList"/>
    <dgm:cxn modelId="{824D84DF-5D49-4B50-B71D-36CA18208C0F}" type="presParOf" srcId="{C3D6E0BE-93EE-4B13-9EEA-0140D38D56C7}" destId="{8D0CDE97-0519-4CA9-93B8-BE3070CAFB0D}" srcOrd="5" destOrd="0" presId="urn:microsoft.com/office/officeart/2008/layout/VerticalCurvedList"/>
    <dgm:cxn modelId="{CCF38B2C-6568-4726-A96C-D1EC0FD82A3D}" type="presParOf" srcId="{C3D6E0BE-93EE-4B13-9EEA-0140D38D56C7}" destId="{E8611B5E-90E2-4967-B0C8-A94CA0EB374C}" srcOrd="6" destOrd="0" presId="urn:microsoft.com/office/officeart/2008/layout/VerticalCurvedList"/>
    <dgm:cxn modelId="{5B71D733-907E-46A8-BBE1-88AF33AE45CF}" type="presParOf" srcId="{E8611B5E-90E2-4967-B0C8-A94CA0EB374C}" destId="{932B3A86-C35C-4653-9950-5FA9DB5767D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EB7AF-7202-4400-B90F-70D4B08A758B}">
      <dsp:nvSpPr>
        <dsp:cNvPr id="0" name=""/>
        <dsp:cNvSpPr/>
      </dsp:nvSpPr>
      <dsp:spPr>
        <a:xfrm>
          <a:off x="0" y="0"/>
          <a:ext cx="8343900" cy="60479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smtClean="0"/>
            <a:t>Provide information and services to make communities more resilient</a:t>
          </a:r>
          <a:endParaRPr lang="en-US" sz="1800" kern="1200" dirty="0"/>
        </a:p>
      </dsp:txBody>
      <dsp:txXfrm>
        <a:off x="1729259" y="0"/>
        <a:ext cx="6614640" cy="604792"/>
      </dsp:txXfrm>
    </dsp:sp>
    <dsp:sp modelId="{06F3F9C1-E339-40F8-B4C6-95B1FBBD62EC}">
      <dsp:nvSpPr>
        <dsp:cNvPr id="0" name=""/>
        <dsp:cNvSpPr/>
      </dsp:nvSpPr>
      <dsp:spPr>
        <a:xfrm>
          <a:off x="60479" y="60479"/>
          <a:ext cx="1668780" cy="483833"/>
        </a:xfrm>
        <a:prstGeom prst="roundRect">
          <a:avLst>
            <a:gd name="adj" fmla="val 10000"/>
          </a:avLst>
        </a:prstGeom>
        <a:blipFill dpi="0" rotWithShape="1">
          <a:blip xmlns:r="http://schemas.openxmlformats.org/officeDocument/2006/relationships" r:embed="rId1"/>
          <a:srcRect/>
          <a:tile tx="12700" ty="-95250" sx="100000" sy="100000" flip="none" algn="t"/>
        </a:blipFill>
        <a:ln w="254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E978DFA4-2E13-4725-9C5D-D576E48FC6A9}">
      <dsp:nvSpPr>
        <dsp:cNvPr id="0" name=""/>
        <dsp:cNvSpPr/>
      </dsp:nvSpPr>
      <dsp:spPr>
        <a:xfrm>
          <a:off x="0" y="665271"/>
          <a:ext cx="8343900" cy="604792"/>
        </a:xfrm>
        <a:prstGeom prst="roundRect">
          <a:avLst>
            <a:gd name="adj" fmla="val 1000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i="0" kern="1200" baseline="0" smtClean="0">
              <a:effectLst/>
              <a:latin typeface="+mn-lt"/>
              <a:ea typeface="+mn-ea"/>
              <a:cs typeface="+mn-cs"/>
            </a:rPr>
            <a:t>Evolve the Weather Service</a:t>
          </a:r>
          <a:endParaRPr lang="en-US" sz="1800" kern="1200" dirty="0"/>
        </a:p>
      </dsp:txBody>
      <dsp:txXfrm>
        <a:off x="1729259" y="665271"/>
        <a:ext cx="6614640" cy="604792"/>
      </dsp:txXfrm>
    </dsp:sp>
    <dsp:sp modelId="{C1960F85-D9B4-4702-BA33-08C0EA22C682}">
      <dsp:nvSpPr>
        <dsp:cNvPr id="0" name=""/>
        <dsp:cNvSpPr/>
      </dsp:nvSpPr>
      <dsp:spPr>
        <a:xfrm>
          <a:off x="60479" y="725750"/>
          <a:ext cx="1668780" cy="483833"/>
        </a:xfrm>
        <a:prstGeom prst="roundRect">
          <a:avLst>
            <a:gd name="adj" fmla="val 10000"/>
          </a:avLst>
        </a:prstGeom>
        <a:blipFill dpi="0" rotWithShape="1">
          <a:blip xmlns:r="http://schemas.openxmlformats.org/officeDocument/2006/relationships" r:embed="rId2" cstate="screen">
            <a:extLst>
              <a:ext uri="{28A0092B-C50C-407E-A947-70E740481C1C}">
                <a14:useLocalDpi xmlns:a14="http://schemas.microsoft.com/office/drawing/2010/main"/>
              </a:ext>
            </a:extLst>
          </a:blip>
          <a:srcRect/>
          <a:tile tx="0" ty="0" sx="100000" sy="100000" flip="none" algn="ctr"/>
        </a:blipFill>
        <a:ln w="254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4B32D5F4-5367-4518-ACF6-99B98536CD9F}">
      <dsp:nvSpPr>
        <dsp:cNvPr id="0" name=""/>
        <dsp:cNvSpPr/>
      </dsp:nvSpPr>
      <dsp:spPr>
        <a:xfrm>
          <a:off x="0" y="1330542"/>
          <a:ext cx="8343900" cy="604792"/>
        </a:xfrm>
        <a:prstGeom prst="roundRect">
          <a:avLst>
            <a:gd name="adj" fmla="val 10000"/>
          </a:avLst>
        </a:prstGeom>
        <a:solidFill>
          <a:schemeClr val="accent4">
            <a:hueOff val="-2976514"/>
            <a:satOff val="17933"/>
            <a:lumOff val="1437"/>
            <a:alphaOff val="0"/>
          </a:schemeClr>
        </a:solidFill>
        <a:ln w="254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i="0" kern="1200" baseline="0" smtClean="0">
              <a:effectLst/>
              <a:latin typeface="+mn-lt"/>
              <a:ea typeface="+mn-ea"/>
              <a:cs typeface="+mn-cs"/>
            </a:rPr>
            <a:t>Invest in observational infrastructure</a:t>
          </a:r>
          <a:endParaRPr lang="en-US" sz="1800" kern="1200" dirty="0"/>
        </a:p>
      </dsp:txBody>
      <dsp:txXfrm>
        <a:off x="1729259" y="1330542"/>
        <a:ext cx="6614640" cy="604792"/>
      </dsp:txXfrm>
    </dsp:sp>
    <dsp:sp modelId="{2C611BD9-498F-40E1-A95A-7EDE2BCCC52D}">
      <dsp:nvSpPr>
        <dsp:cNvPr id="0" name=""/>
        <dsp:cNvSpPr/>
      </dsp:nvSpPr>
      <dsp:spPr>
        <a:xfrm>
          <a:off x="60479" y="1391021"/>
          <a:ext cx="1668780" cy="483833"/>
        </a:xfrm>
        <a:prstGeom prst="roundRect">
          <a:avLst>
            <a:gd name="adj" fmla="val 10000"/>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tile tx="0" ty="0" sx="100000" sy="100000" flip="none" algn="ctr"/>
        </a:blipFill>
        <a:ln w="254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7ED6101D-A69D-4325-8CAF-AEF8747BAC0C}">
      <dsp:nvSpPr>
        <dsp:cNvPr id="0" name=""/>
        <dsp:cNvSpPr/>
      </dsp:nvSpPr>
      <dsp:spPr>
        <a:xfrm>
          <a:off x="0" y="1995814"/>
          <a:ext cx="8343900" cy="604792"/>
        </a:xfrm>
        <a:prstGeom prst="roundRect">
          <a:avLst>
            <a:gd name="adj" fmla="val 10000"/>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i="0" kern="1200" baseline="0" dirty="0" smtClean="0">
              <a:effectLst/>
              <a:latin typeface="+mn-lt"/>
              <a:ea typeface="+mn-ea"/>
              <a:cs typeface="+mn-cs"/>
            </a:rPr>
            <a:t>Achieve organizational excellence</a:t>
          </a:r>
          <a:endParaRPr lang="en-US" sz="1800" kern="1200" dirty="0"/>
        </a:p>
      </dsp:txBody>
      <dsp:txXfrm>
        <a:off x="1729259" y="1995814"/>
        <a:ext cx="6614640" cy="604792"/>
      </dsp:txXfrm>
    </dsp:sp>
    <dsp:sp modelId="{251061E5-5F71-4BF6-AA0C-CE498863FD22}">
      <dsp:nvSpPr>
        <dsp:cNvPr id="0" name=""/>
        <dsp:cNvSpPr/>
      </dsp:nvSpPr>
      <dsp:spPr>
        <a:xfrm>
          <a:off x="60479" y="2056293"/>
          <a:ext cx="1668780" cy="483833"/>
        </a:xfrm>
        <a:prstGeom prst="roundRect">
          <a:avLst>
            <a:gd name="adj" fmla="val 10000"/>
          </a:avLst>
        </a:prstGeom>
        <a:blipFill dpi="0" rotWithShape="1">
          <a:blip xmlns:r="http://schemas.openxmlformats.org/officeDocument/2006/relationships" r:embed="rId4" cstate="screen">
            <a:extLst>
              <a:ext uri="{28A0092B-C50C-407E-A947-70E740481C1C}">
                <a14:useLocalDpi xmlns:a14="http://schemas.microsoft.com/office/drawing/2010/main"/>
              </a:ext>
            </a:extLst>
          </a:blip>
          <a:srcRect/>
          <a:tile tx="0" ty="-139700" sx="100000" sy="100000" flip="none" algn="ctr"/>
        </a:blipFill>
        <a:ln w="254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C280C-33D3-401C-9CC7-8ED904061047}">
      <dsp:nvSpPr>
        <dsp:cNvPr id="0" name=""/>
        <dsp:cNvSpPr/>
      </dsp:nvSpPr>
      <dsp:spPr>
        <a:xfrm>
          <a:off x="-5588582" y="-855690"/>
          <a:ext cx="6654927" cy="6654927"/>
        </a:xfrm>
        <a:prstGeom prst="blockArc">
          <a:avLst>
            <a:gd name="adj1" fmla="val 18900000"/>
            <a:gd name="adj2" fmla="val 2700000"/>
            <a:gd name="adj3" fmla="val 325"/>
          </a:avLst>
        </a:pr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C9D1AD-652A-48E7-80BF-16F4E9FCEBDC}">
      <dsp:nvSpPr>
        <dsp:cNvPr id="0" name=""/>
        <dsp:cNvSpPr/>
      </dsp:nvSpPr>
      <dsp:spPr>
        <a:xfrm>
          <a:off x="686164" y="494354"/>
          <a:ext cx="6179814" cy="98870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4788" tIns="53340" rIns="53340" bIns="53340" numCol="1" spcCol="1270" anchor="ctr" anchorCtr="0">
          <a:noAutofit/>
        </a:bodyPr>
        <a:lstStyle/>
        <a:p>
          <a:pPr lvl="0" algn="l" defTabSz="933450" rtl="0">
            <a:lnSpc>
              <a:spcPct val="90000"/>
            </a:lnSpc>
            <a:spcBef>
              <a:spcPct val="0"/>
            </a:spcBef>
            <a:spcAft>
              <a:spcPct val="35000"/>
            </a:spcAft>
          </a:pPr>
          <a:r>
            <a:rPr lang="en-US" sz="2100" b="1" kern="1200" dirty="0" smtClean="0"/>
            <a:t>QUALITY: </a:t>
          </a:r>
          <a:r>
            <a:rPr lang="en-US" sz="2100" kern="1200" dirty="0" smtClean="0"/>
            <a:t>Assess quality of </a:t>
          </a:r>
          <a:r>
            <a:rPr lang="en-US" sz="2100" kern="1200" smtClean="0"/>
            <a:t>lab’s R&amp;D</a:t>
          </a:r>
          <a:endParaRPr lang="en-US" sz="2100" kern="1200" dirty="0"/>
        </a:p>
      </dsp:txBody>
      <dsp:txXfrm>
        <a:off x="686164" y="494354"/>
        <a:ext cx="6179814" cy="988709"/>
      </dsp:txXfrm>
    </dsp:sp>
    <dsp:sp modelId="{2F55251E-EA89-42FE-A5DC-459C6A572E1B}">
      <dsp:nvSpPr>
        <dsp:cNvPr id="0" name=""/>
        <dsp:cNvSpPr/>
      </dsp:nvSpPr>
      <dsp:spPr>
        <a:xfrm>
          <a:off x="68220" y="370766"/>
          <a:ext cx="1235886" cy="1235886"/>
        </a:xfrm>
        <a:prstGeom prst="ellipse">
          <a:avLst/>
        </a:prstGeom>
        <a:blipFill dpi="0" rotWithShape="0">
          <a:blip xmlns:r="http://schemas.openxmlformats.org/officeDocument/2006/relationships" r:embed="rId1" cstate="screen">
            <a:extLst>
              <a:ext uri="{28A0092B-C50C-407E-A947-70E740481C1C}">
                <a14:useLocalDpi xmlns:a14="http://schemas.microsoft.com/office/drawing/2010/main"/>
              </a:ext>
            </a:extLst>
          </a:blip>
          <a:srcRect/>
          <a:tile tx="82550" ty="0" sx="100000" sy="100000" flip="none" algn="ctr"/>
        </a:blipFill>
        <a:ln w="28575" cap="flat" cmpd="sng" algn="ctr">
          <a:solidFill>
            <a:schemeClr val="tx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BDA5D0E4-533D-47B4-845D-A7BED7971F89}">
      <dsp:nvSpPr>
        <dsp:cNvPr id="0" name=""/>
        <dsp:cNvSpPr/>
      </dsp:nvSpPr>
      <dsp:spPr>
        <a:xfrm>
          <a:off x="1045560" y="1977418"/>
          <a:ext cx="5820418" cy="988709"/>
        </a:xfrm>
        <a:prstGeom prst="rect">
          <a:avLst/>
        </a:prstGeom>
        <a:solidFill>
          <a:schemeClr val="accent3">
            <a:hueOff val="5625133"/>
            <a:satOff val="-8440"/>
            <a:lumOff val="-13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4788" tIns="53340" rIns="53340" bIns="53340" numCol="1" spcCol="1270" anchor="ctr" anchorCtr="0">
          <a:noAutofit/>
        </a:bodyPr>
        <a:lstStyle/>
        <a:p>
          <a:pPr lvl="0" algn="l" defTabSz="933450" rtl="0">
            <a:lnSpc>
              <a:spcPct val="90000"/>
            </a:lnSpc>
            <a:spcBef>
              <a:spcPct val="0"/>
            </a:spcBef>
            <a:spcAft>
              <a:spcPct val="35000"/>
            </a:spcAft>
          </a:pPr>
          <a:r>
            <a:rPr lang="en-US" sz="2100" b="1" kern="1200" dirty="0" smtClean="0"/>
            <a:t>RELEVANCE: </a:t>
          </a:r>
          <a:r>
            <a:rPr lang="en-US" sz="2100" kern="1200" dirty="0" smtClean="0"/>
            <a:t>Assess lab’s R&amp;D relevance to NOAA’s mission &amp; value to Nation</a:t>
          </a:r>
          <a:endParaRPr lang="en-US" sz="2100" kern="1200" dirty="0"/>
        </a:p>
      </dsp:txBody>
      <dsp:txXfrm>
        <a:off x="1045560" y="1977418"/>
        <a:ext cx="5820418" cy="988709"/>
      </dsp:txXfrm>
    </dsp:sp>
    <dsp:sp modelId="{241AA180-07FF-4872-828E-044276D52DCE}">
      <dsp:nvSpPr>
        <dsp:cNvPr id="0" name=""/>
        <dsp:cNvSpPr/>
      </dsp:nvSpPr>
      <dsp:spPr>
        <a:xfrm>
          <a:off x="427616" y="1853830"/>
          <a:ext cx="1235886" cy="1235886"/>
        </a:xfrm>
        <a:prstGeom prst="ellipse">
          <a:avLst/>
        </a:prstGeom>
        <a:blipFill dpi="0" rotWithShape="0">
          <a:blip xmlns:r="http://schemas.openxmlformats.org/officeDocument/2006/relationships" r:embed="rId2" cstate="screen">
            <a:extLst>
              <a:ext uri="{28A0092B-C50C-407E-A947-70E740481C1C}">
                <a14:useLocalDpi xmlns:a14="http://schemas.microsoft.com/office/drawing/2010/main"/>
              </a:ext>
            </a:extLst>
          </a:blip>
          <a:srcRect/>
          <a:tile tx="-31750" ty="0" sx="100000" sy="100000" flip="none" algn="ctr"/>
        </a:blipFill>
        <a:ln w="19050" cap="flat" cmpd="sng" algn="ctr">
          <a:solidFill>
            <a:schemeClr val="tx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8D0CDE97-0519-4CA9-93B8-BE3070CAFB0D}">
      <dsp:nvSpPr>
        <dsp:cNvPr id="0" name=""/>
        <dsp:cNvSpPr/>
      </dsp:nvSpPr>
      <dsp:spPr>
        <a:xfrm>
          <a:off x="686164" y="3460482"/>
          <a:ext cx="6179814" cy="988709"/>
        </a:xfrm>
        <a:prstGeom prst="rect">
          <a:avLst/>
        </a:prstGeom>
        <a:solidFill>
          <a:schemeClr val="accent3">
            <a:hueOff val="11250266"/>
            <a:satOff val="-16880"/>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4788" tIns="53340" rIns="53340" bIns="53340" numCol="1" spcCol="1270" anchor="ctr" anchorCtr="0">
          <a:noAutofit/>
        </a:bodyPr>
        <a:lstStyle/>
        <a:p>
          <a:pPr lvl="0" algn="l" defTabSz="933450" rtl="0">
            <a:lnSpc>
              <a:spcPct val="90000"/>
            </a:lnSpc>
            <a:spcBef>
              <a:spcPct val="0"/>
            </a:spcBef>
            <a:spcAft>
              <a:spcPct val="35000"/>
            </a:spcAft>
          </a:pPr>
          <a:r>
            <a:rPr lang="en-US" sz="2100" b="1" kern="1200" dirty="0" smtClean="0"/>
            <a:t>PERFORMANCE: </a:t>
          </a:r>
          <a:r>
            <a:rPr lang="en-US" sz="2100" kern="1200" dirty="0" smtClean="0"/>
            <a:t>Assess overall effectiveness of lab’s plans &amp; R&amp;D in meeting NOAA’s Strategic Plan objectives &amp; Nation’s needs</a:t>
          </a:r>
          <a:endParaRPr lang="en-US" sz="2100" kern="1200" dirty="0"/>
        </a:p>
      </dsp:txBody>
      <dsp:txXfrm>
        <a:off x="686164" y="3460482"/>
        <a:ext cx="6179814" cy="988709"/>
      </dsp:txXfrm>
    </dsp:sp>
    <dsp:sp modelId="{932B3A86-C35C-4653-9950-5FA9DB5767D3}">
      <dsp:nvSpPr>
        <dsp:cNvPr id="0" name=""/>
        <dsp:cNvSpPr/>
      </dsp:nvSpPr>
      <dsp:spPr>
        <a:xfrm>
          <a:off x="68220" y="3336894"/>
          <a:ext cx="1235886" cy="1235886"/>
        </a:xfrm>
        <a:prstGeom prst="ellipse">
          <a:avLst/>
        </a:prstGeom>
        <a:blipFill dpi="0" rotWithShape="0">
          <a:blip xmlns:r="http://schemas.openxmlformats.org/officeDocument/2006/relationships" r:embed="rId3" cstate="screen">
            <a:extLst>
              <a:ext uri="{28A0092B-C50C-407E-A947-70E740481C1C}">
                <a14:useLocalDpi xmlns:a14="http://schemas.microsoft.com/office/drawing/2010/main"/>
              </a:ext>
            </a:extLst>
          </a:blip>
          <a:srcRect/>
          <a:tile tx="-31750" ty="-146050" sx="100000" sy="100000" flip="none" algn="ctr"/>
        </a:blipFill>
        <a:ln w="28575" cap="flat" cmpd="sng" algn="ctr">
          <a:solidFill>
            <a:schemeClr val="tx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30" tIns="45715" rIns="91430" bIns="45715" rtlCol="0"/>
          <a:lstStyle>
            <a:lvl1pPr algn="r">
              <a:defRPr sz="1200"/>
            </a:lvl1pPr>
          </a:lstStyle>
          <a:p>
            <a:fld id="{244727A7-FF6C-4736-9AE4-50F2C6B07A6C}" type="datetimeFigureOut">
              <a:rPr lang="en-US" smtClean="0"/>
              <a:t>2/24/15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30" tIns="45715" rIns="91430" bIns="45715" rtlCol="0" anchor="b"/>
          <a:lstStyle>
            <a:lvl1pPr algn="r">
              <a:defRPr sz="1200"/>
            </a:lvl1pPr>
          </a:lstStyle>
          <a:p>
            <a:fld id="{CDAB5C0F-D1AA-4D1F-AD40-0F7AC1DACC03}" type="slidenum">
              <a:rPr lang="en-US" smtClean="0"/>
              <a:t>‹#›</a:t>
            </a:fld>
            <a:endParaRPr lang="en-US"/>
          </a:p>
        </p:txBody>
      </p:sp>
    </p:spTree>
    <p:extLst>
      <p:ext uri="{BB962C8B-B14F-4D97-AF65-F5344CB8AC3E}">
        <p14:creationId xmlns:p14="http://schemas.microsoft.com/office/powerpoint/2010/main" val="2234665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41" tIns="46572" rIns="93141" bIns="46572"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41" tIns="46572" rIns="93141" bIns="46572" rtlCol="0"/>
          <a:lstStyle>
            <a:lvl1pPr algn="r">
              <a:defRPr sz="1200"/>
            </a:lvl1pPr>
          </a:lstStyle>
          <a:p>
            <a:fld id="{39DBCB62-5DE4-40A9-8A03-2CF8E5FA17E7}" type="datetimeFigureOut">
              <a:rPr lang="en-US" smtClean="0"/>
              <a:pPr/>
              <a:t>2/24/15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41" tIns="46572" rIns="93141" bIns="4657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41" tIns="46572" rIns="93141" bIns="4657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41" tIns="46572" rIns="93141" bIns="46572"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41" tIns="46572" rIns="93141" bIns="46572" rtlCol="0" anchor="b"/>
          <a:lstStyle>
            <a:lvl1pPr algn="r">
              <a:defRPr sz="1200"/>
            </a:lvl1pPr>
          </a:lstStyle>
          <a:p>
            <a:fld id="{B8E82142-4368-43DE-8AC8-594FD0DF09FA}" type="slidenum">
              <a:rPr lang="en-US" smtClean="0"/>
              <a:pPr/>
              <a:t>‹#›</a:t>
            </a:fld>
            <a:endParaRPr lang="en-US"/>
          </a:p>
        </p:txBody>
      </p:sp>
    </p:spTree>
    <p:extLst>
      <p:ext uri="{BB962C8B-B14F-4D97-AF65-F5344CB8AC3E}">
        <p14:creationId xmlns:p14="http://schemas.microsoft.com/office/powerpoint/2010/main" val="1951381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290">
              <a:defRPr/>
            </a:pPr>
            <a:r>
              <a:rPr lang="en-US" b="1" dirty="0" smtClean="0"/>
              <a:t>Thank you, Steve Koch</a:t>
            </a:r>
            <a:r>
              <a:rPr lang="en-US" b="1" baseline="0" dirty="0" smtClean="0"/>
              <a:t>.  I appreciate the opportunity to talk with you today.</a:t>
            </a:r>
          </a:p>
          <a:p>
            <a:pPr defTabSz="966290">
              <a:defRPr/>
            </a:pPr>
            <a:endParaRPr lang="en-US" b="1" baseline="0" dirty="0" smtClean="0"/>
          </a:p>
          <a:p>
            <a:pPr defTabSz="966290">
              <a:defRPr/>
            </a:pPr>
            <a:r>
              <a:rPr lang="en-US" b="1" i="1" baseline="0" dirty="0" smtClean="0"/>
              <a:t>Segue</a:t>
            </a:r>
            <a:r>
              <a:rPr lang="en-US" b="1" baseline="0" dirty="0" smtClean="0"/>
              <a:t>:  This will be a tag team affair.   I’d like to set the stage by talking a bit about OAR’s role at NOAA, some efforts we have undertaken to look at how we manage NOAA’s research and development portfolio, the fiscal environment in which we are operating, and where I see OAR heading in the future.  </a:t>
            </a:r>
          </a:p>
          <a:p>
            <a:pPr defTabSz="966290">
              <a:defRPr/>
            </a:pPr>
            <a:endParaRPr lang="en-US" b="1" baseline="0" dirty="0" smtClean="0"/>
          </a:p>
          <a:p>
            <a:pPr defTabSz="966290">
              <a:defRPr/>
            </a:pPr>
            <a:r>
              <a:rPr lang="en-US" b="1" baseline="0" dirty="0" smtClean="0"/>
              <a:t>Steve will then follow with more details regarding the State of PMEL today.</a:t>
            </a:r>
            <a:endParaRPr lang="en-US" b="1" dirty="0"/>
          </a:p>
        </p:txBody>
      </p:sp>
      <p:sp>
        <p:nvSpPr>
          <p:cNvPr id="4" name="Slide Number Placeholder 3"/>
          <p:cNvSpPr>
            <a:spLocks noGrp="1"/>
          </p:cNvSpPr>
          <p:nvPr>
            <p:ph type="sldNum" sz="quarter" idx="10"/>
          </p:nvPr>
        </p:nvSpPr>
        <p:spPr/>
        <p:txBody>
          <a:bodyPr/>
          <a:lstStyle/>
          <a:p>
            <a:fld id="{B8E82142-4368-43DE-8AC8-594FD0DF09FA}" type="slidenum">
              <a:rPr lang="en-US" smtClean="0"/>
              <a:pPr/>
              <a:t>1</a:t>
            </a:fld>
            <a:endParaRPr lang="en-US"/>
          </a:p>
        </p:txBody>
      </p:sp>
    </p:spTree>
    <p:extLst>
      <p:ext uri="{BB962C8B-B14F-4D97-AF65-F5344CB8AC3E}">
        <p14:creationId xmlns:p14="http://schemas.microsoft.com/office/powerpoint/2010/main" val="614033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3352800"/>
            <a:ext cx="5608320" cy="5246370"/>
          </a:xfrm>
        </p:spPr>
        <p:txBody>
          <a:bodyPr/>
          <a:lstStyle/>
          <a:p>
            <a:r>
              <a:rPr lang="en-US" dirty="0" smtClean="0"/>
              <a:t>Strategic Documents:</a:t>
            </a:r>
          </a:p>
          <a:p>
            <a:r>
              <a:rPr lang="en-US" dirty="0" smtClean="0"/>
              <a:t>- DOC Strategic Plan</a:t>
            </a:r>
          </a:p>
          <a:p>
            <a:r>
              <a:rPr lang="en-US" dirty="0" smtClean="0"/>
              <a:t>- NOAA Next</a:t>
            </a:r>
            <a:r>
              <a:rPr lang="en-US" baseline="0" dirty="0" smtClean="0"/>
              <a:t> Generation </a:t>
            </a:r>
            <a:r>
              <a:rPr lang="en-US" dirty="0" smtClean="0"/>
              <a:t>Strategic Plan</a:t>
            </a:r>
          </a:p>
          <a:p>
            <a:pPr lvl="1"/>
            <a:r>
              <a:rPr lang="en-US" dirty="0" smtClean="0"/>
              <a:t>Includes evidence of progress</a:t>
            </a:r>
          </a:p>
          <a:p>
            <a:pPr lvl="2"/>
            <a:r>
              <a:rPr lang="en-US" dirty="0" smtClean="0"/>
              <a:t>E.g., “Improved basis for confidence in understanding key oceanic, atmospheric, hydrologic, biogeochemical, and socioeconomic components of the climate system and impacts”</a:t>
            </a:r>
          </a:p>
          <a:p>
            <a:r>
              <a:rPr lang="en-US" dirty="0" smtClean="0"/>
              <a:t>- NOAA Five-Year Research Plan 2013-2017</a:t>
            </a:r>
          </a:p>
          <a:p>
            <a:pPr lvl="1"/>
            <a:r>
              <a:rPr lang="en-US" dirty="0" smtClean="0"/>
              <a:t>Includes 5-year targets</a:t>
            </a:r>
          </a:p>
          <a:p>
            <a:pPr lvl="2"/>
            <a:r>
              <a:rPr lang="en-US" dirty="0" smtClean="0"/>
              <a:t>E.g., “Assess the climate influences of ocean basin properties</a:t>
            </a:r>
          </a:p>
          <a:p>
            <a:pPr lvl="2"/>
            <a:r>
              <a:rPr lang="en-US" dirty="0" smtClean="0"/>
              <a:t>on </a:t>
            </a:r>
            <a:r>
              <a:rPr lang="en-US" dirty="0" err="1" smtClean="0"/>
              <a:t>interannual</a:t>
            </a:r>
            <a:r>
              <a:rPr lang="en-US" dirty="0" smtClean="0"/>
              <a:t> and decadal predictability”</a:t>
            </a:r>
          </a:p>
          <a:p>
            <a:r>
              <a:rPr lang="en-US" dirty="0" smtClean="0"/>
              <a:t>- OAR Strategic Plan</a:t>
            </a:r>
          </a:p>
          <a:p>
            <a:r>
              <a:rPr lang="en-US" dirty="0" smtClean="0"/>
              <a:t>- Laboratory Strategic Plan</a:t>
            </a:r>
          </a:p>
          <a:p>
            <a:endParaRPr lang="en-US" dirty="0" smtClean="0"/>
          </a:p>
          <a:p>
            <a:r>
              <a:rPr lang="en-US" dirty="0" smtClean="0"/>
              <a:t>Annual Plans and other guidance:</a:t>
            </a:r>
          </a:p>
          <a:p>
            <a:r>
              <a:rPr lang="en-US" dirty="0" smtClean="0"/>
              <a:t>NOAA Annual Guidance Memorandum</a:t>
            </a:r>
          </a:p>
          <a:p>
            <a:r>
              <a:rPr lang="en-US" dirty="0" smtClean="0"/>
              <a:t>Annual Operating</a:t>
            </a:r>
            <a:r>
              <a:rPr lang="en-US" baseline="0" dirty="0" smtClean="0"/>
              <a:t> Plans with - </a:t>
            </a:r>
          </a:p>
          <a:p>
            <a:r>
              <a:rPr lang="en-US" dirty="0" smtClean="0"/>
              <a:t>	Performance Measures</a:t>
            </a:r>
          </a:p>
          <a:p>
            <a:pPr lvl="1"/>
            <a:r>
              <a:rPr lang="en-US" dirty="0" smtClean="0"/>
              <a:t>		E.g., “Cumulative number of data collection platforms deployed by PMEL in support of the 		Global Ocean Observing System</a:t>
            </a:r>
            <a:r>
              <a:rPr lang="en-US" baseline="0" dirty="0" smtClean="0"/>
              <a:t> (GOOS)</a:t>
            </a:r>
            <a:r>
              <a:rPr lang="en-US" dirty="0" smtClean="0"/>
              <a:t>” or “Number of tools and technologies developed 		and transitioned to increase tsunami forecast accuracy and timeliness.”</a:t>
            </a:r>
          </a:p>
          <a:p>
            <a:r>
              <a:rPr lang="en-US" dirty="0" smtClean="0"/>
              <a:t>	Milestones</a:t>
            </a:r>
          </a:p>
          <a:p>
            <a:pPr lvl="1"/>
            <a:r>
              <a:rPr lang="en-US" dirty="0" smtClean="0"/>
              <a:t>		E.g., “Deploy 40 Argo floats” or “Implement next version of tsunami forecast software at 		NOAA Tsunami Warning Centers”</a:t>
            </a:r>
          </a:p>
          <a:p>
            <a:r>
              <a:rPr lang="en-US" dirty="0" smtClean="0"/>
              <a:t>Individual Performance Plans</a:t>
            </a:r>
          </a:p>
          <a:p>
            <a:r>
              <a:rPr lang="en-US" dirty="0" smtClean="0"/>
              <a:t>Short-term funding opportunities</a:t>
            </a:r>
          </a:p>
          <a:p>
            <a:r>
              <a:rPr lang="en-US" dirty="0" smtClean="0"/>
              <a:t>Guidance for Changes in Funding Levels</a:t>
            </a:r>
          </a:p>
          <a:p>
            <a:pPr lvl="1"/>
            <a:r>
              <a:rPr lang="en-US" dirty="0" smtClean="0"/>
              <a:t>E.g., Maintain long-term observations, intermural-extramural balance</a:t>
            </a:r>
          </a:p>
          <a:p>
            <a:r>
              <a:rPr lang="en-US" dirty="0" smtClean="0"/>
              <a:t>Other guidance—e.g., accelerate/enhance transition of research to applications, ecosystem forecasting</a:t>
            </a:r>
          </a:p>
        </p:txBody>
      </p:sp>
      <p:sp>
        <p:nvSpPr>
          <p:cNvPr id="4" name="Slide Number Placeholder 3"/>
          <p:cNvSpPr>
            <a:spLocks noGrp="1"/>
          </p:cNvSpPr>
          <p:nvPr>
            <p:ph type="sldNum" sz="quarter" idx="10"/>
          </p:nvPr>
        </p:nvSpPr>
        <p:spPr/>
        <p:txBody>
          <a:bodyPr/>
          <a:lstStyle/>
          <a:p>
            <a:fld id="{B8E82142-4368-43DE-8AC8-594FD0DF09FA}" type="slidenum">
              <a:rPr lang="en-US" smtClean="0"/>
              <a:pPr/>
              <a:t>11</a:t>
            </a:fld>
            <a:endParaRPr lang="en-US"/>
          </a:p>
        </p:txBody>
      </p:sp>
      <p:sp>
        <p:nvSpPr>
          <p:cNvPr id="7" name="Slide Image Placeholder 6"/>
          <p:cNvSpPr>
            <a:spLocks noGrp="1" noRot="1" noChangeAspect="1"/>
          </p:cNvSpPr>
          <p:nvPr>
            <p:ph type="sldImg"/>
          </p:nvPr>
        </p:nvSpPr>
        <p:spPr>
          <a:xfrm>
            <a:off x="1600200" y="228600"/>
            <a:ext cx="3810000" cy="2857500"/>
          </a:xfrm>
        </p:spPr>
      </p:sp>
    </p:spTree>
    <p:extLst>
      <p:ext uri="{BB962C8B-B14F-4D97-AF65-F5344CB8AC3E}">
        <p14:creationId xmlns:p14="http://schemas.microsoft.com/office/powerpoint/2010/main" val="692569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9">
              <a:defRPr/>
            </a:pPr>
            <a:r>
              <a:rPr lang="en-US" b="1" strike="noStrike" dirty="0"/>
              <a:t>Quality Image</a:t>
            </a:r>
            <a:r>
              <a:rPr lang="en-US" b="1" strike="noStrike" dirty="0" smtClean="0"/>
              <a:t>: </a:t>
            </a:r>
            <a:r>
              <a:rPr lang="en-US" b="0" strike="noStrike" dirty="0" smtClean="0"/>
              <a:t>Employee</a:t>
            </a:r>
            <a:r>
              <a:rPr lang="en-US" b="0" strike="noStrike" baseline="0" dirty="0" smtClean="0"/>
              <a:t> during HWT 2013</a:t>
            </a:r>
            <a:endParaRPr lang="en-US" b="0" strike="noStrike" dirty="0" smtClean="0"/>
          </a:p>
          <a:p>
            <a:pPr defTabSz="914309">
              <a:defRPr/>
            </a:pPr>
            <a:endParaRPr lang="en-US" strike="noStrike" dirty="0"/>
          </a:p>
          <a:p>
            <a:pPr defTabSz="914309">
              <a:defRPr/>
            </a:pPr>
            <a:r>
              <a:rPr lang="en-US" b="1" strike="noStrike" dirty="0"/>
              <a:t>Relevance Image</a:t>
            </a:r>
            <a:r>
              <a:rPr lang="en-US" b="1" strike="noStrike" dirty="0" smtClean="0"/>
              <a:t>: </a:t>
            </a:r>
            <a:r>
              <a:rPr lang="en-US" b="0" strike="noStrike" dirty="0" smtClean="0"/>
              <a:t>Mobile</a:t>
            </a:r>
            <a:r>
              <a:rPr lang="en-US" b="0" strike="noStrike" baseline="0" dirty="0" smtClean="0"/>
              <a:t> lab positioned safely ahead of forming tornado</a:t>
            </a:r>
            <a:endParaRPr lang="en-US" b="0" strike="noStrike" dirty="0" smtClean="0"/>
          </a:p>
          <a:p>
            <a:pPr defTabSz="914309">
              <a:defRPr/>
            </a:pPr>
            <a:endParaRPr lang="en-US" strike="noStrike" dirty="0"/>
          </a:p>
          <a:p>
            <a:pPr defTabSz="914309">
              <a:defRPr/>
            </a:pPr>
            <a:r>
              <a:rPr lang="en-US" b="1" strike="noStrike" dirty="0"/>
              <a:t>Performance Image</a:t>
            </a:r>
            <a:r>
              <a:rPr lang="en-US" b="1" strike="noStrike" dirty="0" smtClean="0"/>
              <a:t>: </a:t>
            </a:r>
            <a:r>
              <a:rPr lang="en-US" b="0" strike="noStrike" dirty="0" smtClean="0"/>
              <a:t>Pam </a:t>
            </a:r>
            <a:r>
              <a:rPr lang="en-US" b="0" strike="noStrike" dirty="0" err="1" smtClean="0"/>
              <a:t>Heinselman</a:t>
            </a:r>
            <a:r>
              <a:rPr lang="en-US" b="0" strike="noStrike" dirty="0" smtClean="0"/>
              <a:t> and Dave </a:t>
            </a:r>
            <a:r>
              <a:rPr lang="en-US" b="0" strike="noStrike" dirty="0" err="1" smtClean="0"/>
              <a:t>Priegnitz</a:t>
            </a:r>
            <a:r>
              <a:rPr lang="en-US" b="0" strike="noStrike" dirty="0" smtClean="0"/>
              <a:t> scan tornadic storms with the phased array radar not far from NSSL</a:t>
            </a:r>
            <a:endParaRPr lang="en-US" b="0" strike="noStrike" dirty="0"/>
          </a:p>
        </p:txBody>
      </p:sp>
      <p:sp>
        <p:nvSpPr>
          <p:cNvPr id="4" name="Slide Number Placeholder 3"/>
          <p:cNvSpPr>
            <a:spLocks noGrp="1"/>
          </p:cNvSpPr>
          <p:nvPr>
            <p:ph type="sldNum" sz="quarter" idx="10"/>
          </p:nvPr>
        </p:nvSpPr>
        <p:spPr/>
        <p:txBody>
          <a:bodyPr/>
          <a:lstStyle/>
          <a:p>
            <a:fld id="{B8E82142-4368-43DE-8AC8-594FD0DF09FA}" type="slidenum">
              <a:rPr lang="en-US" smtClean="0"/>
              <a:pPr/>
              <a:t>12</a:t>
            </a:fld>
            <a:endParaRPr lang="en-US"/>
          </a:p>
        </p:txBody>
      </p:sp>
    </p:spTree>
    <p:extLst>
      <p:ext uri="{BB962C8B-B14F-4D97-AF65-F5344CB8AC3E}">
        <p14:creationId xmlns:p14="http://schemas.microsoft.com/office/powerpoint/2010/main" val="3175586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NOAA’s mission is to understand and predict changes in the Earth’s environment,</a:t>
            </a:r>
            <a:r>
              <a:rPr lang="en-US" baseline="0" dirty="0" smtClean="0"/>
              <a:t> to </a:t>
            </a:r>
            <a:r>
              <a:rPr lang="en-US" dirty="0" smtClean="0"/>
              <a:t>conserve and manage coastal and marine ecosystems and resources, and to share that knowledge and information with others to meet our Nation’s economic, social, and environmental needs.   NOAA Research is at the heart of NOAA’s research and development enterprise and is the innovation engine for achieving</a:t>
            </a:r>
            <a:r>
              <a:rPr lang="en-US" baseline="0" dirty="0" smtClean="0"/>
              <a:t> NOAA’s strategic vision and long-term goals.</a:t>
            </a:r>
            <a:r>
              <a:rPr lang="en-US" dirty="0" smtClean="0"/>
              <a:t> </a:t>
            </a:r>
          </a:p>
          <a:p>
            <a:endParaRPr lang="en-US" dirty="0" smtClean="0"/>
          </a:p>
          <a:p>
            <a:r>
              <a:rPr lang="en-US" dirty="0" smtClean="0"/>
              <a:t>NOAA’s Long-Term Mission Goals:</a:t>
            </a:r>
          </a:p>
          <a:p>
            <a:pPr>
              <a:buFont typeface="Arial" pitchFamily="34" charset="0"/>
              <a:buChar char="•"/>
            </a:pPr>
            <a:r>
              <a:rPr lang="en-US" b="1" i="1" dirty="0" smtClean="0"/>
              <a:t>Healthy</a:t>
            </a:r>
            <a:r>
              <a:rPr lang="en-US" b="1" i="1" baseline="0" dirty="0" smtClean="0"/>
              <a:t> Oceans</a:t>
            </a:r>
            <a:r>
              <a:rPr lang="en-US" b="1" i="1" dirty="0" smtClean="0"/>
              <a:t>  </a:t>
            </a:r>
          </a:p>
          <a:p>
            <a:pPr lvl="1">
              <a:buFont typeface="Arial" pitchFamily="34" charset="0"/>
              <a:buChar char="•"/>
            </a:pPr>
            <a:r>
              <a:rPr lang="en-US" i="0" dirty="0" smtClean="0"/>
              <a:t>Marine fisheries, habitats, and biodiversity that are sustained within healthy and productive ocean ecosystems</a:t>
            </a:r>
          </a:p>
          <a:p>
            <a:pPr>
              <a:buFont typeface="Arial" pitchFamily="34" charset="0"/>
              <a:buChar char="•"/>
            </a:pPr>
            <a:r>
              <a:rPr lang="en-CA" b="1" i="1" baseline="0" dirty="0" smtClean="0"/>
              <a:t>Weather Ready Nation</a:t>
            </a:r>
          </a:p>
          <a:p>
            <a:pPr lvl="1">
              <a:buFont typeface="Arial" pitchFamily="34" charset="0"/>
              <a:buChar char="•"/>
            </a:pPr>
            <a:r>
              <a:rPr lang="en-CA" i="0" baseline="0" dirty="0" smtClean="0"/>
              <a:t>A </a:t>
            </a:r>
            <a:r>
              <a:rPr lang="en-US" i="0" baseline="0" dirty="0" smtClean="0"/>
              <a:t>s</a:t>
            </a:r>
            <a:r>
              <a:rPr lang="en-US" i="0" dirty="0" smtClean="0"/>
              <a:t>ociety that is prepared for and responds to weather-related events</a:t>
            </a:r>
            <a:r>
              <a:rPr lang="en-CA" i="0" dirty="0" smtClean="0"/>
              <a:t>                                  </a:t>
            </a:r>
            <a:endParaRPr lang="en-US" i="0" dirty="0" smtClean="0"/>
          </a:p>
          <a:p>
            <a:pPr>
              <a:buFont typeface="Arial" pitchFamily="34" charset="0"/>
              <a:buChar char="•"/>
            </a:pPr>
            <a:r>
              <a:rPr lang="en-US" b="1" i="1" dirty="0" smtClean="0"/>
              <a:t>Climate Adaptation &amp;</a:t>
            </a:r>
            <a:r>
              <a:rPr lang="en-US" b="1" i="1" baseline="0" dirty="0" smtClean="0"/>
              <a:t> Mitigation</a:t>
            </a:r>
            <a:endParaRPr lang="en-US" b="1" i="1" dirty="0" smtClean="0"/>
          </a:p>
          <a:p>
            <a:pPr lvl="1">
              <a:buFont typeface="Arial" pitchFamily="34" charset="0"/>
              <a:buChar char="•"/>
            </a:pPr>
            <a:r>
              <a:rPr lang="en-US" i="0" dirty="0" smtClean="0"/>
              <a:t>An informed society anticipating and responding to climate and its impacts</a:t>
            </a:r>
            <a:r>
              <a:rPr lang="en-CA" i="0" dirty="0" smtClean="0"/>
              <a:t>                        </a:t>
            </a:r>
            <a:endParaRPr lang="en-US" i="0" dirty="0" smtClean="0"/>
          </a:p>
          <a:p>
            <a:pPr>
              <a:buFont typeface="Arial" pitchFamily="34" charset="0"/>
              <a:buChar char="•"/>
            </a:pPr>
            <a:r>
              <a:rPr lang="en-US" b="1" i="1" dirty="0" smtClean="0"/>
              <a:t>Resilient Coastal</a:t>
            </a:r>
            <a:r>
              <a:rPr lang="en-US" b="1" i="1" baseline="0" dirty="0" smtClean="0"/>
              <a:t> Communities and Economies</a:t>
            </a:r>
            <a:endParaRPr lang="en-US" b="1" i="1" dirty="0" smtClean="0"/>
          </a:p>
          <a:p>
            <a:pPr lvl="1">
              <a:buFont typeface="Arial" pitchFamily="34" charset="0"/>
              <a:buChar char="•"/>
            </a:pPr>
            <a:r>
              <a:rPr lang="en-US" i="0" dirty="0" smtClean="0"/>
              <a:t>Coastal and Great Lakes communities are environmentally and economically sustainable</a:t>
            </a:r>
          </a:p>
          <a:p>
            <a:endParaRPr lang="en-CA" dirty="0" smtClean="0"/>
          </a:p>
          <a:p>
            <a:r>
              <a:rPr lang="en-CA" dirty="0" smtClean="0"/>
              <a:t>In addition to the four thematic mission goals, NOAA also recognizes the inherent need for support.  This is captured in the</a:t>
            </a:r>
            <a:r>
              <a:rPr lang="en-CA" baseline="0" dirty="0" smtClean="0"/>
              <a:t> NOAA Enterprise Objectives: Science and Technology, Engagement, and Organization and Administration</a:t>
            </a:r>
            <a:r>
              <a:rPr lang="en-CA" dirty="0" smtClean="0"/>
              <a:t>. Underpinning</a:t>
            </a:r>
            <a:r>
              <a:rPr lang="en-CA" baseline="0" dirty="0" smtClean="0"/>
              <a:t> the S&amp;T Enterprise are a holistic understanding of the Earth system through research, accurate and reliable data from integrated earth observations, and an integrated environmental modeling system.</a:t>
            </a:r>
            <a:endParaRPr lang="en-CA" dirty="0" smtClean="0"/>
          </a:p>
          <a:p>
            <a:endParaRPr lang="en-CA" dirty="0" smtClean="0"/>
          </a:p>
          <a:p>
            <a:pPr defTabSz="957377" fontAlgn="base">
              <a:spcBef>
                <a:spcPct val="30000"/>
              </a:spcBef>
              <a:spcAft>
                <a:spcPct val="0"/>
              </a:spcAft>
              <a:defRPr/>
            </a:pPr>
            <a:r>
              <a:rPr lang="en-US" dirty="0" smtClean="0"/>
              <a:t>NOAA is essentially </a:t>
            </a:r>
            <a:r>
              <a:rPr lang="en-US" dirty="0" smtClean="0">
                <a:solidFill>
                  <a:srgbClr val="FF0000"/>
                </a:solidFill>
              </a:rPr>
              <a:t>America’s Environmental Intelligence</a:t>
            </a:r>
            <a:r>
              <a:rPr lang="en-US" baseline="0" dirty="0" smtClean="0">
                <a:solidFill>
                  <a:srgbClr val="FF0000"/>
                </a:solidFill>
              </a:rPr>
              <a:t> Agency </a:t>
            </a:r>
            <a:r>
              <a:rPr lang="en-US" dirty="0" smtClean="0"/>
              <a:t>with global activities on land and sea, in the air and in space.  NOAA </a:t>
            </a:r>
            <a:r>
              <a:rPr lang="en-US" b="1" dirty="0" smtClean="0"/>
              <a:t>relies on science partnerships</a:t>
            </a:r>
            <a:r>
              <a:rPr lang="en-US" dirty="0" smtClean="0"/>
              <a:t> to achieve our mission.  NOAA partnerships span academic and industry sectors as well as other government agencies.  These critical relationships improve relations with our customers, build reliable interconnected data sources, and </a:t>
            </a:r>
            <a:r>
              <a:rPr lang="en-US" b="1" dirty="0" smtClean="0"/>
              <a:t>support NOAA’s mission</a:t>
            </a:r>
            <a:r>
              <a:rPr lang="en-US" dirty="0" smtClean="0"/>
              <a:t>.</a:t>
            </a:r>
          </a:p>
        </p:txBody>
      </p:sp>
      <p:sp>
        <p:nvSpPr>
          <p:cNvPr id="4" name="Slide Number Placeholder 3"/>
          <p:cNvSpPr>
            <a:spLocks noGrp="1"/>
          </p:cNvSpPr>
          <p:nvPr>
            <p:ph type="sldNum" sz="quarter" idx="10"/>
          </p:nvPr>
        </p:nvSpPr>
        <p:spPr/>
        <p:txBody>
          <a:bodyPr/>
          <a:lstStyle/>
          <a:p>
            <a:fld id="{B8E82142-4368-43DE-8AC8-594FD0DF09FA}" type="slidenum">
              <a:rPr lang="en-US" smtClean="0"/>
              <a:pPr/>
              <a:t>2</a:t>
            </a:fld>
            <a:endParaRPr lang="en-US"/>
          </a:p>
        </p:txBody>
      </p:sp>
    </p:spTree>
    <p:extLst>
      <p:ext uri="{BB962C8B-B14F-4D97-AF65-F5344CB8AC3E}">
        <p14:creationId xmlns:p14="http://schemas.microsoft.com/office/powerpoint/2010/main" val="3793552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a:t>
            </a:r>
            <a:r>
              <a:rPr lang="en-US" b="0" baseline="0" dirty="0" smtClean="0"/>
              <a:t> scientists at NOAA Research are among the most innovative in the world. </a:t>
            </a:r>
            <a:r>
              <a:rPr lang="en-US" sz="1200" b="0" i="0" kern="1200" dirty="0" smtClean="0">
                <a:solidFill>
                  <a:schemeClr val="tx1"/>
                </a:solidFill>
                <a:effectLst/>
                <a:latin typeface="+mn-lt"/>
                <a:ea typeface="+mn-ea"/>
                <a:cs typeface="+mn-cs"/>
              </a:rPr>
              <a:t>We contribute to the American people daily by providing outstanding science innovation and products, enabling NOAA to be a leading provider of </a:t>
            </a:r>
            <a:r>
              <a:rPr lang="en-US" sz="1200" b="1" i="0" kern="1200" dirty="0" smtClean="0">
                <a:solidFill>
                  <a:schemeClr val="tx1"/>
                </a:solidFill>
                <a:effectLst/>
                <a:latin typeface="+mn-lt"/>
                <a:ea typeface="+mn-ea"/>
                <a:cs typeface="+mn-cs"/>
              </a:rPr>
              <a:t>environmental intelligence</a:t>
            </a:r>
            <a:r>
              <a:rPr lang="en-US" sz="1200" b="0" i="0" kern="1200" dirty="0" smtClean="0">
                <a:solidFill>
                  <a:schemeClr val="tx1"/>
                </a:solidFill>
                <a:effectLst/>
                <a:latin typeface="+mn-lt"/>
                <a:ea typeface="+mn-ea"/>
                <a:cs typeface="+mn-cs"/>
              </a:rPr>
              <a:t> in the atmosphere, weather, oceans, and climate. Dr. Sullivan sees "environmental intelligence" at the core of our mission,</a:t>
            </a:r>
            <a:r>
              <a:rPr lang="en-US" sz="1200" b="0" i="0" kern="1200" baseline="0" dirty="0" smtClean="0">
                <a:solidFill>
                  <a:schemeClr val="tx1"/>
                </a:solidFill>
                <a:effectLst/>
                <a:latin typeface="+mn-lt"/>
                <a:ea typeface="+mn-ea"/>
                <a:cs typeface="+mn-cs"/>
              </a:rPr>
              <a:t> and as you should be aware, has outlined NOAA’s four high level priorities:</a:t>
            </a:r>
          </a:p>
          <a:p>
            <a:endParaRPr lang="en-US" sz="1200" b="0" i="0" kern="1200" baseline="0" dirty="0" smtClean="0">
              <a:solidFill>
                <a:schemeClr val="tx1"/>
              </a:solidFill>
              <a:effectLst/>
              <a:latin typeface="+mn-lt"/>
              <a:ea typeface="+mn-ea"/>
              <a:cs typeface="+mn-cs"/>
            </a:endParaRPr>
          </a:p>
          <a:p>
            <a:pPr marL="228600" indent="-228600">
              <a:buAutoNum type="arabicPeriod"/>
            </a:pPr>
            <a:r>
              <a:rPr lang="en-US" sz="1200" b="0" i="0" kern="1200" baseline="0" dirty="0" smtClean="0">
                <a:solidFill>
                  <a:schemeClr val="tx1"/>
                </a:solidFill>
                <a:effectLst/>
                <a:latin typeface="+mn-lt"/>
                <a:ea typeface="+mn-ea"/>
                <a:cs typeface="+mn-cs"/>
              </a:rPr>
              <a:t>Provide information and services to make communities more resilient</a:t>
            </a:r>
          </a:p>
          <a:p>
            <a:pPr marL="228600" indent="-228600">
              <a:buAutoNum type="arabicPeriod"/>
            </a:pPr>
            <a:r>
              <a:rPr lang="en-US" sz="1200" b="0" i="0" kern="1200" baseline="0" dirty="0" smtClean="0">
                <a:solidFill>
                  <a:schemeClr val="tx1"/>
                </a:solidFill>
                <a:effectLst/>
                <a:latin typeface="+mn-lt"/>
                <a:ea typeface="+mn-ea"/>
                <a:cs typeface="+mn-cs"/>
              </a:rPr>
              <a:t>Evolve the Weather Service</a:t>
            </a:r>
          </a:p>
          <a:p>
            <a:pPr marL="228600" indent="-228600">
              <a:buAutoNum type="arabicPeriod"/>
            </a:pPr>
            <a:r>
              <a:rPr lang="en-US" sz="1200" b="0" i="0" kern="1200" baseline="0" dirty="0" smtClean="0">
                <a:solidFill>
                  <a:schemeClr val="tx1"/>
                </a:solidFill>
                <a:effectLst/>
                <a:latin typeface="+mn-lt"/>
                <a:ea typeface="+mn-ea"/>
                <a:cs typeface="+mn-cs"/>
              </a:rPr>
              <a:t>Invest in observational infrastructure</a:t>
            </a:r>
          </a:p>
          <a:p>
            <a:pPr marL="228600" indent="-228600">
              <a:buAutoNum type="arabicPeriod"/>
            </a:pPr>
            <a:r>
              <a:rPr lang="en-US" sz="1200" b="0" i="0" kern="1200" baseline="0" dirty="0" smtClean="0">
                <a:solidFill>
                  <a:schemeClr val="tx1"/>
                </a:solidFill>
                <a:effectLst/>
                <a:latin typeface="+mn-lt"/>
                <a:ea typeface="+mn-ea"/>
                <a:cs typeface="+mn-cs"/>
              </a:rPr>
              <a:t>Achieve organizational excellence</a:t>
            </a:r>
            <a:endParaRPr lang="en-US" sz="1200" b="0" i="0" kern="120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r>
              <a:rPr lang="en-US" baseline="0" dirty="0" smtClean="0"/>
              <a:t>Images:</a:t>
            </a:r>
          </a:p>
          <a:p>
            <a:r>
              <a:rPr lang="en-US" baseline="0" dirty="0" smtClean="0"/>
              <a:t>Observations: </a:t>
            </a:r>
            <a:r>
              <a:rPr lang="en-US" sz="1200" b="0" i="0" kern="1200" dirty="0" smtClean="0">
                <a:solidFill>
                  <a:schemeClr val="tx1"/>
                </a:solidFill>
                <a:effectLst/>
                <a:latin typeface="+mn-lt"/>
                <a:ea typeface="+mn-ea"/>
                <a:cs typeface="+mn-cs"/>
              </a:rPr>
              <a:t>GOES-R satellite</a:t>
            </a:r>
          </a:p>
          <a:p>
            <a:r>
              <a:rPr lang="en-US" sz="1200" b="0" i="0" kern="1200" dirty="0" smtClean="0">
                <a:solidFill>
                  <a:schemeClr val="tx1"/>
                </a:solidFill>
                <a:effectLst/>
                <a:latin typeface="+mn-lt"/>
                <a:ea typeface="+mn-ea"/>
                <a:cs typeface="+mn-cs"/>
              </a:rPr>
              <a:t>Monitoring:</a:t>
            </a:r>
            <a:r>
              <a:rPr lang="en-US" sz="1200" b="0" i="0" kern="1200" baseline="0" dirty="0" smtClean="0">
                <a:solidFill>
                  <a:schemeClr val="tx1"/>
                </a:solidFill>
                <a:effectLst/>
                <a:latin typeface="+mn-lt"/>
                <a:ea typeface="+mn-ea"/>
                <a:cs typeface="+mn-cs"/>
              </a:rPr>
              <a:t> DART Buoy</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Assessment: NOAA Diver collecting data on corals</a:t>
            </a:r>
            <a:r>
              <a:rPr lang="en-US" sz="1200" b="0" i="0" kern="1200" baseline="0" dirty="0" smtClean="0">
                <a:solidFill>
                  <a:schemeClr val="tx1"/>
                </a:solidFill>
                <a:effectLst/>
                <a:latin typeface="+mn-lt"/>
                <a:ea typeface="+mn-ea"/>
                <a:cs typeface="+mn-cs"/>
              </a:rPr>
              <a:t>.</a:t>
            </a:r>
          </a:p>
          <a:p>
            <a:r>
              <a:rPr lang="en-US" sz="1200" b="0" i="0" kern="1200" baseline="0" dirty="0" smtClean="0">
                <a:solidFill>
                  <a:schemeClr val="tx1"/>
                </a:solidFill>
                <a:effectLst/>
                <a:latin typeface="+mn-lt"/>
                <a:ea typeface="+mn-ea"/>
                <a:cs typeface="+mn-cs"/>
              </a:rPr>
              <a:t>Modeling: GFDL model on sea surface temperature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Forecast &amp; Products: NWS</a:t>
            </a:r>
            <a:r>
              <a:rPr lang="en-US" sz="1200" b="0" i="0" kern="1200" baseline="0" dirty="0" smtClean="0">
                <a:solidFill>
                  <a:schemeClr val="tx1"/>
                </a:solidFill>
                <a:effectLst/>
                <a:latin typeface="+mn-lt"/>
                <a:ea typeface="+mn-ea"/>
                <a:cs typeface="+mn-cs"/>
              </a:rPr>
              <a:t> forecast alerts of severe storms and flooding.</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E82142-4368-43DE-8AC8-594FD0DF09FA}" type="slidenum">
              <a:rPr lang="en-US" smtClean="0"/>
              <a:pPr/>
              <a:t>3</a:t>
            </a:fld>
            <a:endParaRPr lang="en-US"/>
          </a:p>
        </p:txBody>
      </p:sp>
    </p:spTree>
    <p:extLst>
      <p:ext uri="{BB962C8B-B14F-4D97-AF65-F5344CB8AC3E}">
        <p14:creationId xmlns:p14="http://schemas.microsoft.com/office/powerpoint/2010/main" val="2469672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B8E82142-4368-43DE-8AC8-594FD0DF09FA}" type="slidenum">
              <a:rPr lang="en-US" smtClean="0"/>
              <a:pPr/>
              <a:t>4</a:t>
            </a:fld>
            <a:endParaRPr lang="en-US"/>
          </a:p>
        </p:txBody>
      </p:sp>
    </p:spTree>
    <p:extLst>
      <p:ext uri="{BB962C8B-B14F-4D97-AF65-F5344CB8AC3E}">
        <p14:creationId xmlns:p14="http://schemas.microsoft.com/office/powerpoint/2010/main" val="1412053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76400" y="304800"/>
            <a:ext cx="3657600" cy="2743200"/>
          </a:xfrm>
        </p:spPr>
      </p:sp>
      <p:sp>
        <p:nvSpPr>
          <p:cNvPr id="3" name="Notes Placeholder 2"/>
          <p:cNvSpPr>
            <a:spLocks noGrp="1"/>
          </p:cNvSpPr>
          <p:nvPr>
            <p:ph type="body" idx="1"/>
          </p:nvPr>
        </p:nvSpPr>
        <p:spPr>
          <a:xfrm>
            <a:off x="701040" y="3276600"/>
            <a:ext cx="5608320" cy="5322570"/>
          </a:xfrm>
        </p:spPr>
        <p:txBody>
          <a:bodyPr/>
          <a:lstStyle/>
          <a:p>
            <a:r>
              <a:rPr lang="en-US" b="1" i="1" dirty="0" smtClean="0"/>
              <a:t>Main Message:  Preeminent research is at the center of all NOAA Services.  </a:t>
            </a:r>
          </a:p>
          <a:p>
            <a:endParaRPr lang="en-US" b="1" i="1" dirty="0" smtClean="0"/>
          </a:p>
          <a:p>
            <a:r>
              <a:rPr lang="en-US" b="1" i="1" dirty="0" smtClean="0"/>
              <a:t>OAR Vision:  </a:t>
            </a:r>
            <a:r>
              <a:rPr lang="en-US" sz="1200" b="0" i="1" u="none" strike="noStrike" kern="1200" baseline="0" dirty="0" smtClean="0">
                <a:solidFill>
                  <a:schemeClr val="tx1"/>
                </a:solidFill>
                <a:latin typeface="+mn-lt"/>
                <a:ea typeface="+mn-ea"/>
                <a:cs typeface="+mn-cs"/>
              </a:rPr>
              <a:t>Be a trusted world leader in observing, modeling,</a:t>
            </a:r>
          </a:p>
          <a:p>
            <a:r>
              <a:rPr lang="en-US" sz="1200" b="0" i="1" u="none" strike="noStrike" kern="1200" baseline="0" dirty="0" smtClean="0">
                <a:solidFill>
                  <a:schemeClr val="tx1"/>
                </a:solidFill>
                <a:latin typeface="+mn-lt"/>
                <a:ea typeface="+mn-ea"/>
                <a:cs typeface="+mn-cs"/>
              </a:rPr>
              <a:t>understanding and predicting the Earth system. </a:t>
            </a:r>
            <a:r>
              <a:rPr lang="en-US" dirty="0" smtClean="0"/>
              <a:t>(</a:t>
            </a:r>
            <a:r>
              <a:rPr lang="en-US" i="1" dirty="0" smtClean="0"/>
              <a:t>per OAR ???? 2014 Strategic Plan</a:t>
            </a:r>
            <a:r>
              <a:rPr lang="en-US" dirty="0" smtClean="0"/>
              <a:t>)</a:t>
            </a:r>
          </a:p>
          <a:p>
            <a:endParaRPr lang="en-US" b="1" i="1" dirty="0" smtClean="0"/>
          </a:p>
          <a:p>
            <a:r>
              <a:rPr lang="en-US" b="1" i="1" dirty="0" smtClean="0"/>
              <a:t>OAR Mission:  </a:t>
            </a:r>
            <a:r>
              <a:rPr lang="en-US" sz="1200" b="0" i="1" u="none" strike="noStrike" kern="1200" baseline="0" dirty="0" smtClean="0">
                <a:solidFill>
                  <a:schemeClr val="tx1"/>
                </a:solidFill>
                <a:latin typeface="+mn-lt"/>
                <a:ea typeface="+mn-ea"/>
                <a:cs typeface="+mn-cs"/>
              </a:rPr>
              <a:t>Conduct research to understand and predict the</a:t>
            </a:r>
          </a:p>
          <a:p>
            <a:r>
              <a:rPr lang="en-US" sz="1200" b="0" i="1" u="none" strike="noStrike" kern="1200" baseline="0" dirty="0" smtClean="0">
                <a:solidFill>
                  <a:schemeClr val="tx1"/>
                </a:solidFill>
                <a:latin typeface="+mn-lt"/>
                <a:ea typeface="+mn-ea"/>
                <a:cs typeface="+mn-cs"/>
              </a:rPr>
              <a:t>Earth system; develop technology to improve</a:t>
            </a:r>
          </a:p>
          <a:p>
            <a:r>
              <a:rPr lang="en-US" sz="1200" b="0" i="1" u="none" strike="noStrike" kern="1200" baseline="0" dirty="0" smtClean="0">
                <a:solidFill>
                  <a:schemeClr val="tx1"/>
                </a:solidFill>
                <a:latin typeface="+mn-lt"/>
                <a:ea typeface="+mn-ea"/>
                <a:cs typeface="+mn-cs"/>
              </a:rPr>
              <a:t>NOAA science, service and stewardship; and</a:t>
            </a:r>
          </a:p>
          <a:p>
            <a:r>
              <a:rPr lang="en-US" sz="1200" b="0" i="1" u="none" strike="noStrike" kern="1200" baseline="0" dirty="0" smtClean="0">
                <a:solidFill>
                  <a:schemeClr val="tx1"/>
                </a:solidFill>
                <a:latin typeface="+mn-lt"/>
                <a:ea typeface="+mn-ea"/>
                <a:cs typeface="+mn-cs"/>
              </a:rPr>
              <a:t>transition the results so they are useful to society.</a:t>
            </a:r>
            <a:r>
              <a:rPr lang="en-US" dirty="0" smtClean="0"/>
              <a:t> (</a:t>
            </a:r>
            <a:r>
              <a:rPr lang="en-US" i="1" dirty="0" smtClean="0"/>
              <a:t>per OAR  ???? 2014 Strategic Plan</a:t>
            </a:r>
            <a:r>
              <a:rPr lang="en-US" dirty="0" smtClean="0"/>
              <a:t>)</a:t>
            </a:r>
          </a:p>
          <a:p>
            <a:endParaRPr lang="en-US" b="1" i="1" dirty="0" smtClean="0"/>
          </a:p>
          <a:p>
            <a:r>
              <a:rPr lang="en-US" sz="1200" b="0" i="0" u="none" strike="noStrike" kern="1200" baseline="0" dirty="0" smtClean="0">
                <a:solidFill>
                  <a:schemeClr val="tx1"/>
                </a:solidFill>
                <a:latin typeface="+mn-lt"/>
                <a:ea typeface="+mn-ea"/>
                <a:cs typeface="+mn-cs"/>
              </a:rPr>
              <a:t>OAR specializes in </a:t>
            </a:r>
            <a:r>
              <a:rPr lang="en-US" sz="1200" b="0" i="1" u="none" strike="noStrike" kern="1200" baseline="0" dirty="0" smtClean="0">
                <a:solidFill>
                  <a:schemeClr val="tx1"/>
                </a:solidFill>
                <a:latin typeface="+mn-lt"/>
                <a:ea typeface="+mn-ea"/>
                <a:cs typeface="+mn-cs"/>
              </a:rPr>
              <a:t>improving </a:t>
            </a:r>
            <a:r>
              <a:rPr lang="en-US" sz="1200" b="0" i="0" u="none" strike="noStrike" kern="1200" baseline="0" dirty="0" smtClean="0">
                <a:solidFill>
                  <a:schemeClr val="tx1"/>
                </a:solidFill>
                <a:latin typeface="+mn-lt"/>
                <a:ea typeface="+mn-ea"/>
                <a:cs typeface="+mn-cs"/>
              </a:rPr>
              <a:t>operational capabilities, and </a:t>
            </a:r>
            <a:r>
              <a:rPr lang="en-US" sz="1200" b="0" i="1" u="none" strike="noStrike" kern="1200" baseline="0" dirty="0" smtClean="0">
                <a:solidFill>
                  <a:schemeClr val="tx1"/>
                </a:solidFill>
                <a:latin typeface="+mn-lt"/>
                <a:ea typeface="+mn-ea"/>
                <a:cs typeface="+mn-cs"/>
              </a:rPr>
              <a:t>improving </a:t>
            </a:r>
            <a:r>
              <a:rPr lang="en-US" sz="1200" b="0" i="0" u="none" strike="noStrike" kern="1200" baseline="0" dirty="0" smtClean="0">
                <a:solidFill>
                  <a:schemeClr val="tx1"/>
                </a:solidFill>
                <a:latin typeface="+mn-lt"/>
                <a:ea typeface="+mn-ea"/>
                <a:cs typeface="+mn-cs"/>
              </a:rPr>
              <a:t>our understanding of the Earth system across NOAA’s mission areas. OAR conducts R&amp;D that increases our knowledge of climate, weather, oceans and coasts, and it increases the effectiveness of NOAA’s service lines, as well as a great range of partners in the public, private, and academic sectors.</a:t>
            </a:r>
          </a:p>
          <a:p>
            <a:endParaRPr lang="en-US" dirty="0" smtClean="0"/>
          </a:p>
          <a:p>
            <a:r>
              <a:rPr lang="en-US" sz="1200" b="0" i="0" u="none" strike="noStrike" kern="1200" baseline="0" dirty="0" smtClean="0">
                <a:solidFill>
                  <a:schemeClr val="tx1"/>
                </a:solidFill>
                <a:latin typeface="+mn-lt"/>
                <a:ea typeface="+mn-ea"/>
                <a:cs typeface="+mn-cs"/>
              </a:rPr>
              <a:t>The science and technology that OAR produces and transfers to partners</a:t>
            </a:r>
          </a:p>
          <a:p>
            <a:r>
              <a:rPr lang="en-US" sz="1200" b="0" i="0" u="none" strike="noStrike" kern="1200" baseline="0" dirty="0" smtClean="0">
                <a:solidFill>
                  <a:schemeClr val="tx1"/>
                </a:solidFill>
                <a:latin typeface="+mn-lt"/>
                <a:ea typeface="+mn-ea"/>
                <a:cs typeface="+mn-cs"/>
              </a:rPr>
              <a:t>(in NOAA’s service lines and beyond) is instrumental to preventing the loss of human life, managing natural resources, and maintaining a strong economy.</a:t>
            </a:r>
            <a:endParaRPr lang="en-US" dirty="0" smtClean="0"/>
          </a:p>
          <a:p>
            <a:pPr>
              <a:buFontTx/>
              <a:buNone/>
            </a:pPr>
            <a:endParaRPr lang="en-US" strike="noStrike" dirty="0" smtClean="0"/>
          </a:p>
          <a:p>
            <a:pPr>
              <a:buFontTx/>
              <a:buNone/>
            </a:pPr>
            <a:r>
              <a:rPr lang="en-US" i="1" u="sng" strike="noStrike" dirty="0" smtClean="0"/>
              <a:t>Vision Image: </a:t>
            </a:r>
            <a:r>
              <a:rPr lang="en-US" sz="1200" b="0" i="1" u="sng" kern="1200" dirty="0" smtClean="0">
                <a:solidFill>
                  <a:schemeClr val="tx1"/>
                </a:solidFill>
                <a:effectLst/>
                <a:latin typeface="+mn-lt"/>
                <a:ea typeface="+mn-ea"/>
                <a:cs typeface="+mn-cs"/>
              </a:rPr>
              <a:t>A forecast for the tsunami caused by a magnitude-8.9 earthquake that struck off the coast of Japan on March 11, 2011. Heat-map colors show maximum tsunami height within the first 24 hours.</a:t>
            </a:r>
          </a:p>
          <a:p>
            <a:pPr>
              <a:buFontTx/>
              <a:buNone/>
            </a:pPr>
            <a:endParaRPr lang="en-US" i="1" u="sng" strike="noStrike" dirty="0" smtClean="0"/>
          </a:p>
          <a:p>
            <a:pPr>
              <a:buFontTx/>
              <a:buNone/>
            </a:pPr>
            <a:r>
              <a:rPr lang="en-US" i="1" u="sng" strike="noStrike" dirty="0" smtClean="0"/>
              <a:t>Mission</a:t>
            </a:r>
            <a:r>
              <a:rPr lang="en-US" i="1" u="sng" strike="noStrike" baseline="0" dirty="0" smtClean="0"/>
              <a:t> Image:</a:t>
            </a:r>
            <a:r>
              <a:rPr lang="en-US" i="1" u="sng" strike="noStrike" dirty="0" smtClean="0"/>
              <a:t> 4th generation monitoring system DART-ETD</a:t>
            </a:r>
            <a:r>
              <a:rPr lang="en-US" i="1" u="sng" strike="noStrike" baseline="0" dirty="0" smtClean="0"/>
              <a:t> (Easy to Deploy) buoy. An improved pressure sensor on this model will be able to detect and measure a tsunami closer to the earthquake source providing valuable information to warning centers even faster.</a:t>
            </a:r>
            <a:endParaRPr lang="en-US" i="1" u="sng" strike="noStrike" dirty="0" smtClean="0"/>
          </a:p>
        </p:txBody>
      </p:sp>
      <p:sp>
        <p:nvSpPr>
          <p:cNvPr id="4" name="Slide Number Placeholder 3"/>
          <p:cNvSpPr>
            <a:spLocks noGrp="1"/>
          </p:cNvSpPr>
          <p:nvPr>
            <p:ph type="sldNum" sz="quarter" idx="10"/>
          </p:nvPr>
        </p:nvSpPr>
        <p:spPr/>
        <p:txBody>
          <a:bodyPr/>
          <a:lstStyle/>
          <a:p>
            <a:fld id="{B8E82142-4368-43DE-8AC8-594FD0DF09FA}" type="slidenum">
              <a:rPr lang="en-US" smtClean="0"/>
              <a:pPr/>
              <a:t>5</a:t>
            </a:fld>
            <a:endParaRPr lang="en-US"/>
          </a:p>
        </p:txBody>
      </p:sp>
    </p:spTree>
    <p:extLst>
      <p:ext uri="{BB962C8B-B14F-4D97-AF65-F5344CB8AC3E}">
        <p14:creationId xmlns:p14="http://schemas.microsoft.com/office/powerpoint/2010/main" val="3294315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Main Message:  OAR is unique within NOAA and compared to many other</a:t>
            </a:r>
            <a:r>
              <a:rPr lang="en-US" b="1" baseline="0" dirty="0" smtClean="0"/>
              <a:t> Federal science agencies in that it supports research: (1) at “in-house” laboratories; (2) through programs; and (3) through partners with funding through our Cooperative Institutes, Sea Grant College Program, RISAs, and Competitive Grants.</a:t>
            </a:r>
          </a:p>
          <a:p>
            <a:endParaRPr lang="en-US" baseline="0" dirty="0" smtClean="0"/>
          </a:p>
          <a:p>
            <a:r>
              <a:rPr lang="en-US" dirty="0" smtClean="0"/>
              <a:t>In all cases they are supporting goal-oriented</a:t>
            </a:r>
            <a:r>
              <a:rPr lang="en-US" baseline="0" dirty="0" smtClean="0"/>
              <a:t> research aimed at improving NOAA’s ability to meet its mission requirements.</a:t>
            </a:r>
          </a:p>
          <a:p>
            <a:endParaRPr lang="en-US" baseline="0" dirty="0" smtClean="0"/>
          </a:p>
          <a:p>
            <a:r>
              <a:rPr lang="en-US" b="1" baseline="0" dirty="0" smtClean="0"/>
              <a:t>Why have labs?</a:t>
            </a:r>
            <a:r>
              <a:rPr lang="en-US" baseline="0" dirty="0" smtClean="0"/>
              <a:t>	</a:t>
            </a:r>
          </a:p>
          <a:p>
            <a:r>
              <a:rPr lang="en-US" baseline="0" dirty="0" smtClean="0"/>
              <a:t>   •  to maintain highly specialized, unique expertise in key areas over many years (e.g. weather radars)</a:t>
            </a:r>
          </a:p>
          <a:p>
            <a:r>
              <a:rPr lang="en-US" baseline="0" dirty="0" smtClean="0"/>
              <a:t>   •  to translate research results into applications and operations to address NOAA’s mission requirements (e.g. products such as HWRF or HRR for the NWS; DART buoys)\)</a:t>
            </a:r>
          </a:p>
          <a:p>
            <a:r>
              <a:rPr lang="en-US" baseline="0" dirty="0" smtClean="0"/>
              <a:t>   •  to conduct long term monitoring of ocean and atmosphere and contribute to regional and national assessments (e.g. GOOS, GMD, IPCC)</a:t>
            </a:r>
          </a:p>
          <a:p>
            <a:endParaRPr lang="en-US" baseline="0" dirty="0" smtClean="0"/>
          </a:p>
          <a:p>
            <a:r>
              <a:rPr lang="en-US" b="1" baseline="0" dirty="0" smtClean="0"/>
              <a:t>Why have programs?</a:t>
            </a:r>
          </a:p>
          <a:p>
            <a:r>
              <a:rPr lang="en-US" baseline="0" dirty="0" smtClean="0"/>
              <a:t>   •  to foster collaboration across NOAA, with other Federal agencies and with the University community (e.g. Sea Grant, CPO)</a:t>
            </a:r>
          </a:p>
          <a:p>
            <a:r>
              <a:rPr lang="en-US" baseline="0" dirty="0" smtClean="0"/>
              <a:t>   •  to provide a focus on specific topics and emerging areas of research (e.g. OA)</a:t>
            </a:r>
          </a:p>
          <a:p>
            <a:r>
              <a:rPr lang="en-US" baseline="0" dirty="0" smtClean="0"/>
              <a:t>   •  to execute programs specifically authorized by Congress (e.g. OER, OWAQ)</a:t>
            </a:r>
          </a:p>
          <a:p>
            <a:endParaRPr lang="en-US" baseline="0" dirty="0" smtClean="0"/>
          </a:p>
          <a:p>
            <a:r>
              <a:rPr lang="en-US" b="1" baseline="0" dirty="0" smtClean="0"/>
              <a:t>Why have partners?</a:t>
            </a:r>
          </a:p>
          <a:p>
            <a:r>
              <a:rPr lang="en-US" baseline="0" dirty="0" smtClean="0"/>
              <a:t>   •  to provide OAR access to expertise and technical capabilities it doesn’t have in-house (e.g. social sciences)</a:t>
            </a:r>
          </a:p>
          <a:p>
            <a:r>
              <a:rPr lang="en-US" baseline="0" dirty="0" smtClean="0"/>
              <a:t>   •  to provide flexibility to rapidly shift priorities and increase or decrease staffing levels</a:t>
            </a:r>
          </a:p>
          <a:p>
            <a:r>
              <a:rPr lang="en-US" baseline="0" dirty="0" smtClean="0"/>
              <a:t>   •  to provide access to students, post-docs and early career scientists that continually bring new blood and fresh ideas to OAR</a:t>
            </a:r>
          </a:p>
        </p:txBody>
      </p:sp>
      <p:sp>
        <p:nvSpPr>
          <p:cNvPr id="4" name="Slide Number Placeholder 3"/>
          <p:cNvSpPr>
            <a:spLocks noGrp="1"/>
          </p:cNvSpPr>
          <p:nvPr>
            <p:ph type="sldNum" sz="quarter" idx="10"/>
          </p:nvPr>
        </p:nvSpPr>
        <p:spPr/>
        <p:txBody>
          <a:bodyPr/>
          <a:lstStyle/>
          <a:p>
            <a:fld id="{B8E82142-4368-43DE-8AC8-594FD0DF09FA}" type="slidenum">
              <a:rPr lang="en-US" smtClean="0"/>
              <a:pPr/>
              <a:t>6</a:t>
            </a:fld>
            <a:endParaRPr lang="en-US"/>
          </a:p>
        </p:txBody>
      </p:sp>
    </p:spTree>
    <p:extLst>
      <p:ext uri="{BB962C8B-B14F-4D97-AF65-F5344CB8AC3E}">
        <p14:creationId xmlns:p14="http://schemas.microsoft.com/office/powerpoint/2010/main" val="339972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9">
              <a:defRPr/>
            </a:pPr>
            <a:r>
              <a:rPr lang="en-US" b="0" i="0" dirty="0" smtClean="0"/>
              <a:t>Main Message:  NSSL is responsive to a variety and number of external policy and legislative drivers.</a:t>
            </a:r>
          </a:p>
          <a:p>
            <a:pPr defTabSz="914309">
              <a:defRPr/>
            </a:pPr>
            <a:endParaRPr lang="en-US" b="0" i="1" baseline="0" dirty="0" smtClean="0"/>
          </a:p>
        </p:txBody>
      </p:sp>
      <p:sp>
        <p:nvSpPr>
          <p:cNvPr id="4" name="Slide Number Placeholder 3"/>
          <p:cNvSpPr>
            <a:spLocks noGrp="1"/>
          </p:cNvSpPr>
          <p:nvPr>
            <p:ph type="sldNum" sz="quarter" idx="10"/>
          </p:nvPr>
        </p:nvSpPr>
        <p:spPr/>
        <p:txBody>
          <a:bodyPr/>
          <a:lstStyle/>
          <a:p>
            <a:fld id="{B8E82142-4368-43DE-8AC8-594FD0DF09FA}" type="slidenum">
              <a:rPr lang="en-US" smtClean="0"/>
              <a:pPr/>
              <a:t>8</a:t>
            </a:fld>
            <a:endParaRPr lang="en-US"/>
          </a:p>
        </p:txBody>
      </p:sp>
    </p:spTree>
    <p:extLst>
      <p:ext uri="{BB962C8B-B14F-4D97-AF65-F5344CB8AC3E}">
        <p14:creationId xmlns:p14="http://schemas.microsoft.com/office/powerpoint/2010/main" val="2880724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OAR Budget Documents:</a:t>
            </a:r>
          </a:p>
          <a:p>
            <a:pPr marL="171450" indent="-171450">
              <a:buFont typeface="Arial" panose="020B0604020202020204" pitchFamily="34" charset="0"/>
              <a:buChar char="•"/>
            </a:pPr>
            <a:r>
              <a:rPr lang="en-US" dirty="0" smtClean="0"/>
              <a:t>Budget documents prepared 1-1.5 years in advance</a:t>
            </a:r>
          </a:p>
          <a:p>
            <a:pPr marL="171450" indent="-171450">
              <a:buFont typeface="Arial" panose="020B0604020202020204" pitchFamily="34" charset="0"/>
              <a:buChar char="•"/>
            </a:pPr>
            <a:r>
              <a:rPr lang="en-US" dirty="0" smtClean="0"/>
              <a:t>Describe activities that will be performed</a:t>
            </a:r>
          </a:p>
          <a:p>
            <a:pPr marL="171450" indent="-171450">
              <a:buFont typeface="Arial" panose="020B0604020202020204" pitchFamily="34" charset="0"/>
              <a:buChar char="•"/>
            </a:pPr>
            <a:r>
              <a:rPr lang="en-US" dirty="0" smtClean="0"/>
              <a:t>Include performance measures and milestones</a:t>
            </a:r>
          </a:p>
          <a:p>
            <a:pPr lvl="1"/>
            <a:r>
              <a:rPr lang="en-US" dirty="0" smtClean="0"/>
              <a:t>E.g., “</a:t>
            </a:r>
            <a:r>
              <a:rPr lang="en-US" sz="1200" b="1" i="0" u="none" strike="noStrike" kern="1200" dirty="0" smtClean="0">
                <a:solidFill>
                  <a:schemeClr val="tx1"/>
                </a:solidFill>
                <a:effectLst/>
                <a:latin typeface="+mn-lt"/>
                <a:ea typeface="+mn-ea"/>
                <a:cs typeface="+mn-cs"/>
              </a:rPr>
              <a:t>Number of tools, technologies, and information systems developed to enhance NOAA’s observing, forecasting or management responsibilities.</a:t>
            </a:r>
            <a:r>
              <a:rPr lang="en-US" dirty="0" smtClean="0"/>
              <a:t> ”</a:t>
            </a:r>
          </a:p>
          <a:p>
            <a:pPr lvl="1"/>
            <a:r>
              <a:rPr lang="en-US" dirty="0" smtClean="0"/>
              <a:t>“</a:t>
            </a:r>
            <a:r>
              <a:rPr lang="en-US" sz="1200" b="0" i="0" u="none" strike="noStrike" kern="1200" dirty="0" smtClean="0">
                <a:solidFill>
                  <a:schemeClr val="tx1"/>
                </a:solidFill>
                <a:effectLst/>
                <a:latin typeface="+mn-lt"/>
                <a:ea typeface="+mn-ea"/>
                <a:cs typeface="+mn-cs"/>
              </a:rPr>
              <a:t>Continuation of the unique 14-year characterization of ecosystems and physical , chemical, and biological ocean environment processes that impact them within the NOAA </a:t>
            </a:r>
            <a:r>
              <a:rPr lang="en-US" sz="1200" b="0" i="0" u="none" strike="noStrike" kern="1200" dirty="0" err="1" smtClean="0">
                <a:solidFill>
                  <a:schemeClr val="tx1"/>
                </a:solidFill>
                <a:effectLst/>
                <a:latin typeface="+mn-lt"/>
                <a:ea typeface="+mn-ea"/>
                <a:cs typeface="+mn-cs"/>
              </a:rPr>
              <a:t>NeMO</a:t>
            </a:r>
            <a:r>
              <a:rPr lang="en-US" sz="1200" b="0" i="0" u="none" strike="noStrike" kern="1200" dirty="0" smtClean="0">
                <a:solidFill>
                  <a:schemeClr val="tx1"/>
                </a:solidFill>
                <a:effectLst/>
                <a:latin typeface="+mn-lt"/>
                <a:ea typeface="+mn-ea"/>
                <a:cs typeface="+mn-cs"/>
              </a:rPr>
              <a:t> Seafloor Observatory at Axial Volcano.</a:t>
            </a:r>
            <a:r>
              <a:rPr lang="en-US" dirty="0" smtClean="0"/>
              <a:t> ” and “</a:t>
            </a:r>
            <a:r>
              <a:rPr lang="en-US" sz="1200" b="0" i="0" u="none" strike="noStrike" kern="1200" dirty="0" smtClean="0">
                <a:solidFill>
                  <a:schemeClr val="tx1"/>
                </a:solidFill>
                <a:effectLst/>
                <a:latin typeface="+mn-lt"/>
                <a:ea typeface="+mn-ea"/>
                <a:cs typeface="+mn-cs"/>
              </a:rPr>
              <a:t>Build and deploy the first ever device for collecting the gas discharge from an actively erupting submarine volcano (West Mata). ”</a:t>
            </a:r>
          </a:p>
          <a:p>
            <a:pPr lvl="1"/>
            <a:endParaRPr lang="en-US" sz="1200" b="0" i="0" u="none" strike="noStrike" kern="1200" dirty="0" smtClean="0">
              <a:solidFill>
                <a:schemeClr val="tx1"/>
              </a:solidFill>
              <a:effectLst/>
              <a:latin typeface="+mn-lt"/>
              <a:ea typeface="+mn-ea"/>
              <a:cs typeface="+mn-cs"/>
            </a:endParaRPr>
          </a:p>
          <a:p>
            <a:pPr lvl="1"/>
            <a:r>
              <a:rPr lang="en-US" sz="1200" b="0" i="0" u="none" strike="noStrike" kern="1200" dirty="0" smtClean="0">
                <a:solidFill>
                  <a:schemeClr val="tx1"/>
                </a:solidFill>
                <a:effectLst/>
                <a:latin typeface="+mn-lt"/>
                <a:ea typeface="+mn-ea"/>
                <a:cs typeface="+mn-cs"/>
              </a:rPr>
              <a:t>OR</a:t>
            </a:r>
          </a:p>
          <a:p>
            <a:pPr lvl="1"/>
            <a:endParaRPr lang="en-US" sz="1200" b="0" i="0" u="none" strike="noStrike" kern="1200" dirty="0" smtClean="0">
              <a:solidFill>
                <a:schemeClr val="tx1"/>
              </a:solidFill>
              <a:effectLst/>
              <a:latin typeface="+mn-lt"/>
              <a:ea typeface="+mn-ea"/>
              <a:cs typeface="+mn-cs"/>
            </a:endParaRPr>
          </a:p>
          <a:p>
            <a:pPr lvl="1"/>
            <a:r>
              <a:rPr lang="en-US" sz="1200" b="0" i="0" u="none" strike="noStrike" kern="1200" dirty="0" smtClean="0">
                <a:solidFill>
                  <a:schemeClr val="tx1"/>
                </a:solidFill>
                <a:effectLst/>
                <a:latin typeface="+mn-lt"/>
                <a:ea typeface="+mn-ea"/>
                <a:cs typeface="+mn-cs"/>
              </a:rPr>
              <a:t>E.g.,</a:t>
            </a:r>
            <a:r>
              <a:rPr lang="en-US" sz="1200" b="0" i="0" u="none" strike="noStrike" kern="1200" baseline="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rPr>
              <a:t>Number of tools and technologies developed and transitioned to increase tsunami forecast accuracy and timeliness. (Cumulative)</a:t>
            </a:r>
            <a:r>
              <a:rPr lang="en-US" dirty="0" smtClean="0"/>
              <a:t> “</a:t>
            </a:r>
          </a:p>
          <a:p>
            <a:pPr lvl="1"/>
            <a:r>
              <a:rPr lang="en-US" sz="1200" b="0" i="0" u="none" strike="noStrike" kern="1200" dirty="0" smtClean="0">
                <a:solidFill>
                  <a:schemeClr val="tx1"/>
                </a:solidFill>
                <a:effectLst/>
                <a:latin typeface="+mn-lt"/>
                <a:ea typeface="+mn-ea"/>
                <a:cs typeface="+mn-cs"/>
              </a:rPr>
              <a:t>“Complete &amp; Integrate Tsunami Forecast Models into the Tsunami Forecast System developed for NOAA/NWS Tsunami Warning Centers.”</a:t>
            </a:r>
            <a:endParaRPr lang="en-US" dirty="0" smtClean="0"/>
          </a:p>
        </p:txBody>
      </p:sp>
      <p:sp>
        <p:nvSpPr>
          <p:cNvPr id="4" name="Slide Number Placeholder 3"/>
          <p:cNvSpPr>
            <a:spLocks noGrp="1"/>
          </p:cNvSpPr>
          <p:nvPr>
            <p:ph type="sldNum" sz="quarter" idx="10"/>
          </p:nvPr>
        </p:nvSpPr>
        <p:spPr/>
        <p:txBody>
          <a:bodyPr/>
          <a:lstStyle/>
          <a:p>
            <a:fld id="{B8E82142-4368-43DE-8AC8-594FD0DF09FA}" type="slidenum">
              <a:rPr lang="en-US" smtClean="0"/>
              <a:pPr/>
              <a:t>9</a:t>
            </a:fld>
            <a:endParaRPr lang="en-US"/>
          </a:p>
        </p:txBody>
      </p:sp>
    </p:spTree>
    <p:extLst>
      <p:ext uri="{BB962C8B-B14F-4D97-AF65-F5344CB8AC3E}">
        <p14:creationId xmlns:p14="http://schemas.microsoft.com/office/powerpoint/2010/main" val="475100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NWS</a:t>
            </a:r>
          </a:p>
          <a:p>
            <a:pPr lvl="2"/>
            <a:r>
              <a:rPr lang="en-US" dirty="0" smtClean="0"/>
              <a:t>-&gt; Radar Improvements</a:t>
            </a:r>
          </a:p>
          <a:p>
            <a:pPr lvl="2"/>
            <a:r>
              <a:rPr lang="en-US" dirty="0" smtClean="0"/>
              <a:t>-&gt; MRMS Implementation</a:t>
            </a:r>
          </a:p>
          <a:p>
            <a:pPr lvl="2"/>
            <a:r>
              <a:rPr lang="en-US" dirty="0" smtClean="0"/>
              <a:t>-&gt; FACETs (Future Warning</a:t>
            </a:r>
            <a:r>
              <a:rPr lang="en-US" baseline="0" dirty="0" smtClean="0"/>
              <a:t> </a:t>
            </a:r>
            <a:r>
              <a:rPr lang="en-US" dirty="0" smtClean="0"/>
              <a:t>Paradigm) Exploration</a:t>
            </a:r>
          </a:p>
          <a:p>
            <a:pPr lvl="1"/>
            <a:r>
              <a:rPr lang="en-US" dirty="0" smtClean="0"/>
              <a:t>Office of Weather &amp; Air Quality (OWAQ)</a:t>
            </a:r>
          </a:p>
          <a:p>
            <a:pPr lvl="1"/>
            <a:r>
              <a:rPr lang="en-US" dirty="0" smtClean="0"/>
              <a:t>	-&gt; HWT</a:t>
            </a:r>
            <a:r>
              <a:rPr lang="en-US" baseline="0" dirty="0" smtClean="0"/>
              <a:t> Research Funding</a:t>
            </a:r>
          </a:p>
          <a:p>
            <a:pPr lvl="1"/>
            <a:r>
              <a:rPr lang="en-US" baseline="0" dirty="0" smtClean="0"/>
              <a:t>	</a:t>
            </a:r>
            <a:r>
              <a:rPr lang="en-US" dirty="0" smtClean="0"/>
              <a:t>-&gt; </a:t>
            </a:r>
            <a:r>
              <a:rPr lang="en-US" baseline="0" dirty="0" smtClean="0"/>
              <a:t>MPAR Funding</a:t>
            </a:r>
          </a:p>
          <a:p>
            <a:pPr lvl="1"/>
            <a:r>
              <a:rPr lang="en-US" baseline="0" dirty="0" smtClean="0"/>
              <a:t>NESDIS</a:t>
            </a:r>
          </a:p>
          <a:p>
            <a:pPr lvl="1"/>
            <a:r>
              <a:rPr lang="en-US" baseline="0" dirty="0" smtClean="0"/>
              <a:t>	</a:t>
            </a:r>
            <a:r>
              <a:rPr lang="en-US" dirty="0" smtClean="0"/>
              <a:t>-&gt; </a:t>
            </a:r>
            <a:r>
              <a:rPr lang="en-US" baseline="0" dirty="0" smtClean="0"/>
              <a:t>GOES-R Demo &amp; Evaluation (HWT)</a:t>
            </a:r>
          </a:p>
        </p:txBody>
      </p:sp>
      <p:sp>
        <p:nvSpPr>
          <p:cNvPr id="4" name="Slide Number Placeholder 3"/>
          <p:cNvSpPr>
            <a:spLocks noGrp="1"/>
          </p:cNvSpPr>
          <p:nvPr>
            <p:ph type="sldNum" sz="quarter" idx="10"/>
          </p:nvPr>
        </p:nvSpPr>
        <p:spPr/>
        <p:txBody>
          <a:bodyPr/>
          <a:lstStyle/>
          <a:p>
            <a:fld id="{B8E82142-4368-43DE-8AC8-594FD0DF09FA}" type="slidenum">
              <a:rPr lang="en-US" smtClean="0"/>
              <a:pPr/>
              <a:t>10</a:t>
            </a:fld>
            <a:endParaRPr lang="en-US"/>
          </a:p>
        </p:txBody>
      </p:sp>
    </p:spTree>
    <p:extLst>
      <p:ext uri="{BB962C8B-B14F-4D97-AF65-F5344CB8AC3E}">
        <p14:creationId xmlns:p14="http://schemas.microsoft.com/office/powerpoint/2010/main" val="475100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362200"/>
            <a:ext cx="9144000" cy="1833025"/>
          </a:xfrm>
          <a:solidFill>
            <a:srgbClr val="0D0D0D">
              <a:alpha val="50196"/>
            </a:srgbClr>
          </a:solidFill>
        </p:spPr>
        <p:txBody>
          <a:bodyPr anchor="ctr">
            <a:noAutofit/>
          </a:bodyPr>
          <a:lstStyle>
            <a:lvl1pPr algn="ctr">
              <a:lnSpc>
                <a:spcPts val="6050"/>
              </a:lnSpc>
              <a:defRPr sz="6000">
                <a:solidFill>
                  <a:schemeClr val="tx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0" y="4495800"/>
            <a:ext cx="4038600" cy="2133600"/>
          </a:xfrm>
        </p:spPr>
        <p:txBody>
          <a:bodyPr>
            <a:normAutofit/>
          </a:bodyPr>
          <a:lstStyle>
            <a:lvl1pPr marL="0" indent="0" algn="l">
              <a:buNone/>
              <a:defRPr sz="2200">
                <a:solidFill>
                  <a:schemeClr val="bg2">
                    <a:lumMod val="25000"/>
                    <a:lumOff val="7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2" descr="W:\Movies, Images and Sounds\Logos\Commerce\Dept of Commerce Seal.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845300" y="5598318"/>
            <a:ext cx="914400" cy="914400"/>
          </a:xfrm>
          <a:prstGeom prst="rect">
            <a:avLst/>
          </a:prstGeom>
          <a:noFill/>
          <a:effectLst>
            <a:outerShdw blurRad="63500" sx="102000" sy="102000" algn="ctr" rotWithShape="0">
              <a:prstClr val="black">
                <a:alpha val="40000"/>
              </a:prstClr>
            </a:outerShdw>
          </a:effectLst>
        </p:spPr>
      </p:pic>
      <p:pic>
        <p:nvPicPr>
          <p:cNvPr id="13" name="Picture 3" descr="W:\Movies, Images and Sounds\Logos\NOAA\NOAA.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772400" y="5615781"/>
            <a:ext cx="884238" cy="884237"/>
          </a:xfrm>
          <a:prstGeom prst="rect">
            <a:avLst/>
          </a:prstGeom>
          <a:noFill/>
          <a:effectLst>
            <a:outerShdw blurRad="63500" sx="102000" sy="102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600200"/>
            <a:ext cx="6934200" cy="4943547"/>
          </a:xfrm>
        </p:spPr>
        <p:txBody>
          <a:bodyPr/>
          <a:lstStyle>
            <a:lvl1pPr>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2" descr="W:\Movies, Images and Sounds\Logos\Commerce\Dept of Commerce Seal.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3556" y="6544811"/>
            <a:ext cx="272514" cy="272514"/>
          </a:xfrm>
          <a:prstGeom prst="rect">
            <a:avLst/>
          </a:prstGeom>
          <a:noFill/>
          <a:effectLst>
            <a:outerShdw blurRad="63500" sx="102000" sy="102000" algn="ctr" rotWithShape="0">
              <a:prstClr val="black">
                <a:alpha val="40000"/>
              </a:prstClr>
            </a:outerShdw>
          </a:effectLst>
        </p:spPr>
      </p:pic>
      <p:pic>
        <p:nvPicPr>
          <p:cNvPr id="15" name="Picture 3" descr="W:\Movies, Images and Sounds\Logos\NOAA\NOAA.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29297" y="6543747"/>
            <a:ext cx="263525" cy="263525"/>
          </a:xfrm>
          <a:prstGeom prst="rect">
            <a:avLst/>
          </a:prstGeom>
          <a:noFill/>
          <a:effectLst>
            <a:outerShdw blurRad="63500" sx="102000" sy="102000" algn="ctr" rotWithShape="0">
              <a:prstClr val="black">
                <a:alpha val="40000"/>
              </a:prstClr>
            </a:outerShdw>
          </a:effectLst>
        </p:spPr>
      </p:pic>
      <p:sp>
        <p:nvSpPr>
          <p:cNvPr id="4" name="Title 3"/>
          <p:cNvSpPr>
            <a:spLocks noGrp="1"/>
          </p:cNvSpPr>
          <p:nvPr>
            <p:ph type="title" hasCustomPrompt="1"/>
          </p:nvPr>
        </p:nvSpPr>
        <p:spPr/>
        <p:txBody>
          <a:bodyPr/>
          <a:lstStyle/>
          <a:p>
            <a:r>
              <a:rPr lang="en-US" dirty="0" smtClean="0"/>
              <a:t>CLICK TO EDIT MASTER TITLE STYLE</a:t>
            </a:r>
            <a:endParaRPr lang="en-US" dirty="0"/>
          </a:p>
        </p:txBody>
      </p:sp>
      <p:sp>
        <p:nvSpPr>
          <p:cNvPr id="5" name="Footer Placeholder 4"/>
          <p:cNvSpPr>
            <a:spLocks noGrp="1"/>
          </p:cNvSpPr>
          <p:nvPr>
            <p:ph type="ftr" sz="quarter" idx="10"/>
          </p:nvPr>
        </p:nvSpPr>
        <p:spPr/>
        <p:txBody>
          <a:bodyPr/>
          <a:lstStyle/>
          <a:p>
            <a:r>
              <a:rPr lang="en-US" smtClean="0"/>
              <a:t>NOAA &amp; OAR APPROACHES TO RESEARCH PLANNING</a:t>
            </a:r>
            <a:endParaRPr lang="en-US" dirty="0"/>
          </a:p>
        </p:txBody>
      </p:sp>
      <p:sp>
        <p:nvSpPr>
          <p:cNvPr id="6" name="Slide Number Placeholder 5"/>
          <p:cNvSpPr>
            <a:spLocks noGrp="1"/>
          </p:cNvSpPr>
          <p:nvPr>
            <p:ph type="sldNum" sz="quarter" idx="11"/>
          </p:nvPr>
        </p:nvSpPr>
        <p:spPr/>
        <p:txBody>
          <a:bodyPr/>
          <a:lstStyle/>
          <a:p>
            <a:fld id="{62B12271-1131-4966-AFA8-9FD78DCB52D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2" descr="W:\Movies, Images and Sounds\Logos\Commerce\Dept of Commerce Seal.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3556" y="6544811"/>
            <a:ext cx="272514" cy="272514"/>
          </a:xfrm>
          <a:prstGeom prst="rect">
            <a:avLst/>
          </a:prstGeom>
          <a:noFill/>
          <a:effectLst>
            <a:outerShdw blurRad="63500" sx="102000" sy="102000" algn="ctr" rotWithShape="0">
              <a:prstClr val="black">
                <a:alpha val="40000"/>
              </a:prstClr>
            </a:outerShdw>
          </a:effectLst>
        </p:spPr>
      </p:pic>
      <p:pic>
        <p:nvPicPr>
          <p:cNvPr id="12" name="Picture 3" descr="W:\Movies, Images and Sounds\Logos\NOAA\NOAA.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29297" y="6543747"/>
            <a:ext cx="263525" cy="263525"/>
          </a:xfrm>
          <a:prstGeom prst="rect">
            <a:avLst/>
          </a:prstGeom>
          <a:noFill/>
          <a:effectLst>
            <a:outerShdw blurRad="63500" sx="102000" sy="102000" algn="ctr" rotWithShape="0">
              <a:prstClr val="black">
                <a:alpha val="40000"/>
              </a:prstClr>
            </a:outerShdw>
          </a:effectLst>
        </p:spPr>
      </p:pic>
      <p:sp>
        <p:nvSpPr>
          <p:cNvPr id="5" name="Title 4"/>
          <p:cNvSpPr>
            <a:spLocks noGrp="1"/>
          </p:cNvSpPr>
          <p:nvPr>
            <p:ph type="title" hasCustomPrompt="1"/>
          </p:nvPr>
        </p:nvSpPr>
        <p:spPr/>
        <p:txBody>
          <a:bodyPr/>
          <a:lstStyle/>
          <a:p>
            <a:r>
              <a:rPr lang="en-US" dirty="0" smtClean="0"/>
              <a:t>CLICK TO EDIT MASTER TITLE STYLE</a:t>
            </a:r>
            <a:endParaRPr lang="en-US" dirty="0"/>
          </a:p>
        </p:txBody>
      </p:sp>
      <p:sp>
        <p:nvSpPr>
          <p:cNvPr id="6" name="Footer Placeholder 5"/>
          <p:cNvSpPr>
            <a:spLocks noGrp="1"/>
          </p:cNvSpPr>
          <p:nvPr>
            <p:ph type="ftr" sz="quarter" idx="10"/>
          </p:nvPr>
        </p:nvSpPr>
        <p:spPr/>
        <p:txBody>
          <a:bodyPr/>
          <a:lstStyle/>
          <a:p>
            <a:r>
              <a:rPr lang="en-US" smtClean="0"/>
              <a:t>NOAA &amp; OAR APPROACHES TO RESEARCH PLANNING</a:t>
            </a:r>
            <a:endParaRPr lang="en-US" dirty="0"/>
          </a:p>
        </p:txBody>
      </p:sp>
      <p:sp>
        <p:nvSpPr>
          <p:cNvPr id="7" name="Slide Number Placeholder 6"/>
          <p:cNvSpPr>
            <a:spLocks noGrp="1"/>
          </p:cNvSpPr>
          <p:nvPr>
            <p:ph type="sldNum" sz="quarter" idx="11"/>
          </p:nvPr>
        </p:nvSpPr>
        <p:spPr/>
        <p:txBody>
          <a:bodyPr/>
          <a:lstStyle/>
          <a:p>
            <a:fld id="{62B12271-1131-4966-AFA8-9FD78DCB52DA}" type="slidenum">
              <a:rPr lang="en-US" smtClean="0"/>
              <a:t>‹#›</a:t>
            </a:fld>
            <a:endParaRPr lang="en-US" dirty="0"/>
          </a:p>
        </p:txBody>
      </p:sp>
    </p:spTree>
    <p:extLst>
      <p:ext uri="{BB962C8B-B14F-4D97-AF65-F5344CB8AC3E}">
        <p14:creationId xmlns:p14="http://schemas.microsoft.com/office/powerpoint/2010/main" val="964452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4853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3366">
                <a:lumMod val="36000"/>
              </a:srgbClr>
            </a:gs>
            <a:gs pos="89000">
              <a:schemeClr val="bg2">
                <a:lumMod val="75000"/>
              </a:schemeClr>
            </a:gs>
          </a:gsLst>
          <a:lin ang="16200000" scaled="1"/>
          <a:tileRect/>
        </a:gra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1447800"/>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P:\Communications Share\Presentations\Presentations2013\GMD Lab Review\assets\transitionTeam_2012_FullPage.png"/>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828800" y="-15766"/>
            <a:ext cx="7315200" cy="1463566"/>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382000" cy="4648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457200" y="6477001"/>
            <a:ext cx="7772400" cy="381000"/>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mtClean="0"/>
              <a:t>NOAA &amp; OAR APPROACHES TO RESEARCH PLANNING</a:t>
            </a:r>
            <a:endParaRPr lang="en-US" dirty="0"/>
          </a:p>
        </p:txBody>
      </p:sp>
      <p:sp>
        <p:nvSpPr>
          <p:cNvPr id="6" name="Slide Number Placeholder 5"/>
          <p:cNvSpPr>
            <a:spLocks noGrp="1"/>
          </p:cNvSpPr>
          <p:nvPr>
            <p:ph type="sldNum" sz="quarter" idx="4"/>
          </p:nvPr>
        </p:nvSpPr>
        <p:spPr>
          <a:xfrm>
            <a:off x="7315200" y="6477000"/>
            <a:ext cx="1828800" cy="381001"/>
          </a:xfrm>
          <a:prstGeom prst="rect">
            <a:avLst/>
          </a:prstGeom>
        </p:spPr>
        <p:txBody>
          <a:bodyPr vert="horz" lIns="91440" tIns="45720" rIns="91440" bIns="45720" rtlCol="0" anchor="ctr"/>
          <a:lstStyle>
            <a:lvl1pPr algn="r">
              <a:defRPr sz="1200">
                <a:solidFill>
                  <a:schemeClr val="tx1">
                    <a:tint val="75000"/>
                  </a:schemeClr>
                </a:solidFill>
              </a:defRPr>
            </a:lvl1pPr>
          </a:lstStyle>
          <a:p>
            <a:fld id="{62B12271-1131-4966-AFA8-9FD78DCB52DA}"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72" r:id="rId3"/>
    <p:sldLayoutId id="2147483748" r:id="rId4"/>
  </p:sldLayoutIdLst>
  <p:hf hdr="0" ftr="0" dt="0"/>
  <p:txStyles>
    <p:titleStyle>
      <a:lvl1pPr algn="l" defTabSz="914400" rtl="0" eaLnBrk="1" latinLnBrk="0" hangingPunct="1">
        <a:spcBef>
          <a:spcPct val="0"/>
        </a:spcBef>
        <a:buNone/>
        <a:defRPr sz="40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ct val="20000"/>
        </a:spcBef>
        <a:buClr>
          <a:schemeClr val="tx2"/>
        </a:buClr>
        <a:buFont typeface="Wingdings" charset="2"/>
        <a:buNone/>
        <a:defRPr sz="2400" kern="1200">
          <a:solidFill>
            <a:schemeClr val="tx1"/>
          </a:solidFill>
          <a:latin typeface="+mn-lt"/>
          <a:ea typeface="+mn-ea"/>
          <a:cs typeface="+mn-cs"/>
        </a:defRPr>
      </a:lvl1pPr>
      <a:lvl2pPr marL="569913" indent="-250825" algn="l" defTabSz="914400" rtl="0" eaLnBrk="1" latinLnBrk="0" hangingPunct="1">
        <a:spcBef>
          <a:spcPct val="20000"/>
        </a:spcBef>
        <a:buClr>
          <a:schemeClr val="tx2"/>
        </a:buClr>
        <a:buFont typeface="Arial" pitchFamily="34" charset="0"/>
        <a:buChar char="•"/>
        <a:defRPr sz="2000" kern="1200">
          <a:solidFill>
            <a:schemeClr val="tx1"/>
          </a:solidFill>
          <a:latin typeface="Tw Cen MT Condensed" pitchFamily="34" charset="0"/>
          <a:ea typeface="+mn-ea"/>
          <a:cs typeface="+mn-cs"/>
        </a:defRPr>
      </a:lvl2pPr>
      <a:lvl3pPr marL="685800" indent="-182880" algn="l" defTabSz="914400" rtl="0" eaLnBrk="1" latinLnBrk="0" hangingPunct="1">
        <a:spcBef>
          <a:spcPct val="20000"/>
        </a:spcBef>
        <a:buClr>
          <a:schemeClr val="tx2"/>
        </a:buClr>
        <a:buFont typeface="Wingdings" charset="2"/>
        <a:buChar char="§"/>
        <a:defRPr sz="1800" kern="1200">
          <a:solidFill>
            <a:schemeClr val="tx1"/>
          </a:solidFill>
          <a:latin typeface="Tw Cen MT Condensed" pitchFamily="34" charset="0"/>
          <a:ea typeface="+mn-ea"/>
          <a:cs typeface="+mn-cs"/>
        </a:defRPr>
      </a:lvl3pPr>
      <a:lvl4pPr marL="914400" indent="-182880" algn="l" defTabSz="914400" rtl="0" eaLnBrk="1" latinLnBrk="0" hangingPunct="1">
        <a:spcBef>
          <a:spcPct val="20000"/>
        </a:spcBef>
        <a:buClr>
          <a:schemeClr val="tx2"/>
        </a:buClr>
        <a:buFont typeface="Wingdings" charset="2"/>
        <a:buChar char="§"/>
        <a:defRPr sz="1600" kern="1200">
          <a:solidFill>
            <a:schemeClr val="tx1"/>
          </a:solidFill>
          <a:latin typeface="Tw Cen MT Condensed" pitchFamily="34" charset="0"/>
          <a:ea typeface="+mn-ea"/>
          <a:cs typeface="+mn-cs"/>
        </a:defRPr>
      </a:lvl4pPr>
      <a:lvl5pPr marL="1143000" indent="-182880" algn="l" defTabSz="914400" rtl="0" eaLnBrk="1" latinLnBrk="0" hangingPunct="1">
        <a:spcBef>
          <a:spcPct val="20000"/>
        </a:spcBef>
        <a:buClr>
          <a:schemeClr val="tx2"/>
        </a:buClr>
        <a:buFont typeface="Wingdings" charset="2"/>
        <a:buChar char="§"/>
        <a:defRPr sz="1600" kern="1200">
          <a:solidFill>
            <a:schemeClr val="tx1"/>
          </a:solidFill>
          <a:latin typeface="Tw Cen MT Condensed"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CONTEXT FOR THE REVIEW</a:t>
            </a:r>
            <a:endParaRPr lang="en-US" dirty="0"/>
          </a:p>
        </p:txBody>
      </p:sp>
      <p:sp>
        <p:nvSpPr>
          <p:cNvPr id="3" name="Subtitle 2"/>
          <p:cNvSpPr>
            <a:spLocks noGrp="1"/>
          </p:cNvSpPr>
          <p:nvPr>
            <p:ph type="subTitle" idx="1"/>
          </p:nvPr>
        </p:nvSpPr>
        <p:spPr>
          <a:xfrm>
            <a:off x="228600" y="4724400"/>
            <a:ext cx="4267200" cy="1775618"/>
          </a:xfrm>
        </p:spPr>
        <p:txBody>
          <a:bodyPr>
            <a:normAutofit fontScale="85000" lnSpcReduction="20000"/>
          </a:bodyPr>
          <a:lstStyle/>
          <a:p>
            <a:r>
              <a:rPr lang="en-US" b="1" dirty="0" smtClean="0"/>
              <a:t>Steven Fine, Ph.D.</a:t>
            </a:r>
          </a:p>
          <a:p>
            <a:r>
              <a:rPr lang="en-US" dirty="0" smtClean="0">
                <a:latin typeface="Tw Cen MT Condensed" pitchFamily="34" charset="0"/>
              </a:rPr>
              <a:t>Deputy Assistant Administrator for Laboratories &amp; Cooperative Institutes</a:t>
            </a:r>
          </a:p>
          <a:p>
            <a:r>
              <a:rPr lang="en-US" dirty="0" smtClean="0">
                <a:latin typeface="Tw Cen MT Condensed" pitchFamily="34" charset="0"/>
              </a:rPr>
              <a:t>Office of Oceanic &amp; Atmospheric Research</a:t>
            </a:r>
          </a:p>
          <a:p>
            <a:r>
              <a:rPr lang="en-US" dirty="0" smtClean="0">
                <a:latin typeface="Tw Cen MT Condensed" pitchFamily="34" charset="0"/>
              </a:rPr>
              <a:t>February 25, 2015</a:t>
            </a:r>
            <a:endParaRPr lang="en-US" dirty="0">
              <a:latin typeface="Tw Cen MT Condensed" pitchFamily="34" charset="0"/>
            </a:endParaRPr>
          </a:p>
        </p:txBody>
      </p:sp>
    </p:spTree>
    <p:extLst>
      <p:ext uri="{BB962C8B-B14F-4D97-AF65-F5344CB8AC3E}">
        <p14:creationId xmlns:p14="http://schemas.microsoft.com/office/powerpoint/2010/main" val="11570927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07" y="1447800"/>
            <a:ext cx="7931423" cy="5090160"/>
          </a:xfrm>
          <a:prstGeom prst="rect">
            <a:avLst/>
          </a:prstGeom>
        </p:spPr>
      </p:pic>
      <p:sp>
        <p:nvSpPr>
          <p:cNvPr id="3" name="Title 2"/>
          <p:cNvSpPr>
            <a:spLocks noGrp="1"/>
          </p:cNvSpPr>
          <p:nvPr>
            <p:ph type="title"/>
          </p:nvPr>
        </p:nvSpPr>
        <p:spPr/>
        <p:txBody>
          <a:bodyPr/>
          <a:lstStyle/>
          <a:p>
            <a:r>
              <a:rPr lang="en-US" dirty="0" smtClean="0"/>
              <a:t>NOAA’S FUNDING PROCESS</a:t>
            </a:r>
            <a:endParaRPr lang="en-US" dirty="0"/>
          </a:p>
        </p:txBody>
      </p:sp>
      <p:sp>
        <p:nvSpPr>
          <p:cNvPr id="5" name="Slide Number Placeholder 4"/>
          <p:cNvSpPr>
            <a:spLocks noGrp="1"/>
          </p:cNvSpPr>
          <p:nvPr>
            <p:ph type="sldNum" sz="quarter" idx="11"/>
          </p:nvPr>
        </p:nvSpPr>
        <p:spPr/>
        <p:txBody>
          <a:bodyPr/>
          <a:lstStyle/>
          <a:p>
            <a:fld id="{62B12271-1131-4966-AFA8-9FD78DCB52DA}" type="slidenum">
              <a:rPr lang="en-US" smtClean="0"/>
              <a:t>10</a:t>
            </a:fld>
            <a:endParaRPr lang="en-US" dirty="0"/>
          </a:p>
        </p:txBody>
      </p:sp>
    </p:spTree>
    <p:extLst>
      <p:ext uri="{BB962C8B-B14F-4D97-AF65-F5344CB8AC3E}">
        <p14:creationId xmlns:p14="http://schemas.microsoft.com/office/powerpoint/2010/main" val="18150512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NOTIONAL APPROACH TO PLANNING R&amp;D</a:t>
            </a:r>
            <a:endParaRPr lang="en-US" dirty="0"/>
          </a:p>
        </p:txBody>
      </p:sp>
      <p:sp>
        <p:nvSpPr>
          <p:cNvPr id="4" name="Slide Number Placeholder 3"/>
          <p:cNvSpPr>
            <a:spLocks noGrp="1"/>
          </p:cNvSpPr>
          <p:nvPr>
            <p:ph type="sldNum" sz="quarter" idx="11"/>
          </p:nvPr>
        </p:nvSpPr>
        <p:spPr/>
        <p:txBody>
          <a:bodyPr/>
          <a:lstStyle/>
          <a:p>
            <a:fld id="{62B12271-1131-4966-AFA8-9FD78DCB52DA}" type="slidenum">
              <a:rPr lang="en-US" smtClean="0"/>
              <a:pPr/>
              <a:t>11</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609600"/>
            <a:ext cx="6666438" cy="6666438"/>
          </a:xfrm>
          <a:prstGeom prst="rect">
            <a:avLst/>
          </a:prstGeom>
        </p:spPr>
      </p:pic>
      <p:sp>
        <p:nvSpPr>
          <p:cNvPr id="20" name="TextBox 19"/>
          <p:cNvSpPr txBox="1"/>
          <p:nvPr/>
        </p:nvSpPr>
        <p:spPr>
          <a:xfrm>
            <a:off x="-3810" y="5029200"/>
            <a:ext cx="4488180" cy="954107"/>
          </a:xfrm>
          <a:prstGeom prst="rect">
            <a:avLst/>
          </a:prstGeom>
          <a:noFill/>
        </p:spPr>
        <p:txBody>
          <a:bodyPr wrap="square" rtlCol="0">
            <a:spAutoFit/>
          </a:bodyPr>
          <a:lstStyle/>
          <a:p>
            <a:pPr algn="r"/>
            <a:r>
              <a:rPr lang="en-US" sz="2800" i="1" dirty="0"/>
              <a:t>Various balances of</a:t>
            </a:r>
          </a:p>
          <a:p>
            <a:pPr algn="r"/>
            <a:r>
              <a:rPr lang="en-US" sz="2800" i="1" dirty="0"/>
              <a:t>input from top and </a:t>
            </a:r>
            <a:r>
              <a:rPr lang="en-US" sz="2800" i="1" dirty="0" smtClean="0"/>
              <a:t>bottom</a:t>
            </a:r>
            <a:endParaRPr lang="en-US" sz="2800" i="1" dirty="0"/>
          </a:p>
        </p:txBody>
      </p:sp>
    </p:spTree>
    <p:extLst>
      <p:ext uri="{BB962C8B-B14F-4D97-AF65-F5344CB8AC3E}">
        <p14:creationId xmlns:p14="http://schemas.microsoft.com/office/powerpoint/2010/main" val="24911908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417117068"/>
              </p:ext>
            </p:extLst>
          </p:nvPr>
        </p:nvGraphicFramePr>
        <p:xfrm>
          <a:off x="1828800" y="1600200"/>
          <a:ext cx="6934200" cy="4943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CHARGE TO REVIEWERS</a:t>
            </a:r>
            <a:endParaRPr lang="en-US" dirty="0"/>
          </a:p>
        </p:txBody>
      </p:sp>
      <p:sp>
        <p:nvSpPr>
          <p:cNvPr id="5" name="Slide Number Placeholder 4"/>
          <p:cNvSpPr>
            <a:spLocks noGrp="1"/>
          </p:cNvSpPr>
          <p:nvPr>
            <p:ph type="sldNum" sz="quarter" idx="11"/>
          </p:nvPr>
        </p:nvSpPr>
        <p:spPr/>
        <p:txBody>
          <a:bodyPr/>
          <a:lstStyle/>
          <a:p>
            <a:fld id="{62B12271-1131-4966-AFA8-9FD78DCB52DA}" type="slidenum">
              <a:rPr lang="en-US" smtClean="0"/>
              <a:t>12</a:t>
            </a:fld>
            <a:endParaRPr lang="en-US" dirty="0"/>
          </a:p>
        </p:txBody>
      </p:sp>
    </p:spTree>
    <p:extLst>
      <p:ext uri="{BB962C8B-B14F-4D97-AF65-F5344CB8AC3E}">
        <p14:creationId xmlns:p14="http://schemas.microsoft.com/office/powerpoint/2010/main" val="12545680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NOAA’S NEXT GENERATION STRATEGIC PLAN GOALS</a:t>
            </a:r>
            <a:endParaRPr lang="en-US" dirty="0"/>
          </a:p>
        </p:txBody>
      </p:sp>
      <p:pic>
        <p:nvPicPr>
          <p:cNvPr id="3074" name="Picture 2" descr="P:\Communications Share\Presentations\Presentations2013\GMD Lab Review\assets\containerShip.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896099" y="1760464"/>
            <a:ext cx="2209801" cy="433553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Communications Share\Presentations\Presentations2013\GMD Lab Review\assets\ivan091504-1515zb.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339667" y="1760707"/>
            <a:ext cx="2209800" cy="433529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Communications Share\Presentations\Presentations2013\GMD Lab Review\assets\fgb06_diverinschoolgps.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1451" y="1760707"/>
            <a:ext cx="2209801" cy="433529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P:\Communications Share\Presentations\Presentations2013\GMD Lab Review\assets\drought.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617882" y="1760464"/>
            <a:ext cx="2209801" cy="43355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451" y="1608064"/>
            <a:ext cx="2209801" cy="1058936"/>
          </a:xfrm>
          <a:prstGeom prst="rect">
            <a:avLst/>
          </a:prstGeom>
          <a:solidFill>
            <a:schemeClr val="bg2">
              <a:lumMod val="75000"/>
            </a:schemeClr>
          </a:solidFill>
          <a:ln w="31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w Cen MT Condensed Extra Bold" pitchFamily="34" charset="0"/>
              </a:rPr>
              <a:t>Healthy Oceans</a:t>
            </a:r>
          </a:p>
        </p:txBody>
      </p:sp>
      <p:sp>
        <p:nvSpPr>
          <p:cNvPr id="8" name="Rectangle 7"/>
          <p:cNvSpPr/>
          <p:nvPr/>
        </p:nvSpPr>
        <p:spPr>
          <a:xfrm>
            <a:off x="2339667" y="1608064"/>
            <a:ext cx="2209801" cy="1058936"/>
          </a:xfrm>
          <a:prstGeom prst="rect">
            <a:avLst/>
          </a:prstGeom>
          <a:solidFill>
            <a:schemeClr val="accent6">
              <a:lumMod val="50000"/>
            </a:schemeClr>
          </a:solidFill>
          <a:ln w="31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50"/>
              </a:lnSpc>
            </a:pPr>
            <a:r>
              <a:rPr lang="en-US" sz="2400" dirty="0" smtClean="0">
                <a:latin typeface="Tw Cen MT Condensed Extra Bold" pitchFamily="34" charset="0"/>
              </a:rPr>
              <a:t>Weather Ready Nation</a:t>
            </a:r>
            <a:endParaRPr lang="en-US" sz="2400" dirty="0">
              <a:latin typeface="Tw Cen MT Condensed Extra Bold" pitchFamily="34" charset="0"/>
            </a:endParaRPr>
          </a:p>
        </p:txBody>
      </p:sp>
      <p:sp>
        <p:nvSpPr>
          <p:cNvPr id="9" name="Rectangle 8"/>
          <p:cNvSpPr/>
          <p:nvPr/>
        </p:nvSpPr>
        <p:spPr>
          <a:xfrm>
            <a:off x="4617883" y="1608064"/>
            <a:ext cx="2209800" cy="1058936"/>
          </a:xfrm>
          <a:prstGeom prst="rect">
            <a:avLst/>
          </a:prstGeom>
          <a:solidFill>
            <a:schemeClr val="accent3">
              <a:lumMod val="50000"/>
            </a:schemeClr>
          </a:solidFill>
          <a:ln w="31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50"/>
              </a:lnSpc>
            </a:pPr>
            <a:r>
              <a:rPr lang="en-US" sz="2400" smtClean="0">
                <a:latin typeface="Tw Cen MT Condensed Extra Bold" pitchFamily="34" charset="0"/>
              </a:rPr>
              <a:t>Climate Adaptation &amp; </a:t>
            </a:r>
            <a:r>
              <a:rPr lang="en-US" sz="2400" dirty="0" smtClean="0">
                <a:latin typeface="Tw Cen MT Condensed Extra Bold" pitchFamily="34" charset="0"/>
              </a:rPr>
              <a:t>Mitigation</a:t>
            </a:r>
            <a:endParaRPr lang="en-US" sz="2400" dirty="0">
              <a:latin typeface="Tw Cen MT Condensed Extra Bold" pitchFamily="34" charset="0"/>
            </a:endParaRPr>
          </a:p>
        </p:txBody>
      </p:sp>
      <p:sp>
        <p:nvSpPr>
          <p:cNvPr id="10" name="Rectangle 9"/>
          <p:cNvSpPr/>
          <p:nvPr/>
        </p:nvSpPr>
        <p:spPr>
          <a:xfrm>
            <a:off x="6896098" y="1608064"/>
            <a:ext cx="2211615" cy="1058936"/>
          </a:xfrm>
          <a:prstGeom prst="rect">
            <a:avLst/>
          </a:prstGeom>
          <a:solidFill>
            <a:schemeClr val="tx2">
              <a:lumMod val="25000"/>
            </a:schemeClr>
          </a:solidFill>
          <a:ln w="31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50"/>
              </a:lnSpc>
            </a:pPr>
            <a:r>
              <a:rPr lang="en-US" sz="2400" dirty="0" smtClean="0">
                <a:latin typeface="Tw Cen MT Condensed Extra Bold" pitchFamily="34" charset="0"/>
              </a:rPr>
              <a:t>Resilient Coastal Communities &amp; Economies</a:t>
            </a:r>
            <a:endParaRPr lang="en-US" sz="2400" dirty="0">
              <a:latin typeface="Tw Cen MT Condensed Extra Bold" pitchFamily="34" charset="0"/>
            </a:endParaRPr>
          </a:p>
        </p:txBody>
      </p:sp>
      <p:sp>
        <p:nvSpPr>
          <p:cNvPr id="14" name="Rectangle 13"/>
          <p:cNvSpPr/>
          <p:nvPr/>
        </p:nvSpPr>
        <p:spPr>
          <a:xfrm>
            <a:off x="61451" y="5638800"/>
            <a:ext cx="9044449" cy="627185"/>
          </a:xfrm>
          <a:prstGeom prst="rect">
            <a:avLst/>
          </a:prstGeom>
          <a:solidFill>
            <a:schemeClr val="accent4">
              <a:lumMod val="50000"/>
            </a:schemeClr>
          </a:solidFill>
          <a:ln w="31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mj-lt"/>
              </a:rPr>
              <a:t>SCIENCE &amp; TECHNOLOGY</a:t>
            </a:r>
            <a:endParaRPr lang="en-US" sz="3200" b="1" dirty="0">
              <a:latin typeface="+mj-lt"/>
            </a:endParaRPr>
          </a:p>
        </p:txBody>
      </p:sp>
      <p:sp>
        <p:nvSpPr>
          <p:cNvPr id="6" name="Slide Number Placeholder 5"/>
          <p:cNvSpPr>
            <a:spLocks noGrp="1"/>
          </p:cNvSpPr>
          <p:nvPr>
            <p:ph type="sldNum" sz="quarter" idx="11"/>
          </p:nvPr>
        </p:nvSpPr>
        <p:spPr/>
        <p:txBody>
          <a:bodyPr/>
          <a:lstStyle/>
          <a:p>
            <a:fld id="{62B12271-1131-4966-AFA8-9FD78DCB52DA}" type="slidenum">
              <a:rPr lang="en-US" smtClean="0"/>
              <a:t>2</a:t>
            </a:fld>
            <a:endParaRPr lang="en-US" dirty="0"/>
          </a:p>
        </p:txBody>
      </p:sp>
    </p:spTree>
    <p:extLst>
      <p:ext uri="{BB962C8B-B14F-4D97-AF65-F5344CB8AC3E}">
        <p14:creationId xmlns:p14="http://schemas.microsoft.com/office/powerpoint/2010/main" val="29164915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America’s Environmental Intelligence Agency: 2014 - 2018 Priorities</a:t>
            </a:r>
            <a:endParaRPr lang="en-US" dirty="0"/>
          </a:p>
        </p:txBody>
      </p:sp>
      <p:sp>
        <p:nvSpPr>
          <p:cNvPr id="4" name="Slide Number Placeholder 3"/>
          <p:cNvSpPr>
            <a:spLocks noGrp="1"/>
          </p:cNvSpPr>
          <p:nvPr>
            <p:ph type="sldNum" sz="quarter" idx="11"/>
          </p:nvPr>
        </p:nvSpPr>
        <p:spPr/>
        <p:txBody>
          <a:bodyPr/>
          <a:lstStyle/>
          <a:p>
            <a:fld id="{62B12271-1131-4966-AFA8-9FD78DCB52DA}" type="slidenum">
              <a:rPr lang="en-US" smtClean="0"/>
              <a:t>3</a:t>
            </a:fld>
            <a:endParaRPr lang="en-US" dirty="0"/>
          </a:p>
        </p:txBody>
      </p:sp>
      <p:pic>
        <p:nvPicPr>
          <p:cNvPr id="5" name="Picture 3" descr="\\OARHQ-FS-01\OSS_User\Communications Share\Presentations\Presentations 2014\Maury Project 2014\assets\environmentalIntelligence.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90953" y="1898589"/>
            <a:ext cx="6362095" cy="13740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33045" y="3394502"/>
            <a:ext cx="1333955" cy="307777"/>
          </a:xfrm>
          <a:prstGeom prst="rect">
            <a:avLst/>
          </a:prstGeom>
          <a:noFill/>
        </p:spPr>
        <p:txBody>
          <a:bodyPr wrap="none" rtlCol="0">
            <a:spAutoFit/>
          </a:bodyPr>
          <a:lstStyle/>
          <a:p>
            <a:r>
              <a:rPr lang="en-US" sz="1400" b="1" dirty="0" smtClean="0">
                <a:latin typeface="Arial Narrow" panose="020B0606020202030204" pitchFamily="34" charset="0"/>
              </a:rPr>
              <a:t>OBSERVATIONS</a:t>
            </a:r>
            <a:endParaRPr lang="en-US" sz="1400" b="1" dirty="0">
              <a:latin typeface="Arial Narrow" panose="020B0606020202030204" pitchFamily="34" charset="0"/>
            </a:endParaRPr>
          </a:p>
        </p:txBody>
      </p:sp>
      <p:sp>
        <p:nvSpPr>
          <p:cNvPr id="7" name="TextBox 6"/>
          <p:cNvSpPr txBox="1"/>
          <p:nvPr/>
        </p:nvSpPr>
        <p:spPr>
          <a:xfrm>
            <a:off x="2667000" y="1557010"/>
            <a:ext cx="1137491" cy="307777"/>
          </a:xfrm>
          <a:prstGeom prst="rect">
            <a:avLst/>
          </a:prstGeom>
          <a:noFill/>
        </p:spPr>
        <p:txBody>
          <a:bodyPr wrap="none" rtlCol="0">
            <a:spAutoFit/>
          </a:bodyPr>
          <a:lstStyle/>
          <a:p>
            <a:r>
              <a:rPr lang="en-US" sz="1400" b="1" dirty="0" smtClean="0">
                <a:latin typeface="Arial Narrow" panose="020B0606020202030204" pitchFamily="34" charset="0"/>
              </a:rPr>
              <a:t>MONITORING</a:t>
            </a:r>
            <a:endParaRPr lang="en-US" sz="1400" b="1" dirty="0">
              <a:latin typeface="Arial Narrow" panose="020B0606020202030204" pitchFamily="34" charset="0"/>
            </a:endParaRPr>
          </a:p>
        </p:txBody>
      </p:sp>
      <p:sp>
        <p:nvSpPr>
          <p:cNvPr id="8" name="TextBox 7"/>
          <p:cNvSpPr txBox="1"/>
          <p:nvPr/>
        </p:nvSpPr>
        <p:spPr>
          <a:xfrm>
            <a:off x="3931260" y="3369513"/>
            <a:ext cx="1196161" cy="307777"/>
          </a:xfrm>
          <a:prstGeom prst="rect">
            <a:avLst/>
          </a:prstGeom>
          <a:noFill/>
        </p:spPr>
        <p:txBody>
          <a:bodyPr wrap="none" rtlCol="0">
            <a:spAutoFit/>
          </a:bodyPr>
          <a:lstStyle/>
          <a:p>
            <a:r>
              <a:rPr lang="en-US" sz="1400" b="1" dirty="0" smtClean="0">
                <a:latin typeface="Arial Narrow" panose="020B0606020202030204" pitchFamily="34" charset="0"/>
              </a:rPr>
              <a:t>ASSESSMENT</a:t>
            </a:r>
            <a:endParaRPr lang="en-US" sz="1400" b="1" dirty="0">
              <a:latin typeface="Arial Narrow" panose="020B0606020202030204" pitchFamily="34" charset="0"/>
            </a:endParaRPr>
          </a:p>
        </p:txBody>
      </p:sp>
      <p:sp>
        <p:nvSpPr>
          <p:cNvPr id="9" name="TextBox 8"/>
          <p:cNvSpPr txBox="1"/>
          <p:nvPr/>
        </p:nvSpPr>
        <p:spPr>
          <a:xfrm>
            <a:off x="5257800" y="1557010"/>
            <a:ext cx="976549" cy="307777"/>
          </a:xfrm>
          <a:prstGeom prst="rect">
            <a:avLst/>
          </a:prstGeom>
          <a:noFill/>
        </p:spPr>
        <p:txBody>
          <a:bodyPr wrap="none" rtlCol="0">
            <a:spAutoFit/>
          </a:bodyPr>
          <a:lstStyle/>
          <a:p>
            <a:r>
              <a:rPr lang="en-US" sz="1400" b="1" dirty="0" smtClean="0">
                <a:latin typeface="Arial Narrow" panose="020B0606020202030204" pitchFamily="34" charset="0"/>
              </a:rPr>
              <a:t>MODELING</a:t>
            </a:r>
            <a:endParaRPr lang="en-US" sz="1400" b="1" dirty="0">
              <a:latin typeface="Arial Narrow" panose="020B0606020202030204" pitchFamily="34" charset="0"/>
            </a:endParaRPr>
          </a:p>
        </p:txBody>
      </p:sp>
      <p:sp>
        <p:nvSpPr>
          <p:cNvPr id="10" name="TextBox 9"/>
          <p:cNvSpPr txBox="1"/>
          <p:nvPr/>
        </p:nvSpPr>
        <p:spPr>
          <a:xfrm>
            <a:off x="6400800" y="3286780"/>
            <a:ext cx="1138453" cy="523220"/>
          </a:xfrm>
          <a:prstGeom prst="rect">
            <a:avLst/>
          </a:prstGeom>
          <a:noFill/>
        </p:spPr>
        <p:txBody>
          <a:bodyPr wrap="none" rtlCol="0">
            <a:spAutoFit/>
          </a:bodyPr>
          <a:lstStyle/>
          <a:p>
            <a:r>
              <a:rPr lang="en-US" sz="1400" b="1" dirty="0" smtClean="0">
                <a:latin typeface="Arial Narrow" panose="020B0606020202030204" pitchFamily="34" charset="0"/>
              </a:rPr>
              <a:t>FORECAST &amp;</a:t>
            </a:r>
          </a:p>
          <a:p>
            <a:r>
              <a:rPr lang="en-US" sz="1400" b="1" dirty="0" smtClean="0">
                <a:latin typeface="Arial Narrow" panose="020B0606020202030204" pitchFamily="34" charset="0"/>
              </a:rPr>
              <a:t>PRODUCTS</a:t>
            </a:r>
            <a:endParaRPr lang="en-US" sz="1400" b="1" dirty="0">
              <a:latin typeface="Arial Narrow" panose="020B0606020202030204" pitchFamily="34" charset="0"/>
            </a:endParaRPr>
          </a:p>
        </p:txBody>
      </p:sp>
      <p:graphicFrame>
        <p:nvGraphicFramePr>
          <p:cNvPr id="12" name="Diagram 11"/>
          <p:cNvGraphicFramePr/>
          <p:nvPr>
            <p:extLst>
              <p:ext uri="{D42A27DB-BD31-4B8C-83A1-F6EECF244321}">
                <p14:modId xmlns:p14="http://schemas.microsoft.com/office/powerpoint/2010/main" val="1495588941"/>
              </p:ext>
            </p:extLst>
          </p:nvPr>
        </p:nvGraphicFramePr>
        <p:xfrm>
          <a:off x="495300" y="3886200"/>
          <a:ext cx="8343900" cy="26021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383546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NOAA’S ORGANIZATION</a:t>
            </a:r>
            <a:endParaRPr lang="en-US" dirty="0"/>
          </a:p>
        </p:txBody>
      </p:sp>
      <p:sp>
        <p:nvSpPr>
          <p:cNvPr id="4" name="Slide Number Placeholder 3"/>
          <p:cNvSpPr>
            <a:spLocks noGrp="1"/>
          </p:cNvSpPr>
          <p:nvPr>
            <p:ph type="sldNum" sz="quarter" idx="11"/>
          </p:nvPr>
        </p:nvSpPr>
        <p:spPr/>
        <p:txBody>
          <a:bodyPr/>
          <a:lstStyle/>
          <a:p>
            <a:fld id="{62B12271-1131-4966-AFA8-9FD78DCB52DA}" type="slidenum">
              <a:rPr lang="en-US" smtClean="0"/>
              <a:t>4</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0686" y="1524000"/>
            <a:ext cx="8082628" cy="5101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9417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OAR’S VISION &amp; MISSION</a:t>
            </a:r>
            <a:endParaRPr lang="en-US" dirty="0"/>
          </a:p>
        </p:txBody>
      </p:sp>
      <p:sp>
        <p:nvSpPr>
          <p:cNvPr id="3" name="Rectangle 2"/>
          <p:cNvSpPr/>
          <p:nvPr/>
        </p:nvSpPr>
        <p:spPr>
          <a:xfrm>
            <a:off x="4777740" y="1447800"/>
            <a:ext cx="3855720" cy="5089525"/>
          </a:xfrm>
          <a:prstGeom prst="rect">
            <a:avLst/>
          </a:prstGeom>
          <a:gradFill>
            <a:gsLst>
              <a:gs pos="0">
                <a:schemeClr val="accent3">
                  <a:lumMod val="75000"/>
                </a:schemeClr>
              </a:gs>
              <a:gs pos="35000">
                <a:schemeClr val="accent3">
                  <a:lumMod val="75000"/>
                </a:schemeClr>
              </a:gs>
              <a:gs pos="100000">
                <a:schemeClr val="accent5">
                  <a:tint val="15000"/>
                  <a:satMod val="350000"/>
                  <a:alpha val="0"/>
                </a:schemeClr>
              </a:gs>
            </a:gsLst>
          </a:gradFill>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p>
        </p:txBody>
      </p:sp>
      <p:sp>
        <p:nvSpPr>
          <p:cNvPr id="4" name="Rectangle 3"/>
          <p:cNvSpPr/>
          <p:nvPr/>
        </p:nvSpPr>
        <p:spPr>
          <a:xfrm>
            <a:off x="421640" y="1447800"/>
            <a:ext cx="3855720" cy="5089525"/>
          </a:xfrm>
          <a:prstGeom prst="rect">
            <a:avLst/>
          </a:prstGeom>
          <a:gradFill>
            <a:gsLst>
              <a:gs pos="0">
                <a:schemeClr val="bg2">
                  <a:lumMod val="75000"/>
                </a:schemeClr>
              </a:gs>
              <a:gs pos="35000">
                <a:schemeClr val="bg2">
                  <a:lumMod val="60000"/>
                  <a:lumOff val="40000"/>
                </a:schemeClr>
              </a:gs>
              <a:gs pos="100000">
                <a:schemeClr val="accent1">
                  <a:tint val="15000"/>
                  <a:satMod val="350000"/>
                  <a:alpha val="0"/>
                </a:schemeClr>
              </a:gs>
            </a:gsLst>
          </a:gradFill>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 name="Rectangle 3"/>
          <p:cNvSpPr txBox="1">
            <a:spLocks noChangeArrowheads="1"/>
          </p:cNvSpPr>
          <p:nvPr/>
        </p:nvSpPr>
        <p:spPr>
          <a:xfrm>
            <a:off x="421640" y="4343400"/>
            <a:ext cx="3855720" cy="2133600"/>
          </a:xfrm>
          <a:prstGeom prst="rect">
            <a:avLst/>
          </a:prstGeom>
        </p:spPr>
        <p:txBody>
          <a:bodyPr/>
          <a:lstStyle>
            <a:lvl1pPr marL="0" indent="0" algn="l" defTabSz="914400" rtl="0" eaLnBrk="1" latinLnBrk="0" hangingPunct="1">
              <a:spcBef>
                <a:spcPct val="20000"/>
              </a:spcBef>
              <a:buClr>
                <a:schemeClr val="tx2"/>
              </a:buClr>
              <a:buFont typeface="Wingdings" charset="2"/>
              <a:buNone/>
              <a:defRPr sz="2400" kern="1200">
                <a:solidFill>
                  <a:schemeClr val="tx1"/>
                </a:solidFill>
                <a:latin typeface="+mn-lt"/>
                <a:ea typeface="+mn-ea"/>
                <a:cs typeface="+mn-cs"/>
              </a:defRPr>
            </a:lvl1pPr>
            <a:lvl2pPr marL="569913" indent="-250825" algn="l" defTabSz="914400" rtl="0" eaLnBrk="1" latinLnBrk="0" hangingPunct="1">
              <a:spcBef>
                <a:spcPct val="20000"/>
              </a:spcBef>
              <a:buClr>
                <a:schemeClr val="tx2"/>
              </a:buClr>
              <a:buFont typeface="Arial" pitchFamily="34" charset="0"/>
              <a:buChar char="•"/>
              <a:defRPr sz="2000" kern="1200">
                <a:solidFill>
                  <a:schemeClr val="tx1"/>
                </a:solidFill>
                <a:latin typeface="Tw Cen MT Condensed" pitchFamily="34" charset="0"/>
                <a:ea typeface="+mn-ea"/>
                <a:cs typeface="+mn-cs"/>
              </a:defRPr>
            </a:lvl2pPr>
            <a:lvl3pPr marL="685800" indent="-182880" algn="l" defTabSz="914400" rtl="0" eaLnBrk="1" latinLnBrk="0" hangingPunct="1">
              <a:spcBef>
                <a:spcPct val="20000"/>
              </a:spcBef>
              <a:buClr>
                <a:schemeClr val="tx2"/>
              </a:buClr>
              <a:buFont typeface="Wingdings" charset="2"/>
              <a:buChar char="§"/>
              <a:defRPr sz="1800" kern="1200">
                <a:solidFill>
                  <a:schemeClr val="tx1"/>
                </a:solidFill>
                <a:latin typeface="Tw Cen MT Condensed" pitchFamily="34" charset="0"/>
                <a:ea typeface="+mn-ea"/>
                <a:cs typeface="+mn-cs"/>
              </a:defRPr>
            </a:lvl3pPr>
            <a:lvl4pPr marL="914400" indent="-182880" algn="l" defTabSz="914400" rtl="0" eaLnBrk="1" latinLnBrk="0" hangingPunct="1">
              <a:spcBef>
                <a:spcPct val="20000"/>
              </a:spcBef>
              <a:buClr>
                <a:schemeClr val="tx2"/>
              </a:buClr>
              <a:buFont typeface="Wingdings" charset="2"/>
              <a:buChar char="§"/>
              <a:defRPr sz="1600" kern="1200">
                <a:solidFill>
                  <a:schemeClr val="tx1"/>
                </a:solidFill>
                <a:latin typeface="Tw Cen MT Condensed" pitchFamily="34" charset="0"/>
                <a:ea typeface="+mn-ea"/>
                <a:cs typeface="+mn-cs"/>
              </a:defRPr>
            </a:lvl4pPr>
            <a:lvl5pPr marL="1143000" indent="-182880" algn="l" defTabSz="914400" rtl="0" eaLnBrk="1" latinLnBrk="0" hangingPunct="1">
              <a:spcBef>
                <a:spcPct val="20000"/>
              </a:spcBef>
              <a:buClr>
                <a:schemeClr val="tx2"/>
              </a:buClr>
              <a:buFont typeface="Wingdings" charset="2"/>
              <a:buChar char="§"/>
              <a:defRPr sz="1600" kern="1200">
                <a:solidFill>
                  <a:schemeClr val="tx1"/>
                </a:solidFill>
                <a:latin typeface="Tw Cen MT Condensed"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n-US" sz="1800" b="1" i="1" dirty="0" smtClean="0"/>
              <a:t>To be </a:t>
            </a:r>
            <a:r>
              <a:rPr lang="en-US" sz="1800" b="1" i="1" dirty="0"/>
              <a:t>a trusted world leader </a:t>
            </a:r>
            <a:r>
              <a:rPr lang="en-US" sz="1800" b="1" i="1" dirty="0" smtClean="0"/>
              <a:t>in observing</a:t>
            </a:r>
            <a:r>
              <a:rPr lang="en-US" sz="1800" b="1" i="1" dirty="0"/>
              <a:t>, </a:t>
            </a:r>
            <a:r>
              <a:rPr lang="en-US" sz="1800" b="1" i="1" dirty="0" smtClean="0"/>
              <a:t>modeling, understanding </a:t>
            </a:r>
            <a:r>
              <a:rPr lang="en-US" sz="1800" b="1" i="1" dirty="0"/>
              <a:t>and predicting the Earth system. </a:t>
            </a:r>
            <a:endParaRPr lang="en-US" sz="1800" b="1" dirty="0" smtClean="0"/>
          </a:p>
        </p:txBody>
      </p:sp>
      <p:sp>
        <p:nvSpPr>
          <p:cNvPr id="10" name="Content Placeholder 12"/>
          <p:cNvSpPr txBox="1">
            <a:spLocks/>
          </p:cNvSpPr>
          <p:nvPr/>
        </p:nvSpPr>
        <p:spPr>
          <a:xfrm>
            <a:off x="4760686" y="4343400"/>
            <a:ext cx="3737428" cy="1958854"/>
          </a:xfrm>
          <a:prstGeom prst="rect">
            <a:avLst/>
          </a:prstGeom>
        </p:spPr>
        <p:txBody>
          <a:bodyPr/>
          <a:lstStyle>
            <a:lvl1pPr marL="0" indent="0" algn="l" defTabSz="914400" rtl="0" eaLnBrk="1" latinLnBrk="0" hangingPunct="1">
              <a:spcBef>
                <a:spcPct val="20000"/>
              </a:spcBef>
              <a:buClr>
                <a:schemeClr val="tx2"/>
              </a:buClr>
              <a:buFont typeface="Wingdings" charset="2"/>
              <a:buNone/>
              <a:defRPr sz="2400" kern="1200">
                <a:solidFill>
                  <a:schemeClr val="tx1"/>
                </a:solidFill>
                <a:latin typeface="+mn-lt"/>
                <a:ea typeface="+mn-ea"/>
                <a:cs typeface="+mn-cs"/>
              </a:defRPr>
            </a:lvl1pPr>
            <a:lvl2pPr marL="569913" indent="-250825" algn="l" defTabSz="914400" rtl="0" eaLnBrk="1" latinLnBrk="0" hangingPunct="1">
              <a:spcBef>
                <a:spcPct val="20000"/>
              </a:spcBef>
              <a:buClr>
                <a:schemeClr val="tx2"/>
              </a:buClr>
              <a:buFont typeface="Arial" pitchFamily="34" charset="0"/>
              <a:buChar char="•"/>
              <a:defRPr sz="2000" kern="1200">
                <a:solidFill>
                  <a:schemeClr val="tx1"/>
                </a:solidFill>
                <a:latin typeface="Tw Cen MT Condensed" pitchFamily="34" charset="0"/>
                <a:ea typeface="+mn-ea"/>
                <a:cs typeface="+mn-cs"/>
              </a:defRPr>
            </a:lvl2pPr>
            <a:lvl3pPr marL="685800" indent="-182880" algn="l" defTabSz="914400" rtl="0" eaLnBrk="1" latinLnBrk="0" hangingPunct="1">
              <a:spcBef>
                <a:spcPct val="20000"/>
              </a:spcBef>
              <a:buClr>
                <a:schemeClr val="tx2"/>
              </a:buClr>
              <a:buFont typeface="Wingdings" charset="2"/>
              <a:buChar char="§"/>
              <a:defRPr sz="1800" kern="1200">
                <a:solidFill>
                  <a:schemeClr val="tx1"/>
                </a:solidFill>
                <a:latin typeface="Tw Cen MT Condensed" pitchFamily="34" charset="0"/>
                <a:ea typeface="+mn-ea"/>
                <a:cs typeface="+mn-cs"/>
              </a:defRPr>
            </a:lvl3pPr>
            <a:lvl4pPr marL="914400" indent="-182880" algn="l" defTabSz="914400" rtl="0" eaLnBrk="1" latinLnBrk="0" hangingPunct="1">
              <a:spcBef>
                <a:spcPct val="20000"/>
              </a:spcBef>
              <a:buClr>
                <a:schemeClr val="tx2"/>
              </a:buClr>
              <a:buFont typeface="Wingdings" charset="2"/>
              <a:buChar char="§"/>
              <a:defRPr sz="1600" kern="1200">
                <a:solidFill>
                  <a:schemeClr val="tx1"/>
                </a:solidFill>
                <a:latin typeface="Tw Cen MT Condensed" pitchFamily="34" charset="0"/>
                <a:ea typeface="+mn-ea"/>
                <a:cs typeface="+mn-cs"/>
              </a:defRPr>
            </a:lvl4pPr>
            <a:lvl5pPr marL="1143000" indent="-182880" algn="l" defTabSz="914400" rtl="0" eaLnBrk="1" latinLnBrk="0" hangingPunct="1">
              <a:spcBef>
                <a:spcPct val="20000"/>
              </a:spcBef>
              <a:buClr>
                <a:schemeClr val="tx2"/>
              </a:buClr>
              <a:buFont typeface="Wingdings" charset="2"/>
              <a:buChar char="§"/>
              <a:defRPr sz="1600" kern="1200">
                <a:solidFill>
                  <a:schemeClr val="tx1"/>
                </a:solidFill>
                <a:latin typeface="Tw Cen MT Condensed" pitchFamily="34" charset="0"/>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n-US" sz="1800" b="1" i="1" dirty="0" smtClean="0"/>
              <a:t>To conduct </a:t>
            </a:r>
            <a:r>
              <a:rPr lang="en-US" sz="1800" b="1" i="1" dirty="0"/>
              <a:t>research to understand </a:t>
            </a:r>
            <a:r>
              <a:rPr lang="en-US" sz="1800" b="1" i="1" dirty="0" smtClean="0"/>
              <a:t>and predict the Earth </a:t>
            </a:r>
            <a:r>
              <a:rPr lang="en-US" sz="1800" b="1" i="1" dirty="0"/>
              <a:t>system; </a:t>
            </a:r>
            <a:r>
              <a:rPr lang="en-US" sz="1800" b="1" i="1" dirty="0" smtClean="0"/>
              <a:t>develop technology </a:t>
            </a:r>
            <a:r>
              <a:rPr lang="en-US" sz="1800" b="1" i="1" dirty="0"/>
              <a:t>to </a:t>
            </a:r>
            <a:r>
              <a:rPr lang="en-US" sz="1800" b="1" i="1" dirty="0" smtClean="0"/>
              <a:t>improve NOAA science, service </a:t>
            </a:r>
            <a:r>
              <a:rPr lang="en-US" sz="1800" b="1" i="1" dirty="0"/>
              <a:t>and stewardship; </a:t>
            </a:r>
            <a:r>
              <a:rPr lang="en-US" sz="1800" b="1" i="1" dirty="0" smtClean="0"/>
              <a:t>and transition </a:t>
            </a:r>
            <a:r>
              <a:rPr lang="en-US" sz="1800" b="1" i="1" dirty="0"/>
              <a:t>the results so they are useful to society.</a:t>
            </a:r>
            <a:r>
              <a:rPr lang="en-US" sz="1800" b="1" dirty="0"/>
              <a:t> </a:t>
            </a:r>
            <a:endParaRPr lang="en-US" sz="1800" b="1" dirty="0" smtClean="0"/>
          </a:p>
        </p:txBody>
      </p:sp>
      <p:sp>
        <p:nvSpPr>
          <p:cNvPr id="5" name="Text Box 9"/>
          <p:cNvSpPr txBox="1">
            <a:spLocks noChangeArrowheads="1"/>
          </p:cNvSpPr>
          <p:nvPr/>
        </p:nvSpPr>
        <p:spPr bwMode="auto">
          <a:xfrm>
            <a:off x="1627988" y="5921254"/>
            <a:ext cx="1443024" cy="584775"/>
          </a:xfrm>
          <a:prstGeom prst="rect">
            <a:avLst/>
          </a:prstGeom>
          <a:noFill/>
          <a:ln w="9525">
            <a:noFill/>
            <a:miter lim="800000"/>
            <a:headEnd/>
            <a:tailEnd/>
          </a:ln>
        </p:spPr>
        <p:txBody>
          <a:bodyPr wrap="none">
            <a:spAutoFit/>
          </a:bodyPr>
          <a:lstStyle/>
          <a:p>
            <a:pPr algn="ctr"/>
            <a:r>
              <a:rPr lang="en-US" sz="3200" b="1" dirty="0">
                <a:solidFill>
                  <a:schemeClr val="bg2">
                    <a:lumMod val="20000"/>
                    <a:lumOff val="80000"/>
                  </a:schemeClr>
                </a:solidFill>
                <a:effectLst>
                  <a:outerShdw blurRad="50800" dist="38100" dir="5400000" algn="t" rotWithShape="0">
                    <a:prstClr val="black">
                      <a:alpha val="40000"/>
                    </a:prstClr>
                  </a:outerShdw>
                </a:effectLst>
                <a:latin typeface="+mj-lt"/>
              </a:rPr>
              <a:t>VISION</a:t>
            </a:r>
          </a:p>
        </p:txBody>
      </p:sp>
      <p:sp>
        <p:nvSpPr>
          <p:cNvPr id="8" name="Text Box 10"/>
          <p:cNvSpPr txBox="1">
            <a:spLocks noChangeArrowheads="1"/>
          </p:cNvSpPr>
          <p:nvPr/>
        </p:nvSpPr>
        <p:spPr bwMode="auto">
          <a:xfrm>
            <a:off x="5854245" y="5921254"/>
            <a:ext cx="1702710" cy="584775"/>
          </a:xfrm>
          <a:prstGeom prst="rect">
            <a:avLst/>
          </a:prstGeom>
          <a:noFill/>
          <a:ln w="9525">
            <a:noFill/>
            <a:miter lim="800000"/>
            <a:headEnd/>
            <a:tailEnd/>
          </a:ln>
          <a:effectLst/>
        </p:spPr>
        <p:txBody>
          <a:bodyPr wrap="none">
            <a:spAutoFit/>
          </a:bodyPr>
          <a:lstStyle/>
          <a:p>
            <a:pPr algn="ctr">
              <a:defRPr/>
            </a:pPr>
            <a:r>
              <a:rPr lang="en-US" sz="3200" b="1" dirty="0">
                <a:solidFill>
                  <a:schemeClr val="accent3">
                    <a:lumMod val="20000"/>
                    <a:lumOff val="80000"/>
                  </a:schemeClr>
                </a:solidFill>
                <a:effectLst>
                  <a:outerShdw blurRad="50800" dist="38100" dir="5400000" algn="t" rotWithShape="0">
                    <a:prstClr val="black">
                      <a:alpha val="40000"/>
                    </a:prstClr>
                  </a:outerShdw>
                </a:effectLst>
                <a:latin typeface="+mj-lt"/>
              </a:rPr>
              <a:t>MISSION</a:t>
            </a:r>
          </a:p>
        </p:txBody>
      </p:sp>
      <p:sp>
        <p:nvSpPr>
          <p:cNvPr id="12" name="Slide Number Placeholder 11"/>
          <p:cNvSpPr>
            <a:spLocks noGrp="1"/>
          </p:cNvSpPr>
          <p:nvPr>
            <p:ph type="sldNum" sz="quarter" idx="11"/>
          </p:nvPr>
        </p:nvSpPr>
        <p:spPr/>
        <p:txBody>
          <a:bodyPr/>
          <a:lstStyle/>
          <a:p>
            <a:fld id="{62B12271-1131-4966-AFA8-9FD78DCB52DA}" type="slidenum">
              <a:rPr lang="en-US" smtClean="0"/>
              <a:t>5</a:t>
            </a:fld>
            <a:endParaRPr lang="en-US" dirty="0"/>
          </a:p>
        </p:txBody>
      </p:sp>
      <p:pic>
        <p:nvPicPr>
          <p:cNvPr id="1027" name="Picture 3" descr="C:\Users\Mike.Walker\Downloads\14717901734_2d2de00cb2_z.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777740" y="1447801"/>
            <a:ext cx="3881166" cy="2801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Mike.Walker\Downloads\15651968118_294dc2a4e4_z.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1640" y="1676400"/>
            <a:ext cx="3855720" cy="257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262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OF PARTNERSHIPS</a:t>
            </a:r>
            <a:endParaRPr lang="en-US" dirty="0"/>
          </a:p>
        </p:txBody>
      </p:sp>
      <p:sp>
        <p:nvSpPr>
          <p:cNvPr id="3" name="Slide Number Placeholder 2"/>
          <p:cNvSpPr>
            <a:spLocks noGrp="1"/>
          </p:cNvSpPr>
          <p:nvPr>
            <p:ph type="sldNum" sz="quarter" idx="11"/>
          </p:nvPr>
        </p:nvSpPr>
        <p:spPr/>
        <p:txBody>
          <a:bodyPr/>
          <a:lstStyle/>
          <a:p>
            <a:fld id="{62B12271-1131-4966-AFA8-9FD78DCB52DA}" type="slidenum">
              <a:rPr lang="en-US" smtClean="0"/>
              <a:t>6</a:t>
            </a:fld>
            <a:endParaRPr lang="en-US" dirty="0"/>
          </a:p>
        </p:txBody>
      </p:sp>
      <p:grpSp>
        <p:nvGrpSpPr>
          <p:cNvPr id="6" name="Group 5"/>
          <p:cNvGrpSpPr/>
          <p:nvPr/>
        </p:nvGrpSpPr>
        <p:grpSpPr>
          <a:xfrm>
            <a:off x="3312196" y="1931112"/>
            <a:ext cx="5695279" cy="4186813"/>
            <a:chOff x="2057400" y="1981200"/>
            <a:chExt cx="6950075" cy="5029200"/>
          </a:xfrm>
        </p:grpSpPr>
        <p:sp>
          <p:nvSpPr>
            <p:cNvPr id="7" name="Freeform 28"/>
            <p:cNvSpPr>
              <a:spLocks/>
            </p:cNvSpPr>
            <p:nvPr/>
          </p:nvSpPr>
          <p:spPr bwMode="auto">
            <a:xfrm>
              <a:off x="6157925" y="3079373"/>
              <a:ext cx="2416006" cy="1775707"/>
            </a:xfrm>
            <a:custGeom>
              <a:avLst/>
              <a:gdLst>
                <a:gd name="T0" fmla="*/ 69 w 1265"/>
                <a:gd name="T1" fmla="*/ 69 h 836"/>
                <a:gd name="T2" fmla="*/ 99 w 1265"/>
                <a:gd name="T3" fmla="*/ 48 h 836"/>
                <a:gd name="T4" fmla="*/ 129 w 1265"/>
                <a:gd name="T5" fmla="*/ 37 h 836"/>
                <a:gd name="T6" fmla="*/ 162 w 1265"/>
                <a:gd name="T7" fmla="*/ 23 h 836"/>
                <a:gd name="T8" fmla="*/ 185 w 1265"/>
                <a:gd name="T9" fmla="*/ 18 h 836"/>
                <a:gd name="T10" fmla="*/ 210 w 1265"/>
                <a:gd name="T11" fmla="*/ 11 h 836"/>
                <a:gd name="T12" fmla="*/ 235 w 1265"/>
                <a:gd name="T13" fmla="*/ 7 h 836"/>
                <a:gd name="T14" fmla="*/ 263 w 1265"/>
                <a:gd name="T15" fmla="*/ 4 h 836"/>
                <a:gd name="T16" fmla="*/ 298 w 1265"/>
                <a:gd name="T17" fmla="*/ 0 h 836"/>
                <a:gd name="T18" fmla="*/ 332 w 1265"/>
                <a:gd name="T19" fmla="*/ 0 h 836"/>
                <a:gd name="T20" fmla="*/ 367 w 1265"/>
                <a:gd name="T21" fmla="*/ 2 h 836"/>
                <a:gd name="T22" fmla="*/ 406 w 1265"/>
                <a:gd name="T23" fmla="*/ 4 h 836"/>
                <a:gd name="T24" fmla="*/ 450 w 1265"/>
                <a:gd name="T25" fmla="*/ 11 h 836"/>
                <a:gd name="T26" fmla="*/ 492 w 1265"/>
                <a:gd name="T27" fmla="*/ 18 h 836"/>
                <a:gd name="T28" fmla="*/ 540 w 1265"/>
                <a:gd name="T29" fmla="*/ 30 h 836"/>
                <a:gd name="T30" fmla="*/ 589 w 1265"/>
                <a:gd name="T31" fmla="*/ 46 h 836"/>
                <a:gd name="T32" fmla="*/ 637 w 1265"/>
                <a:gd name="T33" fmla="*/ 60 h 836"/>
                <a:gd name="T34" fmla="*/ 686 w 1265"/>
                <a:gd name="T35" fmla="*/ 78 h 836"/>
                <a:gd name="T36" fmla="*/ 732 w 1265"/>
                <a:gd name="T37" fmla="*/ 99 h 836"/>
                <a:gd name="T38" fmla="*/ 778 w 1265"/>
                <a:gd name="T39" fmla="*/ 120 h 836"/>
                <a:gd name="T40" fmla="*/ 827 w 1265"/>
                <a:gd name="T41" fmla="*/ 143 h 836"/>
                <a:gd name="T42" fmla="*/ 868 w 1265"/>
                <a:gd name="T43" fmla="*/ 168 h 836"/>
                <a:gd name="T44" fmla="*/ 912 w 1265"/>
                <a:gd name="T45" fmla="*/ 194 h 836"/>
                <a:gd name="T46" fmla="*/ 954 w 1265"/>
                <a:gd name="T47" fmla="*/ 219 h 836"/>
                <a:gd name="T48" fmla="*/ 995 w 1265"/>
                <a:gd name="T49" fmla="*/ 247 h 836"/>
                <a:gd name="T50" fmla="*/ 1035 w 1265"/>
                <a:gd name="T51" fmla="*/ 277 h 836"/>
                <a:gd name="T52" fmla="*/ 1069 w 1265"/>
                <a:gd name="T53" fmla="*/ 305 h 836"/>
                <a:gd name="T54" fmla="*/ 1102 w 1265"/>
                <a:gd name="T55" fmla="*/ 335 h 836"/>
                <a:gd name="T56" fmla="*/ 1132 w 1265"/>
                <a:gd name="T57" fmla="*/ 367 h 836"/>
                <a:gd name="T58" fmla="*/ 1159 w 1265"/>
                <a:gd name="T59" fmla="*/ 399 h 836"/>
                <a:gd name="T60" fmla="*/ 1185 w 1265"/>
                <a:gd name="T61" fmla="*/ 432 h 836"/>
                <a:gd name="T62" fmla="*/ 1205 w 1265"/>
                <a:gd name="T63" fmla="*/ 464 h 836"/>
                <a:gd name="T64" fmla="*/ 1226 w 1265"/>
                <a:gd name="T65" fmla="*/ 496 h 836"/>
                <a:gd name="T66" fmla="*/ 1240 w 1265"/>
                <a:gd name="T67" fmla="*/ 526 h 836"/>
                <a:gd name="T68" fmla="*/ 1252 w 1265"/>
                <a:gd name="T69" fmla="*/ 561 h 836"/>
                <a:gd name="T70" fmla="*/ 1259 w 1265"/>
                <a:gd name="T71" fmla="*/ 591 h 836"/>
                <a:gd name="T72" fmla="*/ 1265 w 1265"/>
                <a:gd name="T73" fmla="*/ 626 h 836"/>
                <a:gd name="T74" fmla="*/ 1265 w 1265"/>
                <a:gd name="T75" fmla="*/ 651 h 836"/>
                <a:gd name="T76" fmla="*/ 1265 w 1265"/>
                <a:gd name="T77" fmla="*/ 679 h 836"/>
                <a:gd name="T78" fmla="*/ 1263 w 1265"/>
                <a:gd name="T79" fmla="*/ 709 h 836"/>
                <a:gd name="T80" fmla="*/ 1259 w 1265"/>
                <a:gd name="T81" fmla="*/ 750 h 836"/>
                <a:gd name="T82" fmla="*/ 1245 w 1265"/>
                <a:gd name="T83" fmla="*/ 778 h 836"/>
                <a:gd name="T84" fmla="*/ 1226 w 1265"/>
                <a:gd name="T85" fmla="*/ 813 h 836"/>
                <a:gd name="T86" fmla="*/ 1201 w 1265"/>
                <a:gd name="T87" fmla="*/ 829 h 836"/>
                <a:gd name="T88" fmla="*/ 1180 w 1265"/>
                <a:gd name="T89" fmla="*/ 836 h 836"/>
                <a:gd name="T90" fmla="*/ 62 w 1265"/>
                <a:gd name="T91" fmla="*/ 76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65" h="836">
                  <a:moveTo>
                    <a:pt x="62" y="76"/>
                  </a:moveTo>
                  <a:lnTo>
                    <a:pt x="62" y="71"/>
                  </a:lnTo>
                  <a:lnTo>
                    <a:pt x="69" y="69"/>
                  </a:lnTo>
                  <a:lnTo>
                    <a:pt x="76" y="60"/>
                  </a:lnTo>
                  <a:lnTo>
                    <a:pt x="92" y="53"/>
                  </a:lnTo>
                  <a:lnTo>
                    <a:pt x="99" y="48"/>
                  </a:lnTo>
                  <a:lnTo>
                    <a:pt x="108" y="44"/>
                  </a:lnTo>
                  <a:lnTo>
                    <a:pt x="118" y="39"/>
                  </a:lnTo>
                  <a:lnTo>
                    <a:pt x="129" y="37"/>
                  </a:lnTo>
                  <a:lnTo>
                    <a:pt x="141" y="30"/>
                  </a:lnTo>
                  <a:lnTo>
                    <a:pt x="155" y="25"/>
                  </a:lnTo>
                  <a:lnTo>
                    <a:pt x="162" y="23"/>
                  </a:lnTo>
                  <a:lnTo>
                    <a:pt x="168" y="21"/>
                  </a:lnTo>
                  <a:lnTo>
                    <a:pt x="178" y="18"/>
                  </a:lnTo>
                  <a:lnTo>
                    <a:pt x="185" y="18"/>
                  </a:lnTo>
                  <a:lnTo>
                    <a:pt x="192" y="16"/>
                  </a:lnTo>
                  <a:lnTo>
                    <a:pt x="201" y="14"/>
                  </a:lnTo>
                  <a:lnTo>
                    <a:pt x="210" y="11"/>
                  </a:lnTo>
                  <a:lnTo>
                    <a:pt x="217" y="11"/>
                  </a:lnTo>
                  <a:lnTo>
                    <a:pt x="226" y="7"/>
                  </a:lnTo>
                  <a:lnTo>
                    <a:pt x="235" y="7"/>
                  </a:lnTo>
                  <a:lnTo>
                    <a:pt x="245" y="4"/>
                  </a:lnTo>
                  <a:lnTo>
                    <a:pt x="256" y="4"/>
                  </a:lnTo>
                  <a:lnTo>
                    <a:pt x="263" y="4"/>
                  </a:lnTo>
                  <a:lnTo>
                    <a:pt x="275" y="2"/>
                  </a:lnTo>
                  <a:lnTo>
                    <a:pt x="286" y="0"/>
                  </a:lnTo>
                  <a:lnTo>
                    <a:pt x="298" y="0"/>
                  </a:lnTo>
                  <a:lnTo>
                    <a:pt x="307" y="0"/>
                  </a:lnTo>
                  <a:lnTo>
                    <a:pt x="319" y="0"/>
                  </a:lnTo>
                  <a:lnTo>
                    <a:pt x="332" y="0"/>
                  </a:lnTo>
                  <a:lnTo>
                    <a:pt x="344" y="2"/>
                  </a:lnTo>
                  <a:lnTo>
                    <a:pt x="356" y="2"/>
                  </a:lnTo>
                  <a:lnTo>
                    <a:pt x="367" y="2"/>
                  </a:lnTo>
                  <a:lnTo>
                    <a:pt x="381" y="2"/>
                  </a:lnTo>
                  <a:lnTo>
                    <a:pt x="395" y="4"/>
                  </a:lnTo>
                  <a:lnTo>
                    <a:pt x="406" y="4"/>
                  </a:lnTo>
                  <a:lnTo>
                    <a:pt x="420" y="7"/>
                  </a:lnTo>
                  <a:lnTo>
                    <a:pt x="434" y="7"/>
                  </a:lnTo>
                  <a:lnTo>
                    <a:pt x="450" y="11"/>
                  </a:lnTo>
                  <a:lnTo>
                    <a:pt x="464" y="14"/>
                  </a:lnTo>
                  <a:lnTo>
                    <a:pt x="478" y="16"/>
                  </a:lnTo>
                  <a:lnTo>
                    <a:pt x="492" y="18"/>
                  </a:lnTo>
                  <a:lnTo>
                    <a:pt x="510" y="23"/>
                  </a:lnTo>
                  <a:lnTo>
                    <a:pt x="524" y="25"/>
                  </a:lnTo>
                  <a:lnTo>
                    <a:pt x="540" y="30"/>
                  </a:lnTo>
                  <a:lnTo>
                    <a:pt x="556" y="37"/>
                  </a:lnTo>
                  <a:lnTo>
                    <a:pt x="575" y="41"/>
                  </a:lnTo>
                  <a:lnTo>
                    <a:pt x="589" y="46"/>
                  </a:lnTo>
                  <a:lnTo>
                    <a:pt x="605" y="51"/>
                  </a:lnTo>
                  <a:lnTo>
                    <a:pt x="621" y="55"/>
                  </a:lnTo>
                  <a:lnTo>
                    <a:pt x="637" y="60"/>
                  </a:lnTo>
                  <a:lnTo>
                    <a:pt x="653" y="64"/>
                  </a:lnTo>
                  <a:lnTo>
                    <a:pt x="670" y="71"/>
                  </a:lnTo>
                  <a:lnTo>
                    <a:pt x="686" y="78"/>
                  </a:lnTo>
                  <a:lnTo>
                    <a:pt x="702" y="85"/>
                  </a:lnTo>
                  <a:lnTo>
                    <a:pt x="718" y="92"/>
                  </a:lnTo>
                  <a:lnTo>
                    <a:pt x="732" y="99"/>
                  </a:lnTo>
                  <a:lnTo>
                    <a:pt x="748" y="104"/>
                  </a:lnTo>
                  <a:lnTo>
                    <a:pt x="764" y="113"/>
                  </a:lnTo>
                  <a:lnTo>
                    <a:pt x="778" y="120"/>
                  </a:lnTo>
                  <a:lnTo>
                    <a:pt x="797" y="127"/>
                  </a:lnTo>
                  <a:lnTo>
                    <a:pt x="811" y="136"/>
                  </a:lnTo>
                  <a:lnTo>
                    <a:pt x="827" y="143"/>
                  </a:lnTo>
                  <a:lnTo>
                    <a:pt x="841" y="150"/>
                  </a:lnTo>
                  <a:lnTo>
                    <a:pt x="854" y="159"/>
                  </a:lnTo>
                  <a:lnTo>
                    <a:pt x="868" y="168"/>
                  </a:lnTo>
                  <a:lnTo>
                    <a:pt x="884" y="175"/>
                  </a:lnTo>
                  <a:lnTo>
                    <a:pt x="898" y="185"/>
                  </a:lnTo>
                  <a:lnTo>
                    <a:pt x="912" y="194"/>
                  </a:lnTo>
                  <a:lnTo>
                    <a:pt x="926" y="201"/>
                  </a:lnTo>
                  <a:lnTo>
                    <a:pt x="942" y="212"/>
                  </a:lnTo>
                  <a:lnTo>
                    <a:pt x="954" y="219"/>
                  </a:lnTo>
                  <a:lnTo>
                    <a:pt x="970" y="228"/>
                  </a:lnTo>
                  <a:lnTo>
                    <a:pt x="981" y="238"/>
                  </a:lnTo>
                  <a:lnTo>
                    <a:pt x="995" y="247"/>
                  </a:lnTo>
                  <a:lnTo>
                    <a:pt x="1007" y="256"/>
                  </a:lnTo>
                  <a:lnTo>
                    <a:pt x="1021" y="265"/>
                  </a:lnTo>
                  <a:lnTo>
                    <a:pt x="1035" y="277"/>
                  </a:lnTo>
                  <a:lnTo>
                    <a:pt x="1046" y="286"/>
                  </a:lnTo>
                  <a:lnTo>
                    <a:pt x="1055" y="295"/>
                  </a:lnTo>
                  <a:lnTo>
                    <a:pt x="1069" y="305"/>
                  </a:lnTo>
                  <a:lnTo>
                    <a:pt x="1078" y="316"/>
                  </a:lnTo>
                  <a:lnTo>
                    <a:pt x="1090" y="325"/>
                  </a:lnTo>
                  <a:lnTo>
                    <a:pt x="1102" y="335"/>
                  </a:lnTo>
                  <a:lnTo>
                    <a:pt x="1111" y="346"/>
                  </a:lnTo>
                  <a:lnTo>
                    <a:pt x="1120" y="355"/>
                  </a:lnTo>
                  <a:lnTo>
                    <a:pt x="1132" y="367"/>
                  </a:lnTo>
                  <a:lnTo>
                    <a:pt x="1141" y="376"/>
                  </a:lnTo>
                  <a:lnTo>
                    <a:pt x="1150" y="388"/>
                  </a:lnTo>
                  <a:lnTo>
                    <a:pt x="1159" y="399"/>
                  </a:lnTo>
                  <a:lnTo>
                    <a:pt x="1168" y="409"/>
                  </a:lnTo>
                  <a:lnTo>
                    <a:pt x="1175" y="420"/>
                  </a:lnTo>
                  <a:lnTo>
                    <a:pt x="1185" y="432"/>
                  </a:lnTo>
                  <a:lnTo>
                    <a:pt x="1192" y="441"/>
                  </a:lnTo>
                  <a:lnTo>
                    <a:pt x="1201" y="452"/>
                  </a:lnTo>
                  <a:lnTo>
                    <a:pt x="1205" y="464"/>
                  </a:lnTo>
                  <a:lnTo>
                    <a:pt x="1212" y="473"/>
                  </a:lnTo>
                  <a:lnTo>
                    <a:pt x="1219" y="485"/>
                  </a:lnTo>
                  <a:lnTo>
                    <a:pt x="1226" y="496"/>
                  </a:lnTo>
                  <a:lnTo>
                    <a:pt x="1231" y="506"/>
                  </a:lnTo>
                  <a:lnTo>
                    <a:pt x="1235" y="517"/>
                  </a:lnTo>
                  <a:lnTo>
                    <a:pt x="1240" y="526"/>
                  </a:lnTo>
                  <a:lnTo>
                    <a:pt x="1245" y="538"/>
                  </a:lnTo>
                  <a:lnTo>
                    <a:pt x="1249" y="549"/>
                  </a:lnTo>
                  <a:lnTo>
                    <a:pt x="1252" y="561"/>
                  </a:lnTo>
                  <a:lnTo>
                    <a:pt x="1254" y="570"/>
                  </a:lnTo>
                  <a:lnTo>
                    <a:pt x="1259" y="582"/>
                  </a:lnTo>
                  <a:lnTo>
                    <a:pt x="1259" y="591"/>
                  </a:lnTo>
                  <a:lnTo>
                    <a:pt x="1263" y="603"/>
                  </a:lnTo>
                  <a:lnTo>
                    <a:pt x="1263" y="614"/>
                  </a:lnTo>
                  <a:lnTo>
                    <a:pt x="1265" y="626"/>
                  </a:lnTo>
                  <a:lnTo>
                    <a:pt x="1265" y="633"/>
                  </a:lnTo>
                  <a:lnTo>
                    <a:pt x="1265" y="642"/>
                  </a:lnTo>
                  <a:lnTo>
                    <a:pt x="1265" y="651"/>
                  </a:lnTo>
                  <a:lnTo>
                    <a:pt x="1265" y="660"/>
                  </a:lnTo>
                  <a:lnTo>
                    <a:pt x="1265" y="670"/>
                  </a:lnTo>
                  <a:lnTo>
                    <a:pt x="1265" y="679"/>
                  </a:lnTo>
                  <a:lnTo>
                    <a:pt x="1265" y="686"/>
                  </a:lnTo>
                  <a:lnTo>
                    <a:pt x="1265" y="695"/>
                  </a:lnTo>
                  <a:lnTo>
                    <a:pt x="1263" y="709"/>
                  </a:lnTo>
                  <a:lnTo>
                    <a:pt x="1261" y="725"/>
                  </a:lnTo>
                  <a:lnTo>
                    <a:pt x="1259" y="736"/>
                  </a:lnTo>
                  <a:lnTo>
                    <a:pt x="1259" y="750"/>
                  </a:lnTo>
                  <a:lnTo>
                    <a:pt x="1254" y="760"/>
                  </a:lnTo>
                  <a:lnTo>
                    <a:pt x="1249" y="769"/>
                  </a:lnTo>
                  <a:lnTo>
                    <a:pt x="1245" y="778"/>
                  </a:lnTo>
                  <a:lnTo>
                    <a:pt x="1242" y="787"/>
                  </a:lnTo>
                  <a:lnTo>
                    <a:pt x="1233" y="799"/>
                  </a:lnTo>
                  <a:lnTo>
                    <a:pt x="1226" y="813"/>
                  </a:lnTo>
                  <a:lnTo>
                    <a:pt x="1217" y="820"/>
                  </a:lnTo>
                  <a:lnTo>
                    <a:pt x="1208" y="827"/>
                  </a:lnTo>
                  <a:lnTo>
                    <a:pt x="1201" y="829"/>
                  </a:lnTo>
                  <a:lnTo>
                    <a:pt x="1194" y="833"/>
                  </a:lnTo>
                  <a:lnTo>
                    <a:pt x="1182" y="833"/>
                  </a:lnTo>
                  <a:lnTo>
                    <a:pt x="1180" y="836"/>
                  </a:lnTo>
                  <a:lnTo>
                    <a:pt x="0" y="226"/>
                  </a:lnTo>
                  <a:lnTo>
                    <a:pt x="62" y="76"/>
                  </a:lnTo>
                  <a:lnTo>
                    <a:pt x="62" y="76"/>
                  </a:lnTo>
                  <a:close/>
                </a:path>
              </a:pathLst>
            </a:custGeom>
            <a:solidFill>
              <a:srgbClr val="B30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1"/>
            <p:cNvSpPr>
              <a:spLocks/>
            </p:cNvSpPr>
            <p:nvPr/>
          </p:nvSpPr>
          <p:spPr bwMode="auto">
            <a:xfrm>
              <a:off x="3285457" y="3716589"/>
              <a:ext cx="3097834" cy="2134673"/>
            </a:xfrm>
            <a:custGeom>
              <a:avLst/>
              <a:gdLst>
                <a:gd name="T0" fmla="*/ 432 w 1622"/>
                <a:gd name="T1" fmla="*/ 88 h 1005"/>
                <a:gd name="T2" fmla="*/ 379 w 1622"/>
                <a:gd name="T3" fmla="*/ 169 h 1005"/>
                <a:gd name="T4" fmla="*/ 310 w 1622"/>
                <a:gd name="T5" fmla="*/ 275 h 1005"/>
                <a:gd name="T6" fmla="*/ 231 w 1622"/>
                <a:gd name="T7" fmla="*/ 397 h 1005"/>
                <a:gd name="T8" fmla="*/ 155 w 1622"/>
                <a:gd name="T9" fmla="*/ 527 h 1005"/>
                <a:gd name="T10" fmla="*/ 86 w 1622"/>
                <a:gd name="T11" fmla="*/ 647 h 1005"/>
                <a:gd name="T12" fmla="*/ 30 w 1622"/>
                <a:gd name="T13" fmla="*/ 755 h 1005"/>
                <a:gd name="T14" fmla="*/ 3 w 1622"/>
                <a:gd name="T15" fmla="*/ 834 h 1005"/>
                <a:gd name="T16" fmla="*/ 7 w 1622"/>
                <a:gd name="T17" fmla="*/ 889 h 1005"/>
                <a:gd name="T18" fmla="*/ 49 w 1622"/>
                <a:gd name="T19" fmla="*/ 949 h 1005"/>
                <a:gd name="T20" fmla="*/ 139 w 1622"/>
                <a:gd name="T21" fmla="*/ 988 h 1005"/>
                <a:gd name="T22" fmla="*/ 192 w 1622"/>
                <a:gd name="T23" fmla="*/ 951 h 1005"/>
                <a:gd name="T24" fmla="*/ 236 w 1622"/>
                <a:gd name="T25" fmla="*/ 882 h 1005"/>
                <a:gd name="T26" fmla="*/ 298 w 1622"/>
                <a:gd name="T27" fmla="*/ 781 h 1005"/>
                <a:gd name="T28" fmla="*/ 375 w 1622"/>
                <a:gd name="T29" fmla="*/ 658 h 1005"/>
                <a:gd name="T30" fmla="*/ 458 w 1622"/>
                <a:gd name="T31" fmla="*/ 529 h 1005"/>
                <a:gd name="T32" fmla="*/ 541 w 1622"/>
                <a:gd name="T33" fmla="*/ 402 h 1005"/>
                <a:gd name="T34" fmla="*/ 612 w 1622"/>
                <a:gd name="T35" fmla="*/ 289 h 1005"/>
                <a:gd name="T36" fmla="*/ 670 w 1622"/>
                <a:gd name="T37" fmla="*/ 201 h 1005"/>
                <a:gd name="T38" fmla="*/ 712 w 1622"/>
                <a:gd name="T39" fmla="*/ 152 h 1005"/>
                <a:gd name="T40" fmla="*/ 776 w 1622"/>
                <a:gd name="T41" fmla="*/ 148 h 1005"/>
                <a:gd name="T42" fmla="*/ 834 w 1622"/>
                <a:gd name="T43" fmla="*/ 189 h 1005"/>
                <a:gd name="T44" fmla="*/ 827 w 1622"/>
                <a:gd name="T45" fmla="*/ 254 h 1005"/>
                <a:gd name="T46" fmla="*/ 802 w 1622"/>
                <a:gd name="T47" fmla="*/ 335 h 1005"/>
                <a:gd name="T48" fmla="*/ 776 w 1622"/>
                <a:gd name="T49" fmla="*/ 432 h 1005"/>
                <a:gd name="T50" fmla="*/ 758 w 1622"/>
                <a:gd name="T51" fmla="*/ 522 h 1005"/>
                <a:gd name="T52" fmla="*/ 756 w 1622"/>
                <a:gd name="T53" fmla="*/ 584 h 1005"/>
                <a:gd name="T54" fmla="*/ 802 w 1622"/>
                <a:gd name="T55" fmla="*/ 644 h 1005"/>
                <a:gd name="T56" fmla="*/ 869 w 1622"/>
                <a:gd name="T57" fmla="*/ 658 h 1005"/>
                <a:gd name="T58" fmla="*/ 896 w 1622"/>
                <a:gd name="T59" fmla="*/ 603 h 1005"/>
                <a:gd name="T60" fmla="*/ 915 w 1622"/>
                <a:gd name="T61" fmla="*/ 527 h 1005"/>
                <a:gd name="T62" fmla="*/ 927 w 1622"/>
                <a:gd name="T63" fmla="*/ 457 h 1005"/>
                <a:gd name="T64" fmla="*/ 940 w 1622"/>
                <a:gd name="T65" fmla="*/ 390 h 1005"/>
                <a:gd name="T66" fmla="*/ 954 w 1622"/>
                <a:gd name="T67" fmla="*/ 321 h 1005"/>
                <a:gd name="T68" fmla="*/ 968 w 1622"/>
                <a:gd name="T69" fmla="*/ 263 h 1005"/>
                <a:gd name="T70" fmla="*/ 984 w 1622"/>
                <a:gd name="T71" fmla="*/ 203 h 1005"/>
                <a:gd name="T72" fmla="*/ 1026 w 1622"/>
                <a:gd name="T73" fmla="*/ 178 h 1005"/>
                <a:gd name="T74" fmla="*/ 1109 w 1622"/>
                <a:gd name="T75" fmla="*/ 185 h 1005"/>
                <a:gd name="T76" fmla="*/ 1151 w 1622"/>
                <a:gd name="T77" fmla="*/ 217 h 1005"/>
                <a:gd name="T78" fmla="*/ 1171 w 1622"/>
                <a:gd name="T79" fmla="*/ 277 h 1005"/>
                <a:gd name="T80" fmla="*/ 1197 w 1622"/>
                <a:gd name="T81" fmla="*/ 356 h 1005"/>
                <a:gd name="T82" fmla="*/ 1227 w 1622"/>
                <a:gd name="T83" fmla="*/ 448 h 1005"/>
                <a:gd name="T84" fmla="*/ 1259 w 1622"/>
                <a:gd name="T85" fmla="*/ 550 h 1005"/>
                <a:gd name="T86" fmla="*/ 1291 w 1622"/>
                <a:gd name="T87" fmla="*/ 647 h 1005"/>
                <a:gd name="T88" fmla="*/ 1324 w 1622"/>
                <a:gd name="T89" fmla="*/ 739 h 1005"/>
                <a:gd name="T90" fmla="*/ 1351 w 1622"/>
                <a:gd name="T91" fmla="*/ 808 h 1005"/>
                <a:gd name="T92" fmla="*/ 1398 w 1622"/>
                <a:gd name="T93" fmla="*/ 884 h 1005"/>
                <a:gd name="T94" fmla="*/ 1460 w 1622"/>
                <a:gd name="T95" fmla="*/ 938 h 1005"/>
                <a:gd name="T96" fmla="*/ 1532 w 1622"/>
                <a:gd name="T97" fmla="*/ 984 h 1005"/>
                <a:gd name="T98" fmla="*/ 1599 w 1622"/>
                <a:gd name="T99" fmla="*/ 1005 h 1005"/>
                <a:gd name="T100" fmla="*/ 1617 w 1622"/>
                <a:gd name="T101" fmla="*/ 951 h 1005"/>
                <a:gd name="T102" fmla="*/ 1594 w 1622"/>
                <a:gd name="T103" fmla="*/ 866 h 1005"/>
                <a:gd name="T104" fmla="*/ 1555 w 1622"/>
                <a:gd name="T105" fmla="*/ 748 h 1005"/>
                <a:gd name="T106" fmla="*/ 1502 w 1622"/>
                <a:gd name="T107" fmla="*/ 605 h 1005"/>
                <a:gd name="T108" fmla="*/ 1444 w 1622"/>
                <a:gd name="T109" fmla="*/ 455 h 1005"/>
                <a:gd name="T110" fmla="*/ 1384 w 1622"/>
                <a:gd name="T111" fmla="*/ 305 h 1005"/>
                <a:gd name="T112" fmla="*/ 1331 w 1622"/>
                <a:gd name="T113" fmla="*/ 171 h 1005"/>
                <a:gd name="T114" fmla="*/ 1287 w 1622"/>
                <a:gd name="T115" fmla="*/ 69 h 1005"/>
                <a:gd name="T116" fmla="*/ 1264 w 1622"/>
                <a:gd name="T117" fmla="*/ 9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22" h="1005">
                  <a:moveTo>
                    <a:pt x="467" y="42"/>
                  </a:moveTo>
                  <a:lnTo>
                    <a:pt x="465" y="44"/>
                  </a:lnTo>
                  <a:lnTo>
                    <a:pt x="460" y="49"/>
                  </a:lnTo>
                  <a:lnTo>
                    <a:pt x="453" y="60"/>
                  </a:lnTo>
                  <a:lnTo>
                    <a:pt x="444" y="74"/>
                  </a:lnTo>
                  <a:lnTo>
                    <a:pt x="437" y="81"/>
                  </a:lnTo>
                  <a:lnTo>
                    <a:pt x="432" y="88"/>
                  </a:lnTo>
                  <a:lnTo>
                    <a:pt x="425" y="97"/>
                  </a:lnTo>
                  <a:lnTo>
                    <a:pt x="418" y="109"/>
                  </a:lnTo>
                  <a:lnTo>
                    <a:pt x="412" y="118"/>
                  </a:lnTo>
                  <a:lnTo>
                    <a:pt x="405" y="129"/>
                  </a:lnTo>
                  <a:lnTo>
                    <a:pt x="395" y="141"/>
                  </a:lnTo>
                  <a:lnTo>
                    <a:pt x="388" y="157"/>
                  </a:lnTo>
                  <a:lnTo>
                    <a:pt x="379" y="169"/>
                  </a:lnTo>
                  <a:lnTo>
                    <a:pt x="370" y="182"/>
                  </a:lnTo>
                  <a:lnTo>
                    <a:pt x="361" y="196"/>
                  </a:lnTo>
                  <a:lnTo>
                    <a:pt x="349" y="212"/>
                  </a:lnTo>
                  <a:lnTo>
                    <a:pt x="340" y="226"/>
                  </a:lnTo>
                  <a:lnTo>
                    <a:pt x="328" y="242"/>
                  </a:lnTo>
                  <a:lnTo>
                    <a:pt x="319" y="259"/>
                  </a:lnTo>
                  <a:lnTo>
                    <a:pt x="310" y="275"/>
                  </a:lnTo>
                  <a:lnTo>
                    <a:pt x="298" y="293"/>
                  </a:lnTo>
                  <a:lnTo>
                    <a:pt x="287" y="309"/>
                  </a:lnTo>
                  <a:lnTo>
                    <a:pt x="275" y="326"/>
                  </a:lnTo>
                  <a:lnTo>
                    <a:pt x="266" y="344"/>
                  </a:lnTo>
                  <a:lnTo>
                    <a:pt x="254" y="360"/>
                  </a:lnTo>
                  <a:lnTo>
                    <a:pt x="243" y="379"/>
                  </a:lnTo>
                  <a:lnTo>
                    <a:pt x="231" y="397"/>
                  </a:lnTo>
                  <a:lnTo>
                    <a:pt x="222" y="418"/>
                  </a:lnTo>
                  <a:lnTo>
                    <a:pt x="211" y="434"/>
                  </a:lnTo>
                  <a:lnTo>
                    <a:pt x="199" y="453"/>
                  </a:lnTo>
                  <a:lnTo>
                    <a:pt x="187" y="471"/>
                  </a:lnTo>
                  <a:lnTo>
                    <a:pt x="176" y="490"/>
                  </a:lnTo>
                  <a:lnTo>
                    <a:pt x="164" y="506"/>
                  </a:lnTo>
                  <a:lnTo>
                    <a:pt x="155" y="527"/>
                  </a:lnTo>
                  <a:lnTo>
                    <a:pt x="144" y="543"/>
                  </a:lnTo>
                  <a:lnTo>
                    <a:pt x="134" y="561"/>
                  </a:lnTo>
                  <a:lnTo>
                    <a:pt x="123" y="580"/>
                  </a:lnTo>
                  <a:lnTo>
                    <a:pt x="114" y="598"/>
                  </a:lnTo>
                  <a:lnTo>
                    <a:pt x="102" y="614"/>
                  </a:lnTo>
                  <a:lnTo>
                    <a:pt x="95" y="633"/>
                  </a:lnTo>
                  <a:lnTo>
                    <a:pt x="86" y="647"/>
                  </a:lnTo>
                  <a:lnTo>
                    <a:pt x="77" y="665"/>
                  </a:lnTo>
                  <a:lnTo>
                    <a:pt x="67" y="681"/>
                  </a:lnTo>
                  <a:lnTo>
                    <a:pt x="60" y="697"/>
                  </a:lnTo>
                  <a:lnTo>
                    <a:pt x="54" y="711"/>
                  </a:lnTo>
                  <a:lnTo>
                    <a:pt x="44" y="727"/>
                  </a:lnTo>
                  <a:lnTo>
                    <a:pt x="37" y="741"/>
                  </a:lnTo>
                  <a:lnTo>
                    <a:pt x="30" y="755"/>
                  </a:lnTo>
                  <a:lnTo>
                    <a:pt x="26" y="769"/>
                  </a:lnTo>
                  <a:lnTo>
                    <a:pt x="21" y="781"/>
                  </a:lnTo>
                  <a:lnTo>
                    <a:pt x="17" y="794"/>
                  </a:lnTo>
                  <a:lnTo>
                    <a:pt x="12" y="806"/>
                  </a:lnTo>
                  <a:lnTo>
                    <a:pt x="7" y="818"/>
                  </a:lnTo>
                  <a:lnTo>
                    <a:pt x="5" y="827"/>
                  </a:lnTo>
                  <a:lnTo>
                    <a:pt x="3" y="834"/>
                  </a:lnTo>
                  <a:lnTo>
                    <a:pt x="0" y="845"/>
                  </a:lnTo>
                  <a:lnTo>
                    <a:pt x="0" y="852"/>
                  </a:lnTo>
                  <a:lnTo>
                    <a:pt x="0" y="859"/>
                  </a:lnTo>
                  <a:lnTo>
                    <a:pt x="0" y="866"/>
                  </a:lnTo>
                  <a:lnTo>
                    <a:pt x="3" y="873"/>
                  </a:lnTo>
                  <a:lnTo>
                    <a:pt x="3" y="882"/>
                  </a:lnTo>
                  <a:lnTo>
                    <a:pt x="7" y="889"/>
                  </a:lnTo>
                  <a:lnTo>
                    <a:pt x="12" y="898"/>
                  </a:lnTo>
                  <a:lnTo>
                    <a:pt x="17" y="908"/>
                  </a:lnTo>
                  <a:lnTo>
                    <a:pt x="21" y="914"/>
                  </a:lnTo>
                  <a:lnTo>
                    <a:pt x="24" y="924"/>
                  </a:lnTo>
                  <a:lnTo>
                    <a:pt x="30" y="931"/>
                  </a:lnTo>
                  <a:lnTo>
                    <a:pt x="37" y="938"/>
                  </a:lnTo>
                  <a:lnTo>
                    <a:pt x="49" y="949"/>
                  </a:lnTo>
                  <a:lnTo>
                    <a:pt x="60" y="961"/>
                  </a:lnTo>
                  <a:lnTo>
                    <a:pt x="74" y="968"/>
                  </a:lnTo>
                  <a:lnTo>
                    <a:pt x="88" y="979"/>
                  </a:lnTo>
                  <a:lnTo>
                    <a:pt x="100" y="981"/>
                  </a:lnTo>
                  <a:lnTo>
                    <a:pt x="114" y="986"/>
                  </a:lnTo>
                  <a:lnTo>
                    <a:pt x="127" y="988"/>
                  </a:lnTo>
                  <a:lnTo>
                    <a:pt x="139" y="988"/>
                  </a:lnTo>
                  <a:lnTo>
                    <a:pt x="151" y="988"/>
                  </a:lnTo>
                  <a:lnTo>
                    <a:pt x="160" y="986"/>
                  </a:lnTo>
                  <a:lnTo>
                    <a:pt x="169" y="981"/>
                  </a:lnTo>
                  <a:lnTo>
                    <a:pt x="178" y="975"/>
                  </a:lnTo>
                  <a:lnTo>
                    <a:pt x="183" y="968"/>
                  </a:lnTo>
                  <a:lnTo>
                    <a:pt x="190" y="958"/>
                  </a:lnTo>
                  <a:lnTo>
                    <a:pt x="192" y="951"/>
                  </a:lnTo>
                  <a:lnTo>
                    <a:pt x="197" y="945"/>
                  </a:lnTo>
                  <a:lnTo>
                    <a:pt x="204" y="935"/>
                  </a:lnTo>
                  <a:lnTo>
                    <a:pt x="211" y="928"/>
                  </a:lnTo>
                  <a:lnTo>
                    <a:pt x="215" y="917"/>
                  </a:lnTo>
                  <a:lnTo>
                    <a:pt x="220" y="908"/>
                  </a:lnTo>
                  <a:lnTo>
                    <a:pt x="229" y="894"/>
                  </a:lnTo>
                  <a:lnTo>
                    <a:pt x="236" y="882"/>
                  </a:lnTo>
                  <a:lnTo>
                    <a:pt x="243" y="871"/>
                  </a:lnTo>
                  <a:lnTo>
                    <a:pt x="252" y="857"/>
                  </a:lnTo>
                  <a:lnTo>
                    <a:pt x="261" y="843"/>
                  </a:lnTo>
                  <a:lnTo>
                    <a:pt x="271" y="829"/>
                  </a:lnTo>
                  <a:lnTo>
                    <a:pt x="280" y="813"/>
                  </a:lnTo>
                  <a:lnTo>
                    <a:pt x="289" y="799"/>
                  </a:lnTo>
                  <a:lnTo>
                    <a:pt x="298" y="781"/>
                  </a:lnTo>
                  <a:lnTo>
                    <a:pt x="310" y="767"/>
                  </a:lnTo>
                  <a:lnTo>
                    <a:pt x="319" y="748"/>
                  </a:lnTo>
                  <a:lnTo>
                    <a:pt x="331" y="730"/>
                  </a:lnTo>
                  <a:lnTo>
                    <a:pt x="340" y="714"/>
                  </a:lnTo>
                  <a:lnTo>
                    <a:pt x="354" y="697"/>
                  </a:lnTo>
                  <a:lnTo>
                    <a:pt x="365" y="677"/>
                  </a:lnTo>
                  <a:lnTo>
                    <a:pt x="375" y="658"/>
                  </a:lnTo>
                  <a:lnTo>
                    <a:pt x="386" y="642"/>
                  </a:lnTo>
                  <a:lnTo>
                    <a:pt x="400" y="624"/>
                  </a:lnTo>
                  <a:lnTo>
                    <a:pt x="412" y="603"/>
                  </a:lnTo>
                  <a:lnTo>
                    <a:pt x="421" y="587"/>
                  </a:lnTo>
                  <a:lnTo>
                    <a:pt x="435" y="566"/>
                  </a:lnTo>
                  <a:lnTo>
                    <a:pt x="446" y="550"/>
                  </a:lnTo>
                  <a:lnTo>
                    <a:pt x="458" y="529"/>
                  </a:lnTo>
                  <a:lnTo>
                    <a:pt x="469" y="513"/>
                  </a:lnTo>
                  <a:lnTo>
                    <a:pt x="481" y="492"/>
                  </a:lnTo>
                  <a:lnTo>
                    <a:pt x="492" y="473"/>
                  </a:lnTo>
                  <a:lnTo>
                    <a:pt x="504" y="455"/>
                  </a:lnTo>
                  <a:lnTo>
                    <a:pt x="515" y="436"/>
                  </a:lnTo>
                  <a:lnTo>
                    <a:pt x="527" y="418"/>
                  </a:lnTo>
                  <a:lnTo>
                    <a:pt x="541" y="402"/>
                  </a:lnTo>
                  <a:lnTo>
                    <a:pt x="550" y="383"/>
                  </a:lnTo>
                  <a:lnTo>
                    <a:pt x="562" y="367"/>
                  </a:lnTo>
                  <a:lnTo>
                    <a:pt x="571" y="349"/>
                  </a:lnTo>
                  <a:lnTo>
                    <a:pt x="582" y="335"/>
                  </a:lnTo>
                  <a:lnTo>
                    <a:pt x="592" y="316"/>
                  </a:lnTo>
                  <a:lnTo>
                    <a:pt x="601" y="303"/>
                  </a:lnTo>
                  <a:lnTo>
                    <a:pt x="612" y="289"/>
                  </a:lnTo>
                  <a:lnTo>
                    <a:pt x="622" y="275"/>
                  </a:lnTo>
                  <a:lnTo>
                    <a:pt x="629" y="261"/>
                  </a:lnTo>
                  <a:lnTo>
                    <a:pt x="638" y="247"/>
                  </a:lnTo>
                  <a:lnTo>
                    <a:pt x="647" y="236"/>
                  </a:lnTo>
                  <a:lnTo>
                    <a:pt x="654" y="224"/>
                  </a:lnTo>
                  <a:lnTo>
                    <a:pt x="661" y="210"/>
                  </a:lnTo>
                  <a:lnTo>
                    <a:pt x="670" y="201"/>
                  </a:lnTo>
                  <a:lnTo>
                    <a:pt x="677" y="192"/>
                  </a:lnTo>
                  <a:lnTo>
                    <a:pt x="684" y="185"/>
                  </a:lnTo>
                  <a:lnTo>
                    <a:pt x="691" y="176"/>
                  </a:lnTo>
                  <a:lnTo>
                    <a:pt x="696" y="169"/>
                  </a:lnTo>
                  <a:lnTo>
                    <a:pt x="700" y="164"/>
                  </a:lnTo>
                  <a:lnTo>
                    <a:pt x="705" y="159"/>
                  </a:lnTo>
                  <a:lnTo>
                    <a:pt x="712" y="152"/>
                  </a:lnTo>
                  <a:lnTo>
                    <a:pt x="716" y="148"/>
                  </a:lnTo>
                  <a:lnTo>
                    <a:pt x="723" y="146"/>
                  </a:lnTo>
                  <a:lnTo>
                    <a:pt x="733" y="146"/>
                  </a:lnTo>
                  <a:lnTo>
                    <a:pt x="742" y="146"/>
                  </a:lnTo>
                  <a:lnTo>
                    <a:pt x="753" y="146"/>
                  </a:lnTo>
                  <a:lnTo>
                    <a:pt x="763" y="146"/>
                  </a:lnTo>
                  <a:lnTo>
                    <a:pt x="776" y="148"/>
                  </a:lnTo>
                  <a:lnTo>
                    <a:pt x="786" y="152"/>
                  </a:lnTo>
                  <a:lnTo>
                    <a:pt x="797" y="157"/>
                  </a:lnTo>
                  <a:lnTo>
                    <a:pt x="806" y="159"/>
                  </a:lnTo>
                  <a:lnTo>
                    <a:pt x="816" y="166"/>
                  </a:lnTo>
                  <a:lnTo>
                    <a:pt x="823" y="173"/>
                  </a:lnTo>
                  <a:lnTo>
                    <a:pt x="832" y="182"/>
                  </a:lnTo>
                  <a:lnTo>
                    <a:pt x="834" y="189"/>
                  </a:lnTo>
                  <a:lnTo>
                    <a:pt x="839" y="199"/>
                  </a:lnTo>
                  <a:lnTo>
                    <a:pt x="836" y="210"/>
                  </a:lnTo>
                  <a:lnTo>
                    <a:pt x="836" y="224"/>
                  </a:lnTo>
                  <a:lnTo>
                    <a:pt x="834" y="229"/>
                  </a:lnTo>
                  <a:lnTo>
                    <a:pt x="832" y="236"/>
                  </a:lnTo>
                  <a:lnTo>
                    <a:pt x="830" y="245"/>
                  </a:lnTo>
                  <a:lnTo>
                    <a:pt x="827" y="254"/>
                  </a:lnTo>
                  <a:lnTo>
                    <a:pt x="823" y="263"/>
                  </a:lnTo>
                  <a:lnTo>
                    <a:pt x="820" y="275"/>
                  </a:lnTo>
                  <a:lnTo>
                    <a:pt x="818" y="284"/>
                  </a:lnTo>
                  <a:lnTo>
                    <a:pt x="816" y="298"/>
                  </a:lnTo>
                  <a:lnTo>
                    <a:pt x="811" y="309"/>
                  </a:lnTo>
                  <a:lnTo>
                    <a:pt x="806" y="321"/>
                  </a:lnTo>
                  <a:lnTo>
                    <a:pt x="802" y="335"/>
                  </a:lnTo>
                  <a:lnTo>
                    <a:pt x="799" y="349"/>
                  </a:lnTo>
                  <a:lnTo>
                    <a:pt x="795" y="363"/>
                  </a:lnTo>
                  <a:lnTo>
                    <a:pt x="793" y="376"/>
                  </a:lnTo>
                  <a:lnTo>
                    <a:pt x="788" y="390"/>
                  </a:lnTo>
                  <a:lnTo>
                    <a:pt x="786" y="406"/>
                  </a:lnTo>
                  <a:lnTo>
                    <a:pt x="781" y="418"/>
                  </a:lnTo>
                  <a:lnTo>
                    <a:pt x="776" y="432"/>
                  </a:lnTo>
                  <a:lnTo>
                    <a:pt x="772" y="446"/>
                  </a:lnTo>
                  <a:lnTo>
                    <a:pt x="769" y="462"/>
                  </a:lnTo>
                  <a:lnTo>
                    <a:pt x="765" y="473"/>
                  </a:lnTo>
                  <a:lnTo>
                    <a:pt x="765" y="487"/>
                  </a:lnTo>
                  <a:lnTo>
                    <a:pt x="763" y="499"/>
                  </a:lnTo>
                  <a:lnTo>
                    <a:pt x="760" y="513"/>
                  </a:lnTo>
                  <a:lnTo>
                    <a:pt x="758" y="522"/>
                  </a:lnTo>
                  <a:lnTo>
                    <a:pt x="756" y="533"/>
                  </a:lnTo>
                  <a:lnTo>
                    <a:pt x="756" y="543"/>
                  </a:lnTo>
                  <a:lnTo>
                    <a:pt x="756" y="554"/>
                  </a:lnTo>
                  <a:lnTo>
                    <a:pt x="753" y="561"/>
                  </a:lnTo>
                  <a:lnTo>
                    <a:pt x="753" y="568"/>
                  </a:lnTo>
                  <a:lnTo>
                    <a:pt x="756" y="577"/>
                  </a:lnTo>
                  <a:lnTo>
                    <a:pt x="756" y="584"/>
                  </a:lnTo>
                  <a:lnTo>
                    <a:pt x="758" y="591"/>
                  </a:lnTo>
                  <a:lnTo>
                    <a:pt x="763" y="600"/>
                  </a:lnTo>
                  <a:lnTo>
                    <a:pt x="767" y="612"/>
                  </a:lnTo>
                  <a:lnTo>
                    <a:pt x="776" y="621"/>
                  </a:lnTo>
                  <a:lnTo>
                    <a:pt x="783" y="628"/>
                  </a:lnTo>
                  <a:lnTo>
                    <a:pt x="793" y="637"/>
                  </a:lnTo>
                  <a:lnTo>
                    <a:pt x="802" y="644"/>
                  </a:lnTo>
                  <a:lnTo>
                    <a:pt x="813" y="651"/>
                  </a:lnTo>
                  <a:lnTo>
                    <a:pt x="823" y="654"/>
                  </a:lnTo>
                  <a:lnTo>
                    <a:pt x="834" y="658"/>
                  </a:lnTo>
                  <a:lnTo>
                    <a:pt x="841" y="660"/>
                  </a:lnTo>
                  <a:lnTo>
                    <a:pt x="853" y="663"/>
                  </a:lnTo>
                  <a:lnTo>
                    <a:pt x="862" y="660"/>
                  </a:lnTo>
                  <a:lnTo>
                    <a:pt x="869" y="658"/>
                  </a:lnTo>
                  <a:lnTo>
                    <a:pt x="876" y="654"/>
                  </a:lnTo>
                  <a:lnTo>
                    <a:pt x="883" y="647"/>
                  </a:lnTo>
                  <a:lnTo>
                    <a:pt x="883" y="642"/>
                  </a:lnTo>
                  <a:lnTo>
                    <a:pt x="887" y="635"/>
                  </a:lnTo>
                  <a:lnTo>
                    <a:pt x="890" y="626"/>
                  </a:lnTo>
                  <a:lnTo>
                    <a:pt x="894" y="614"/>
                  </a:lnTo>
                  <a:lnTo>
                    <a:pt x="896" y="603"/>
                  </a:lnTo>
                  <a:lnTo>
                    <a:pt x="899" y="591"/>
                  </a:lnTo>
                  <a:lnTo>
                    <a:pt x="903" y="575"/>
                  </a:lnTo>
                  <a:lnTo>
                    <a:pt x="908" y="561"/>
                  </a:lnTo>
                  <a:lnTo>
                    <a:pt x="908" y="552"/>
                  </a:lnTo>
                  <a:lnTo>
                    <a:pt x="910" y="543"/>
                  </a:lnTo>
                  <a:lnTo>
                    <a:pt x="913" y="533"/>
                  </a:lnTo>
                  <a:lnTo>
                    <a:pt x="915" y="527"/>
                  </a:lnTo>
                  <a:lnTo>
                    <a:pt x="915" y="515"/>
                  </a:lnTo>
                  <a:lnTo>
                    <a:pt x="917" y="508"/>
                  </a:lnTo>
                  <a:lnTo>
                    <a:pt x="920" y="497"/>
                  </a:lnTo>
                  <a:lnTo>
                    <a:pt x="922" y="490"/>
                  </a:lnTo>
                  <a:lnTo>
                    <a:pt x="922" y="478"/>
                  </a:lnTo>
                  <a:lnTo>
                    <a:pt x="927" y="469"/>
                  </a:lnTo>
                  <a:lnTo>
                    <a:pt x="927" y="457"/>
                  </a:lnTo>
                  <a:lnTo>
                    <a:pt x="929" y="450"/>
                  </a:lnTo>
                  <a:lnTo>
                    <a:pt x="931" y="439"/>
                  </a:lnTo>
                  <a:lnTo>
                    <a:pt x="933" y="430"/>
                  </a:lnTo>
                  <a:lnTo>
                    <a:pt x="936" y="418"/>
                  </a:lnTo>
                  <a:lnTo>
                    <a:pt x="938" y="411"/>
                  </a:lnTo>
                  <a:lnTo>
                    <a:pt x="940" y="400"/>
                  </a:lnTo>
                  <a:lnTo>
                    <a:pt x="940" y="390"/>
                  </a:lnTo>
                  <a:lnTo>
                    <a:pt x="943" y="379"/>
                  </a:lnTo>
                  <a:lnTo>
                    <a:pt x="945" y="370"/>
                  </a:lnTo>
                  <a:lnTo>
                    <a:pt x="947" y="360"/>
                  </a:lnTo>
                  <a:lnTo>
                    <a:pt x="950" y="349"/>
                  </a:lnTo>
                  <a:lnTo>
                    <a:pt x="952" y="339"/>
                  </a:lnTo>
                  <a:lnTo>
                    <a:pt x="954" y="333"/>
                  </a:lnTo>
                  <a:lnTo>
                    <a:pt x="954" y="321"/>
                  </a:lnTo>
                  <a:lnTo>
                    <a:pt x="957" y="314"/>
                  </a:lnTo>
                  <a:lnTo>
                    <a:pt x="959" y="303"/>
                  </a:lnTo>
                  <a:lnTo>
                    <a:pt x="961" y="296"/>
                  </a:lnTo>
                  <a:lnTo>
                    <a:pt x="961" y="286"/>
                  </a:lnTo>
                  <a:lnTo>
                    <a:pt x="966" y="277"/>
                  </a:lnTo>
                  <a:lnTo>
                    <a:pt x="966" y="270"/>
                  </a:lnTo>
                  <a:lnTo>
                    <a:pt x="968" y="263"/>
                  </a:lnTo>
                  <a:lnTo>
                    <a:pt x="968" y="256"/>
                  </a:lnTo>
                  <a:lnTo>
                    <a:pt x="973" y="247"/>
                  </a:lnTo>
                  <a:lnTo>
                    <a:pt x="973" y="240"/>
                  </a:lnTo>
                  <a:lnTo>
                    <a:pt x="975" y="236"/>
                  </a:lnTo>
                  <a:lnTo>
                    <a:pt x="977" y="222"/>
                  </a:lnTo>
                  <a:lnTo>
                    <a:pt x="982" y="215"/>
                  </a:lnTo>
                  <a:lnTo>
                    <a:pt x="984" y="203"/>
                  </a:lnTo>
                  <a:lnTo>
                    <a:pt x="987" y="196"/>
                  </a:lnTo>
                  <a:lnTo>
                    <a:pt x="991" y="192"/>
                  </a:lnTo>
                  <a:lnTo>
                    <a:pt x="993" y="189"/>
                  </a:lnTo>
                  <a:lnTo>
                    <a:pt x="998" y="185"/>
                  </a:lnTo>
                  <a:lnTo>
                    <a:pt x="1005" y="182"/>
                  </a:lnTo>
                  <a:lnTo>
                    <a:pt x="1014" y="178"/>
                  </a:lnTo>
                  <a:lnTo>
                    <a:pt x="1026" y="178"/>
                  </a:lnTo>
                  <a:lnTo>
                    <a:pt x="1035" y="176"/>
                  </a:lnTo>
                  <a:lnTo>
                    <a:pt x="1049" y="176"/>
                  </a:lnTo>
                  <a:lnTo>
                    <a:pt x="1060" y="176"/>
                  </a:lnTo>
                  <a:lnTo>
                    <a:pt x="1074" y="178"/>
                  </a:lnTo>
                  <a:lnTo>
                    <a:pt x="1084" y="178"/>
                  </a:lnTo>
                  <a:lnTo>
                    <a:pt x="1097" y="182"/>
                  </a:lnTo>
                  <a:lnTo>
                    <a:pt x="1109" y="185"/>
                  </a:lnTo>
                  <a:lnTo>
                    <a:pt x="1121" y="187"/>
                  </a:lnTo>
                  <a:lnTo>
                    <a:pt x="1127" y="192"/>
                  </a:lnTo>
                  <a:lnTo>
                    <a:pt x="1137" y="196"/>
                  </a:lnTo>
                  <a:lnTo>
                    <a:pt x="1141" y="201"/>
                  </a:lnTo>
                  <a:lnTo>
                    <a:pt x="1148" y="206"/>
                  </a:lnTo>
                  <a:lnTo>
                    <a:pt x="1148" y="210"/>
                  </a:lnTo>
                  <a:lnTo>
                    <a:pt x="1151" y="217"/>
                  </a:lnTo>
                  <a:lnTo>
                    <a:pt x="1155" y="224"/>
                  </a:lnTo>
                  <a:lnTo>
                    <a:pt x="1160" y="238"/>
                  </a:lnTo>
                  <a:lnTo>
                    <a:pt x="1160" y="242"/>
                  </a:lnTo>
                  <a:lnTo>
                    <a:pt x="1162" y="252"/>
                  </a:lnTo>
                  <a:lnTo>
                    <a:pt x="1164" y="261"/>
                  </a:lnTo>
                  <a:lnTo>
                    <a:pt x="1169" y="270"/>
                  </a:lnTo>
                  <a:lnTo>
                    <a:pt x="1171" y="277"/>
                  </a:lnTo>
                  <a:lnTo>
                    <a:pt x="1174" y="289"/>
                  </a:lnTo>
                  <a:lnTo>
                    <a:pt x="1178" y="298"/>
                  </a:lnTo>
                  <a:lnTo>
                    <a:pt x="1183" y="309"/>
                  </a:lnTo>
                  <a:lnTo>
                    <a:pt x="1185" y="321"/>
                  </a:lnTo>
                  <a:lnTo>
                    <a:pt x="1187" y="333"/>
                  </a:lnTo>
                  <a:lnTo>
                    <a:pt x="1192" y="342"/>
                  </a:lnTo>
                  <a:lnTo>
                    <a:pt x="1197" y="356"/>
                  </a:lnTo>
                  <a:lnTo>
                    <a:pt x="1201" y="367"/>
                  </a:lnTo>
                  <a:lnTo>
                    <a:pt x="1206" y="381"/>
                  </a:lnTo>
                  <a:lnTo>
                    <a:pt x="1208" y="393"/>
                  </a:lnTo>
                  <a:lnTo>
                    <a:pt x="1213" y="406"/>
                  </a:lnTo>
                  <a:lnTo>
                    <a:pt x="1218" y="420"/>
                  </a:lnTo>
                  <a:lnTo>
                    <a:pt x="1222" y="434"/>
                  </a:lnTo>
                  <a:lnTo>
                    <a:pt x="1227" y="448"/>
                  </a:lnTo>
                  <a:lnTo>
                    <a:pt x="1231" y="462"/>
                  </a:lnTo>
                  <a:lnTo>
                    <a:pt x="1236" y="476"/>
                  </a:lnTo>
                  <a:lnTo>
                    <a:pt x="1241" y="492"/>
                  </a:lnTo>
                  <a:lnTo>
                    <a:pt x="1245" y="506"/>
                  </a:lnTo>
                  <a:lnTo>
                    <a:pt x="1252" y="522"/>
                  </a:lnTo>
                  <a:lnTo>
                    <a:pt x="1257" y="533"/>
                  </a:lnTo>
                  <a:lnTo>
                    <a:pt x="1259" y="550"/>
                  </a:lnTo>
                  <a:lnTo>
                    <a:pt x="1264" y="561"/>
                  </a:lnTo>
                  <a:lnTo>
                    <a:pt x="1271" y="577"/>
                  </a:lnTo>
                  <a:lnTo>
                    <a:pt x="1273" y="591"/>
                  </a:lnTo>
                  <a:lnTo>
                    <a:pt x="1278" y="605"/>
                  </a:lnTo>
                  <a:lnTo>
                    <a:pt x="1282" y="619"/>
                  </a:lnTo>
                  <a:lnTo>
                    <a:pt x="1289" y="635"/>
                  </a:lnTo>
                  <a:lnTo>
                    <a:pt x="1291" y="647"/>
                  </a:lnTo>
                  <a:lnTo>
                    <a:pt x="1296" y="663"/>
                  </a:lnTo>
                  <a:lnTo>
                    <a:pt x="1301" y="674"/>
                  </a:lnTo>
                  <a:lnTo>
                    <a:pt x="1305" y="688"/>
                  </a:lnTo>
                  <a:lnTo>
                    <a:pt x="1310" y="702"/>
                  </a:lnTo>
                  <a:lnTo>
                    <a:pt x="1315" y="714"/>
                  </a:lnTo>
                  <a:lnTo>
                    <a:pt x="1319" y="727"/>
                  </a:lnTo>
                  <a:lnTo>
                    <a:pt x="1324" y="739"/>
                  </a:lnTo>
                  <a:lnTo>
                    <a:pt x="1328" y="748"/>
                  </a:lnTo>
                  <a:lnTo>
                    <a:pt x="1331" y="760"/>
                  </a:lnTo>
                  <a:lnTo>
                    <a:pt x="1335" y="769"/>
                  </a:lnTo>
                  <a:lnTo>
                    <a:pt x="1340" y="781"/>
                  </a:lnTo>
                  <a:lnTo>
                    <a:pt x="1342" y="790"/>
                  </a:lnTo>
                  <a:lnTo>
                    <a:pt x="1347" y="799"/>
                  </a:lnTo>
                  <a:lnTo>
                    <a:pt x="1351" y="808"/>
                  </a:lnTo>
                  <a:lnTo>
                    <a:pt x="1356" y="818"/>
                  </a:lnTo>
                  <a:lnTo>
                    <a:pt x="1361" y="831"/>
                  </a:lnTo>
                  <a:lnTo>
                    <a:pt x="1365" y="845"/>
                  </a:lnTo>
                  <a:lnTo>
                    <a:pt x="1372" y="852"/>
                  </a:lnTo>
                  <a:lnTo>
                    <a:pt x="1377" y="861"/>
                  </a:lnTo>
                  <a:lnTo>
                    <a:pt x="1386" y="873"/>
                  </a:lnTo>
                  <a:lnTo>
                    <a:pt x="1398" y="884"/>
                  </a:lnTo>
                  <a:lnTo>
                    <a:pt x="1407" y="891"/>
                  </a:lnTo>
                  <a:lnTo>
                    <a:pt x="1414" y="898"/>
                  </a:lnTo>
                  <a:lnTo>
                    <a:pt x="1423" y="908"/>
                  </a:lnTo>
                  <a:lnTo>
                    <a:pt x="1432" y="914"/>
                  </a:lnTo>
                  <a:lnTo>
                    <a:pt x="1442" y="921"/>
                  </a:lnTo>
                  <a:lnTo>
                    <a:pt x="1448" y="931"/>
                  </a:lnTo>
                  <a:lnTo>
                    <a:pt x="1460" y="938"/>
                  </a:lnTo>
                  <a:lnTo>
                    <a:pt x="1472" y="947"/>
                  </a:lnTo>
                  <a:lnTo>
                    <a:pt x="1481" y="954"/>
                  </a:lnTo>
                  <a:lnTo>
                    <a:pt x="1492" y="961"/>
                  </a:lnTo>
                  <a:lnTo>
                    <a:pt x="1502" y="968"/>
                  </a:lnTo>
                  <a:lnTo>
                    <a:pt x="1513" y="975"/>
                  </a:lnTo>
                  <a:lnTo>
                    <a:pt x="1522" y="979"/>
                  </a:lnTo>
                  <a:lnTo>
                    <a:pt x="1532" y="984"/>
                  </a:lnTo>
                  <a:lnTo>
                    <a:pt x="1543" y="988"/>
                  </a:lnTo>
                  <a:lnTo>
                    <a:pt x="1552" y="993"/>
                  </a:lnTo>
                  <a:lnTo>
                    <a:pt x="1559" y="995"/>
                  </a:lnTo>
                  <a:lnTo>
                    <a:pt x="1571" y="1000"/>
                  </a:lnTo>
                  <a:lnTo>
                    <a:pt x="1578" y="1000"/>
                  </a:lnTo>
                  <a:lnTo>
                    <a:pt x="1587" y="1005"/>
                  </a:lnTo>
                  <a:lnTo>
                    <a:pt x="1599" y="1005"/>
                  </a:lnTo>
                  <a:lnTo>
                    <a:pt x="1610" y="1000"/>
                  </a:lnTo>
                  <a:lnTo>
                    <a:pt x="1617" y="991"/>
                  </a:lnTo>
                  <a:lnTo>
                    <a:pt x="1622" y="979"/>
                  </a:lnTo>
                  <a:lnTo>
                    <a:pt x="1622" y="972"/>
                  </a:lnTo>
                  <a:lnTo>
                    <a:pt x="1622" y="968"/>
                  </a:lnTo>
                  <a:lnTo>
                    <a:pt x="1619" y="958"/>
                  </a:lnTo>
                  <a:lnTo>
                    <a:pt x="1617" y="951"/>
                  </a:lnTo>
                  <a:lnTo>
                    <a:pt x="1615" y="942"/>
                  </a:lnTo>
                  <a:lnTo>
                    <a:pt x="1612" y="931"/>
                  </a:lnTo>
                  <a:lnTo>
                    <a:pt x="1610" y="921"/>
                  </a:lnTo>
                  <a:lnTo>
                    <a:pt x="1608" y="910"/>
                  </a:lnTo>
                  <a:lnTo>
                    <a:pt x="1603" y="896"/>
                  </a:lnTo>
                  <a:lnTo>
                    <a:pt x="1599" y="882"/>
                  </a:lnTo>
                  <a:lnTo>
                    <a:pt x="1594" y="866"/>
                  </a:lnTo>
                  <a:lnTo>
                    <a:pt x="1589" y="852"/>
                  </a:lnTo>
                  <a:lnTo>
                    <a:pt x="1585" y="836"/>
                  </a:lnTo>
                  <a:lnTo>
                    <a:pt x="1580" y="820"/>
                  </a:lnTo>
                  <a:lnTo>
                    <a:pt x="1575" y="804"/>
                  </a:lnTo>
                  <a:lnTo>
                    <a:pt x="1569" y="787"/>
                  </a:lnTo>
                  <a:lnTo>
                    <a:pt x="1562" y="767"/>
                  </a:lnTo>
                  <a:lnTo>
                    <a:pt x="1555" y="748"/>
                  </a:lnTo>
                  <a:lnTo>
                    <a:pt x="1548" y="730"/>
                  </a:lnTo>
                  <a:lnTo>
                    <a:pt x="1541" y="709"/>
                  </a:lnTo>
                  <a:lnTo>
                    <a:pt x="1532" y="688"/>
                  </a:lnTo>
                  <a:lnTo>
                    <a:pt x="1525" y="670"/>
                  </a:lnTo>
                  <a:lnTo>
                    <a:pt x="1518" y="647"/>
                  </a:lnTo>
                  <a:lnTo>
                    <a:pt x="1511" y="628"/>
                  </a:lnTo>
                  <a:lnTo>
                    <a:pt x="1502" y="605"/>
                  </a:lnTo>
                  <a:lnTo>
                    <a:pt x="1492" y="584"/>
                  </a:lnTo>
                  <a:lnTo>
                    <a:pt x="1485" y="561"/>
                  </a:lnTo>
                  <a:lnTo>
                    <a:pt x="1476" y="540"/>
                  </a:lnTo>
                  <a:lnTo>
                    <a:pt x="1467" y="520"/>
                  </a:lnTo>
                  <a:lnTo>
                    <a:pt x="1460" y="497"/>
                  </a:lnTo>
                  <a:lnTo>
                    <a:pt x="1451" y="476"/>
                  </a:lnTo>
                  <a:lnTo>
                    <a:pt x="1444" y="455"/>
                  </a:lnTo>
                  <a:lnTo>
                    <a:pt x="1435" y="432"/>
                  </a:lnTo>
                  <a:lnTo>
                    <a:pt x="1425" y="411"/>
                  </a:lnTo>
                  <a:lnTo>
                    <a:pt x="1416" y="390"/>
                  </a:lnTo>
                  <a:lnTo>
                    <a:pt x="1409" y="367"/>
                  </a:lnTo>
                  <a:lnTo>
                    <a:pt x="1400" y="346"/>
                  </a:lnTo>
                  <a:lnTo>
                    <a:pt x="1393" y="326"/>
                  </a:lnTo>
                  <a:lnTo>
                    <a:pt x="1384" y="305"/>
                  </a:lnTo>
                  <a:lnTo>
                    <a:pt x="1375" y="284"/>
                  </a:lnTo>
                  <a:lnTo>
                    <a:pt x="1365" y="263"/>
                  </a:lnTo>
                  <a:lnTo>
                    <a:pt x="1358" y="245"/>
                  </a:lnTo>
                  <a:lnTo>
                    <a:pt x="1351" y="224"/>
                  </a:lnTo>
                  <a:lnTo>
                    <a:pt x="1345" y="208"/>
                  </a:lnTo>
                  <a:lnTo>
                    <a:pt x="1335" y="187"/>
                  </a:lnTo>
                  <a:lnTo>
                    <a:pt x="1331" y="171"/>
                  </a:lnTo>
                  <a:lnTo>
                    <a:pt x="1324" y="155"/>
                  </a:lnTo>
                  <a:lnTo>
                    <a:pt x="1317" y="139"/>
                  </a:lnTo>
                  <a:lnTo>
                    <a:pt x="1310" y="122"/>
                  </a:lnTo>
                  <a:lnTo>
                    <a:pt x="1303" y="109"/>
                  </a:lnTo>
                  <a:lnTo>
                    <a:pt x="1296" y="95"/>
                  </a:lnTo>
                  <a:lnTo>
                    <a:pt x="1291" y="81"/>
                  </a:lnTo>
                  <a:lnTo>
                    <a:pt x="1287" y="69"/>
                  </a:lnTo>
                  <a:lnTo>
                    <a:pt x="1282" y="58"/>
                  </a:lnTo>
                  <a:lnTo>
                    <a:pt x="1278" y="46"/>
                  </a:lnTo>
                  <a:lnTo>
                    <a:pt x="1275" y="37"/>
                  </a:lnTo>
                  <a:lnTo>
                    <a:pt x="1271" y="28"/>
                  </a:lnTo>
                  <a:lnTo>
                    <a:pt x="1266" y="21"/>
                  </a:lnTo>
                  <a:lnTo>
                    <a:pt x="1264" y="12"/>
                  </a:lnTo>
                  <a:lnTo>
                    <a:pt x="1264" y="9"/>
                  </a:lnTo>
                  <a:lnTo>
                    <a:pt x="1259" y="2"/>
                  </a:lnTo>
                  <a:lnTo>
                    <a:pt x="1259" y="0"/>
                  </a:lnTo>
                  <a:lnTo>
                    <a:pt x="467" y="42"/>
                  </a:lnTo>
                  <a:lnTo>
                    <a:pt x="467" y="42"/>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6"/>
            <p:cNvSpPr>
              <a:spLocks/>
            </p:cNvSpPr>
            <p:nvPr/>
          </p:nvSpPr>
          <p:spPr bwMode="auto">
            <a:xfrm>
              <a:off x="5854254" y="3319392"/>
              <a:ext cx="462192" cy="543757"/>
            </a:xfrm>
            <a:custGeom>
              <a:avLst/>
              <a:gdLst>
                <a:gd name="T0" fmla="*/ 235 w 242"/>
                <a:gd name="T1" fmla="*/ 9 h 256"/>
                <a:gd name="T2" fmla="*/ 240 w 242"/>
                <a:gd name="T3" fmla="*/ 25 h 256"/>
                <a:gd name="T4" fmla="*/ 240 w 242"/>
                <a:gd name="T5" fmla="*/ 46 h 256"/>
                <a:gd name="T6" fmla="*/ 240 w 242"/>
                <a:gd name="T7" fmla="*/ 69 h 256"/>
                <a:gd name="T8" fmla="*/ 233 w 242"/>
                <a:gd name="T9" fmla="*/ 95 h 256"/>
                <a:gd name="T10" fmla="*/ 226 w 242"/>
                <a:gd name="T11" fmla="*/ 120 h 256"/>
                <a:gd name="T12" fmla="*/ 217 w 242"/>
                <a:gd name="T13" fmla="*/ 141 h 256"/>
                <a:gd name="T14" fmla="*/ 207 w 242"/>
                <a:gd name="T15" fmla="*/ 162 h 256"/>
                <a:gd name="T16" fmla="*/ 191 w 242"/>
                <a:gd name="T17" fmla="*/ 178 h 256"/>
                <a:gd name="T18" fmla="*/ 173 w 242"/>
                <a:gd name="T19" fmla="*/ 192 h 256"/>
                <a:gd name="T20" fmla="*/ 147 w 242"/>
                <a:gd name="T21" fmla="*/ 205 h 256"/>
                <a:gd name="T22" fmla="*/ 122 w 242"/>
                <a:gd name="T23" fmla="*/ 222 h 256"/>
                <a:gd name="T24" fmla="*/ 94 w 242"/>
                <a:gd name="T25" fmla="*/ 236 h 256"/>
                <a:gd name="T26" fmla="*/ 67 w 242"/>
                <a:gd name="T27" fmla="*/ 245 h 256"/>
                <a:gd name="T28" fmla="*/ 41 w 242"/>
                <a:gd name="T29" fmla="*/ 252 h 256"/>
                <a:gd name="T30" fmla="*/ 20 w 242"/>
                <a:gd name="T31" fmla="*/ 256 h 256"/>
                <a:gd name="T32" fmla="*/ 2 w 242"/>
                <a:gd name="T33" fmla="*/ 252 h 256"/>
                <a:gd name="T34" fmla="*/ 0 w 242"/>
                <a:gd name="T35" fmla="*/ 231 h 256"/>
                <a:gd name="T36" fmla="*/ 4 w 242"/>
                <a:gd name="T37" fmla="*/ 215 h 256"/>
                <a:gd name="T38" fmla="*/ 13 w 242"/>
                <a:gd name="T39" fmla="*/ 194 h 256"/>
                <a:gd name="T40" fmla="*/ 25 w 242"/>
                <a:gd name="T41" fmla="*/ 173 h 256"/>
                <a:gd name="T42" fmla="*/ 36 w 242"/>
                <a:gd name="T43" fmla="*/ 152 h 256"/>
                <a:gd name="T44" fmla="*/ 48 w 242"/>
                <a:gd name="T45" fmla="*/ 134 h 256"/>
                <a:gd name="T46" fmla="*/ 60 w 242"/>
                <a:gd name="T47" fmla="*/ 118 h 256"/>
                <a:gd name="T48" fmla="*/ 78 w 242"/>
                <a:gd name="T49" fmla="*/ 99 h 256"/>
                <a:gd name="T50" fmla="*/ 103 w 242"/>
                <a:gd name="T51" fmla="*/ 76 h 256"/>
                <a:gd name="T52" fmla="*/ 127 w 242"/>
                <a:gd name="T53" fmla="*/ 60 h 256"/>
                <a:gd name="T54" fmla="*/ 140 w 242"/>
                <a:gd name="T55" fmla="*/ 48 h 256"/>
                <a:gd name="T56" fmla="*/ 164 w 242"/>
                <a:gd name="T57" fmla="*/ 32 h 256"/>
                <a:gd name="T58" fmla="*/ 189 w 242"/>
                <a:gd name="T59" fmla="*/ 16 h 256"/>
                <a:gd name="T60" fmla="*/ 214 w 242"/>
                <a:gd name="T61" fmla="*/ 5 h 256"/>
                <a:gd name="T62" fmla="*/ 230 w 242"/>
                <a:gd name="T63" fmla="*/ 0 h 256"/>
                <a:gd name="T64" fmla="*/ 235 w 242"/>
                <a:gd name="T65" fmla="*/ 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256">
                  <a:moveTo>
                    <a:pt x="235" y="5"/>
                  </a:moveTo>
                  <a:lnTo>
                    <a:pt x="235" y="9"/>
                  </a:lnTo>
                  <a:lnTo>
                    <a:pt x="240" y="16"/>
                  </a:lnTo>
                  <a:lnTo>
                    <a:pt x="240" y="25"/>
                  </a:lnTo>
                  <a:lnTo>
                    <a:pt x="242" y="37"/>
                  </a:lnTo>
                  <a:lnTo>
                    <a:pt x="240" y="46"/>
                  </a:lnTo>
                  <a:lnTo>
                    <a:pt x="240" y="58"/>
                  </a:lnTo>
                  <a:lnTo>
                    <a:pt x="240" y="69"/>
                  </a:lnTo>
                  <a:lnTo>
                    <a:pt x="237" y="83"/>
                  </a:lnTo>
                  <a:lnTo>
                    <a:pt x="233" y="95"/>
                  </a:lnTo>
                  <a:lnTo>
                    <a:pt x="230" y="106"/>
                  </a:lnTo>
                  <a:lnTo>
                    <a:pt x="226" y="120"/>
                  </a:lnTo>
                  <a:lnTo>
                    <a:pt x="221" y="132"/>
                  </a:lnTo>
                  <a:lnTo>
                    <a:pt x="217" y="141"/>
                  </a:lnTo>
                  <a:lnTo>
                    <a:pt x="212" y="152"/>
                  </a:lnTo>
                  <a:lnTo>
                    <a:pt x="207" y="162"/>
                  </a:lnTo>
                  <a:lnTo>
                    <a:pt x="200" y="171"/>
                  </a:lnTo>
                  <a:lnTo>
                    <a:pt x="191" y="178"/>
                  </a:lnTo>
                  <a:lnTo>
                    <a:pt x="182" y="185"/>
                  </a:lnTo>
                  <a:lnTo>
                    <a:pt x="173" y="192"/>
                  </a:lnTo>
                  <a:lnTo>
                    <a:pt x="161" y="199"/>
                  </a:lnTo>
                  <a:lnTo>
                    <a:pt x="147" y="205"/>
                  </a:lnTo>
                  <a:lnTo>
                    <a:pt x="136" y="215"/>
                  </a:lnTo>
                  <a:lnTo>
                    <a:pt x="122" y="222"/>
                  </a:lnTo>
                  <a:lnTo>
                    <a:pt x="108" y="229"/>
                  </a:lnTo>
                  <a:lnTo>
                    <a:pt x="94" y="236"/>
                  </a:lnTo>
                  <a:lnTo>
                    <a:pt x="80" y="240"/>
                  </a:lnTo>
                  <a:lnTo>
                    <a:pt x="67" y="245"/>
                  </a:lnTo>
                  <a:lnTo>
                    <a:pt x="53" y="249"/>
                  </a:lnTo>
                  <a:lnTo>
                    <a:pt x="41" y="252"/>
                  </a:lnTo>
                  <a:lnTo>
                    <a:pt x="32" y="254"/>
                  </a:lnTo>
                  <a:lnTo>
                    <a:pt x="20" y="256"/>
                  </a:lnTo>
                  <a:lnTo>
                    <a:pt x="13" y="256"/>
                  </a:lnTo>
                  <a:lnTo>
                    <a:pt x="2" y="252"/>
                  </a:lnTo>
                  <a:lnTo>
                    <a:pt x="0" y="240"/>
                  </a:lnTo>
                  <a:lnTo>
                    <a:pt x="0" y="231"/>
                  </a:lnTo>
                  <a:lnTo>
                    <a:pt x="2" y="224"/>
                  </a:lnTo>
                  <a:lnTo>
                    <a:pt x="4" y="215"/>
                  </a:lnTo>
                  <a:lnTo>
                    <a:pt x="9" y="205"/>
                  </a:lnTo>
                  <a:lnTo>
                    <a:pt x="13" y="194"/>
                  </a:lnTo>
                  <a:lnTo>
                    <a:pt x="18" y="185"/>
                  </a:lnTo>
                  <a:lnTo>
                    <a:pt x="25" y="173"/>
                  </a:lnTo>
                  <a:lnTo>
                    <a:pt x="32" y="164"/>
                  </a:lnTo>
                  <a:lnTo>
                    <a:pt x="36" y="152"/>
                  </a:lnTo>
                  <a:lnTo>
                    <a:pt x="43" y="143"/>
                  </a:lnTo>
                  <a:lnTo>
                    <a:pt x="48" y="134"/>
                  </a:lnTo>
                  <a:lnTo>
                    <a:pt x="55" y="127"/>
                  </a:lnTo>
                  <a:lnTo>
                    <a:pt x="60" y="118"/>
                  </a:lnTo>
                  <a:lnTo>
                    <a:pt x="69" y="109"/>
                  </a:lnTo>
                  <a:lnTo>
                    <a:pt x="78" y="99"/>
                  </a:lnTo>
                  <a:lnTo>
                    <a:pt x="92" y="90"/>
                  </a:lnTo>
                  <a:lnTo>
                    <a:pt x="103" y="76"/>
                  </a:lnTo>
                  <a:lnTo>
                    <a:pt x="117" y="67"/>
                  </a:lnTo>
                  <a:lnTo>
                    <a:pt x="127" y="60"/>
                  </a:lnTo>
                  <a:lnTo>
                    <a:pt x="133" y="55"/>
                  </a:lnTo>
                  <a:lnTo>
                    <a:pt x="140" y="48"/>
                  </a:lnTo>
                  <a:lnTo>
                    <a:pt x="150" y="44"/>
                  </a:lnTo>
                  <a:lnTo>
                    <a:pt x="164" y="32"/>
                  </a:lnTo>
                  <a:lnTo>
                    <a:pt x="177" y="23"/>
                  </a:lnTo>
                  <a:lnTo>
                    <a:pt x="189" y="16"/>
                  </a:lnTo>
                  <a:lnTo>
                    <a:pt x="205" y="9"/>
                  </a:lnTo>
                  <a:lnTo>
                    <a:pt x="214" y="5"/>
                  </a:lnTo>
                  <a:lnTo>
                    <a:pt x="224" y="2"/>
                  </a:lnTo>
                  <a:lnTo>
                    <a:pt x="230" y="0"/>
                  </a:lnTo>
                  <a:lnTo>
                    <a:pt x="235" y="5"/>
                  </a:lnTo>
                  <a:lnTo>
                    <a:pt x="235" y="5"/>
                  </a:lnTo>
                  <a:close/>
                </a:path>
              </a:pathLst>
            </a:custGeom>
            <a:solidFill>
              <a:schemeClr val="bg2">
                <a:lumMod val="10000"/>
                <a:lumOff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9"/>
            <p:cNvSpPr>
              <a:spLocks/>
            </p:cNvSpPr>
            <p:nvPr/>
          </p:nvSpPr>
          <p:spPr bwMode="auto">
            <a:xfrm>
              <a:off x="2341973" y="2862720"/>
              <a:ext cx="6665502" cy="4022954"/>
            </a:xfrm>
            <a:custGeom>
              <a:avLst/>
              <a:gdLst>
                <a:gd name="T0" fmla="*/ 1178 w 3490"/>
                <a:gd name="T1" fmla="*/ 35 h 1894"/>
                <a:gd name="T2" fmla="*/ 1141 w 3490"/>
                <a:gd name="T3" fmla="*/ 26 h 1894"/>
                <a:gd name="T4" fmla="*/ 1090 w 3490"/>
                <a:gd name="T5" fmla="*/ 16 h 1894"/>
                <a:gd name="T6" fmla="*/ 1023 w 3490"/>
                <a:gd name="T7" fmla="*/ 9 h 1894"/>
                <a:gd name="T8" fmla="*/ 945 w 3490"/>
                <a:gd name="T9" fmla="*/ 3 h 1894"/>
                <a:gd name="T10" fmla="*/ 855 w 3490"/>
                <a:gd name="T11" fmla="*/ 0 h 1894"/>
                <a:gd name="T12" fmla="*/ 762 w 3490"/>
                <a:gd name="T13" fmla="*/ 5 h 1894"/>
                <a:gd name="T14" fmla="*/ 665 w 3490"/>
                <a:gd name="T15" fmla="*/ 16 h 1894"/>
                <a:gd name="T16" fmla="*/ 564 w 3490"/>
                <a:gd name="T17" fmla="*/ 37 h 1894"/>
                <a:gd name="T18" fmla="*/ 462 w 3490"/>
                <a:gd name="T19" fmla="*/ 69 h 1894"/>
                <a:gd name="T20" fmla="*/ 365 w 3490"/>
                <a:gd name="T21" fmla="*/ 118 h 1894"/>
                <a:gd name="T22" fmla="*/ 277 w 3490"/>
                <a:gd name="T23" fmla="*/ 180 h 1894"/>
                <a:gd name="T24" fmla="*/ 192 w 3490"/>
                <a:gd name="T25" fmla="*/ 259 h 1894"/>
                <a:gd name="T26" fmla="*/ 123 w 3490"/>
                <a:gd name="T27" fmla="*/ 358 h 1894"/>
                <a:gd name="T28" fmla="*/ 65 w 3490"/>
                <a:gd name="T29" fmla="*/ 478 h 1894"/>
                <a:gd name="T30" fmla="*/ 26 w 3490"/>
                <a:gd name="T31" fmla="*/ 621 h 1894"/>
                <a:gd name="T32" fmla="*/ 2 w 3490"/>
                <a:gd name="T33" fmla="*/ 762 h 1894"/>
                <a:gd name="T34" fmla="*/ 0 w 3490"/>
                <a:gd name="T35" fmla="*/ 896 h 1894"/>
                <a:gd name="T36" fmla="*/ 21 w 3490"/>
                <a:gd name="T37" fmla="*/ 1021 h 1894"/>
                <a:gd name="T38" fmla="*/ 65 w 3490"/>
                <a:gd name="T39" fmla="*/ 1136 h 1894"/>
                <a:gd name="T40" fmla="*/ 127 w 3490"/>
                <a:gd name="T41" fmla="*/ 1245 h 1894"/>
                <a:gd name="T42" fmla="*/ 215 w 3490"/>
                <a:gd name="T43" fmla="*/ 1344 h 1894"/>
                <a:gd name="T44" fmla="*/ 326 w 3490"/>
                <a:gd name="T45" fmla="*/ 1434 h 1894"/>
                <a:gd name="T46" fmla="*/ 457 w 3490"/>
                <a:gd name="T47" fmla="*/ 1517 h 1894"/>
                <a:gd name="T48" fmla="*/ 612 w 3490"/>
                <a:gd name="T49" fmla="*/ 1591 h 1894"/>
                <a:gd name="T50" fmla="*/ 790 w 3490"/>
                <a:gd name="T51" fmla="*/ 1656 h 1894"/>
                <a:gd name="T52" fmla="*/ 991 w 3490"/>
                <a:gd name="T53" fmla="*/ 1714 h 1894"/>
                <a:gd name="T54" fmla="*/ 1217 w 3490"/>
                <a:gd name="T55" fmla="*/ 1767 h 1894"/>
                <a:gd name="T56" fmla="*/ 1467 w 3490"/>
                <a:gd name="T57" fmla="*/ 1808 h 1894"/>
                <a:gd name="T58" fmla="*/ 1742 w 3490"/>
                <a:gd name="T59" fmla="*/ 1843 h 1894"/>
                <a:gd name="T60" fmla="*/ 2039 w 3490"/>
                <a:gd name="T61" fmla="*/ 1871 h 1894"/>
                <a:gd name="T62" fmla="*/ 2363 w 3490"/>
                <a:gd name="T63" fmla="*/ 1892 h 1894"/>
                <a:gd name="T64" fmla="*/ 2649 w 3490"/>
                <a:gd name="T65" fmla="*/ 1892 h 1894"/>
                <a:gd name="T66" fmla="*/ 2892 w 3490"/>
                <a:gd name="T67" fmla="*/ 1871 h 1894"/>
                <a:gd name="T68" fmla="*/ 3086 w 3490"/>
                <a:gd name="T69" fmla="*/ 1836 h 1894"/>
                <a:gd name="T70" fmla="*/ 3238 w 3490"/>
                <a:gd name="T71" fmla="*/ 1783 h 1894"/>
                <a:gd name="T72" fmla="*/ 3351 w 3490"/>
                <a:gd name="T73" fmla="*/ 1718 h 1894"/>
                <a:gd name="T74" fmla="*/ 3430 w 3490"/>
                <a:gd name="T75" fmla="*/ 1640 h 1894"/>
                <a:gd name="T76" fmla="*/ 3471 w 3490"/>
                <a:gd name="T77" fmla="*/ 1554 h 1894"/>
                <a:gd name="T78" fmla="*/ 3490 w 3490"/>
                <a:gd name="T79" fmla="*/ 1462 h 1894"/>
                <a:gd name="T80" fmla="*/ 3478 w 3490"/>
                <a:gd name="T81" fmla="*/ 1363 h 1894"/>
                <a:gd name="T82" fmla="*/ 3444 w 3490"/>
                <a:gd name="T83" fmla="*/ 1263 h 1894"/>
                <a:gd name="T84" fmla="*/ 3393 w 3490"/>
                <a:gd name="T85" fmla="*/ 1164 h 1894"/>
                <a:gd name="T86" fmla="*/ 3324 w 3490"/>
                <a:gd name="T87" fmla="*/ 1067 h 1894"/>
                <a:gd name="T88" fmla="*/ 3243 w 3490"/>
                <a:gd name="T89" fmla="*/ 975 h 1894"/>
                <a:gd name="T90" fmla="*/ 3153 w 3490"/>
                <a:gd name="T91" fmla="*/ 889 h 1894"/>
                <a:gd name="T92" fmla="*/ 3056 w 3490"/>
                <a:gd name="T93" fmla="*/ 808 h 1894"/>
                <a:gd name="T94" fmla="*/ 2959 w 3490"/>
                <a:gd name="T95" fmla="*/ 744 h 1894"/>
                <a:gd name="T96" fmla="*/ 2862 w 3490"/>
                <a:gd name="T97" fmla="*/ 679 h 1894"/>
                <a:gd name="T98" fmla="*/ 2767 w 3490"/>
                <a:gd name="T99" fmla="*/ 624 h 1894"/>
                <a:gd name="T100" fmla="*/ 2675 w 3490"/>
                <a:gd name="T101" fmla="*/ 571 h 1894"/>
                <a:gd name="T102" fmla="*/ 2587 w 3490"/>
                <a:gd name="T103" fmla="*/ 522 h 1894"/>
                <a:gd name="T104" fmla="*/ 2501 w 3490"/>
                <a:gd name="T105" fmla="*/ 476 h 1894"/>
                <a:gd name="T106" fmla="*/ 2421 w 3490"/>
                <a:gd name="T107" fmla="*/ 432 h 1894"/>
                <a:gd name="T108" fmla="*/ 2347 w 3490"/>
                <a:gd name="T109" fmla="*/ 397 h 1894"/>
                <a:gd name="T110" fmla="*/ 2277 w 3490"/>
                <a:gd name="T111" fmla="*/ 365 h 1894"/>
                <a:gd name="T112" fmla="*/ 2213 w 3490"/>
                <a:gd name="T113" fmla="*/ 333 h 1894"/>
                <a:gd name="T114" fmla="*/ 2157 w 3490"/>
                <a:gd name="T115" fmla="*/ 307 h 1894"/>
                <a:gd name="T116" fmla="*/ 2106 w 3490"/>
                <a:gd name="T117" fmla="*/ 284 h 1894"/>
                <a:gd name="T118" fmla="*/ 2067 w 3490"/>
                <a:gd name="T119" fmla="*/ 270 h 1894"/>
                <a:gd name="T120" fmla="*/ 2028 w 3490"/>
                <a:gd name="T121" fmla="*/ 252 h 1894"/>
                <a:gd name="T122" fmla="*/ 1998 w 3490"/>
                <a:gd name="T123" fmla="*/ 243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90" h="1894">
                  <a:moveTo>
                    <a:pt x="1196" y="39"/>
                  </a:moveTo>
                  <a:lnTo>
                    <a:pt x="1192" y="37"/>
                  </a:lnTo>
                  <a:lnTo>
                    <a:pt x="1185" y="37"/>
                  </a:lnTo>
                  <a:lnTo>
                    <a:pt x="1178" y="35"/>
                  </a:lnTo>
                  <a:lnTo>
                    <a:pt x="1171" y="33"/>
                  </a:lnTo>
                  <a:lnTo>
                    <a:pt x="1162" y="30"/>
                  </a:lnTo>
                  <a:lnTo>
                    <a:pt x="1155" y="30"/>
                  </a:lnTo>
                  <a:lnTo>
                    <a:pt x="1141" y="26"/>
                  </a:lnTo>
                  <a:lnTo>
                    <a:pt x="1130" y="23"/>
                  </a:lnTo>
                  <a:lnTo>
                    <a:pt x="1118" y="21"/>
                  </a:lnTo>
                  <a:lnTo>
                    <a:pt x="1106" y="19"/>
                  </a:lnTo>
                  <a:lnTo>
                    <a:pt x="1090" y="16"/>
                  </a:lnTo>
                  <a:lnTo>
                    <a:pt x="1074" y="16"/>
                  </a:lnTo>
                  <a:lnTo>
                    <a:pt x="1058" y="12"/>
                  </a:lnTo>
                  <a:lnTo>
                    <a:pt x="1042" y="12"/>
                  </a:lnTo>
                  <a:lnTo>
                    <a:pt x="1023" y="9"/>
                  </a:lnTo>
                  <a:lnTo>
                    <a:pt x="1005" y="7"/>
                  </a:lnTo>
                  <a:lnTo>
                    <a:pt x="984" y="5"/>
                  </a:lnTo>
                  <a:lnTo>
                    <a:pt x="966" y="5"/>
                  </a:lnTo>
                  <a:lnTo>
                    <a:pt x="945" y="3"/>
                  </a:lnTo>
                  <a:lnTo>
                    <a:pt x="924" y="3"/>
                  </a:lnTo>
                  <a:lnTo>
                    <a:pt x="901" y="3"/>
                  </a:lnTo>
                  <a:lnTo>
                    <a:pt x="880" y="3"/>
                  </a:lnTo>
                  <a:lnTo>
                    <a:pt x="855" y="0"/>
                  </a:lnTo>
                  <a:lnTo>
                    <a:pt x="834" y="0"/>
                  </a:lnTo>
                  <a:lnTo>
                    <a:pt x="809" y="3"/>
                  </a:lnTo>
                  <a:lnTo>
                    <a:pt x="788" y="3"/>
                  </a:lnTo>
                  <a:lnTo>
                    <a:pt x="762" y="5"/>
                  </a:lnTo>
                  <a:lnTo>
                    <a:pt x="737" y="7"/>
                  </a:lnTo>
                  <a:lnTo>
                    <a:pt x="714" y="9"/>
                  </a:lnTo>
                  <a:lnTo>
                    <a:pt x="691" y="14"/>
                  </a:lnTo>
                  <a:lnTo>
                    <a:pt x="665" y="16"/>
                  </a:lnTo>
                  <a:lnTo>
                    <a:pt x="640" y="21"/>
                  </a:lnTo>
                  <a:lnTo>
                    <a:pt x="615" y="26"/>
                  </a:lnTo>
                  <a:lnTo>
                    <a:pt x="589" y="30"/>
                  </a:lnTo>
                  <a:lnTo>
                    <a:pt x="564" y="37"/>
                  </a:lnTo>
                  <a:lnTo>
                    <a:pt x="538" y="44"/>
                  </a:lnTo>
                  <a:lnTo>
                    <a:pt x="513" y="51"/>
                  </a:lnTo>
                  <a:lnTo>
                    <a:pt x="487" y="63"/>
                  </a:lnTo>
                  <a:lnTo>
                    <a:pt x="462" y="69"/>
                  </a:lnTo>
                  <a:lnTo>
                    <a:pt x="437" y="81"/>
                  </a:lnTo>
                  <a:lnTo>
                    <a:pt x="414" y="93"/>
                  </a:lnTo>
                  <a:lnTo>
                    <a:pt x="390" y="106"/>
                  </a:lnTo>
                  <a:lnTo>
                    <a:pt x="365" y="118"/>
                  </a:lnTo>
                  <a:lnTo>
                    <a:pt x="342" y="132"/>
                  </a:lnTo>
                  <a:lnTo>
                    <a:pt x="321" y="148"/>
                  </a:lnTo>
                  <a:lnTo>
                    <a:pt x="300" y="164"/>
                  </a:lnTo>
                  <a:lnTo>
                    <a:pt x="277" y="180"/>
                  </a:lnTo>
                  <a:lnTo>
                    <a:pt x="254" y="199"/>
                  </a:lnTo>
                  <a:lnTo>
                    <a:pt x="233" y="217"/>
                  </a:lnTo>
                  <a:lnTo>
                    <a:pt x="215" y="238"/>
                  </a:lnTo>
                  <a:lnTo>
                    <a:pt x="192" y="259"/>
                  </a:lnTo>
                  <a:lnTo>
                    <a:pt x="176" y="282"/>
                  </a:lnTo>
                  <a:lnTo>
                    <a:pt x="157" y="307"/>
                  </a:lnTo>
                  <a:lnTo>
                    <a:pt x="141" y="333"/>
                  </a:lnTo>
                  <a:lnTo>
                    <a:pt x="123" y="358"/>
                  </a:lnTo>
                  <a:lnTo>
                    <a:pt x="106" y="386"/>
                  </a:lnTo>
                  <a:lnTo>
                    <a:pt x="93" y="414"/>
                  </a:lnTo>
                  <a:lnTo>
                    <a:pt x="79" y="446"/>
                  </a:lnTo>
                  <a:lnTo>
                    <a:pt x="65" y="478"/>
                  </a:lnTo>
                  <a:lnTo>
                    <a:pt x="53" y="513"/>
                  </a:lnTo>
                  <a:lnTo>
                    <a:pt x="42" y="548"/>
                  </a:lnTo>
                  <a:lnTo>
                    <a:pt x="35" y="587"/>
                  </a:lnTo>
                  <a:lnTo>
                    <a:pt x="26" y="621"/>
                  </a:lnTo>
                  <a:lnTo>
                    <a:pt x="16" y="658"/>
                  </a:lnTo>
                  <a:lnTo>
                    <a:pt x="9" y="693"/>
                  </a:lnTo>
                  <a:lnTo>
                    <a:pt x="7" y="730"/>
                  </a:lnTo>
                  <a:lnTo>
                    <a:pt x="2" y="762"/>
                  </a:lnTo>
                  <a:lnTo>
                    <a:pt x="0" y="797"/>
                  </a:lnTo>
                  <a:lnTo>
                    <a:pt x="0" y="832"/>
                  </a:lnTo>
                  <a:lnTo>
                    <a:pt x="0" y="864"/>
                  </a:lnTo>
                  <a:lnTo>
                    <a:pt x="0" y="896"/>
                  </a:lnTo>
                  <a:lnTo>
                    <a:pt x="5" y="929"/>
                  </a:lnTo>
                  <a:lnTo>
                    <a:pt x="9" y="959"/>
                  </a:lnTo>
                  <a:lnTo>
                    <a:pt x="16" y="991"/>
                  </a:lnTo>
                  <a:lnTo>
                    <a:pt x="21" y="1021"/>
                  </a:lnTo>
                  <a:lnTo>
                    <a:pt x="30" y="1051"/>
                  </a:lnTo>
                  <a:lnTo>
                    <a:pt x="42" y="1081"/>
                  </a:lnTo>
                  <a:lnTo>
                    <a:pt x="53" y="1111"/>
                  </a:lnTo>
                  <a:lnTo>
                    <a:pt x="65" y="1136"/>
                  </a:lnTo>
                  <a:lnTo>
                    <a:pt x="79" y="1164"/>
                  </a:lnTo>
                  <a:lnTo>
                    <a:pt x="93" y="1192"/>
                  </a:lnTo>
                  <a:lnTo>
                    <a:pt x="111" y="1220"/>
                  </a:lnTo>
                  <a:lnTo>
                    <a:pt x="127" y="1245"/>
                  </a:lnTo>
                  <a:lnTo>
                    <a:pt x="148" y="1270"/>
                  </a:lnTo>
                  <a:lnTo>
                    <a:pt x="169" y="1296"/>
                  </a:lnTo>
                  <a:lnTo>
                    <a:pt x="192" y="1321"/>
                  </a:lnTo>
                  <a:lnTo>
                    <a:pt x="215" y="1344"/>
                  </a:lnTo>
                  <a:lnTo>
                    <a:pt x="240" y="1367"/>
                  </a:lnTo>
                  <a:lnTo>
                    <a:pt x="266" y="1390"/>
                  </a:lnTo>
                  <a:lnTo>
                    <a:pt x="296" y="1413"/>
                  </a:lnTo>
                  <a:lnTo>
                    <a:pt x="326" y="1434"/>
                  </a:lnTo>
                  <a:lnTo>
                    <a:pt x="356" y="1455"/>
                  </a:lnTo>
                  <a:lnTo>
                    <a:pt x="388" y="1476"/>
                  </a:lnTo>
                  <a:lnTo>
                    <a:pt x="423" y="1499"/>
                  </a:lnTo>
                  <a:lnTo>
                    <a:pt x="457" y="1517"/>
                  </a:lnTo>
                  <a:lnTo>
                    <a:pt x="494" y="1536"/>
                  </a:lnTo>
                  <a:lnTo>
                    <a:pt x="529" y="1554"/>
                  </a:lnTo>
                  <a:lnTo>
                    <a:pt x="571" y="1573"/>
                  </a:lnTo>
                  <a:lnTo>
                    <a:pt x="612" y="1591"/>
                  </a:lnTo>
                  <a:lnTo>
                    <a:pt x="654" y="1607"/>
                  </a:lnTo>
                  <a:lnTo>
                    <a:pt x="698" y="1624"/>
                  </a:lnTo>
                  <a:lnTo>
                    <a:pt x="744" y="1642"/>
                  </a:lnTo>
                  <a:lnTo>
                    <a:pt x="790" y="1656"/>
                  </a:lnTo>
                  <a:lnTo>
                    <a:pt x="839" y="1672"/>
                  </a:lnTo>
                  <a:lnTo>
                    <a:pt x="887" y="1686"/>
                  </a:lnTo>
                  <a:lnTo>
                    <a:pt x="940" y="1702"/>
                  </a:lnTo>
                  <a:lnTo>
                    <a:pt x="991" y="1714"/>
                  </a:lnTo>
                  <a:lnTo>
                    <a:pt x="1046" y="1728"/>
                  </a:lnTo>
                  <a:lnTo>
                    <a:pt x="1102" y="1741"/>
                  </a:lnTo>
                  <a:lnTo>
                    <a:pt x="1160" y="1755"/>
                  </a:lnTo>
                  <a:lnTo>
                    <a:pt x="1217" y="1767"/>
                  </a:lnTo>
                  <a:lnTo>
                    <a:pt x="1277" y="1778"/>
                  </a:lnTo>
                  <a:lnTo>
                    <a:pt x="1337" y="1788"/>
                  </a:lnTo>
                  <a:lnTo>
                    <a:pt x="1402" y="1799"/>
                  </a:lnTo>
                  <a:lnTo>
                    <a:pt x="1467" y="1808"/>
                  </a:lnTo>
                  <a:lnTo>
                    <a:pt x="1534" y="1818"/>
                  </a:lnTo>
                  <a:lnTo>
                    <a:pt x="1601" y="1827"/>
                  </a:lnTo>
                  <a:lnTo>
                    <a:pt x="1670" y="1836"/>
                  </a:lnTo>
                  <a:lnTo>
                    <a:pt x="1742" y="1843"/>
                  </a:lnTo>
                  <a:lnTo>
                    <a:pt x="1813" y="1850"/>
                  </a:lnTo>
                  <a:lnTo>
                    <a:pt x="1887" y="1857"/>
                  </a:lnTo>
                  <a:lnTo>
                    <a:pt x="1963" y="1866"/>
                  </a:lnTo>
                  <a:lnTo>
                    <a:pt x="2039" y="1871"/>
                  </a:lnTo>
                  <a:lnTo>
                    <a:pt x="2118" y="1878"/>
                  </a:lnTo>
                  <a:lnTo>
                    <a:pt x="2199" y="1882"/>
                  </a:lnTo>
                  <a:lnTo>
                    <a:pt x="2282" y="1889"/>
                  </a:lnTo>
                  <a:lnTo>
                    <a:pt x="2363" y="1892"/>
                  </a:lnTo>
                  <a:lnTo>
                    <a:pt x="2439" y="1894"/>
                  </a:lnTo>
                  <a:lnTo>
                    <a:pt x="2513" y="1894"/>
                  </a:lnTo>
                  <a:lnTo>
                    <a:pt x="2584" y="1894"/>
                  </a:lnTo>
                  <a:lnTo>
                    <a:pt x="2649" y="1892"/>
                  </a:lnTo>
                  <a:lnTo>
                    <a:pt x="2714" y="1889"/>
                  </a:lnTo>
                  <a:lnTo>
                    <a:pt x="2776" y="1885"/>
                  </a:lnTo>
                  <a:lnTo>
                    <a:pt x="2836" y="1880"/>
                  </a:lnTo>
                  <a:lnTo>
                    <a:pt x="2892" y="1871"/>
                  </a:lnTo>
                  <a:lnTo>
                    <a:pt x="2945" y="1866"/>
                  </a:lnTo>
                  <a:lnTo>
                    <a:pt x="2993" y="1857"/>
                  </a:lnTo>
                  <a:lnTo>
                    <a:pt x="3042" y="1848"/>
                  </a:lnTo>
                  <a:lnTo>
                    <a:pt x="3086" y="1836"/>
                  </a:lnTo>
                  <a:lnTo>
                    <a:pt x="3127" y="1825"/>
                  </a:lnTo>
                  <a:lnTo>
                    <a:pt x="3166" y="1811"/>
                  </a:lnTo>
                  <a:lnTo>
                    <a:pt x="3206" y="1799"/>
                  </a:lnTo>
                  <a:lnTo>
                    <a:pt x="3238" y="1783"/>
                  </a:lnTo>
                  <a:lnTo>
                    <a:pt x="3270" y="1769"/>
                  </a:lnTo>
                  <a:lnTo>
                    <a:pt x="3300" y="1751"/>
                  </a:lnTo>
                  <a:lnTo>
                    <a:pt x="3328" y="1737"/>
                  </a:lnTo>
                  <a:lnTo>
                    <a:pt x="3351" y="1718"/>
                  </a:lnTo>
                  <a:lnTo>
                    <a:pt x="3374" y="1700"/>
                  </a:lnTo>
                  <a:lnTo>
                    <a:pt x="3393" y="1679"/>
                  </a:lnTo>
                  <a:lnTo>
                    <a:pt x="3414" y="1661"/>
                  </a:lnTo>
                  <a:lnTo>
                    <a:pt x="3430" y="1640"/>
                  </a:lnTo>
                  <a:lnTo>
                    <a:pt x="3444" y="1619"/>
                  </a:lnTo>
                  <a:lnTo>
                    <a:pt x="3453" y="1598"/>
                  </a:lnTo>
                  <a:lnTo>
                    <a:pt x="3464" y="1577"/>
                  </a:lnTo>
                  <a:lnTo>
                    <a:pt x="3471" y="1554"/>
                  </a:lnTo>
                  <a:lnTo>
                    <a:pt x="3481" y="1531"/>
                  </a:lnTo>
                  <a:lnTo>
                    <a:pt x="3485" y="1508"/>
                  </a:lnTo>
                  <a:lnTo>
                    <a:pt x="3490" y="1487"/>
                  </a:lnTo>
                  <a:lnTo>
                    <a:pt x="3490" y="1462"/>
                  </a:lnTo>
                  <a:lnTo>
                    <a:pt x="3490" y="1439"/>
                  </a:lnTo>
                  <a:lnTo>
                    <a:pt x="3485" y="1413"/>
                  </a:lnTo>
                  <a:lnTo>
                    <a:pt x="3483" y="1388"/>
                  </a:lnTo>
                  <a:lnTo>
                    <a:pt x="3478" y="1363"/>
                  </a:lnTo>
                  <a:lnTo>
                    <a:pt x="3471" y="1337"/>
                  </a:lnTo>
                  <a:lnTo>
                    <a:pt x="3462" y="1312"/>
                  </a:lnTo>
                  <a:lnTo>
                    <a:pt x="3455" y="1289"/>
                  </a:lnTo>
                  <a:lnTo>
                    <a:pt x="3444" y="1263"/>
                  </a:lnTo>
                  <a:lnTo>
                    <a:pt x="3432" y="1238"/>
                  </a:lnTo>
                  <a:lnTo>
                    <a:pt x="3421" y="1213"/>
                  </a:lnTo>
                  <a:lnTo>
                    <a:pt x="3407" y="1189"/>
                  </a:lnTo>
                  <a:lnTo>
                    <a:pt x="3393" y="1164"/>
                  </a:lnTo>
                  <a:lnTo>
                    <a:pt x="3377" y="1139"/>
                  </a:lnTo>
                  <a:lnTo>
                    <a:pt x="3360" y="1113"/>
                  </a:lnTo>
                  <a:lnTo>
                    <a:pt x="3342" y="1092"/>
                  </a:lnTo>
                  <a:lnTo>
                    <a:pt x="3324" y="1067"/>
                  </a:lnTo>
                  <a:lnTo>
                    <a:pt x="3305" y="1044"/>
                  </a:lnTo>
                  <a:lnTo>
                    <a:pt x="3284" y="1019"/>
                  </a:lnTo>
                  <a:lnTo>
                    <a:pt x="3263" y="996"/>
                  </a:lnTo>
                  <a:lnTo>
                    <a:pt x="3243" y="975"/>
                  </a:lnTo>
                  <a:lnTo>
                    <a:pt x="3220" y="952"/>
                  </a:lnTo>
                  <a:lnTo>
                    <a:pt x="3199" y="931"/>
                  </a:lnTo>
                  <a:lnTo>
                    <a:pt x="3176" y="910"/>
                  </a:lnTo>
                  <a:lnTo>
                    <a:pt x="3153" y="889"/>
                  </a:lnTo>
                  <a:lnTo>
                    <a:pt x="3127" y="866"/>
                  </a:lnTo>
                  <a:lnTo>
                    <a:pt x="3104" y="848"/>
                  </a:lnTo>
                  <a:lnTo>
                    <a:pt x="3081" y="829"/>
                  </a:lnTo>
                  <a:lnTo>
                    <a:pt x="3056" y="808"/>
                  </a:lnTo>
                  <a:lnTo>
                    <a:pt x="3033" y="792"/>
                  </a:lnTo>
                  <a:lnTo>
                    <a:pt x="3009" y="776"/>
                  </a:lnTo>
                  <a:lnTo>
                    <a:pt x="2984" y="760"/>
                  </a:lnTo>
                  <a:lnTo>
                    <a:pt x="2959" y="744"/>
                  </a:lnTo>
                  <a:lnTo>
                    <a:pt x="2936" y="728"/>
                  </a:lnTo>
                  <a:lnTo>
                    <a:pt x="2910" y="711"/>
                  </a:lnTo>
                  <a:lnTo>
                    <a:pt x="2887" y="698"/>
                  </a:lnTo>
                  <a:lnTo>
                    <a:pt x="2862" y="679"/>
                  </a:lnTo>
                  <a:lnTo>
                    <a:pt x="2839" y="665"/>
                  </a:lnTo>
                  <a:lnTo>
                    <a:pt x="2813" y="651"/>
                  </a:lnTo>
                  <a:lnTo>
                    <a:pt x="2792" y="638"/>
                  </a:lnTo>
                  <a:lnTo>
                    <a:pt x="2767" y="624"/>
                  </a:lnTo>
                  <a:lnTo>
                    <a:pt x="2744" y="610"/>
                  </a:lnTo>
                  <a:lnTo>
                    <a:pt x="2721" y="596"/>
                  </a:lnTo>
                  <a:lnTo>
                    <a:pt x="2698" y="584"/>
                  </a:lnTo>
                  <a:lnTo>
                    <a:pt x="2675" y="571"/>
                  </a:lnTo>
                  <a:lnTo>
                    <a:pt x="2651" y="559"/>
                  </a:lnTo>
                  <a:lnTo>
                    <a:pt x="2631" y="545"/>
                  </a:lnTo>
                  <a:lnTo>
                    <a:pt x="2610" y="534"/>
                  </a:lnTo>
                  <a:lnTo>
                    <a:pt x="2587" y="522"/>
                  </a:lnTo>
                  <a:lnTo>
                    <a:pt x="2566" y="508"/>
                  </a:lnTo>
                  <a:lnTo>
                    <a:pt x="2545" y="497"/>
                  </a:lnTo>
                  <a:lnTo>
                    <a:pt x="2522" y="485"/>
                  </a:lnTo>
                  <a:lnTo>
                    <a:pt x="2501" y="476"/>
                  </a:lnTo>
                  <a:lnTo>
                    <a:pt x="2481" y="464"/>
                  </a:lnTo>
                  <a:lnTo>
                    <a:pt x="2462" y="453"/>
                  </a:lnTo>
                  <a:lnTo>
                    <a:pt x="2441" y="444"/>
                  </a:lnTo>
                  <a:lnTo>
                    <a:pt x="2421" y="432"/>
                  </a:lnTo>
                  <a:lnTo>
                    <a:pt x="2402" y="423"/>
                  </a:lnTo>
                  <a:lnTo>
                    <a:pt x="2384" y="414"/>
                  </a:lnTo>
                  <a:lnTo>
                    <a:pt x="2365" y="407"/>
                  </a:lnTo>
                  <a:lnTo>
                    <a:pt x="2347" y="397"/>
                  </a:lnTo>
                  <a:lnTo>
                    <a:pt x="2330" y="388"/>
                  </a:lnTo>
                  <a:lnTo>
                    <a:pt x="2312" y="379"/>
                  </a:lnTo>
                  <a:lnTo>
                    <a:pt x="2296" y="372"/>
                  </a:lnTo>
                  <a:lnTo>
                    <a:pt x="2277" y="365"/>
                  </a:lnTo>
                  <a:lnTo>
                    <a:pt x="2261" y="356"/>
                  </a:lnTo>
                  <a:lnTo>
                    <a:pt x="2245" y="347"/>
                  </a:lnTo>
                  <a:lnTo>
                    <a:pt x="2229" y="340"/>
                  </a:lnTo>
                  <a:lnTo>
                    <a:pt x="2213" y="333"/>
                  </a:lnTo>
                  <a:lnTo>
                    <a:pt x="2199" y="326"/>
                  </a:lnTo>
                  <a:lnTo>
                    <a:pt x="2185" y="319"/>
                  </a:lnTo>
                  <a:lnTo>
                    <a:pt x="2171" y="314"/>
                  </a:lnTo>
                  <a:lnTo>
                    <a:pt x="2157" y="307"/>
                  </a:lnTo>
                  <a:lnTo>
                    <a:pt x="2143" y="303"/>
                  </a:lnTo>
                  <a:lnTo>
                    <a:pt x="2132" y="296"/>
                  </a:lnTo>
                  <a:lnTo>
                    <a:pt x="2120" y="291"/>
                  </a:lnTo>
                  <a:lnTo>
                    <a:pt x="2106" y="284"/>
                  </a:lnTo>
                  <a:lnTo>
                    <a:pt x="2097" y="282"/>
                  </a:lnTo>
                  <a:lnTo>
                    <a:pt x="2086" y="277"/>
                  </a:lnTo>
                  <a:lnTo>
                    <a:pt x="2079" y="275"/>
                  </a:lnTo>
                  <a:lnTo>
                    <a:pt x="2067" y="270"/>
                  </a:lnTo>
                  <a:lnTo>
                    <a:pt x="2058" y="266"/>
                  </a:lnTo>
                  <a:lnTo>
                    <a:pt x="2051" y="261"/>
                  </a:lnTo>
                  <a:lnTo>
                    <a:pt x="2044" y="259"/>
                  </a:lnTo>
                  <a:lnTo>
                    <a:pt x="2028" y="252"/>
                  </a:lnTo>
                  <a:lnTo>
                    <a:pt x="2019" y="250"/>
                  </a:lnTo>
                  <a:lnTo>
                    <a:pt x="2007" y="245"/>
                  </a:lnTo>
                  <a:lnTo>
                    <a:pt x="2003" y="243"/>
                  </a:lnTo>
                  <a:lnTo>
                    <a:pt x="1998" y="243"/>
                  </a:lnTo>
                  <a:lnTo>
                    <a:pt x="1196" y="39"/>
                  </a:lnTo>
                  <a:lnTo>
                    <a:pt x="1196" y="39"/>
                  </a:lnTo>
                  <a:close/>
                </a:path>
              </a:pathLst>
            </a:custGeom>
            <a:solidFill>
              <a:srgbClr val="339933"/>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33"/>
            <p:cNvSpPr>
              <a:spLocks/>
            </p:cNvSpPr>
            <p:nvPr/>
          </p:nvSpPr>
          <p:spPr bwMode="auto">
            <a:xfrm>
              <a:off x="3911899" y="3024148"/>
              <a:ext cx="2532508" cy="1193717"/>
            </a:xfrm>
            <a:custGeom>
              <a:avLst/>
              <a:gdLst>
                <a:gd name="T0" fmla="*/ 37 w 1326"/>
                <a:gd name="T1" fmla="*/ 51 h 562"/>
                <a:gd name="T2" fmla="*/ 19 w 1326"/>
                <a:gd name="T3" fmla="*/ 102 h 562"/>
                <a:gd name="T4" fmla="*/ 7 w 1326"/>
                <a:gd name="T5" fmla="*/ 151 h 562"/>
                <a:gd name="T6" fmla="*/ 5 w 1326"/>
                <a:gd name="T7" fmla="*/ 185 h 562"/>
                <a:gd name="T8" fmla="*/ 3 w 1326"/>
                <a:gd name="T9" fmla="*/ 220 h 562"/>
                <a:gd name="T10" fmla="*/ 0 w 1326"/>
                <a:gd name="T11" fmla="*/ 252 h 562"/>
                <a:gd name="T12" fmla="*/ 3 w 1326"/>
                <a:gd name="T13" fmla="*/ 282 h 562"/>
                <a:gd name="T14" fmla="*/ 14 w 1326"/>
                <a:gd name="T15" fmla="*/ 319 h 562"/>
                <a:gd name="T16" fmla="*/ 47 w 1326"/>
                <a:gd name="T17" fmla="*/ 368 h 562"/>
                <a:gd name="T18" fmla="*/ 88 w 1326"/>
                <a:gd name="T19" fmla="*/ 407 h 562"/>
                <a:gd name="T20" fmla="*/ 130 w 1326"/>
                <a:gd name="T21" fmla="*/ 432 h 562"/>
                <a:gd name="T22" fmla="*/ 162 w 1326"/>
                <a:gd name="T23" fmla="*/ 451 h 562"/>
                <a:gd name="T24" fmla="*/ 206 w 1326"/>
                <a:gd name="T25" fmla="*/ 474 h 562"/>
                <a:gd name="T26" fmla="*/ 236 w 1326"/>
                <a:gd name="T27" fmla="*/ 485 h 562"/>
                <a:gd name="T28" fmla="*/ 268 w 1326"/>
                <a:gd name="T29" fmla="*/ 499 h 562"/>
                <a:gd name="T30" fmla="*/ 305 w 1326"/>
                <a:gd name="T31" fmla="*/ 513 h 562"/>
                <a:gd name="T32" fmla="*/ 349 w 1326"/>
                <a:gd name="T33" fmla="*/ 527 h 562"/>
                <a:gd name="T34" fmla="*/ 391 w 1326"/>
                <a:gd name="T35" fmla="*/ 538 h 562"/>
                <a:gd name="T36" fmla="*/ 439 w 1326"/>
                <a:gd name="T37" fmla="*/ 548 h 562"/>
                <a:gd name="T38" fmla="*/ 490 w 1326"/>
                <a:gd name="T39" fmla="*/ 555 h 562"/>
                <a:gd name="T40" fmla="*/ 545 w 1326"/>
                <a:gd name="T41" fmla="*/ 562 h 562"/>
                <a:gd name="T42" fmla="*/ 601 w 1326"/>
                <a:gd name="T43" fmla="*/ 562 h 562"/>
                <a:gd name="T44" fmla="*/ 663 w 1326"/>
                <a:gd name="T45" fmla="*/ 559 h 562"/>
                <a:gd name="T46" fmla="*/ 728 w 1326"/>
                <a:gd name="T47" fmla="*/ 555 h 562"/>
                <a:gd name="T48" fmla="*/ 795 w 1326"/>
                <a:gd name="T49" fmla="*/ 543 h 562"/>
                <a:gd name="T50" fmla="*/ 855 w 1326"/>
                <a:gd name="T51" fmla="*/ 527 h 562"/>
                <a:gd name="T52" fmla="*/ 915 w 1326"/>
                <a:gd name="T53" fmla="*/ 513 h 562"/>
                <a:gd name="T54" fmla="*/ 968 w 1326"/>
                <a:gd name="T55" fmla="*/ 497 h 562"/>
                <a:gd name="T56" fmla="*/ 1014 w 1326"/>
                <a:gd name="T57" fmla="*/ 483 h 562"/>
                <a:gd name="T58" fmla="*/ 1058 w 1326"/>
                <a:gd name="T59" fmla="*/ 467 h 562"/>
                <a:gd name="T60" fmla="*/ 1097 w 1326"/>
                <a:gd name="T61" fmla="*/ 453 h 562"/>
                <a:gd name="T62" fmla="*/ 1132 w 1326"/>
                <a:gd name="T63" fmla="*/ 437 h 562"/>
                <a:gd name="T64" fmla="*/ 1169 w 1326"/>
                <a:gd name="T65" fmla="*/ 418 h 562"/>
                <a:gd name="T66" fmla="*/ 1217 w 1326"/>
                <a:gd name="T67" fmla="*/ 388 h 562"/>
                <a:gd name="T68" fmla="*/ 1252 w 1326"/>
                <a:gd name="T69" fmla="*/ 356 h 562"/>
                <a:gd name="T70" fmla="*/ 1284 w 1326"/>
                <a:gd name="T71" fmla="*/ 321 h 562"/>
                <a:gd name="T72" fmla="*/ 1303 w 1326"/>
                <a:gd name="T73" fmla="*/ 284 h 562"/>
                <a:gd name="T74" fmla="*/ 1314 w 1326"/>
                <a:gd name="T75" fmla="*/ 248 h 562"/>
                <a:gd name="T76" fmla="*/ 1321 w 1326"/>
                <a:gd name="T77" fmla="*/ 206 h 562"/>
                <a:gd name="T78" fmla="*/ 1324 w 1326"/>
                <a:gd name="T79" fmla="*/ 162 h 562"/>
                <a:gd name="T80" fmla="*/ 1321 w 1326"/>
                <a:gd name="T81" fmla="*/ 120 h 562"/>
                <a:gd name="T82" fmla="*/ 1314 w 1326"/>
                <a:gd name="T83" fmla="*/ 84 h 562"/>
                <a:gd name="T84" fmla="*/ 1301 w 1326"/>
                <a:gd name="T85" fmla="*/ 49 h 562"/>
                <a:gd name="T86" fmla="*/ 1273 w 1326"/>
                <a:gd name="T87" fmla="*/ 19 h 562"/>
                <a:gd name="T88" fmla="*/ 1243 w 1326"/>
                <a:gd name="T89" fmla="*/ 5 h 562"/>
                <a:gd name="T90" fmla="*/ 1206 w 1326"/>
                <a:gd name="T91" fmla="*/ 0 h 562"/>
                <a:gd name="T92" fmla="*/ 1164 w 1326"/>
                <a:gd name="T93" fmla="*/ 0 h 562"/>
                <a:gd name="T94" fmla="*/ 1123 w 1326"/>
                <a:gd name="T95" fmla="*/ 5 h 562"/>
                <a:gd name="T96" fmla="*/ 1084 w 1326"/>
                <a:gd name="T97" fmla="*/ 7 h 562"/>
                <a:gd name="T98" fmla="*/ 1047 w 1326"/>
                <a:gd name="T99" fmla="*/ 14 h 562"/>
                <a:gd name="T100" fmla="*/ 56 w 1326"/>
                <a:gd name="T101" fmla="*/ 2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26" h="562">
                  <a:moveTo>
                    <a:pt x="56" y="26"/>
                  </a:moveTo>
                  <a:lnTo>
                    <a:pt x="49" y="33"/>
                  </a:lnTo>
                  <a:lnTo>
                    <a:pt x="44" y="42"/>
                  </a:lnTo>
                  <a:lnTo>
                    <a:pt x="37" y="51"/>
                  </a:lnTo>
                  <a:lnTo>
                    <a:pt x="33" y="65"/>
                  </a:lnTo>
                  <a:lnTo>
                    <a:pt x="28" y="77"/>
                  </a:lnTo>
                  <a:lnTo>
                    <a:pt x="23" y="88"/>
                  </a:lnTo>
                  <a:lnTo>
                    <a:pt x="19" y="102"/>
                  </a:lnTo>
                  <a:lnTo>
                    <a:pt x="17" y="116"/>
                  </a:lnTo>
                  <a:lnTo>
                    <a:pt x="12" y="130"/>
                  </a:lnTo>
                  <a:lnTo>
                    <a:pt x="10" y="144"/>
                  </a:lnTo>
                  <a:lnTo>
                    <a:pt x="7" y="151"/>
                  </a:lnTo>
                  <a:lnTo>
                    <a:pt x="7" y="160"/>
                  </a:lnTo>
                  <a:lnTo>
                    <a:pt x="7" y="169"/>
                  </a:lnTo>
                  <a:lnTo>
                    <a:pt x="7" y="176"/>
                  </a:lnTo>
                  <a:lnTo>
                    <a:pt x="5" y="185"/>
                  </a:lnTo>
                  <a:lnTo>
                    <a:pt x="5" y="194"/>
                  </a:lnTo>
                  <a:lnTo>
                    <a:pt x="3" y="201"/>
                  </a:lnTo>
                  <a:lnTo>
                    <a:pt x="3" y="211"/>
                  </a:lnTo>
                  <a:lnTo>
                    <a:pt x="3" y="220"/>
                  </a:lnTo>
                  <a:lnTo>
                    <a:pt x="3" y="227"/>
                  </a:lnTo>
                  <a:lnTo>
                    <a:pt x="3" y="236"/>
                  </a:lnTo>
                  <a:lnTo>
                    <a:pt x="3" y="245"/>
                  </a:lnTo>
                  <a:lnTo>
                    <a:pt x="0" y="252"/>
                  </a:lnTo>
                  <a:lnTo>
                    <a:pt x="0" y="259"/>
                  </a:lnTo>
                  <a:lnTo>
                    <a:pt x="0" y="266"/>
                  </a:lnTo>
                  <a:lnTo>
                    <a:pt x="3" y="275"/>
                  </a:lnTo>
                  <a:lnTo>
                    <a:pt x="3" y="282"/>
                  </a:lnTo>
                  <a:lnTo>
                    <a:pt x="5" y="291"/>
                  </a:lnTo>
                  <a:lnTo>
                    <a:pt x="7" y="298"/>
                  </a:lnTo>
                  <a:lnTo>
                    <a:pt x="10" y="305"/>
                  </a:lnTo>
                  <a:lnTo>
                    <a:pt x="14" y="319"/>
                  </a:lnTo>
                  <a:lnTo>
                    <a:pt x="21" y="333"/>
                  </a:lnTo>
                  <a:lnTo>
                    <a:pt x="28" y="344"/>
                  </a:lnTo>
                  <a:lnTo>
                    <a:pt x="37" y="358"/>
                  </a:lnTo>
                  <a:lnTo>
                    <a:pt x="47" y="368"/>
                  </a:lnTo>
                  <a:lnTo>
                    <a:pt x="56" y="379"/>
                  </a:lnTo>
                  <a:lnTo>
                    <a:pt x="65" y="388"/>
                  </a:lnTo>
                  <a:lnTo>
                    <a:pt x="79" y="400"/>
                  </a:lnTo>
                  <a:lnTo>
                    <a:pt x="88" y="407"/>
                  </a:lnTo>
                  <a:lnTo>
                    <a:pt x="102" y="416"/>
                  </a:lnTo>
                  <a:lnTo>
                    <a:pt x="111" y="423"/>
                  </a:lnTo>
                  <a:lnTo>
                    <a:pt x="125" y="430"/>
                  </a:lnTo>
                  <a:lnTo>
                    <a:pt x="130" y="432"/>
                  </a:lnTo>
                  <a:lnTo>
                    <a:pt x="137" y="435"/>
                  </a:lnTo>
                  <a:lnTo>
                    <a:pt x="144" y="439"/>
                  </a:lnTo>
                  <a:lnTo>
                    <a:pt x="155" y="446"/>
                  </a:lnTo>
                  <a:lnTo>
                    <a:pt x="162" y="451"/>
                  </a:lnTo>
                  <a:lnTo>
                    <a:pt x="176" y="458"/>
                  </a:lnTo>
                  <a:lnTo>
                    <a:pt x="187" y="462"/>
                  </a:lnTo>
                  <a:lnTo>
                    <a:pt x="201" y="472"/>
                  </a:lnTo>
                  <a:lnTo>
                    <a:pt x="206" y="474"/>
                  </a:lnTo>
                  <a:lnTo>
                    <a:pt x="213" y="476"/>
                  </a:lnTo>
                  <a:lnTo>
                    <a:pt x="220" y="478"/>
                  </a:lnTo>
                  <a:lnTo>
                    <a:pt x="229" y="483"/>
                  </a:lnTo>
                  <a:lnTo>
                    <a:pt x="236" y="485"/>
                  </a:lnTo>
                  <a:lnTo>
                    <a:pt x="243" y="490"/>
                  </a:lnTo>
                  <a:lnTo>
                    <a:pt x="252" y="492"/>
                  </a:lnTo>
                  <a:lnTo>
                    <a:pt x="261" y="497"/>
                  </a:lnTo>
                  <a:lnTo>
                    <a:pt x="268" y="499"/>
                  </a:lnTo>
                  <a:lnTo>
                    <a:pt x="278" y="504"/>
                  </a:lnTo>
                  <a:lnTo>
                    <a:pt x="287" y="508"/>
                  </a:lnTo>
                  <a:lnTo>
                    <a:pt x="298" y="511"/>
                  </a:lnTo>
                  <a:lnTo>
                    <a:pt x="305" y="513"/>
                  </a:lnTo>
                  <a:lnTo>
                    <a:pt x="317" y="518"/>
                  </a:lnTo>
                  <a:lnTo>
                    <a:pt x="326" y="522"/>
                  </a:lnTo>
                  <a:lnTo>
                    <a:pt x="338" y="525"/>
                  </a:lnTo>
                  <a:lnTo>
                    <a:pt x="349" y="527"/>
                  </a:lnTo>
                  <a:lnTo>
                    <a:pt x="358" y="532"/>
                  </a:lnTo>
                  <a:lnTo>
                    <a:pt x="370" y="532"/>
                  </a:lnTo>
                  <a:lnTo>
                    <a:pt x="379" y="536"/>
                  </a:lnTo>
                  <a:lnTo>
                    <a:pt x="391" y="538"/>
                  </a:lnTo>
                  <a:lnTo>
                    <a:pt x="402" y="541"/>
                  </a:lnTo>
                  <a:lnTo>
                    <a:pt x="416" y="543"/>
                  </a:lnTo>
                  <a:lnTo>
                    <a:pt x="428" y="545"/>
                  </a:lnTo>
                  <a:lnTo>
                    <a:pt x="439" y="548"/>
                  </a:lnTo>
                  <a:lnTo>
                    <a:pt x="451" y="550"/>
                  </a:lnTo>
                  <a:lnTo>
                    <a:pt x="465" y="552"/>
                  </a:lnTo>
                  <a:lnTo>
                    <a:pt x="478" y="555"/>
                  </a:lnTo>
                  <a:lnTo>
                    <a:pt x="490" y="555"/>
                  </a:lnTo>
                  <a:lnTo>
                    <a:pt x="504" y="557"/>
                  </a:lnTo>
                  <a:lnTo>
                    <a:pt x="518" y="557"/>
                  </a:lnTo>
                  <a:lnTo>
                    <a:pt x="534" y="562"/>
                  </a:lnTo>
                  <a:lnTo>
                    <a:pt x="545" y="562"/>
                  </a:lnTo>
                  <a:lnTo>
                    <a:pt x="559" y="562"/>
                  </a:lnTo>
                  <a:lnTo>
                    <a:pt x="573" y="562"/>
                  </a:lnTo>
                  <a:lnTo>
                    <a:pt x="589" y="562"/>
                  </a:lnTo>
                  <a:lnTo>
                    <a:pt x="601" y="562"/>
                  </a:lnTo>
                  <a:lnTo>
                    <a:pt x="617" y="562"/>
                  </a:lnTo>
                  <a:lnTo>
                    <a:pt x="633" y="562"/>
                  </a:lnTo>
                  <a:lnTo>
                    <a:pt x="649" y="562"/>
                  </a:lnTo>
                  <a:lnTo>
                    <a:pt x="663" y="559"/>
                  </a:lnTo>
                  <a:lnTo>
                    <a:pt x="679" y="559"/>
                  </a:lnTo>
                  <a:lnTo>
                    <a:pt x="696" y="557"/>
                  </a:lnTo>
                  <a:lnTo>
                    <a:pt x="712" y="557"/>
                  </a:lnTo>
                  <a:lnTo>
                    <a:pt x="728" y="555"/>
                  </a:lnTo>
                  <a:lnTo>
                    <a:pt x="746" y="550"/>
                  </a:lnTo>
                  <a:lnTo>
                    <a:pt x="762" y="548"/>
                  </a:lnTo>
                  <a:lnTo>
                    <a:pt x="779" y="545"/>
                  </a:lnTo>
                  <a:lnTo>
                    <a:pt x="795" y="543"/>
                  </a:lnTo>
                  <a:lnTo>
                    <a:pt x="811" y="538"/>
                  </a:lnTo>
                  <a:lnTo>
                    <a:pt x="827" y="534"/>
                  </a:lnTo>
                  <a:lnTo>
                    <a:pt x="841" y="532"/>
                  </a:lnTo>
                  <a:lnTo>
                    <a:pt x="855" y="527"/>
                  </a:lnTo>
                  <a:lnTo>
                    <a:pt x="871" y="525"/>
                  </a:lnTo>
                  <a:lnTo>
                    <a:pt x="887" y="520"/>
                  </a:lnTo>
                  <a:lnTo>
                    <a:pt x="903" y="518"/>
                  </a:lnTo>
                  <a:lnTo>
                    <a:pt x="915" y="513"/>
                  </a:lnTo>
                  <a:lnTo>
                    <a:pt x="929" y="508"/>
                  </a:lnTo>
                  <a:lnTo>
                    <a:pt x="943" y="504"/>
                  </a:lnTo>
                  <a:lnTo>
                    <a:pt x="956" y="502"/>
                  </a:lnTo>
                  <a:lnTo>
                    <a:pt x="968" y="497"/>
                  </a:lnTo>
                  <a:lnTo>
                    <a:pt x="980" y="495"/>
                  </a:lnTo>
                  <a:lnTo>
                    <a:pt x="991" y="490"/>
                  </a:lnTo>
                  <a:lnTo>
                    <a:pt x="1005" y="488"/>
                  </a:lnTo>
                  <a:lnTo>
                    <a:pt x="1014" y="483"/>
                  </a:lnTo>
                  <a:lnTo>
                    <a:pt x="1026" y="478"/>
                  </a:lnTo>
                  <a:lnTo>
                    <a:pt x="1037" y="474"/>
                  </a:lnTo>
                  <a:lnTo>
                    <a:pt x="1049" y="472"/>
                  </a:lnTo>
                  <a:lnTo>
                    <a:pt x="1058" y="467"/>
                  </a:lnTo>
                  <a:lnTo>
                    <a:pt x="1067" y="465"/>
                  </a:lnTo>
                  <a:lnTo>
                    <a:pt x="1079" y="460"/>
                  </a:lnTo>
                  <a:lnTo>
                    <a:pt x="1088" y="458"/>
                  </a:lnTo>
                  <a:lnTo>
                    <a:pt x="1097" y="453"/>
                  </a:lnTo>
                  <a:lnTo>
                    <a:pt x="1107" y="448"/>
                  </a:lnTo>
                  <a:lnTo>
                    <a:pt x="1114" y="444"/>
                  </a:lnTo>
                  <a:lnTo>
                    <a:pt x="1125" y="441"/>
                  </a:lnTo>
                  <a:lnTo>
                    <a:pt x="1132" y="437"/>
                  </a:lnTo>
                  <a:lnTo>
                    <a:pt x="1139" y="435"/>
                  </a:lnTo>
                  <a:lnTo>
                    <a:pt x="1148" y="430"/>
                  </a:lnTo>
                  <a:lnTo>
                    <a:pt x="1157" y="428"/>
                  </a:lnTo>
                  <a:lnTo>
                    <a:pt x="1169" y="418"/>
                  </a:lnTo>
                  <a:lnTo>
                    <a:pt x="1183" y="409"/>
                  </a:lnTo>
                  <a:lnTo>
                    <a:pt x="1194" y="402"/>
                  </a:lnTo>
                  <a:lnTo>
                    <a:pt x="1206" y="395"/>
                  </a:lnTo>
                  <a:lnTo>
                    <a:pt x="1217" y="388"/>
                  </a:lnTo>
                  <a:lnTo>
                    <a:pt x="1229" y="379"/>
                  </a:lnTo>
                  <a:lnTo>
                    <a:pt x="1236" y="372"/>
                  </a:lnTo>
                  <a:lnTo>
                    <a:pt x="1247" y="365"/>
                  </a:lnTo>
                  <a:lnTo>
                    <a:pt x="1252" y="356"/>
                  </a:lnTo>
                  <a:lnTo>
                    <a:pt x="1261" y="349"/>
                  </a:lnTo>
                  <a:lnTo>
                    <a:pt x="1268" y="342"/>
                  </a:lnTo>
                  <a:lnTo>
                    <a:pt x="1275" y="335"/>
                  </a:lnTo>
                  <a:lnTo>
                    <a:pt x="1284" y="321"/>
                  </a:lnTo>
                  <a:lnTo>
                    <a:pt x="1294" y="310"/>
                  </a:lnTo>
                  <a:lnTo>
                    <a:pt x="1296" y="301"/>
                  </a:lnTo>
                  <a:lnTo>
                    <a:pt x="1301" y="291"/>
                  </a:lnTo>
                  <a:lnTo>
                    <a:pt x="1303" y="284"/>
                  </a:lnTo>
                  <a:lnTo>
                    <a:pt x="1308" y="278"/>
                  </a:lnTo>
                  <a:lnTo>
                    <a:pt x="1310" y="266"/>
                  </a:lnTo>
                  <a:lnTo>
                    <a:pt x="1312" y="257"/>
                  </a:lnTo>
                  <a:lnTo>
                    <a:pt x="1314" y="248"/>
                  </a:lnTo>
                  <a:lnTo>
                    <a:pt x="1317" y="238"/>
                  </a:lnTo>
                  <a:lnTo>
                    <a:pt x="1317" y="227"/>
                  </a:lnTo>
                  <a:lnTo>
                    <a:pt x="1319" y="215"/>
                  </a:lnTo>
                  <a:lnTo>
                    <a:pt x="1321" y="206"/>
                  </a:lnTo>
                  <a:lnTo>
                    <a:pt x="1321" y="194"/>
                  </a:lnTo>
                  <a:lnTo>
                    <a:pt x="1321" y="183"/>
                  </a:lnTo>
                  <a:lnTo>
                    <a:pt x="1324" y="174"/>
                  </a:lnTo>
                  <a:lnTo>
                    <a:pt x="1324" y="162"/>
                  </a:lnTo>
                  <a:lnTo>
                    <a:pt x="1326" y="153"/>
                  </a:lnTo>
                  <a:lnTo>
                    <a:pt x="1324" y="141"/>
                  </a:lnTo>
                  <a:lnTo>
                    <a:pt x="1321" y="132"/>
                  </a:lnTo>
                  <a:lnTo>
                    <a:pt x="1321" y="120"/>
                  </a:lnTo>
                  <a:lnTo>
                    <a:pt x="1321" y="111"/>
                  </a:lnTo>
                  <a:lnTo>
                    <a:pt x="1317" y="102"/>
                  </a:lnTo>
                  <a:lnTo>
                    <a:pt x="1317" y="90"/>
                  </a:lnTo>
                  <a:lnTo>
                    <a:pt x="1314" y="84"/>
                  </a:lnTo>
                  <a:lnTo>
                    <a:pt x="1312" y="74"/>
                  </a:lnTo>
                  <a:lnTo>
                    <a:pt x="1308" y="65"/>
                  </a:lnTo>
                  <a:lnTo>
                    <a:pt x="1305" y="56"/>
                  </a:lnTo>
                  <a:lnTo>
                    <a:pt x="1301" y="49"/>
                  </a:lnTo>
                  <a:lnTo>
                    <a:pt x="1298" y="42"/>
                  </a:lnTo>
                  <a:lnTo>
                    <a:pt x="1289" y="30"/>
                  </a:lnTo>
                  <a:lnTo>
                    <a:pt x="1280" y="24"/>
                  </a:lnTo>
                  <a:lnTo>
                    <a:pt x="1273" y="19"/>
                  </a:lnTo>
                  <a:lnTo>
                    <a:pt x="1268" y="14"/>
                  </a:lnTo>
                  <a:lnTo>
                    <a:pt x="1259" y="12"/>
                  </a:lnTo>
                  <a:lnTo>
                    <a:pt x="1252" y="7"/>
                  </a:lnTo>
                  <a:lnTo>
                    <a:pt x="1243" y="5"/>
                  </a:lnTo>
                  <a:lnTo>
                    <a:pt x="1234" y="5"/>
                  </a:lnTo>
                  <a:lnTo>
                    <a:pt x="1224" y="3"/>
                  </a:lnTo>
                  <a:lnTo>
                    <a:pt x="1217" y="3"/>
                  </a:lnTo>
                  <a:lnTo>
                    <a:pt x="1206" y="0"/>
                  </a:lnTo>
                  <a:lnTo>
                    <a:pt x="1197" y="0"/>
                  </a:lnTo>
                  <a:lnTo>
                    <a:pt x="1185" y="0"/>
                  </a:lnTo>
                  <a:lnTo>
                    <a:pt x="1174" y="0"/>
                  </a:lnTo>
                  <a:lnTo>
                    <a:pt x="1164" y="0"/>
                  </a:lnTo>
                  <a:lnTo>
                    <a:pt x="1153" y="0"/>
                  </a:lnTo>
                  <a:lnTo>
                    <a:pt x="1144" y="3"/>
                  </a:lnTo>
                  <a:lnTo>
                    <a:pt x="1134" y="5"/>
                  </a:lnTo>
                  <a:lnTo>
                    <a:pt x="1123" y="5"/>
                  </a:lnTo>
                  <a:lnTo>
                    <a:pt x="1114" y="5"/>
                  </a:lnTo>
                  <a:lnTo>
                    <a:pt x="1102" y="7"/>
                  </a:lnTo>
                  <a:lnTo>
                    <a:pt x="1093" y="7"/>
                  </a:lnTo>
                  <a:lnTo>
                    <a:pt x="1084" y="7"/>
                  </a:lnTo>
                  <a:lnTo>
                    <a:pt x="1074" y="10"/>
                  </a:lnTo>
                  <a:lnTo>
                    <a:pt x="1067" y="12"/>
                  </a:lnTo>
                  <a:lnTo>
                    <a:pt x="1060" y="14"/>
                  </a:lnTo>
                  <a:lnTo>
                    <a:pt x="1047" y="14"/>
                  </a:lnTo>
                  <a:lnTo>
                    <a:pt x="1037" y="17"/>
                  </a:lnTo>
                  <a:lnTo>
                    <a:pt x="1033" y="19"/>
                  </a:lnTo>
                  <a:lnTo>
                    <a:pt x="1030" y="19"/>
                  </a:lnTo>
                  <a:lnTo>
                    <a:pt x="56" y="26"/>
                  </a:lnTo>
                  <a:lnTo>
                    <a:pt x="56" y="26"/>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41"/>
            <p:cNvSpPr>
              <a:spLocks/>
            </p:cNvSpPr>
            <p:nvPr/>
          </p:nvSpPr>
          <p:spPr bwMode="auto">
            <a:xfrm>
              <a:off x="4072330" y="2524996"/>
              <a:ext cx="1587116" cy="996181"/>
            </a:xfrm>
            <a:custGeom>
              <a:avLst/>
              <a:gdLst>
                <a:gd name="T0" fmla="*/ 249 w 831"/>
                <a:gd name="T1" fmla="*/ 51 h 469"/>
                <a:gd name="T2" fmla="*/ 214 w 831"/>
                <a:gd name="T3" fmla="*/ 69 h 469"/>
                <a:gd name="T4" fmla="*/ 170 w 831"/>
                <a:gd name="T5" fmla="*/ 97 h 469"/>
                <a:gd name="T6" fmla="*/ 127 w 831"/>
                <a:gd name="T7" fmla="*/ 129 h 469"/>
                <a:gd name="T8" fmla="*/ 83 w 831"/>
                <a:gd name="T9" fmla="*/ 164 h 469"/>
                <a:gd name="T10" fmla="*/ 46 w 831"/>
                <a:gd name="T11" fmla="*/ 201 h 469"/>
                <a:gd name="T12" fmla="*/ 16 w 831"/>
                <a:gd name="T13" fmla="*/ 238 h 469"/>
                <a:gd name="T14" fmla="*/ 2 w 831"/>
                <a:gd name="T15" fmla="*/ 275 h 469"/>
                <a:gd name="T16" fmla="*/ 6 w 831"/>
                <a:gd name="T17" fmla="*/ 312 h 469"/>
                <a:gd name="T18" fmla="*/ 43 w 831"/>
                <a:gd name="T19" fmla="*/ 346 h 469"/>
                <a:gd name="T20" fmla="*/ 80 w 831"/>
                <a:gd name="T21" fmla="*/ 365 h 469"/>
                <a:gd name="T22" fmla="*/ 115 w 831"/>
                <a:gd name="T23" fmla="*/ 383 h 469"/>
                <a:gd name="T24" fmla="*/ 152 w 831"/>
                <a:gd name="T25" fmla="*/ 397 h 469"/>
                <a:gd name="T26" fmla="*/ 194 w 831"/>
                <a:gd name="T27" fmla="*/ 411 h 469"/>
                <a:gd name="T28" fmla="*/ 237 w 831"/>
                <a:gd name="T29" fmla="*/ 422 h 469"/>
                <a:gd name="T30" fmla="*/ 281 w 831"/>
                <a:gd name="T31" fmla="*/ 434 h 469"/>
                <a:gd name="T32" fmla="*/ 327 w 831"/>
                <a:gd name="T33" fmla="*/ 443 h 469"/>
                <a:gd name="T34" fmla="*/ 371 w 831"/>
                <a:gd name="T35" fmla="*/ 452 h 469"/>
                <a:gd name="T36" fmla="*/ 413 w 831"/>
                <a:gd name="T37" fmla="*/ 459 h 469"/>
                <a:gd name="T38" fmla="*/ 454 w 831"/>
                <a:gd name="T39" fmla="*/ 464 h 469"/>
                <a:gd name="T40" fmla="*/ 489 w 831"/>
                <a:gd name="T41" fmla="*/ 466 h 469"/>
                <a:gd name="T42" fmla="*/ 524 w 831"/>
                <a:gd name="T43" fmla="*/ 466 h 469"/>
                <a:gd name="T44" fmla="*/ 572 w 831"/>
                <a:gd name="T45" fmla="*/ 464 h 469"/>
                <a:gd name="T46" fmla="*/ 630 w 831"/>
                <a:gd name="T47" fmla="*/ 459 h 469"/>
                <a:gd name="T48" fmla="*/ 681 w 831"/>
                <a:gd name="T49" fmla="*/ 450 h 469"/>
                <a:gd name="T50" fmla="*/ 729 w 831"/>
                <a:gd name="T51" fmla="*/ 439 h 469"/>
                <a:gd name="T52" fmla="*/ 769 w 831"/>
                <a:gd name="T53" fmla="*/ 427 h 469"/>
                <a:gd name="T54" fmla="*/ 799 w 831"/>
                <a:gd name="T55" fmla="*/ 411 h 469"/>
                <a:gd name="T56" fmla="*/ 829 w 831"/>
                <a:gd name="T57" fmla="*/ 381 h 469"/>
                <a:gd name="T58" fmla="*/ 803 w 831"/>
                <a:gd name="T59" fmla="*/ 346 h 469"/>
                <a:gd name="T60" fmla="*/ 757 w 831"/>
                <a:gd name="T61" fmla="*/ 325 h 469"/>
                <a:gd name="T62" fmla="*/ 706 w 831"/>
                <a:gd name="T63" fmla="*/ 307 h 469"/>
                <a:gd name="T64" fmla="*/ 672 w 831"/>
                <a:gd name="T65" fmla="*/ 298 h 469"/>
                <a:gd name="T66" fmla="*/ 639 w 831"/>
                <a:gd name="T67" fmla="*/ 286 h 469"/>
                <a:gd name="T68" fmla="*/ 605 w 831"/>
                <a:gd name="T69" fmla="*/ 275 h 469"/>
                <a:gd name="T70" fmla="*/ 570 w 831"/>
                <a:gd name="T71" fmla="*/ 263 h 469"/>
                <a:gd name="T72" fmla="*/ 531 w 831"/>
                <a:gd name="T73" fmla="*/ 249 h 469"/>
                <a:gd name="T74" fmla="*/ 480 w 831"/>
                <a:gd name="T75" fmla="*/ 222 h 469"/>
                <a:gd name="T76" fmla="*/ 450 w 831"/>
                <a:gd name="T77" fmla="*/ 196 h 469"/>
                <a:gd name="T78" fmla="*/ 441 w 831"/>
                <a:gd name="T79" fmla="*/ 164 h 469"/>
                <a:gd name="T80" fmla="*/ 443 w 831"/>
                <a:gd name="T81" fmla="*/ 120 h 469"/>
                <a:gd name="T82" fmla="*/ 450 w 831"/>
                <a:gd name="T83" fmla="*/ 83 h 469"/>
                <a:gd name="T84" fmla="*/ 461 w 831"/>
                <a:gd name="T85" fmla="*/ 35 h 469"/>
                <a:gd name="T86" fmla="*/ 454 w 831"/>
                <a:gd name="T87" fmla="*/ 4 h 469"/>
                <a:gd name="T88" fmla="*/ 418 w 831"/>
                <a:gd name="T89" fmla="*/ 0 h 469"/>
                <a:gd name="T90" fmla="*/ 378 w 831"/>
                <a:gd name="T91" fmla="*/ 2 h 469"/>
                <a:gd name="T92" fmla="*/ 332 w 831"/>
                <a:gd name="T93" fmla="*/ 16 h 469"/>
                <a:gd name="T94" fmla="*/ 286 w 831"/>
                <a:gd name="T95" fmla="*/ 35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31" h="469">
                  <a:moveTo>
                    <a:pt x="274" y="41"/>
                  </a:moveTo>
                  <a:lnTo>
                    <a:pt x="265" y="41"/>
                  </a:lnTo>
                  <a:lnTo>
                    <a:pt x="258" y="46"/>
                  </a:lnTo>
                  <a:lnTo>
                    <a:pt x="249" y="51"/>
                  </a:lnTo>
                  <a:lnTo>
                    <a:pt x="242" y="55"/>
                  </a:lnTo>
                  <a:lnTo>
                    <a:pt x="233" y="60"/>
                  </a:lnTo>
                  <a:lnTo>
                    <a:pt x="224" y="65"/>
                  </a:lnTo>
                  <a:lnTo>
                    <a:pt x="214" y="69"/>
                  </a:lnTo>
                  <a:lnTo>
                    <a:pt x="205" y="76"/>
                  </a:lnTo>
                  <a:lnTo>
                    <a:pt x="194" y="81"/>
                  </a:lnTo>
                  <a:lnTo>
                    <a:pt x="182" y="88"/>
                  </a:lnTo>
                  <a:lnTo>
                    <a:pt x="170" y="97"/>
                  </a:lnTo>
                  <a:lnTo>
                    <a:pt x="159" y="104"/>
                  </a:lnTo>
                  <a:lnTo>
                    <a:pt x="150" y="111"/>
                  </a:lnTo>
                  <a:lnTo>
                    <a:pt x="138" y="120"/>
                  </a:lnTo>
                  <a:lnTo>
                    <a:pt x="127" y="129"/>
                  </a:lnTo>
                  <a:lnTo>
                    <a:pt x="117" y="138"/>
                  </a:lnTo>
                  <a:lnTo>
                    <a:pt x="103" y="145"/>
                  </a:lnTo>
                  <a:lnTo>
                    <a:pt x="94" y="155"/>
                  </a:lnTo>
                  <a:lnTo>
                    <a:pt x="83" y="164"/>
                  </a:lnTo>
                  <a:lnTo>
                    <a:pt x="73" y="171"/>
                  </a:lnTo>
                  <a:lnTo>
                    <a:pt x="64" y="180"/>
                  </a:lnTo>
                  <a:lnTo>
                    <a:pt x="53" y="189"/>
                  </a:lnTo>
                  <a:lnTo>
                    <a:pt x="46" y="201"/>
                  </a:lnTo>
                  <a:lnTo>
                    <a:pt x="39" y="210"/>
                  </a:lnTo>
                  <a:lnTo>
                    <a:pt x="30" y="217"/>
                  </a:lnTo>
                  <a:lnTo>
                    <a:pt x="23" y="228"/>
                  </a:lnTo>
                  <a:lnTo>
                    <a:pt x="16" y="238"/>
                  </a:lnTo>
                  <a:lnTo>
                    <a:pt x="11" y="247"/>
                  </a:lnTo>
                  <a:lnTo>
                    <a:pt x="6" y="256"/>
                  </a:lnTo>
                  <a:lnTo>
                    <a:pt x="4" y="265"/>
                  </a:lnTo>
                  <a:lnTo>
                    <a:pt x="2" y="275"/>
                  </a:lnTo>
                  <a:lnTo>
                    <a:pt x="2" y="286"/>
                  </a:lnTo>
                  <a:lnTo>
                    <a:pt x="0" y="293"/>
                  </a:lnTo>
                  <a:lnTo>
                    <a:pt x="2" y="302"/>
                  </a:lnTo>
                  <a:lnTo>
                    <a:pt x="6" y="312"/>
                  </a:lnTo>
                  <a:lnTo>
                    <a:pt x="13" y="321"/>
                  </a:lnTo>
                  <a:lnTo>
                    <a:pt x="20" y="330"/>
                  </a:lnTo>
                  <a:lnTo>
                    <a:pt x="32" y="337"/>
                  </a:lnTo>
                  <a:lnTo>
                    <a:pt x="43" y="346"/>
                  </a:lnTo>
                  <a:lnTo>
                    <a:pt x="60" y="353"/>
                  </a:lnTo>
                  <a:lnTo>
                    <a:pt x="64" y="358"/>
                  </a:lnTo>
                  <a:lnTo>
                    <a:pt x="71" y="362"/>
                  </a:lnTo>
                  <a:lnTo>
                    <a:pt x="80" y="365"/>
                  </a:lnTo>
                  <a:lnTo>
                    <a:pt x="87" y="369"/>
                  </a:lnTo>
                  <a:lnTo>
                    <a:pt x="97" y="374"/>
                  </a:lnTo>
                  <a:lnTo>
                    <a:pt x="106" y="379"/>
                  </a:lnTo>
                  <a:lnTo>
                    <a:pt x="115" y="383"/>
                  </a:lnTo>
                  <a:lnTo>
                    <a:pt x="124" y="386"/>
                  </a:lnTo>
                  <a:lnTo>
                    <a:pt x="133" y="390"/>
                  </a:lnTo>
                  <a:lnTo>
                    <a:pt x="143" y="395"/>
                  </a:lnTo>
                  <a:lnTo>
                    <a:pt x="152" y="397"/>
                  </a:lnTo>
                  <a:lnTo>
                    <a:pt x="163" y="402"/>
                  </a:lnTo>
                  <a:lnTo>
                    <a:pt x="173" y="404"/>
                  </a:lnTo>
                  <a:lnTo>
                    <a:pt x="184" y="409"/>
                  </a:lnTo>
                  <a:lnTo>
                    <a:pt x="194" y="411"/>
                  </a:lnTo>
                  <a:lnTo>
                    <a:pt x="207" y="416"/>
                  </a:lnTo>
                  <a:lnTo>
                    <a:pt x="217" y="416"/>
                  </a:lnTo>
                  <a:lnTo>
                    <a:pt x="228" y="420"/>
                  </a:lnTo>
                  <a:lnTo>
                    <a:pt x="237" y="422"/>
                  </a:lnTo>
                  <a:lnTo>
                    <a:pt x="249" y="427"/>
                  </a:lnTo>
                  <a:lnTo>
                    <a:pt x="260" y="427"/>
                  </a:lnTo>
                  <a:lnTo>
                    <a:pt x="270" y="432"/>
                  </a:lnTo>
                  <a:lnTo>
                    <a:pt x="281" y="434"/>
                  </a:lnTo>
                  <a:lnTo>
                    <a:pt x="295" y="436"/>
                  </a:lnTo>
                  <a:lnTo>
                    <a:pt x="304" y="439"/>
                  </a:lnTo>
                  <a:lnTo>
                    <a:pt x="316" y="441"/>
                  </a:lnTo>
                  <a:lnTo>
                    <a:pt x="327" y="443"/>
                  </a:lnTo>
                  <a:lnTo>
                    <a:pt x="339" y="446"/>
                  </a:lnTo>
                  <a:lnTo>
                    <a:pt x="348" y="448"/>
                  </a:lnTo>
                  <a:lnTo>
                    <a:pt x="360" y="450"/>
                  </a:lnTo>
                  <a:lnTo>
                    <a:pt x="371" y="452"/>
                  </a:lnTo>
                  <a:lnTo>
                    <a:pt x="383" y="455"/>
                  </a:lnTo>
                  <a:lnTo>
                    <a:pt x="392" y="455"/>
                  </a:lnTo>
                  <a:lnTo>
                    <a:pt x="404" y="459"/>
                  </a:lnTo>
                  <a:lnTo>
                    <a:pt x="413" y="459"/>
                  </a:lnTo>
                  <a:lnTo>
                    <a:pt x="424" y="462"/>
                  </a:lnTo>
                  <a:lnTo>
                    <a:pt x="434" y="462"/>
                  </a:lnTo>
                  <a:lnTo>
                    <a:pt x="443" y="462"/>
                  </a:lnTo>
                  <a:lnTo>
                    <a:pt x="454" y="464"/>
                  </a:lnTo>
                  <a:lnTo>
                    <a:pt x="464" y="466"/>
                  </a:lnTo>
                  <a:lnTo>
                    <a:pt x="473" y="466"/>
                  </a:lnTo>
                  <a:lnTo>
                    <a:pt x="482" y="466"/>
                  </a:lnTo>
                  <a:lnTo>
                    <a:pt x="489" y="466"/>
                  </a:lnTo>
                  <a:lnTo>
                    <a:pt x="501" y="466"/>
                  </a:lnTo>
                  <a:lnTo>
                    <a:pt x="508" y="466"/>
                  </a:lnTo>
                  <a:lnTo>
                    <a:pt x="515" y="466"/>
                  </a:lnTo>
                  <a:lnTo>
                    <a:pt x="524" y="466"/>
                  </a:lnTo>
                  <a:lnTo>
                    <a:pt x="533" y="469"/>
                  </a:lnTo>
                  <a:lnTo>
                    <a:pt x="545" y="466"/>
                  </a:lnTo>
                  <a:lnTo>
                    <a:pt x="561" y="466"/>
                  </a:lnTo>
                  <a:lnTo>
                    <a:pt x="572" y="464"/>
                  </a:lnTo>
                  <a:lnTo>
                    <a:pt x="588" y="464"/>
                  </a:lnTo>
                  <a:lnTo>
                    <a:pt x="600" y="462"/>
                  </a:lnTo>
                  <a:lnTo>
                    <a:pt x="614" y="459"/>
                  </a:lnTo>
                  <a:lnTo>
                    <a:pt x="630" y="459"/>
                  </a:lnTo>
                  <a:lnTo>
                    <a:pt x="644" y="457"/>
                  </a:lnTo>
                  <a:lnTo>
                    <a:pt x="655" y="455"/>
                  </a:lnTo>
                  <a:lnTo>
                    <a:pt x="669" y="452"/>
                  </a:lnTo>
                  <a:lnTo>
                    <a:pt x="681" y="450"/>
                  </a:lnTo>
                  <a:lnTo>
                    <a:pt x="692" y="448"/>
                  </a:lnTo>
                  <a:lnTo>
                    <a:pt x="704" y="443"/>
                  </a:lnTo>
                  <a:lnTo>
                    <a:pt x="718" y="443"/>
                  </a:lnTo>
                  <a:lnTo>
                    <a:pt x="729" y="439"/>
                  </a:lnTo>
                  <a:lnTo>
                    <a:pt x="741" y="436"/>
                  </a:lnTo>
                  <a:lnTo>
                    <a:pt x="750" y="434"/>
                  </a:lnTo>
                  <a:lnTo>
                    <a:pt x="759" y="429"/>
                  </a:lnTo>
                  <a:lnTo>
                    <a:pt x="769" y="427"/>
                  </a:lnTo>
                  <a:lnTo>
                    <a:pt x="775" y="422"/>
                  </a:lnTo>
                  <a:lnTo>
                    <a:pt x="782" y="418"/>
                  </a:lnTo>
                  <a:lnTo>
                    <a:pt x="792" y="416"/>
                  </a:lnTo>
                  <a:lnTo>
                    <a:pt x="799" y="411"/>
                  </a:lnTo>
                  <a:lnTo>
                    <a:pt x="806" y="409"/>
                  </a:lnTo>
                  <a:lnTo>
                    <a:pt x="815" y="397"/>
                  </a:lnTo>
                  <a:lnTo>
                    <a:pt x="824" y="390"/>
                  </a:lnTo>
                  <a:lnTo>
                    <a:pt x="829" y="381"/>
                  </a:lnTo>
                  <a:lnTo>
                    <a:pt x="831" y="372"/>
                  </a:lnTo>
                  <a:lnTo>
                    <a:pt x="826" y="362"/>
                  </a:lnTo>
                  <a:lnTo>
                    <a:pt x="815" y="351"/>
                  </a:lnTo>
                  <a:lnTo>
                    <a:pt x="803" y="346"/>
                  </a:lnTo>
                  <a:lnTo>
                    <a:pt x="796" y="342"/>
                  </a:lnTo>
                  <a:lnTo>
                    <a:pt x="785" y="337"/>
                  </a:lnTo>
                  <a:lnTo>
                    <a:pt x="773" y="332"/>
                  </a:lnTo>
                  <a:lnTo>
                    <a:pt x="757" y="325"/>
                  </a:lnTo>
                  <a:lnTo>
                    <a:pt x="743" y="321"/>
                  </a:lnTo>
                  <a:lnTo>
                    <a:pt x="729" y="314"/>
                  </a:lnTo>
                  <a:lnTo>
                    <a:pt x="715" y="312"/>
                  </a:lnTo>
                  <a:lnTo>
                    <a:pt x="706" y="307"/>
                  </a:lnTo>
                  <a:lnTo>
                    <a:pt x="697" y="305"/>
                  </a:lnTo>
                  <a:lnTo>
                    <a:pt x="690" y="300"/>
                  </a:lnTo>
                  <a:lnTo>
                    <a:pt x="681" y="300"/>
                  </a:lnTo>
                  <a:lnTo>
                    <a:pt x="672" y="298"/>
                  </a:lnTo>
                  <a:lnTo>
                    <a:pt x="665" y="293"/>
                  </a:lnTo>
                  <a:lnTo>
                    <a:pt x="655" y="291"/>
                  </a:lnTo>
                  <a:lnTo>
                    <a:pt x="648" y="291"/>
                  </a:lnTo>
                  <a:lnTo>
                    <a:pt x="639" y="286"/>
                  </a:lnTo>
                  <a:lnTo>
                    <a:pt x="630" y="282"/>
                  </a:lnTo>
                  <a:lnTo>
                    <a:pt x="621" y="279"/>
                  </a:lnTo>
                  <a:lnTo>
                    <a:pt x="612" y="279"/>
                  </a:lnTo>
                  <a:lnTo>
                    <a:pt x="605" y="275"/>
                  </a:lnTo>
                  <a:lnTo>
                    <a:pt x="595" y="272"/>
                  </a:lnTo>
                  <a:lnTo>
                    <a:pt x="586" y="268"/>
                  </a:lnTo>
                  <a:lnTo>
                    <a:pt x="579" y="268"/>
                  </a:lnTo>
                  <a:lnTo>
                    <a:pt x="570" y="263"/>
                  </a:lnTo>
                  <a:lnTo>
                    <a:pt x="561" y="261"/>
                  </a:lnTo>
                  <a:lnTo>
                    <a:pt x="554" y="259"/>
                  </a:lnTo>
                  <a:lnTo>
                    <a:pt x="547" y="254"/>
                  </a:lnTo>
                  <a:lnTo>
                    <a:pt x="531" y="249"/>
                  </a:lnTo>
                  <a:lnTo>
                    <a:pt x="517" y="242"/>
                  </a:lnTo>
                  <a:lnTo>
                    <a:pt x="503" y="235"/>
                  </a:lnTo>
                  <a:lnTo>
                    <a:pt x="491" y="228"/>
                  </a:lnTo>
                  <a:lnTo>
                    <a:pt x="480" y="222"/>
                  </a:lnTo>
                  <a:lnTo>
                    <a:pt x="471" y="217"/>
                  </a:lnTo>
                  <a:lnTo>
                    <a:pt x="461" y="210"/>
                  </a:lnTo>
                  <a:lnTo>
                    <a:pt x="454" y="203"/>
                  </a:lnTo>
                  <a:lnTo>
                    <a:pt x="450" y="196"/>
                  </a:lnTo>
                  <a:lnTo>
                    <a:pt x="448" y="189"/>
                  </a:lnTo>
                  <a:lnTo>
                    <a:pt x="443" y="182"/>
                  </a:lnTo>
                  <a:lnTo>
                    <a:pt x="443" y="173"/>
                  </a:lnTo>
                  <a:lnTo>
                    <a:pt x="441" y="164"/>
                  </a:lnTo>
                  <a:lnTo>
                    <a:pt x="441" y="157"/>
                  </a:lnTo>
                  <a:lnTo>
                    <a:pt x="438" y="143"/>
                  </a:lnTo>
                  <a:lnTo>
                    <a:pt x="443" y="129"/>
                  </a:lnTo>
                  <a:lnTo>
                    <a:pt x="443" y="120"/>
                  </a:lnTo>
                  <a:lnTo>
                    <a:pt x="443" y="111"/>
                  </a:lnTo>
                  <a:lnTo>
                    <a:pt x="443" y="104"/>
                  </a:lnTo>
                  <a:lnTo>
                    <a:pt x="448" y="97"/>
                  </a:lnTo>
                  <a:lnTo>
                    <a:pt x="450" y="83"/>
                  </a:lnTo>
                  <a:lnTo>
                    <a:pt x="454" y="71"/>
                  </a:lnTo>
                  <a:lnTo>
                    <a:pt x="457" y="55"/>
                  </a:lnTo>
                  <a:lnTo>
                    <a:pt x="461" y="46"/>
                  </a:lnTo>
                  <a:lnTo>
                    <a:pt x="461" y="35"/>
                  </a:lnTo>
                  <a:lnTo>
                    <a:pt x="464" y="25"/>
                  </a:lnTo>
                  <a:lnTo>
                    <a:pt x="461" y="16"/>
                  </a:lnTo>
                  <a:lnTo>
                    <a:pt x="459" y="9"/>
                  </a:lnTo>
                  <a:lnTo>
                    <a:pt x="454" y="4"/>
                  </a:lnTo>
                  <a:lnTo>
                    <a:pt x="448" y="2"/>
                  </a:lnTo>
                  <a:lnTo>
                    <a:pt x="438" y="0"/>
                  </a:lnTo>
                  <a:lnTo>
                    <a:pt x="429" y="0"/>
                  </a:lnTo>
                  <a:lnTo>
                    <a:pt x="418" y="0"/>
                  </a:lnTo>
                  <a:lnTo>
                    <a:pt x="411" y="0"/>
                  </a:lnTo>
                  <a:lnTo>
                    <a:pt x="399" y="0"/>
                  </a:lnTo>
                  <a:lnTo>
                    <a:pt x="390" y="2"/>
                  </a:lnTo>
                  <a:lnTo>
                    <a:pt x="378" y="2"/>
                  </a:lnTo>
                  <a:lnTo>
                    <a:pt x="367" y="7"/>
                  </a:lnTo>
                  <a:lnTo>
                    <a:pt x="355" y="9"/>
                  </a:lnTo>
                  <a:lnTo>
                    <a:pt x="344" y="14"/>
                  </a:lnTo>
                  <a:lnTo>
                    <a:pt x="332" y="16"/>
                  </a:lnTo>
                  <a:lnTo>
                    <a:pt x="321" y="21"/>
                  </a:lnTo>
                  <a:lnTo>
                    <a:pt x="309" y="25"/>
                  </a:lnTo>
                  <a:lnTo>
                    <a:pt x="297" y="30"/>
                  </a:lnTo>
                  <a:lnTo>
                    <a:pt x="286" y="35"/>
                  </a:lnTo>
                  <a:lnTo>
                    <a:pt x="274" y="41"/>
                  </a:lnTo>
                  <a:lnTo>
                    <a:pt x="274" y="41"/>
                  </a:lnTo>
                  <a:close/>
                </a:path>
              </a:pathLst>
            </a:custGeom>
            <a:solidFill>
              <a:schemeClr val="bg2">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34"/>
            <p:cNvSpPr>
              <a:spLocks/>
            </p:cNvSpPr>
            <p:nvPr/>
          </p:nvSpPr>
          <p:spPr bwMode="auto">
            <a:xfrm>
              <a:off x="3911899" y="2323211"/>
              <a:ext cx="2391177" cy="1333905"/>
            </a:xfrm>
            <a:custGeom>
              <a:avLst/>
              <a:gdLst>
                <a:gd name="T0" fmla="*/ 1181 w 1252"/>
                <a:gd name="T1" fmla="*/ 455 h 628"/>
                <a:gd name="T2" fmla="*/ 1224 w 1252"/>
                <a:gd name="T3" fmla="*/ 414 h 628"/>
                <a:gd name="T4" fmla="*/ 1243 w 1252"/>
                <a:gd name="T5" fmla="*/ 379 h 628"/>
                <a:gd name="T6" fmla="*/ 1250 w 1252"/>
                <a:gd name="T7" fmla="*/ 344 h 628"/>
                <a:gd name="T8" fmla="*/ 1247 w 1252"/>
                <a:gd name="T9" fmla="*/ 303 h 628"/>
                <a:gd name="T10" fmla="*/ 1229 w 1252"/>
                <a:gd name="T11" fmla="*/ 257 h 628"/>
                <a:gd name="T12" fmla="*/ 1194 w 1252"/>
                <a:gd name="T13" fmla="*/ 203 h 628"/>
                <a:gd name="T14" fmla="*/ 1146 w 1252"/>
                <a:gd name="T15" fmla="*/ 150 h 628"/>
                <a:gd name="T16" fmla="*/ 1107 w 1252"/>
                <a:gd name="T17" fmla="*/ 120 h 628"/>
                <a:gd name="T18" fmla="*/ 1072 w 1252"/>
                <a:gd name="T19" fmla="*/ 97 h 628"/>
                <a:gd name="T20" fmla="*/ 1033 w 1252"/>
                <a:gd name="T21" fmla="*/ 76 h 628"/>
                <a:gd name="T22" fmla="*/ 991 w 1252"/>
                <a:gd name="T23" fmla="*/ 58 h 628"/>
                <a:gd name="T24" fmla="*/ 947 w 1252"/>
                <a:gd name="T25" fmla="*/ 39 h 628"/>
                <a:gd name="T26" fmla="*/ 899 w 1252"/>
                <a:gd name="T27" fmla="*/ 26 h 628"/>
                <a:gd name="T28" fmla="*/ 846 w 1252"/>
                <a:gd name="T29" fmla="*/ 14 h 628"/>
                <a:gd name="T30" fmla="*/ 790 w 1252"/>
                <a:gd name="T31" fmla="*/ 5 h 628"/>
                <a:gd name="T32" fmla="*/ 730 w 1252"/>
                <a:gd name="T33" fmla="*/ 0 h 628"/>
                <a:gd name="T34" fmla="*/ 665 w 1252"/>
                <a:gd name="T35" fmla="*/ 0 h 628"/>
                <a:gd name="T36" fmla="*/ 601 w 1252"/>
                <a:gd name="T37" fmla="*/ 5 h 628"/>
                <a:gd name="T38" fmla="*/ 532 w 1252"/>
                <a:gd name="T39" fmla="*/ 12 h 628"/>
                <a:gd name="T40" fmla="*/ 460 w 1252"/>
                <a:gd name="T41" fmla="*/ 23 h 628"/>
                <a:gd name="T42" fmla="*/ 395 w 1252"/>
                <a:gd name="T43" fmla="*/ 39 h 628"/>
                <a:gd name="T44" fmla="*/ 331 w 1252"/>
                <a:gd name="T45" fmla="*/ 56 h 628"/>
                <a:gd name="T46" fmla="*/ 275 w 1252"/>
                <a:gd name="T47" fmla="*/ 74 h 628"/>
                <a:gd name="T48" fmla="*/ 224 w 1252"/>
                <a:gd name="T49" fmla="*/ 95 h 628"/>
                <a:gd name="T50" fmla="*/ 181 w 1252"/>
                <a:gd name="T51" fmla="*/ 116 h 628"/>
                <a:gd name="T52" fmla="*/ 139 w 1252"/>
                <a:gd name="T53" fmla="*/ 141 h 628"/>
                <a:gd name="T54" fmla="*/ 104 w 1252"/>
                <a:gd name="T55" fmla="*/ 166 h 628"/>
                <a:gd name="T56" fmla="*/ 72 w 1252"/>
                <a:gd name="T57" fmla="*/ 192 h 628"/>
                <a:gd name="T58" fmla="*/ 33 w 1252"/>
                <a:gd name="T59" fmla="*/ 240 h 628"/>
                <a:gd name="T60" fmla="*/ 5 w 1252"/>
                <a:gd name="T61" fmla="*/ 298 h 628"/>
                <a:gd name="T62" fmla="*/ 0 w 1252"/>
                <a:gd name="T63" fmla="*/ 351 h 628"/>
                <a:gd name="T64" fmla="*/ 3 w 1252"/>
                <a:gd name="T65" fmla="*/ 381 h 628"/>
                <a:gd name="T66" fmla="*/ 17 w 1252"/>
                <a:gd name="T67" fmla="*/ 420 h 628"/>
                <a:gd name="T68" fmla="*/ 53 w 1252"/>
                <a:gd name="T69" fmla="*/ 467 h 628"/>
                <a:gd name="T70" fmla="*/ 86 w 1252"/>
                <a:gd name="T71" fmla="*/ 492 h 628"/>
                <a:gd name="T72" fmla="*/ 125 w 1252"/>
                <a:gd name="T73" fmla="*/ 513 h 628"/>
                <a:gd name="T74" fmla="*/ 169 w 1252"/>
                <a:gd name="T75" fmla="*/ 536 h 628"/>
                <a:gd name="T76" fmla="*/ 220 w 1252"/>
                <a:gd name="T77" fmla="*/ 557 h 628"/>
                <a:gd name="T78" fmla="*/ 271 w 1252"/>
                <a:gd name="T79" fmla="*/ 573 h 628"/>
                <a:gd name="T80" fmla="*/ 326 w 1252"/>
                <a:gd name="T81" fmla="*/ 589 h 628"/>
                <a:gd name="T82" fmla="*/ 384 w 1252"/>
                <a:gd name="T83" fmla="*/ 601 h 628"/>
                <a:gd name="T84" fmla="*/ 444 w 1252"/>
                <a:gd name="T85" fmla="*/ 610 h 628"/>
                <a:gd name="T86" fmla="*/ 502 w 1252"/>
                <a:gd name="T87" fmla="*/ 619 h 628"/>
                <a:gd name="T88" fmla="*/ 564 w 1252"/>
                <a:gd name="T89" fmla="*/ 626 h 628"/>
                <a:gd name="T90" fmla="*/ 622 w 1252"/>
                <a:gd name="T91" fmla="*/ 628 h 628"/>
                <a:gd name="T92" fmla="*/ 679 w 1252"/>
                <a:gd name="T93" fmla="*/ 628 h 628"/>
                <a:gd name="T94" fmla="*/ 735 w 1252"/>
                <a:gd name="T95" fmla="*/ 626 h 628"/>
                <a:gd name="T96" fmla="*/ 786 w 1252"/>
                <a:gd name="T97" fmla="*/ 619 h 628"/>
                <a:gd name="T98" fmla="*/ 829 w 1252"/>
                <a:gd name="T99" fmla="*/ 610 h 628"/>
                <a:gd name="T100" fmla="*/ 873 w 1252"/>
                <a:gd name="T101" fmla="*/ 601 h 628"/>
                <a:gd name="T102" fmla="*/ 913 w 1252"/>
                <a:gd name="T103" fmla="*/ 589 h 628"/>
                <a:gd name="T104" fmla="*/ 950 w 1252"/>
                <a:gd name="T105" fmla="*/ 578 h 628"/>
                <a:gd name="T106" fmla="*/ 982 w 1252"/>
                <a:gd name="T107" fmla="*/ 564 h 628"/>
                <a:gd name="T108" fmla="*/ 1021 w 1252"/>
                <a:gd name="T109" fmla="*/ 550 h 628"/>
                <a:gd name="T110" fmla="*/ 1070 w 1252"/>
                <a:gd name="T111" fmla="*/ 527 h 628"/>
                <a:gd name="T112" fmla="*/ 1107 w 1252"/>
                <a:gd name="T113" fmla="*/ 506 h 628"/>
                <a:gd name="T114" fmla="*/ 1137 w 1252"/>
                <a:gd name="T115" fmla="*/ 485 h 628"/>
                <a:gd name="T116" fmla="*/ 1150 w 1252"/>
                <a:gd name="T117" fmla="*/ 476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2" h="628">
                  <a:moveTo>
                    <a:pt x="1150" y="476"/>
                  </a:moveTo>
                  <a:lnTo>
                    <a:pt x="1160" y="469"/>
                  </a:lnTo>
                  <a:lnTo>
                    <a:pt x="1169" y="464"/>
                  </a:lnTo>
                  <a:lnTo>
                    <a:pt x="1181" y="455"/>
                  </a:lnTo>
                  <a:lnTo>
                    <a:pt x="1192" y="448"/>
                  </a:lnTo>
                  <a:lnTo>
                    <a:pt x="1204" y="439"/>
                  </a:lnTo>
                  <a:lnTo>
                    <a:pt x="1215" y="427"/>
                  </a:lnTo>
                  <a:lnTo>
                    <a:pt x="1224" y="414"/>
                  </a:lnTo>
                  <a:lnTo>
                    <a:pt x="1234" y="402"/>
                  </a:lnTo>
                  <a:lnTo>
                    <a:pt x="1236" y="395"/>
                  </a:lnTo>
                  <a:lnTo>
                    <a:pt x="1241" y="388"/>
                  </a:lnTo>
                  <a:lnTo>
                    <a:pt x="1243" y="379"/>
                  </a:lnTo>
                  <a:lnTo>
                    <a:pt x="1247" y="372"/>
                  </a:lnTo>
                  <a:lnTo>
                    <a:pt x="1247" y="363"/>
                  </a:lnTo>
                  <a:lnTo>
                    <a:pt x="1250" y="354"/>
                  </a:lnTo>
                  <a:lnTo>
                    <a:pt x="1250" y="344"/>
                  </a:lnTo>
                  <a:lnTo>
                    <a:pt x="1252" y="337"/>
                  </a:lnTo>
                  <a:lnTo>
                    <a:pt x="1250" y="326"/>
                  </a:lnTo>
                  <a:lnTo>
                    <a:pt x="1250" y="314"/>
                  </a:lnTo>
                  <a:lnTo>
                    <a:pt x="1247" y="303"/>
                  </a:lnTo>
                  <a:lnTo>
                    <a:pt x="1243" y="293"/>
                  </a:lnTo>
                  <a:lnTo>
                    <a:pt x="1238" y="280"/>
                  </a:lnTo>
                  <a:lnTo>
                    <a:pt x="1236" y="270"/>
                  </a:lnTo>
                  <a:lnTo>
                    <a:pt x="1229" y="257"/>
                  </a:lnTo>
                  <a:lnTo>
                    <a:pt x="1224" y="245"/>
                  </a:lnTo>
                  <a:lnTo>
                    <a:pt x="1215" y="231"/>
                  </a:lnTo>
                  <a:lnTo>
                    <a:pt x="1206" y="217"/>
                  </a:lnTo>
                  <a:lnTo>
                    <a:pt x="1194" y="203"/>
                  </a:lnTo>
                  <a:lnTo>
                    <a:pt x="1185" y="192"/>
                  </a:lnTo>
                  <a:lnTo>
                    <a:pt x="1171" y="176"/>
                  </a:lnTo>
                  <a:lnTo>
                    <a:pt x="1160" y="164"/>
                  </a:lnTo>
                  <a:lnTo>
                    <a:pt x="1146" y="150"/>
                  </a:lnTo>
                  <a:lnTo>
                    <a:pt x="1132" y="141"/>
                  </a:lnTo>
                  <a:lnTo>
                    <a:pt x="1125" y="134"/>
                  </a:lnTo>
                  <a:lnTo>
                    <a:pt x="1116" y="127"/>
                  </a:lnTo>
                  <a:lnTo>
                    <a:pt x="1107" y="120"/>
                  </a:lnTo>
                  <a:lnTo>
                    <a:pt x="1100" y="116"/>
                  </a:lnTo>
                  <a:lnTo>
                    <a:pt x="1088" y="109"/>
                  </a:lnTo>
                  <a:lnTo>
                    <a:pt x="1081" y="102"/>
                  </a:lnTo>
                  <a:lnTo>
                    <a:pt x="1072" y="97"/>
                  </a:lnTo>
                  <a:lnTo>
                    <a:pt x="1065" y="93"/>
                  </a:lnTo>
                  <a:lnTo>
                    <a:pt x="1053" y="86"/>
                  </a:lnTo>
                  <a:lnTo>
                    <a:pt x="1044" y="81"/>
                  </a:lnTo>
                  <a:lnTo>
                    <a:pt x="1033" y="76"/>
                  </a:lnTo>
                  <a:lnTo>
                    <a:pt x="1023" y="72"/>
                  </a:lnTo>
                  <a:lnTo>
                    <a:pt x="1014" y="67"/>
                  </a:lnTo>
                  <a:lnTo>
                    <a:pt x="1003" y="63"/>
                  </a:lnTo>
                  <a:lnTo>
                    <a:pt x="991" y="58"/>
                  </a:lnTo>
                  <a:lnTo>
                    <a:pt x="982" y="53"/>
                  </a:lnTo>
                  <a:lnTo>
                    <a:pt x="970" y="49"/>
                  </a:lnTo>
                  <a:lnTo>
                    <a:pt x="959" y="44"/>
                  </a:lnTo>
                  <a:lnTo>
                    <a:pt x="947" y="39"/>
                  </a:lnTo>
                  <a:lnTo>
                    <a:pt x="936" y="37"/>
                  </a:lnTo>
                  <a:lnTo>
                    <a:pt x="924" y="33"/>
                  </a:lnTo>
                  <a:lnTo>
                    <a:pt x="910" y="30"/>
                  </a:lnTo>
                  <a:lnTo>
                    <a:pt x="899" y="26"/>
                  </a:lnTo>
                  <a:lnTo>
                    <a:pt x="885" y="23"/>
                  </a:lnTo>
                  <a:lnTo>
                    <a:pt x="871" y="19"/>
                  </a:lnTo>
                  <a:lnTo>
                    <a:pt x="859" y="16"/>
                  </a:lnTo>
                  <a:lnTo>
                    <a:pt x="846" y="14"/>
                  </a:lnTo>
                  <a:lnTo>
                    <a:pt x="832" y="12"/>
                  </a:lnTo>
                  <a:lnTo>
                    <a:pt x="818" y="7"/>
                  </a:lnTo>
                  <a:lnTo>
                    <a:pt x="804" y="7"/>
                  </a:lnTo>
                  <a:lnTo>
                    <a:pt x="790" y="5"/>
                  </a:lnTo>
                  <a:lnTo>
                    <a:pt x="776" y="5"/>
                  </a:lnTo>
                  <a:lnTo>
                    <a:pt x="760" y="2"/>
                  </a:lnTo>
                  <a:lnTo>
                    <a:pt x="746" y="0"/>
                  </a:lnTo>
                  <a:lnTo>
                    <a:pt x="730" y="0"/>
                  </a:lnTo>
                  <a:lnTo>
                    <a:pt x="714" y="0"/>
                  </a:lnTo>
                  <a:lnTo>
                    <a:pt x="698" y="0"/>
                  </a:lnTo>
                  <a:lnTo>
                    <a:pt x="682" y="0"/>
                  </a:lnTo>
                  <a:lnTo>
                    <a:pt x="665" y="0"/>
                  </a:lnTo>
                  <a:lnTo>
                    <a:pt x="652" y="2"/>
                  </a:lnTo>
                  <a:lnTo>
                    <a:pt x="633" y="2"/>
                  </a:lnTo>
                  <a:lnTo>
                    <a:pt x="617" y="2"/>
                  </a:lnTo>
                  <a:lnTo>
                    <a:pt x="601" y="5"/>
                  </a:lnTo>
                  <a:lnTo>
                    <a:pt x="585" y="7"/>
                  </a:lnTo>
                  <a:lnTo>
                    <a:pt x="566" y="7"/>
                  </a:lnTo>
                  <a:lnTo>
                    <a:pt x="548" y="9"/>
                  </a:lnTo>
                  <a:lnTo>
                    <a:pt x="532" y="12"/>
                  </a:lnTo>
                  <a:lnTo>
                    <a:pt x="515" y="16"/>
                  </a:lnTo>
                  <a:lnTo>
                    <a:pt x="495" y="19"/>
                  </a:lnTo>
                  <a:lnTo>
                    <a:pt x="476" y="21"/>
                  </a:lnTo>
                  <a:lnTo>
                    <a:pt x="460" y="23"/>
                  </a:lnTo>
                  <a:lnTo>
                    <a:pt x="444" y="28"/>
                  </a:lnTo>
                  <a:lnTo>
                    <a:pt x="428" y="30"/>
                  </a:lnTo>
                  <a:lnTo>
                    <a:pt x="409" y="35"/>
                  </a:lnTo>
                  <a:lnTo>
                    <a:pt x="395" y="39"/>
                  </a:lnTo>
                  <a:lnTo>
                    <a:pt x="379" y="44"/>
                  </a:lnTo>
                  <a:lnTo>
                    <a:pt x="363" y="46"/>
                  </a:lnTo>
                  <a:lnTo>
                    <a:pt x="347" y="51"/>
                  </a:lnTo>
                  <a:lnTo>
                    <a:pt x="331" y="56"/>
                  </a:lnTo>
                  <a:lnTo>
                    <a:pt x="319" y="60"/>
                  </a:lnTo>
                  <a:lnTo>
                    <a:pt x="303" y="65"/>
                  </a:lnTo>
                  <a:lnTo>
                    <a:pt x="289" y="69"/>
                  </a:lnTo>
                  <a:lnTo>
                    <a:pt x="275" y="74"/>
                  </a:lnTo>
                  <a:lnTo>
                    <a:pt x="264" y="79"/>
                  </a:lnTo>
                  <a:lnTo>
                    <a:pt x="250" y="83"/>
                  </a:lnTo>
                  <a:lnTo>
                    <a:pt x="236" y="88"/>
                  </a:lnTo>
                  <a:lnTo>
                    <a:pt x="224" y="95"/>
                  </a:lnTo>
                  <a:lnTo>
                    <a:pt x="213" y="99"/>
                  </a:lnTo>
                  <a:lnTo>
                    <a:pt x="201" y="104"/>
                  </a:lnTo>
                  <a:lnTo>
                    <a:pt x="190" y="111"/>
                  </a:lnTo>
                  <a:lnTo>
                    <a:pt x="181" y="116"/>
                  </a:lnTo>
                  <a:lnTo>
                    <a:pt x="169" y="123"/>
                  </a:lnTo>
                  <a:lnTo>
                    <a:pt x="157" y="127"/>
                  </a:lnTo>
                  <a:lnTo>
                    <a:pt x="148" y="134"/>
                  </a:lnTo>
                  <a:lnTo>
                    <a:pt x="139" y="141"/>
                  </a:lnTo>
                  <a:lnTo>
                    <a:pt x="130" y="148"/>
                  </a:lnTo>
                  <a:lnTo>
                    <a:pt x="120" y="153"/>
                  </a:lnTo>
                  <a:lnTo>
                    <a:pt x="111" y="160"/>
                  </a:lnTo>
                  <a:lnTo>
                    <a:pt x="104" y="166"/>
                  </a:lnTo>
                  <a:lnTo>
                    <a:pt x="97" y="173"/>
                  </a:lnTo>
                  <a:lnTo>
                    <a:pt x="88" y="180"/>
                  </a:lnTo>
                  <a:lnTo>
                    <a:pt x="79" y="187"/>
                  </a:lnTo>
                  <a:lnTo>
                    <a:pt x="72" y="192"/>
                  </a:lnTo>
                  <a:lnTo>
                    <a:pt x="67" y="199"/>
                  </a:lnTo>
                  <a:lnTo>
                    <a:pt x="53" y="213"/>
                  </a:lnTo>
                  <a:lnTo>
                    <a:pt x="44" y="226"/>
                  </a:lnTo>
                  <a:lnTo>
                    <a:pt x="33" y="240"/>
                  </a:lnTo>
                  <a:lnTo>
                    <a:pt x="23" y="257"/>
                  </a:lnTo>
                  <a:lnTo>
                    <a:pt x="14" y="270"/>
                  </a:lnTo>
                  <a:lnTo>
                    <a:pt x="12" y="284"/>
                  </a:lnTo>
                  <a:lnTo>
                    <a:pt x="5" y="298"/>
                  </a:lnTo>
                  <a:lnTo>
                    <a:pt x="3" y="314"/>
                  </a:lnTo>
                  <a:lnTo>
                    <a:pt x="0" y="328"/>
                  </a:lnTo>
                  <a:lnTo>
                    <a:pt x="0" y="344"/>
                  </a:lnTo>
                  <a:lnTo>
                    <a:pt x="0" y="351"/>
                  </a:lnTo>
                  <a:lnTo>
                    <a:pt x="0" y="358"/>
                  </a:lnTo>
                  <a:lnTo>
                    <a:pt x="0" y="367"/>
                  </a:lnTo>
                  <a:lnTo>
                    <a:pt x="3" y="374"/>
                  </a:lnTo>
                  <a:lnTo>
                    <a:pt x="3" y="381"/>
                  </a:lnTo>
                  <a:lnTo>
                    <a:pt x="5" y="388"/>
                  </a:lnTo>
                  <a:lnTo>
                    <a:pt x="7" y="397"/>
                  </a:lnTo>
                  <a:lnTo>
                    <a:pt x="12" y="407"/>
                  </a:lnTo>
                  <a:lnTo>
                    <a:pt x="17" y="420"/>
                  </a:lnTo>
                  <a:lnTo>
                    <a:pt x="26" y="434"/>
                  </a:lnTo>
                  <a:lnTo>
                    <a:pt x="35" y="446"/>
                  </a:lnTo>
                  <a:lnTo>
                    <a:pt x="49" y="460"/>
                  </a:lnTo>
                  <a:lnTo>
                    <a:pt x="53" y="467"/>
                  </a:lnTo>
                  <a:lnTo>
                    <a:pt x="60" y="474"/>
                  </a:lnTo>
                  <a:lnTo>
                    <a:pt x="70" y="478"/>
                  </a:lnTo>
                  <a:lnTo>
                    <a:pt x="79" y="485"/>
                  </a:lnTo>
                  <a:lnTo>
                    <a:pt x="86" y="492"/>
                  </a:lnTo>
                  <a:lnTo>
                    <a:pt x="95" y="497"/>
                  </a:lnTo>
                  <a:lnTo>
                    <a:pt x="104" y="504"/>
                  </a:lnTo>
                  <a:lnTo>
                    <a:pt x="116" y="511"/>
                  </a:lnTo>
                  <a:lnTo>
                    <a:pt x="125" y="513"/>
                  </a:lnTo>
                  <a:lnTo>
                    <a:pt x="137" y="520"/>
                  </a:lnTo>
                  <a:lnTo>
                    <a:pt x="146" y="524"/>
                  </a:lnTo>
                  <a:lnTo>
                    <a:pt x="157" y="531"/>
                  </a:lnTo>
                  <a:lnTo>
                    <a:pt x="169" y="536"/>
                  </a:lnTo>
                  <a:lnTo>
                    <a:pt x="181" y="541"/>
                  </a:lnTo>
                  <a:lnTo>
                    <a:pt x="194" y="545"/>
                  </a:lnTo>
                  <a:lnTo>
                    <a:pt x="206" y="552"/>
                  </a:lnTo>
                  <a:lnTo>
                    <a:pt x="220" y="557"/>
                  </a:lnTo>
                  <a:lnTo>
                    <a:pt x="231" y="561"/>
                  </a:lnTo>
                  <a:lnTo>
                    <a:pt x="243" y="564"/>
                  </a:lnTo>
                  <a:lnTo>
                    <a:pt x="259" y="568"/>
                  </a:lnTo>
                  <a:lnTo>
                    <a:pt x="271" y="573"/>
                  </a:lnTo>
                  <a:lnTo>
                    <a:pt x="284" y="578"/>
                  </a:lnTo>
                  <a:lnTo>
                    <a:pt x="298" y="582"/>
                  </a:lnTo>
                  <a:lnTo>
                    <a:pt x="314" y="587"/>
                  </a:lnTo>
                  <a:lnTo>
                    <a:pt x="326" y="589"/>
                  </a:lnTo>
                  <a:lnTo>
                    <a:pt x="340" y="591"/>
                  </a:lnTo>
                  <a:lnTo>
                    <a:pt x="354" y="594"/>
                  </a:lnTo>
                  <a:lnTo>
                    <a:pt x="370" y="598"/>
                  </a:lnTo>
                  <a:lnTo>
                    <a:pt x="384" y="601"/>
                  </a:lnTo>
                  <a:lnTo>
                    <a:pt x="400" y="603"/>
                  </a:lnTo>
                  <a:lnTo>
                    <a:pt x="414" y="605"/>
                  </a:lnTo>
                  <a:lnTo>
                    <a:pt x="430" y="610"/>
                  </a:lnTo>
                  <a:lnTo>
                    <a:pt x="444" y="610"/>
                  </a:lnTo>
                  <a:lnTo>
                    <a:pt x="458" y="614"/>
                  </a:lnTo>
                  <a:lnTo>
                    <a:pt x="474" y="614"/>
                  </a:lnTo>
                  <a:lnTo>
                    <a:pt x="488" y="619"/>
                  </a:lnTo>
                  <a:lnTo>
                    <a:pt x="502" y="619"/>
                  </a:lnTo>
                  <a:lnTo>
                    <a:pt x="520" y="621"/>
                  </a:lnTo>
                  <a:lnTo>
                    <a:pt x="534" y="621"/>
                  </a:lnTo>
                  <a:lnTo>
                    <a:pt x="550" y="626"/>
                  </a:lnTo>
                  <a:lnTo>
                    <a:pt x="564" y="626"/>
                  </a:lnTo>
                  <a:lnTo>
                    <a:pt x="578" y="626"/>
                  </a:lnTo>
                  <a:lnTo>
                    <a:pt x="592" y="626"/>
                  </a:lnTo>
                  <a:lnTo>
                    <a:pt x="608" y="628"/>
                  </a:lnTo>
                  <a:lnTo>
                    <a:pt x="622" y="628"/>
                  </a:lnTo>
                  <a:lnTo>
                    <a:pt x="638" y="628"/>
                  </a:lnTo>
                  <a:lnTo>
                    <a:pt x="652" y="628"/>
                  </a:lnTo>
                  <a:lnTo>
                    <a:pt x="665" y="628"/>
                  </a:lnTo>
                  <a:lnTo>
                    <a:pt x="679" y="628"/>
                  </a:lnTo>
                  <a:lnTo>
                    <a:pt x="693" y="628"/>
                  </a:lnTo>
                  <a:lnTo>
                    <a:pt x="707" y="626"/>
                  </a:lnTo>
                  <a:lnTo>
                    <a:pt x="721" y="626"/>
                  </a:lnTo>
                  <a:lnTo>
                    <a:pt x="735" y="626"/>
                  </a:lnTo>
                  <a:lnTo>
                    <a:pt x="746" y="624"/>
                  </a:lnTo>
                  <a:lnTo>
                    <a:pt x="760" y="621"/>
                  </a:lnTo>
                  <a:lnTo>
                    <a:pt x="774" y="621"/>
                  </a:lnTo>
                  <a:lnTo>
                    <a:pt x="786" y="619"/>
                  </a:lnTo>
                  <a:lnTo>
                    <a:pt x="795" y="617"/>
                  </a:lnTo>
                  <a:lnTo>
                    <a:pt x="806" y="614"/>
                  </a:lnTo>
                  <a:lnTo>
                    <a:pt x="820" y="612"/>
                  </a:lnTo>
                  <a:lnTo>
                    <a:pt x="829" y="610"/>
                  </a:lnTo>
                  <a:lnTo>
                    <a:pt x="841" y="608"/>
                  </a:lnTo>
                  <a:lnTo>
                    <a:pt x="853" y="605"/>
                  </a:lnTo>
                  <a:lnTo>
                    <a:pt x="864" y="603"/>
                  </a:lnTo>
                  <a:lnTo>
                    <a:pt x="873" y="601"/>
                  </a:lnTo>
                  <a:lnTo>
                    <a:pt x="883" y="598"/>
                  </a:lnTo>
                  <a:lnTo>
                    <a:pt x="892" y="594"/>
                  </a:lnTo>
                  <a:lnTo>
                    <a:pt x="903" y="594"/>
                  </a:lnTo>
                  <a:lnTo>
                    <a:pt x="913" y="589"/>
                  </a:lnTo>
                  <a:lnTo>
                    <a:pt x="922" y="587"/>
                  </a:lnTo>
                  <a:lnTo>
                    <a:pt x="931" y="582"/>
                  </a:lnTo>
                  <a:lnTo>
                    <a:pt x="943" y="582"/>
                  </a:lnTo>
                  <a:lnTo>
                    <a:pt x="950" y="578"/>
                  </a:lnTo>
                  <a:lnTo>
                    <a:pt x="959" y="575"/>
                  </a:lnTo>
                  <a:lnTo>
                    <a:pt x="968" y="571"/>
                  </a:lnTo>
                  <a:lnTo>
                    <a:pt x="975" y="568"/>
                  </a:lnTo>
                  <a:lnTo>
                    <a:pt x="982" y="564"/>
                  </a:lnTo>
                  <a:lnTo>
                    <a:pt x="991" y="561"/>
                  </a:lnTo>
                  <a:lnTo>
                    <a:pt x="998" y="559"/>
                  </a:lnTo>
                  <a:lnTo>
                    <a:pt x="1007" y="557"/>
                  </a:lnTo>
                  <a:lnTo>
                    <a:pt x="1021" y="550"/>
                  </a:lnTo>
                  <a:lnTo>
                    <a:pt x="1035" y="545"/>
                  </a:lnTo>
                  <a:lnTo>
                    <a:pt x="1047" y="538"/>
                  </a:lnTo>
                  <a:lnTo>
                    <a:pt x="1060" y="534"/>
                  </a:lnTo>
                  <a:lnTo>
                    <a:pt x="1070" y="527"/>
                  </a:lnTo>
                  <a:lnTo>
                    <a:pt x="1081" y="522"/>
                  </a:lnTo>
                  <a:lnTo>
                    <a:pt x="1088" y="515"/>
                  </a:lnTo>
                  <a:lnTo>
                    <a:pt x="1100" y="511"/>
                  </a:lnTo>
                  <a:lnTo>
                    <a:pt x="1107" y="506"/>
                  </a:lnTo>
                  <a:lnTo>
                    <a:pt x="1114" y="499"/>
                  </a:lnTo>
                  <a:lnTo>
                    <a:pt x="1120" y="497"/>
                  </a:lnTo>
                  <a:lnTo>
                    <a:pt x="1127" y="492"/>
                  </a:lnTo>
                  <a:lnTo>
                    <a:pt x="1137" y="485"/>
                  </a:lnTo>
                  <a:lnTo>
                    <a:pt x="1144" y="481"/>
                  </a:lnTo>
                  <a:lnTo>
                    <a:pt x="1148" y="476"/>
                  </a:lnTo>
                  <a:lnTo>
                    <a:pt x="1150" y="476"/>
                  </a:lnTo>
                  <a:lnTo>
                    <a:pt x="1150" y="476"/>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30"/>
            <p:cNvSpPr>
              <a:spLocks/>
            </p:cNvSpPr>
            <p:nvPr/>
          </p:nvSpPr>
          <p:spPr bwMode="auto">
            <a:xfrm>
              <a:off x="3648336" y="3431966"/>
              <a:ext cx="4811003" cy="2546739"/>
            </a:xfrm>
            <a:custGeom>
              <a:avLst/>
              <a:gdLst>
                <a:gd name="T0" fmla="*/ 1390 w 2519"/>
                <a:gd name="T1" fmla="*/ 0 h 1199"/>
                <a:gd name="T2" fmla="*/ 1432 w 2519"/>
                <a:gd name="T3" fmla="*/ 16 h 1199"/>
                <a:gd name="T4" fmla="*/ 1480 w 2519"/>
                <a:gd name="T5" fmla="*/ 39 h 1199"/>
                <a:gd name="T6" fmla="*/ 1543 w 2519"/>
                <a:gd name="T7" fmla="*/ 65 h 1199"/>
                <a:gd name="T8" fmla="*/ 1616 w 2519"/>
                <a:gd name="T9" fmla="*/ 99 h 1199"/>
                <a:gd name="T10" fmla="*/ 1700 w 2519"/>
                <a:gd name="T11" fmla="*/ 139 h 1199"/>
                <a:gd name="T12" fmla="*/ 1785 w 2519"/>
                <a:gd name="T13" fmla="*/ 178 h 1199"/>
                <a:gd name="T14" fmla="*/ 1875 w 2519"/>
                <a:gd name="T15" fmla="*/ 222 h 1199"/>
                <a:gd name="T16" fmla="*/ 1961 w 2519"/>
                <a:gd name="T17" fmla="*/ 266 h 1199"/>
                <a:gd name="T18" fmla="*/ 2048 w 2519"/>
                <a:gd name="T19" fmla="*/ 312 h 1199"/>
                <a:gd name="T20" fmla="*/ 2129 w 2519"/>
                <a:gd name="T21" fmla="*/ 358 h 1199"/>
                <a:gd name="T22" fmla="*/ 2198 w 2519"/>
                <a:gd name="T23" fmla="*/ 402 h 1199"/>
                <a:gd name="T24" fmla="*/ 2258 w 2519"/>
                <a:gd name="T25" fmla="*/ 446 h 1199"/>
                <a:gd name="T26" fmla="*/ 2307 w 2519"/>
                <a:gd name="T27" fmla="*/ 483 h 1199"/>
                <a:gd name="T28" fmla="*/ 2353 w 2519"/>
                <a:gd name="T29" fmla="*/ 515 h 1199"/>
                <a:gd name="T30" fmla="*/ 2397 w 2519"/>
                <a:gd name="T31" fmla="*/ 552 h 1199"/>
                <a:gd name="T32" fmla="*/ 2455 w 2519"/>
                <a:gd name="T33" fmla="*/ 598 h 1199"/>
                <a:gd name="T34" fmla="*/ 2501 w 2519"/>
                <a:gd name="T35" fmla="*/ 644 h 1199"/>
                <a:gd name="T36" fmla="*/ 2503 w 2519"/>
                <a:gd name="T37" fmla="*/ 667 h 1199"/>
                <a:gd name="T38" fmla="*/ 2455 w 2519"/>
                <a:gd name="T39" fmla="*/ 686 h 1199"/>
                <a:gd name="T40" fmla="*/ 2390 w 2519"/>
                <a:gd name="T41" fmla="*/ 702 h 1199"/>
                <a:gd name="T42" fmla="*/ 2330 w 2519"/>
                <a:gd name="T43" fmla="*/ 704 h 1199"/>
                <a:gd name="T44" fmla="*/ 2286 w 2519"/>
                <a:gd name="T45" fmla="*/ 695 h 1199"/>
                <a:gd name="T46" fmla="*/ 2245 w 2519"/>
                <a:gd name="T47" fmla="*/ 693 h 1199"/>
                <a:gd name="T48" fmla="*/ 2196 w 2519"/>
                <a:gd name="T49" fmla="*/ 714 h 1199"/>
                <a:gd name="T50" fmla="*/ 2148 w 2519"/>
                <a:gd name="T51" fmla="*/ 762 h 1199"/>
                <a:gd name="T52" fmla="*/ 2111 w 2519"/>
                <a:gd name="T53" fmla="*/ 799 h 1199"/>
                <a:gd name="T54" fmla="*/ 2071 w 2519"/>
                <a:gd name="T55" fmla="*/ 843 h 1199"/>
                <a:gd name="T56" fmla="*/ 2030 w 2519"/>
                <a:gd name="T57" fmla="*/ 889 h 1199"/>
                <a:gd name="T58" fmla="*/ 1988 w 2519"/>
                <a:gd name="T59" fmla="*/ 938 h 1199"/>
                <a:gd name="T60" fmla="*/ 1949 w 2519"/>
                <a:gd name="T61" fmla="*/ 984 h 1199"/>
                <a:gd name="T62" fmla="*/ 1912 w 2519"/>
                <a:gd name="T63" fmla="*/ 1028 h 1199"/>
                <a:gd name="T64" fmla="*/ 1882 w 2519"/>
                <a:gd name="T65" fmla="*/ 1067 h 1199"/>
                <a:gd name="T66" fmla="*/ 1838 w 2519"/>
                <a:gd name="T67" fmla="*/ 1118 h 1199"/>
                <a:gd name="T68" fmla="*/ 1589 w 2519"/>
                <a:gd name="T69" fmla="*/ 940 h 1199"/>
                <a:gd name="T70" fmla="*/ 1628 w 2519"/>
                <a:gd name="T71" fmla="*/ 912 h 1199"/>
                <a:gd name="T72" fmla="*/ 1679 w 2519"/>
                <a:gd name="T73" fmla="*/ 875 h 1199"/>
                <a:gd name="T74" fmla="*/ 1723 w 2519"/>
                <a:gd name="T75" fmla="*/ 843 h 1199"/>
                <a:gd name="T76" fmla="*/ 1771 w 2519"/>
                <a:gd name="T77" fmla="*/ 806 h 1199"/>
                <a:gd name="T78" fmla="*/ 1820 w 2519"/>
                <a:gd name="T79" fmla="*/ 767 h 1199"/>
                <a:gd name="T80" fmla="*/ 1868 w 2519"/>
                <a:gd name="T81" fmla="*/ 728 h 1199"/>
                <a:gd name="T82" fmla="*/ 1910 w 2519"/>
                <a:gd name="T83" fmla="*/ 693 h 1199"/>
                <a:gd name="T84" fmla="*/ 1954 w 2519"/>
                <a:gd name="T85" fmla="*/ 649 h 1199"/>
                <a:gd name="T86" fmla="*/ 1995 w 2519"/>
                <a:gd name="T87" fmla="*/ 596 h 1199"/>
                <a:gd name="T88" fmla="*/ 1974 w 2519"/>
                <a:gd name="T89" fmla="*/ 545 h 1199"/>
                <a:gd name="T90" fmla="*/ 1928 w 2519"/>
                <a:gd name="T91" fmla="*/ 499 h 1199"/>
                <a:gd name="T92" fmla="*/ 1870 w 2519"/>
                <a:gd name="T93" fmla="*/ 450 h 1199"/>
                <a:gd name="T94" fmla="*/ 1808 w 2519"/>
                <a:gd name="T95" fmla="*/ 409 h 1199"/>
                <a:gd name="T96" fmla="*/ 1746 w 2519"/>
                <a:gd name="T97" fmla="*/ 376 h 1199"/>
                <a:gd name="T98" fmla="*/ 1695 w 2519"/>
                <a:gd name="T99" fmla="*/ 365 h 1199"/>
                <a:gd name="T100" fmla="*/ 1660 w 2519"/>
                <a:gd name="T101" fmla="*/ 374 h 1199"/>
                <a:gd name="T102" fmla="*/ 1593 w 2519"/>
                <a:gd name="T103" fmla="*/ 409 h 1199"/>
                <a:gd name="T104" fmla="*/ 1492 w 2519"/>
                <a:gd name="T105" fmla="*/ 462 h 1199"/>
                <a:gd name="T106" fmla="*/ 1362 w 2519"/>
                <a:gd name="T107" fmla="*/ 534 h 1199"/>
                <a:gd name="T108" fmla="*/ 1212 w 2519"/>
                <a:gd name="T109" fmla="*/ 619 h 1199"/>
                <a:gd name="T110" fmla="*/ 1048 w 2519"/>
                <a:gd name="T111" fmla="*/ 711 h 1199"/>
                <a:gd name="T112" fmla="*/ 884 w 2519"/>
                <a:gd name="T113" fmla="*/ 808 h 1199"/>
                <a:gd name="T114" fmla="*/ 718 w 2519"/>
                <a:gd name="T115" fmla="*/ 901 h 1199"/>
                <a:gd name="T116" fmla="*/ 566 w 2519"/>
                <a:gd name="T117" fmla="*/ 991 h 1199"/>
                <a:gd name="T118" fmla="*/ 432 w 2519"/>
                <a:gd name="T119" fmla="*/ 1072 h 1199"/>
                <a:gd name="T120" fmla="*/ 321 w 2519"/>
                <a:gd name="T121" fmla="*/ 1132 h 1199"/>
                <a:gd name="T122" fmla="*/ 245 w 2519"/>
                <a:gd name="T123" fmla="*/ 1176 h 1199"/>
                <a:gd name="T124" fmla="*/ 0 w 2519"/>
                <a:gd name="T125" fmla="*/ 1048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9" h="1199">
                  <a:moveTo>
                    <a:pt x="339" y="838"/>
                  </a:moveTo>
                  <a:lnTo>
                    <a:pt x="651" y="663"/>
                  </a:lnTo>
                  <a:lnTo>
                    <a:pt x="810" y="326"/>
                  </a:lnTo>
                  <a:lnTo>
                    <a:pt x="1385" y="0"/>
                  </a:lnTo>
                  <a:lnTo>
                    <a:pt x="1390" y="0"/>
                  </a:lnTo>
                  <a:lnTo>
                    <a:pt x="1397" y="2"/>
                  </a:lnTo>
                  <a:lnTo>
                    <a:pt x="1409" y="9"/>
                  </a:lnTo>
                  <a:lnTo>
                    <a:pt x="1416" y="9"/>
                  </a:lnTo>
                  <a:lnTo>
                    <a:pt x="1422" y="14"/>
                  </a:lnTo>
                  <a:lnTo>
                    <a:pt x="1432" y="16"/>
                  </a:lnTo>
                  <a:lnTo>
                    <a:pt x="1439" y="21"/>
                  </a:lnTo>
                  <a:lnTo>
                    <a:pt x="1448" y="25"/>
                  </a:lnTo>
                  <a:lnTo>
                    <a:pt x="1459" y="30"/>
                  </a:lnTo>
                  <a:lnTo>
                    <a:pt x="1469" y="35"/>
                  </a:lnTo>
                  <a:lnTo>
                    <a:pt x="1480" y="39"/>
                  </a:lnTo>
                  <a:lnTo>
                    <a:pt x="1492" y="44"/>
                  </a:lnTo>
                  <a:lnTo>
                    <a:pt x="1503" y="49"/>
                  </a:lnTo>
                  <a:lnTo>
                    <a:pt x="1517" y="53"/>
                  </a:lnTo>
                  <a:lnTo>
                    <a:pt x="1529" y="60"/>
                  </a:lnTo>
                  <a:lnTo>
                    <a:pt x="1543" y="65"/>
                  </a:lnTo>
                  <a:lnTo>
                    <a:pt x="1556" y="72"/>
                  </a:lnTo>
                  <a:lnTo>
                    <a:pt x="1570" y="79"/>
                  </a:lnTo>
                  <a:lnTo>
                    <a:pt x="1586" y="86"/>
                  </a:lnTo>
                  <a:lnTo>
                    <a:pt x="1600" y="92"/>
                  </a:lnTo>
                  <a:lnTo>
                    <a:pt x="1616" y="99"/>
                  </a:lnTo>
                  <a:lnTo>
                    <a:pt x="1633" y="106"/>
                  </a:lnTo>
                  <a:lnTo>
                    <a:pt x="1649" y="113"/>
                  </a:lnTo>
                  <a:lnTo>
                    <a:pt x="1665" y="120"/>
                  </a:lnTo>
                  <a:lnTo>
                    <a:pt x="1681" y="129"/>
                  </a:lnTo>
                  <a:lnTo>
                    <a:pt x="1700" y="139"/>
                  </a:lnTo>
                  <a:lnTo>
                    <a:pt x="1718" y="146"/>
                  </a:lnTo>
                  <a:lnTo>
                    <a:pt x="1734" y="152"/>
                  </a:lnTo>
                  <a:lnTo>
                    <a:pt x="1750" y="162"/>
                  </a:lnTo>
                  <a:lnTo>
                    <a:pt x="1767" y="171"/>
                  </a:lnTo>
                  <a:lnTo>
                    <a:pt x="1785" y="178"/>
                  </a:lnTo>
                  <a:lnTo>
                    <a:pt x="1803" y="187"/>
                  </a:lnTo>
                  <a:lnTo>
                    <a:pt x="1822" y="196"/>
                  </a:lnTo>
                  <a:lnTo>
                    <a:pt x="1838" y="203"/>
                  </a:lnTo>
                  <a:lnTo>
                    <a:pt x="1857" y="213"/>
                  </a:lnTo>
                  <a:lnTo>
                    <a:pt x="1875" y="222"/>
                  </a:lnTo>
                  <a:lnTo>
                    <a:pt x="1891" y="229"/>
                  </a:lnTo>
                  <a:lnTo>
                    <a:pt x="1910" y="238"/>
                  </a:lnTo>
                  <a:lnTo>
                    <a:pt x="1928" y="247"/>
                  </a:lnTo>
                  <a:lnTo>
                    <a:pt x="1944" y="256"/>
                  </a:lnTo>
                  <a:lnTo>
                    <a:pt x="1961" y="266"/>
                  </a:lnTo>
                  <a:lnTo>
                    <a:pt x="1979" y="275"/>
                  </a:lnTo>
                  <a:lnTo>
                    <a:pt x="1997" y="286"/>
                  </a:lnTo>
                  <a:lnTo>
                    <a:pt x="2014" y="293"/>
                  </a:lnTo>
                  <a:lnTo>
                    <a:pt x="2032" y="303"/>
                  </a:lnTo>
                  <a:lnTo>
                    <a:pt x="2048" y="312"/>
                  </a:lnTo>
                  <a:lnTo>
                    <a:pt x="2064" y="321"/>
                  </a:lnTo>
                  <a:lnTo>
                    <a:pt x="2081" y="330"/>
                  </a:lnTo>
                  <a:lnTo>
                    <a:pt x="2097" y="340"/>
                  </a:lnTo>
                  <a:lnTo>
                    <a:pt x="2111" y="349"/>
                  </a:lnTo>
                  <a:lnTo>
                    <a:pt x="2129" y="358"/>
                  </a:lnTo>
                  <a:lnTo>
                    <a:pt x="2143" y="367"/>
                  </a:lnTo>
                  <a:lnTo>
                    <a:pt x="2157" y="376"/>
                  </a:lnTo>
                  <a:lnTo>
                    <a:pt x="2171" y="383"/>
                  </a:lnTo>
                  <a:lnTo>
                    <a:pt x="2187" y="395"/>
                  </a:lnTo>
                  <a:lnTo>
                    <a:pt x="2198" y="402"/>
                  </a:lnTo>
                  <a:lnTo>
                    <a:pt x="2212" y="411"/>
                  </a:lnTo>
                  <a:lnTo>
                    <a:pt x="2224" y="420"/>
                  </a:lnTo>
                  <a:lnTo>
                    <a:pt x="2235" y="430"/>
                  </a:lnTo>
                  <a:lnTo>
                    <a:pt x="2247" y="437"/>
                  </a:lnTo>
                  <a:lnTo>
                    <a:pt x="2258" y="446"/>
                  </a:lnTo>
                  <a:lnTo>
                    <a:pt x="2268" y="453"/>
                  </a:lnTo>
                  <a:lnTo>
                    <a:pt x="2279" y="462"/>
                  </a:lnTo>
                  <a:lnTo>
                    <a:pt x="2288" y="469"/>
                  </a:lnTo>
                  <a:lnTo>
                    <a:pt x="2300" y="476"/>
                  </a:lnTo>
                  <a:lnTo>
                    <a:pt x="2307" y="483"/>
                  </a:lnTo>
                  <a:lnTo>
                    <a:pt x="2319" y="492"/>
                  </a:lnTo>
                  <a:lnTo>
                    <a:pt x="2328" y="497"/>
                  </a:lnTo>
                  <a:lnTo>
                    <a:pt x="2337" y="504"/>
                  </a:lnTo>
                  <a:lnTo>
                    <a:pt x="2344" y="508"/>
                  </a:lnTo>
                  <a:lnTo>
                    <a:pt x="2353" y="515"/>
                  </a:lnTo>
                  <a:lnTo>
                    <a:pt x="2362" y="522"/>
                  </a:lnTo>
                  <a:lnTo>
                    <a:pt x="2369" y="529"/>
                  </a:lnTo>
                  <a:lnTo>
                    <a:pt x="2376" y="534"/>
                  </a:lnTo>
                  <a:lnTo>
                    <a:pt x="2385" y="540"/>
                  </a:lnTo>
                  <a:lnTo>
                    <a:pt x="2397" y="552"/>
                  </a:lnTo>
                  <a:lnTo>
                    <a:pt x="2411" y="564"/>
                  </a:lnTo>
                  <a:lnTo>
                    <a:pt x="2422" y="573"/>
                  </a:lnTo>
                  <a:lnTo>
                    <a:pt x="2434" y="582"/>
                  </a:lnTo>
                  <a:lnTo>
                    <a:pt x="2443" y="591"/>
                  </a:lnTo>
                  <a:lnTo>
                    <a:pt x="2455" y="598"/>
                  </a:lnTo>
                  <a:lnTo>
                    <a:pt x="2462" y="605"/>
                  </a:lnTo>
                  <a:lnTo>
                    <a:pt x="2471" y="614"/>
                  </a:lnTo>
                  <a:lnTo>
                    <a:pt x="2482" y="626"/>
                  </a:lnTo>
                  <a:lnTo>
                    <a:pt x="2494" y="635"/>
                  </a:lnTo>
                  <a:lnTo>
                    <a:pt x="2501" y="644"/>
                  </a:lnTo>
                  <a:lnTo>
                    <a:pt x="2508" y="651"/>
                  </a:lnTo>
                  <a:lnTo>
                    <a:pt x="2515" y="661"/>
                  </a:lnTo>
                  <a:lnTo>
                    <a:pt x="2519" y="663"/>
                  </a:lnTo>
                  <a:lnTo>
                    <a:pt x="2515" y="663"/>
                  </a:lnTo>
                  <a:lnTo>
                    <a:pt x="2503" y="667"/>
                  </a:lnTo>
                  <a:lnTo>
                    <a:pt x="2494" y="670"/>
                  </a:lnTo>
                  <a:lnTo>
                    <a:pt x="2487" y="674"/>
                  </a:lnTo>
                  <a:lnTo>
                    <a:pt x="2476" y="679"/>
                  </a:lnTo>
                  <a:lnTo>
                    <a:pt x="2466" y="681"/>
                  </a:lnTo>
                  <a:lnTo>
                    <a:pt x="2455" y="686"/>
                  </a:lnTo>
                  <a:lnTo>
                    <a:pt x="2441" y="688"/>
                  </a:lnTo>
                  <a:lnTo>
                    <a:pt x="2429" y="693"/>
                  </a:lnTo>
                  <a:lnTo>
                    <a:pt x="2418" y="695"/>
                  </a:lnTo>
                  <a:lnTo>
                    <a:pt x="2404" y="700"/>
                  </a:lnTo>
                  <a:lnTo>
                    <a:pt x="2390" y="702"/>
                  </a:lnTo>
                  <a:lnTo>
                    <a:pt x="2379" y="702"/>
                  </a:lnTo>
                  <a:lnTo>
                    <a:pt x="2365" y="707"/>
                  </a:lnTo>
                  <a:lnTo>
                    <a:pt x="2351" y="707"/>
                  </a:lnTo>
                  <a:lnTo>
                    <a:pt x="2339" y="707"/>
                  </a:lnTo>
                  <a:lnTo>
                    <a:pt x="2330" y="704"/>
                  </a:lnTo>
                  <a:lnTo>
                    <a:pt x="2321" y="704"/>
                  </a:lnTo>
                  <a:lnTo>
                    <a:pt x="2312" y="702"/>
                  </a:lnTo>
                  <a:lnTo>
                    <a:pt x="2302" y="700"/>
                  </a:lnTo>
                  <a:lnTo>
                    <a:pt x="2293" y="697"/>
                  </a:lnTo>
                  <a:lnTo>
                    <a:pt x="2286" y="695"/>
                  </a:lnTo>
                  <a:lnTo>
                    <a:pt x="2277" y="693"/>
                  </a:lnTo>
                  <a:lnTo>
                    <a:pt x="2268" y="693"/>
                  </a:lnTo>
                  <a:lnTo>
                    <a:pt x="2261" y="691"/>
                  </a:lnTo>
                  <a:lnTo>
                    <a:pt x="2254" y="693"/>
                  </a:lnTo>
                  <a:lnTo>
                    <a:pt x="2245" y="693"/>
                  </a:lnTo>
                  <a:lnTo>
                    <a:pt x="2235" y="695"/>
                  </a:lnTo>
                  <a:lnTo>
                    <a:pt x="2224" y="700"/>
                  </a:lnTo>
                  <a:lnTo>
                    <a:pt x="2215" y="707"/>
                  </a:lnTo>
                  <a:lnTo>
                    <a:pt x="2205" y="709"/>
                  </a:lnTo>
                  <a:lnTo>
                    <a:pt x="2196" y="714"/>
                  </a:lnTo>
                  <a:lnTo>
                    <a:pt x="2187" y="723"/>
                  </a:lnTo>
                  <a:lnTo>
                    <a:pt x="2178" y="732"/>
                  </a:lnTo>
                  <a:lnTo>
                    <a:pt x="2164" y="744"/>
                  </a:lnTo>
                  <a:lnTo>
                    <a:pt x="2155" y="758"/>
                  </a:lnTo>
                  <a:lnTo>
                    <a:pt x="2148" y="762"/>
                  </a:lnTo>
                  <a:lnTo>
                    <a:pt x="2138" y="769"/>
                  </a:lnTo>
                  <a:lnTo>
                    <a:pt x="2131" y="778"/>
                  </a:lnTo>
                  <a:lnTo>
                    <a:pt x="2127" y="785"/>
                  </a:lnTo>
                  <a:lnTo>
                    <a:pt x="2118" y="792"/>
                  </a:lnTo>
                  <a:lnTo>
                    <a:pt x="2111" y="799"/>
                  </a:lnTo>
                  <a:lnTo>
                    <a:pt x="2101" y="808"/>
                  </a:lnTo>
                  <a:lnTo>
                    <a:pt x="2094" y="818"/>
                  </a:lnTo>
                  <a:lnTo>
                    <a:pt x="2085" y="824"/>
                  </a:lnTo>
                  <a:lnTo>
                    <a:pt x="2078" y="836"/>
                  </a:lnTo>
                  <a:lnTo>
                    <a:pt x="2071" y="843"/>
                  </a:lnTo>
                  <a:lnTo>
                    <a:pt x="2064" y="855"/>
                  </a:lnTo>
                  <a:lnTo>
                    <a:pt x="2055" y="861"/>
                  </a:lnTo>
                  <a:lnTo>
                    <a:pt x="2046" y="871"/>
                  </a:lnTo>
                  <a:lnTo>
                    <a:pt x="2039" y="880"/>
                  </a:lnTo>
                  <a:lnTo>
                    <a:pt x="2030" y="889"/>
                  </a:lnTo>
                  <a:lnTo>
                    <a:pt x="2021" y="898"/>
                  </a:lnTo>
                  <a:lnTo>
                    <a:pt x="2014" y="910"/>
                  </a:lnTo>
                  <a:lnTo>
                    <a:pt x="2004" y="919"/>
                  </a:lnTo>
                  <a:lnTo>
                    <a:pt x="1997" y="928"/>
                  </a:lnTo>
                  <a:lnTo>
                    <a:pt x="1988" y="938"/>
                  </a:lnTo>
                  <a:lnTo>
                    <a:pt x="1981" y="947"/>
                  </a:lnTo>
                  <a:lnTo>
                    <a:pt x="1972" y="956"/>
                  </a:lnTo>
                  <a:lnTo>
                    <a:pt x="1965" y="965"/>
                  </a:lnTo>
                  <a:lnTo>
                    <a:pt x="1956" y="975"/>
                  </a:lnTo>
                  <a:lnTo>
                    <a:pt x="1949" y="984"/>
                  </a:lnTo>
                  <a:lnTo>
                    <a:pt x="1942" y="993"/>
                  </a:lnTo>
                  <a:lnTo>
                    <a:pt x="1935" y="1002"/>
                  </a:lnTo>
                  <a:lnTo>
                    <a:pt x="1926" y="1012"/>
                  </a:lnTo>
                  <a:lnTo>
                    <a:pt x="1919" y="1018"/>
                  </a:lnTo>
                  <a:lnTo>
                    <a:pt x="1912" y="1028"/>
                  </a:lnTo>
                  <a:lnTo>
                    <a:pt x="1905" y="1037"/>
                  </a:lnTo>
                  <a:lnTo>
                    <a:pt x="1898" y="1044"/>
                  </a:lnTo>
                  <a:lnTo>
                    <a:pt x="1894" y="1051"/>
                  </a:lnTo>
                  <a:lnTo>
                    <a:pt x="1884" y="1058"/>
                  </a:lnTo>
                  <a:lnTo>
                    <a:pt x="1882" y="1067"/>
                  </a:lnTo>
                  <a:lnTo>
                    <a:pt x="1868" y="1079"/>
                  </a:lnTo>
                  <a:lnTo>
                    <a:pt x="1861" y="1090"/>
                  </a:lnTo>
                  <a:lnTo>
                    <a:pt x="1850" y="1102"/>
                  </a:lnTo>
                  <a:lnTo>
                    <a:pt x="1845" y="1111"/>
                  </a:lnTo>
                  <a:lnTo>
                    <a:pt x="1838" y="1118"/>
                  </a:lnTo>
                  <a:lnTo>
                    <a:pt x="1836" y="1122"/>
                  </a:lnTo>
                  <a:lnTo>
                    <a:pt x="1831" y="1127"/>
                  </a:lnTo>
                  <a:lnTo>
                    <a:pt x="1831" y="1129"/>
                  </a:lnTo>
                  <a:lnTo>
                    <a:pt x="1589" y="942"/>
                  </a:lnTo>
                  <a:lnTo>
                    <a:pt x="1589" y="940"/>
                  </a:lnTo>
                  <a:lnTo>
                    <a:pt x="1593" y="938"/>
                  </a:lnTo>
                  <a:lnTo>
                    <a:pt x="1598" y="933"/>
                  </a:lnTo>
                  <a:lnTo>
                    <a:pt x="1607" y="928"/>
                  </a:lnTo>
                  <a:lnTo>
                    <a:pt x="1616" y="919"/>
                  </a:lnTo>
                  <a:lnTo>
                    <a:pt x="1628" y="912"/>
                  </a:lnTo>
                  <a:lnTo>
                    <a:pt x="1640" y="903"/>
                  </a:lnTo>
                  <a:lnTo>
                    <a:pt x="1656" y="894"/>
                  </a:lnTo>
                  <a:lnTo>
                    <a:pt x="1663" y="887"/>
                  </a:lnTo>
                  <a:lnTo>
                    <a:pt x="1670" y="882"/>
                  </a:lnTo>
                  <a:lnTo>
                    <a:pt x="1679" y="875"/>
                  </a:lnTo>
                  <a:lnTo>
                    <a:pt x="1686" y="868"/>
                  </a:lnTo>
                  <a:lnTo>
                    <a:pt x="1695" y="861"/>
                  </a:lnTo>
                  <a:lnTo>
                    <a:pt x="1702" y="857"/>
                  </a:lnTo>
                  <a:lnTo>
                    <a:pt x="1713" y="850"/>
                  </a:lnTo>
                  <a:lnTo>
                    <a:pt x="1723" y="843"/>
                  </a:lnTo>
                  <a:lnTo>
                    <a:pt x="1732" y="836"/>
                  </a:lnTo>
                  <a:lnTo>
                    <a:pt x="1741" y="829"/>
                  </a:lnTo>
                  <a:lnTo>
                    <a:pt x="1750" y="822"/>
                  </a:lnTo>
                  <a:lnTo>
                    <a:pt x="1760" y="813"/>
                  </a:lnTo>
                  <a:lnTo>
                    <a:pt x="1771" y="806"/>
                  </a:lnTo>
                  <a:lnTo>
                    <a:pt x="1780" y="799"/>
                  </a:lnTo>
                  <a:lnTo>
                    <a:pt x="1790" y="792"/>
                  </a:lnTo>
                  <a:lnTo>
                    <a:pt x="1801" y="785"/>
                  </a:lnTo>
                  <a:lnTo>
                    <a:pt x="1810" y="776"/>
                  </a:lnTo>
                  <a:lnTo>
                    <a:pt x="1820" y="767"/>
                  </a:lnTo>
                  <a:lnTo>
                    <a:pt x="1829" y="760"/>
                  </a:lnTo>
                  <a:lnTo>
                    <a:pt x="1838" y="753"/>
                  </a:lnTo>
                  <a:lnTo>
                    <a:pt x="1847" y="744"/>
                  </a:lnTo>
                  <a:lnTo>
                    <a:pt x="1857" y="737"/>
                  </a:lnTo>
                  <a:lnTo>
                    <a:pt x="1868" y="728"/>
                  </a:lnTo>
                  <a:lnTo>
                    <a:pt x="1877" y="721"/>
                  </a:lnTo>
                  <a:lnTo>
                    <a:pt x="1884" y="714"/>
                  </a:lnTo>
                  <a:lnTo>
                    <a:pt x="1894" y="707"/>
                  </a:lnTo>
                  <a:lnTo>
                    <a:pt x="1903" y="700"/>
                  </a:lnTo>
                  <a:lnTo>
                    <a:pt x="1910" y="693"/>
                  </a:lnTo>
                  <a:lnTo>
                    <a:pt x="1917" y="684"/>
                  </a:lnTo>
                  <a:lnTo>
                    <a:pt x="1926" y="677"/>
                  </a:lnTo>
                  <a:lnTo>
                    <a:pt x="1935" y="670"/>
                  </a:lnTo>
                  <a:lnTo>
                    <a:pt x="1942" y="663"/>
                  </a:lnTo>
                  <a:lnTo>
                    <a:pt x="1954" y="649"/>
                  </a:lnTo>
                  <a:lnTo>
                    <a:pt x="1967" y="637"/>
                  </a:lnTo>
                  <a:lnTo>
                    <a:pt x="1974" y="624"/>
                  </a:lnTo>
                  <a:lnTo>
                    <a:pt x="1986" y="614"/>
                  </a:lnTo>
                  <a:lnTo>
                    <a:pt x="1991" y="603"/>
                  </a:lnTo>
                  <a:lnTo>
                    <a:pt x="1995" y="596"/>
                  </a:lnTo>
                  <a:lnTo>
                    <a:pt x="1997" y="587"/>
                  </a:lnTo>
                  <a:lnTo>
                    <a:pt x="1997" y="582"/>
                  </a:lnTo>
                  <a:lnTo>
                    <a:pt x="1991" y="568"/>
                  </a:lnTo>
                  <a:lnTo>
                    <a:pt x="1981" y="554"/>
                  </a:lnTo>
                  <a:lnTo>
                    <a:pt x="1974" y="545"/>
                  </a:lnTo>
                  <a:lnTo>
                    <a:pt x="1967" y="536"/>
                  </a:lnTo>
                  <a:lnTo>
                    <a:pt x="1958" y="527"/>
                  </a:lnTo>
                  <a:lnTo>
                    <a:pt x="1949" y="520"/>
                  </a:lnTo>
                  <a:lnTo>
                    <a:pt x="1940" y="508"/>
                  </a:lnTo>
                  <a:lnTo>
                    <a:pt x="1928" y="499"/>
                  </a:lnTo>
                  <a:lnTo>
                    <a:pt x="1917" y="487"/>
                  </a:lnTo>
                  <a:lnTo>
                    <a:pt x="1907" y="480"/>
                  </a:lnTo>
                  <a:lnTo>
                    <a:pt x="1896" y="469"/>
                  </a:lnTo>
                  <a:lnTo>
                    <a:pt x="1884" y="460"/>
                  </a:lnTo>
                  <a:lnTo>
                    <a:pt x="1870" y="450"/>
                  </a:lnTo>
                  <a:lnTo>
                    <a:pt x="1861" y="443"/>
                  </a:lnTo>
                  <a:lnTo>
                    <a:pt x="1847" y="434"/>
                  </a:lnTo>
                  <a:lnTo>
                    <a:pt x="1834" y="425"/>
                  </a:lnTo>
                  <a:lnTo>
                    <a:pt x="1822" y="416"/>
                  </a:lnTo>
                  <a:lnTo>
                    <a:pt x="1808" y="409"/>
                  </a:lnTo>
                  <a:lnTo>
                    <a:pt x="1797" y="400"/>
                  </a:lnTo>
                  <a:lnTo>
                    <a:pt x="1783" y="395"/>
                  </a:lnTo>
                  <a:lnTo>
                    <a:pt x="1771" y="386"/>
                  </a:lnTo>
                  <a:lnTo>
                    <a:pt x="1760" y="383"/>
                  </a:lnTo>
                  <a:lnTo>
                    <a:pt x="1746" y="376"/>
                  </a:lnTo>
                  <a:lnTo>
                    <a:pt x="1734" y="372"/>
                  </a:lnTo>
                  <a:lnTo>
                    <a:pt x="1723" y="370"/>
                  </a:lnTo>
                  <a:lnTo>
                    <a:pt x="1713" y="367"/>
                  </a:lnTo>
                  <a:lnTo>
                    <a:pt x="1702" y="365"/>
                  </a:lnTo>
                  <a:lnTo>
                    <a:pt x="1695" y="365"/>
                  </a:lnTo>
                  <a:lnTo>
                    <a:pt x="1686" y="365"/>
                  </a:lnTo>
                  <a:lnTo>
                    <a:pt x="1681" y="370"/>
                  </a:lnTo>
                  <a:lnTo>
                    <a:pt x="1674" y="370"/>
                  </a:lnTo>
                  <a:lnTo>
                    <a:pt x="1667" y="372"/>
                  </a:lnTo>
                  <a:lnTo>
                    <a:pt x="1660" y="374"/>
                  </a:lnTo>
                  <a:lnTo>
                    <a:pt x="1649" y="381"/>
                  </a:lnTo>
                  <a:lnTo>
                    <a:pt x="1637" y="383"/>
                  </a:lnTo>
                  <a:lnTo>
                    <a:pt x="1623" y="393"/>
                  </a:lnTo>
                  <a:lnTo>
                    <a:pt x="1610" y="400"/>
                  </a:lnTo>
                  <a:lnTo>
                    <a:pt x="1593" y="409"/>
                  </a:lnTo>
                  <a:lnTo>
                    <a:pt x="1575" y="418"/>
                  </a:lnTo>
                  <a:lnTo>
                    <a:pt x="1556" y="427"/>
                  </a:lnTo>
                  <a:lnTo>
                    <a:pt x="1536" y="437"/>
                  </a:lnTo>
                  <a:lnTo>
                    <a:pt x="1515" y="450"/>
                  </a:lnTo>
                  <a:lnTo>
                    <a:pt x="1492" y="462"/>
                  </a:lnTo>
                  <a:lnTo>
                    <a:pt x="1469" y="476"/>
                  </a:lnTo>
                  <a:lnTo>
                    <a:pt x="1443" y="490"/>
                  </a:lnTo>
                  <a:lnTo>
                    <a:pt x="1418" y="506"/>
                  </a:lnTo>
                  <a:lnTo>
                    <a:pt x="1390" y="520"/>
                  </a:lnTo>
                  <a:lnTo>
                    <a:pt x="1362" y="534"/>
                  </a:lnTo>
                  <a:lnTo>
                    <a:pt x="1332" y="550"/>
                  </a:lnTo>
                  <a:lnTo>
                    <a:pt x="1305" y="566"/>
                  </a:lnTo>
                  <a:lnTo>
                    <a:pt x="1272" y="584"/>
                  </a:lnTo>
                  <a:lnTo>
                    <a:pt x="1242" y="600"/>
                  </a:lnTo>
                  <a:lnTo>
                    <a:pt x="1212" y="619"/>
                  </a:lnTo>
                  <a:lnTo>
                    <a:pt x="1180" y="637"/>
                  </a:lnTo>
                  <a:lnTo>
                    <a:pt x="1148" y="656"/>
                  </a:lnTo>
                  <a:lnTo>
                    <a:pt x="1115" y="674"/>
                  </a:lnTo>
                  <a:lnTo>
                    <a:pt x="1081" y="693"/>
                  </a:lnTo>
                  <a:lnTo>
                    <a:pt x="1048" y="711"/>
                  </a:lnTo>
                  <a:lnTo>
                    <a:pt x="1016" y="730"/>
                  </a:lnTo>
                  <a:lnTo>
                    <a:pt x="984" y="751"/>
                  </a:lnTo>
                  <a:lnTo>
                    <a:pt x="949" y="769"/>
                  </a:lnTo>
                  <a:lnTo>
                    <a:pt x="917" y="790"/>
                  </a:lnTo>
                  <a:lnTo>
                    <a:pt x="884" y="808"/>
                  </a:lnTo>
                  <a:lnTo>
                    <a:pt x="850" y="827"/>
                  </a:lnTo>
                  <a:lnTo>
                    <a:pt x="815" y="845"/>
                  </a:lnTo>
                  <a:lnTo>
                    <a:pt x="783" y="864"/>
                  </a:lnTo>
                  <a:lnTo>
                    <a:pt x="750" y="882"/>
                  </a:lnTo>
                  <a:lnTo>
                    <a:pt x="718" y="901"/>
                  </a:lnTo>
                  <a:lnTo>
                    <a:pt x="686" y="919"/>
                  </a:lnTo>
                  <a:lnTo>
                    <a:pt x="656" y="940"/>
                  </a:lnTo>
                  <a:lnTo>
                    <a:pt x="623" y="956"/>
                  </a:lnTo>
                  <a:lnTo>
                    <a:pt x="593" y="972"/>
                  </a:lnTo>
                  <a:lnTo>
                    <a:pt x="566" y="991"/>
                  </a:lnTo>
                  <a:lnTo>
                    <a:pt x="536" y="1009"/>
                  </a:lnTo>
                  <a:lnTo>
                    <a:pt x="508" y="1023"/>
                  </a:lnTo>
                  <a:lnTo>
                    <a:pt x="482" y="1042"/>
                  </a:lnTo>
                  <a:lnTo>
                    <a:pt x="455" y="1055"/>
                  </a:lnTo>
                  <a:lnTo>
                    <a:pt x="432" y="1072"/>
                  </a:lnTo>
                  <a:lnTo>
                    <a:pt x="406" y="1083"/>
                  </a:lnTo>
                  <a:lnTo>
                    <a:pt x="383" y="1097"/>
                  </a:lnTo>
                  <a:lnTo>
                    <a:pt x="360" y="1109"/>
                  </a:lnTo>
                  <a:lnTo>
                    <a:pt x="342" y="1122"/>
                  </a:lnTo>
                  <a:lnTo>
                    <a:pt x="321" y="1132"/>
                  </a:lnTo>
                  <a:lnTo>
                    <a:pt x="302" y="1143"/>
                  </a:lnTo>
                  <a:lnTo>
                    <a:pt x="286" y="1152"/>
                  </a:lnTo>
                  <a:lnTo>
                    <a:pt x="272" y="1162"/>
                  </a:lnTo>
                  <a:lnTo>
                    <a:pt x="258" y="1171"/>
                  </a:lnTo>
                  <a:lnTo>
                    <a:pt x="245" y="1176"/>
                  </a:lnTo>
                  <a:lnTo>
                    <a:pt x="235" y="1182"/>
                  </a:lnTo>
                  <a:lnTo>
                    <a:pt x="228" y="1189"/>
                  </a:lnTo>
                  <a:lnTo>
                    <a:pt x="217" y="1196"/>
                  </a:lnTo>
                  <a:lnTo>
                    <a:pt x="215" y="1199"/>
                  </a:lnTo>
                  <a:lnTo>
                    <a:pt x="0" y="1048"/>
                  </a:lnTo>
                  <a:lnTo>
                    <a:pt x="339" y="838"/>
                  </a:lnTo>
                  <a:lnTo>
                    <a:pt x="339" y="838"/>
                  </a:lnTo>
                  <a:close/>
                </a:path>
              </a:pathLst>
            </a:custGeom>
            <a:solidFill>
              <a:srgbClr val="4057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32"/>
            <p:cNvSpPr>
              <a:spLocks/>
            </p:cNvSpPr>
            <p:nvPr/>
          </p:nvSpPr>
          <p:spPr bwMode="auto">
            <a:xfrm>
              <a:off x="3463077" y="3849178"/>
              <a:ext cx="3691810" cy="2209014"/>
            </a:xfrm>
            <a:custGeom>
              <a:avLst/>
              <a:gdLst>
                <a:gd name="T0" fmla="*/ 457 w 1933"/>
                <a:gd name="T1" fmla="*/ 121 h 1040"/>
                <a:gd name="T2" fmla="*/ 397 w 1933"/>
                <a:gd name="T3" fmla="*/ 218 h 1040"/>
                <a:gd name="T4" fmla="*/ 314 w 1933"/>
                <a:gd name="T5" fmla="*/ 351 h 1040"/>
                <a:gd name="T6" fmla="*/ 222 w 1933"/>
                <a:gd name="T7" fmla="*/ 504 h 1040"/>
                <a:gd name="T8" fmla="*/ 131 w 1933"/>
                <a:gd name="T9" fmla="*/ 656 h 1040"/>
                <a:gd name="T10" fmla="*/ 60 w 1933"/>
                <a:gd name="T11" fmla="*/ 795 h 1040"/>
                <a:gd name="T12" fmla="*/ 9 w 1933"/>
                <a:gd name="T13" fmla="*/ 896 h 1040"/>
                <a:gd name="T14" fmla="*/ 25 w 1933"/>
                <a:gd name="T15" fmla="*/ 977 h 1040"/>
                <a:gd name="T16" fmla="*/ 113 w 1933"/>
                <a:gd name="T17" fmla="*/ 1019 h 1040"/>
                <a:gd name="T18" fmla="*/ 224 w 1933"/>
                <a:gd name="T19" fmla="*/ 1037 h 1040"/>
                <a:gd name="T20" fmla="*/ 321 w 1933"/>
                <a:gd name="T21" fmla="*/ 1028 h 1040"/>
                <a:gd name="T22" fmla="*/ 383 w 1933"/>
                <a:gd name="T23" fmla="*/ 970 h 1040"/>
                <a:gd name="T24" fmla="*/ 429 w 1933"/>
                <a:gd name="T25" fmla="*/ 873 h 1040"/>
                <a:gd name="T26" fmla="*/ 485 w 1933"/>
                <a:gd name="T27" fmla="*/ 739 h 1040"/>
                <a:gd name="T28" fmla="*/ 545 w 1933"/>
                <a:gd name="T29" fmla="*/ 592 h 1040"/>
                <a:gd name="T30" fmla="*/ 600 w 1933"/>
                <a:gd name="T31" fmla="*/ 439 h 1040"/>
                <a:gd name="T32" fmla="*/ 649 w 1933"/>
                <a:gd name="T33" fmla="*/ 305 h 1040"/>
                <a:gd name="T34" fmla="*/ 686 w 1933"/>
                <a:gd name="T35" fmla="*/ 208 h 1040"/>
                <a:gd name="T36" fmla="*/ 716 w 1933"/>
                <a:gd name="T37" fmla="*/ 153 h 1040"/>
                <a:gd name="T38" fmla="*/ 792 w 1933"/>
                <a:gd name="T39" fmla="*/ 151 h 1040"/>
                <a:gd name="T40" fmla="*/ 810 w 1933"/>
                <a:gd name="T41" fmla="*/ 213 h 1040"/>
                <a:gd name="T42" fmla="*/ 797 w 1933"/>
                <a:gd name="T43" fmla="*/ 280 h 1040"/>
                <a:gd name="T44" fmla="*/ 783 w 1933"/>
                <a:gd name="T45" fmla="*/ 356 h 1040"/>
                <a:gd name="T46" fmla="*/ 769 w 1933"/>
                <a:gd name="T47" fmla="*/ 439 h 1040"/>
                <a:gd name="T48" fmla="*/ 757 w 1933"/>
                <a:gd name="T49" fmla="*/ 518 h 1040"/>
                <a:gd name="T50" fmla="*/ 755 w 1933"/>
                <a:gd name="T51" fmla="*/ 601 h 1040"/>
                <a:gd name="T52" fmla="*/ 801 w 1933"/>
                <a:gd name="T53" fmla="*/ 642 h 1040"/>
                <a:gd name="T54" fmla="*/ 875 w 1933"/>
                <a:gd name="T55" fmla="*/ 642 h 1040"/>
                <a:gd name="T56" fmla="*/ 956 w 1933"/>
                <a:gd name="T57" fmla="*/ 631 h 1040"/>
                <a:gd name="T58" fmla="*/ 1021 w 1933"/>
                <a:gd name="T59" fmla="*/ 608 h 1040"/>
                <a:gd name="T60" fmla="*/ 1037 w 1933"/>
                <a:gd name="T61" fmla="*/ 532 h 1040"/>
                <a:gd name="T62" fmla="*/ 1037 w 1933"/>
                <a:gd name="T63" fmla="*/ 455 h 1040"/>
                <a:gd name="T64" fmla="*/ 1034 w 1933"/>
                <a:gd name="T65" fmla="*/ 379 h 1040"/>
                <a:gd name="T66" fmla="*/ 1030 w 1933"/>
                <a:gd name="T67" fmla="*/ 303 h 1040"/>
                <a:gd name="T68" fmla="*/ 1030 w 1933"/>
                <a:gd name="T69" fmla="*/ 234 h 1040"/>
                <a:gd name="T70" fmla="*/ 1030 w 1933"/>
                <a:gd name="T71" fmla="*/ 167 h 1040"/>
                <a:gd name="T72" fmla="*/ 1071 w 1933"/>
                <a:gd name="T73" fmla="*/ 132 h 1040"/>
                <a:gd name="T74" fmla="*/ 1145 w 1933"/>
                <a:gd name="T75" fmla="*/ 144 h 1040"/>
                <a:gd name="T76" fmla="*/ 1175 w 1933"/>
                <a:gd name="T77" fmla="*/ 192 h 1040"/>
                <a:gd name="T78" fmla="*/ 1208 w 1933"/>
                <a:gd name="T79" fmla="*/ 278 h 1040"/>
                <a:gd name="T80" fmla="*/ 1252 w 1933"/>
                <a:gd name="T81" fmla="*/ 395 h 1040"/>
                <a:gd name="T82" fmla="*/ 1305 w 1933"/>
                <a:gd name="T83" fmla="*/ 532 h 1040"/>
                <a:gd name="T84" fmla="*/ 1360 w 1933"/>
                <a:gd name="T85" fmla="*/ 670 h 1040"/>
                <a:gd name="T86" fmla="*/ 1413 w 1933"/>
                <a:gd name="T87" fmla="*/ 797 h 1040"/>
                <a:gd name="T88" fmla="*/ 1462 w 1933"/>
                <a:gd name="T89" fmla="*/ 899 h 1040"/>
                <a:gd name="T90" fmla="*/ 1510 w 1933"/>
                <a:gd name="T91" fmla="*/ 963 h 1040"/>
                <a:gd name="T92" fmla="*/ 1591 w 1933"/>
                <a:gd name="T93" fmla="*/ 987 h 1040"/>
                <a:gd name="T94" fmla="*/ 1660 w 1933"/>
                <a:gd name="T95" fmla="*/ 996 h 1040"/>
                <a:gd name="T96" fmla="*/ 1734 w 1933"/>
                <a:gd name="T97" fmla="*/ 996 h 1040"/>
                <a:gd name="T98" fmla="*/ 1806 w 1933"/>
                <a:gd name="T99" fmla="*/ 987 h 1040"/>
                <a:gd name="T100" fmla="*/ 1887 w 1933"/>
                <a:gd name="T101" fmla="*/ 968 h 1040"/>
                <a:gd name="T102" fmla="*/ 1928 w 1933"/>
                <a:gd name="T103" fmla="*/ 917 h 1040"/>
                <a:gd name="T104" fmla="*/ 1900 w 1933"/>
                <a:gd name="T105" fmla="*/ 843 h 1040"/>
                <a:gd name="T106" fmla="*/ 1836 w 1933"/>
                <a:gd name="T107" fmla="*/ 721 h 1040"/>
                <a:gd name="T108" fmla="*/ 1748 w 1933"/>
                <a:gd name="T109" fmla="*/ 569 h 1040"/>
                <a:gd name="T110" fmla="*/ 1651 w 1933"/>
                <a:gd name="T111" fmla="*/ 407 h 1040"/>
                <a:gd name="T112" fmla="*/ 1552 w 1933"/>
                <a:gd name="T113" fmla="*/ 248 h 1040"/>
                <a:gd name="T114" fmla="*/ 1471 w 1933"/>
                <a:gd name="T115" fmla="*/ 116 h 1040"/>
                <a:gd name="T116" fmla="*/ 1416 w 1933"/>
                <a:gd name="T117" fmla="*/ 28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3" h="1040">
                  <a:moveTo>
                    <a:pt x="487" y="79"/>
                  </a:moveTo>
                  <a:lnTo>
                    <a:pt x="482" y="81"/>
                  </a:lnTo>
                  <a:lnTo>
                    <a:pt x="478" y="88"/>
                  </a:lnTo>
                  <a:lnTo>
                    <a:pt x="476" y="93"/>
                  </a:lnTo>
                  <a:lnTo>
                    <a:pt x="471" y="97"/>
                  </a:lnTo>
                  <a:lnTo>
                    <a:pt x="469" y="104"/>
                  </a:lnTo>
                  <a:lnTo>
                    <a:pt x="464" y="114"/>
                  </a:lnTo>
                  <a:lnTo>
                    <a:pt x="457" y="121"/>
                  </a:lnTo>
                  <a:lnTo>
                    <a:pt x="450" y="130"/>
                  </a:lnTo>
                  <a:lnTo>
                    <a:pt x="443" y="141"/>
                  </a:lnTo>
                  <a:lnTo>
                    <a:pt x="439" y="153"/>
                  </a:lnTo>
                  <a:lnTo>
                    <a:pt x="429" y="164"/>
                  </a:lnTo>
                  <a:lnTo>
                    <a:pt x="422" y="176"/>
                  </a:lnTo>
                  <a:lnTo>
                    <a:pt x="413" y="190"/>
                  </a:lnTo>
                  <a:lnTo>
                    <a:pt x="406" y="206"/>
                  </a:lnTo>
                  <a:lnTo>
                    <a:pt x="397" y="218"/>
                  </a:lnTo>
                  <a:lnTo>
                    <a:pt x="385" y="234"/>
                  </a:lnTo>
                  <a:lnTo>
                    <a:pt x="376" y="248"/>
                  </a:lnTo>
                  <a:lnTo>
                    <a:pt x="367" y="266"/>
                  </a:lnTo>
                  <a:lnTo>
                    <a:pt x="355" y="280"/>
                  </a:lnTo>
                  <a:lnTo>
                    <a:pt x="346" y="298"/>
                  </a:lnTo>
                  <a:lnTo>
                    <a:pt x="335" y="317"/>
                  </a:lnTo>
                  <a:lnTo>
                    <a:pt x="325" y="335"/>
                  </a:lnTo>
                  <a:lnTo>
                    <a:pt x="314" y="351"/>
                  </a:lnTo>
                  <a:lnTo>
                    <a:pt x="302" y="370"/>
                  </a:lnTo>
                  <a:lnTo>
                    <a:pt x="291" y="388"/>
                  </a:lnTo>
                  <a:lnTo>
                    <a:pt x="279" y="407"/>
                  </a:lnTo>
                  <a:lnTo>
                    <a:pt x="268" y="425"/>
                  </a:lnTo>
                  <a:lnTo>
                    <a:pt x="256" y="446"/>
                  </a:lnTo>
                  <a:lnTo>
                    <a:pt x="247" y="465"/>
                  </a:lnTo>
                  <a:lnTo>
                    <a:pt x="235" y="485"/>
                  </a:lnTo>
                  <a:lnTo>
                    <a:pt x="222" y="504"/>
                  </a:lnTo>
                  <a:lnTo>
                    <a:pt x="210" y="525"/>
                  </a:lnTo>
                  <a:lnTo>
                    <a:pt x="201" y="543"/>
                  </a:lnTo>
                  <a:lnTo>
                    <a:pt x="189" y="564"/>
                  </a:lnTo>
                  <a:lnTo>
                    <a:pt x="175" y="582"/>
                  </a:lnTo>
                  <a:lnTo>
                    <a:pt x="164" y="601"/>
                  </a:lnTo>
                  <a:lnTo>
                    <a:pt x="155" y="619"/>
                  </a:lnTo>
                  <a:lnTo>
                    <a:pt x="143" y="640"/>
                  </a:lnTo>
                  <a:lnTo>
                    <a:pt x="131" y="656"/>
                  </a:lnTo>
                  <a:lnTo>
                    <a:pt x="122" y="675"/>
                  </a:lnTo>
                  <a:lnTo>
                    <a:pt x="111" y="693"/>
                  </a:lnTo>
                  <a:lnTo>
                    <a:pt x="104" y="712"/>
                  </a:lnTo>
                  <a:lnTo>
                    <a:pt x="92" y="730"/>
                  </a:lnTo>
                  <a:lnTo>
                    <a:pt x="83" y="746"/>
                  </a:lnTo>
                  <a:lnTo>
                    <a:pt x="74" y="763"/>
                  </a:lnTo>
                  <a:lnTo>
                    <a:pt x="67" y="779"/>
                  </a:lnTo>
                  <a:lnTo>
                    <a:pt x="60" y="795"/>
                  </a:lnTo>
                  <a:lnTo>
                    <a:pt x="51" y="809"/>
                  </a:lnTo>
                  <a:lnTo>
                    <a:pt x="41" y="823"/>
                  </a:lnTo>
                  <a:lnTo>
                    <a:pt x="37" y="836"/>
                  </a:lnTo>
                  <a:lnTo>
                    <a:pt x="30" y="850"/>
                  </a:lnTo>
                  <a:lnTo>
                    <a:pt x="25" y="862"/>
                  </a:lnTo>
                  <a:lnTo>
                    <a:pt x="21" y="873"/>
                  </a:lnTo>
                  <a:lnTo>
                    <a:pt x="16" y="887"/>
                  </a:lnTo>
                  <a:lnTo>
                    <a:pt x="9" y="896"/>
                  </a:lnTo>
                  <a:lnTo>
                    <a:pt x="7" y="906"/>
                  </a:lnTo>
                  <a:lnTo>
                    <a:pt x="2" y="915"/>
                  </a:lnTo>
                  <a:lnTo>
                    <a:pt x="2" y="924"/>
                  </a:lnTo>
                  <a:lnTo>
                    <a:pt x="0" y="936"/>
                  </a:lnTo>
                  <a:lnTo>
                    <a:pt x="2" y="945"/>
                  </a:lnTo>
                  <a:lnTo>
                    <a:pt x="7" y="959"/>
                  </a:lnTo>
                  <a:lnTo>
                    <a:pt x="21" y="970"/>
                  </a:lnTo>
                  <a:lnTo>
                    <a:pt x="25" y="977"/>
                  </a:lnTo>
                  <a:lnTo>
                    <a:pt x="34" y="982"/>
                  </a:lnTo>
                  <a:lnTo>
                    <a:pt x="44" y="987"/>
                  </a:lnTo>
                  <a:lnTo>
                    <a:pt x="55" y="996"/>
                  </a:lnTo>
                  <a:lnTo>
                    <a:pt x="64" y="998"/>
                  </a:lnTo>
                  <a:lnTo>
                    <a:pt x="76" y="1005"/>
                  </a:lnTo>
                  <a:lnTo>
                    <a:pt x="90" y="1010"/>
                  </a:lnTo>
                  <a:lnTo>
                    <a:pt x="101" y="1014"/>
                  </a:lnTo>
                  <a:lnTo>
                    <a:pt x="113" y="1019"/>
                  </a:lnTo>
                  <a:lnTo>
                    <a:pt x="127" y="1023"/>
                  </a:lnTo>
                  <a:lnTo>
                    <a:pt x="141" y="1028"/>
                  </a:lnTo>
                  <a:lnTo>
                    <a:pt x="155" y="1030"/>
                  </a:lnTo>
                  <a:lnTo>
                    <a:pt x="168" y="1033"/>
                  </a:lnTo>
                  <a:lnTo>
                    <a:pt x="182" y="1035"/>
                  </a:lnTo>
                  <a:lnTo>
                    <a:pt x="196" y="1035"/>
                  </a:lnTo>
                  <a:lnTo>
                    <a:pt x="210" y="1037"/>
                  </a:lnTo>
                  <a:lnTo>
                    <a:pt x="224" y="1037"/>
                  </a:lnTo>
                  <a:lnTo>
                    <a:pt x="238" y="1040"/>
                  </a:lnTo>
                  <a:lnTo>
                    <a:pt x="252" y="1040"/>
                  </a:lnTo>
                  <a:lnTo>
                    <a:pt x="265" y="1040"/>
                  </a:lnTo>
                  <a:lnTo>
                    <a:pt x="277" y="1037"/>
                  </a:lnTo>
                  <a:lnTo>
                    <a:pt x="288" y="1037"/>
                  </a:lnTo>
                  <a:lnTo>
                    <a:pt x="300" y="1035"/>
                  </a:lnTo>
                  <a:lnTo>
                    <a:pt x="312" y="1033"/>
                  </a:lnTo>
                  <a:lnTo>
                    <a:pt x="321" y="1028"/>
                  </a:lnTo>
                  <a:lnTo>
                    <a:pt x="332" y="1023"/>
                  </a:lnTo>
                  <a:lnTo>
                    <a:pt x="342" y="1019"/>
                  </a:lnTo>
                  <a:lnTo>
                    <a:pt x="351" y="1017"/>
                  </a:lnTo>
                  <a:lnTo>
                    <a:pt x="358" y="1007"/>
                  </a:lnTo>
                  <a:lnTo>
                    <a:pt x="367" y="996"/>
                  </a:lnTo>
                  <a:lnTo>
                    <a:pt x="372" y="987"/>
                  </a:lnTo>
                  <a:lnTo>
                    <a:pt x="376" y="980"/>
                  </a:lnTo>
                  <a:lnTo>
                    <a:pt x="383" y="970"/>
                  </a:lnTo>
                  <a:lnTo>
                    <a:pt x="388" y="961"/>
                  </a:lnTo>
                  <a:lnTo>
                    <a:pt x="392" y="950"/>
                  </a:lnTo>
                  <a:lnTo>
                    <a:pt x="399" y="938"/>
                  </a:lnTo>
                  <a:lnTo>
                    <a:pt x="404" y="926"/>
                  </a:lnTo>
                  <a:lnTo>
                    <a:pt x="411" y="915"/>
                  </a:lnTo>
                  <a:lnTo>
                    <a:pt x="418" y="901"/>
                  </a:lnTo>
                  <a:lnTo>
                    <a:pt x="425" y="887"/>
                  </a:lnTo>
                  <a:lnTo>
                    <a:pt x="429" y="873"/>
                  </a:lnTo>
                  <a:lnTo>
                    <a:pt x="439" y="859"/>
                  </a:lnTo>
                  <a:lnTo>
                    <a:pt x="443" y="841"/>
                  </a:lnTo>
                  <a:lnTo>
                    <a:pt x="450" y="827"/>
                  </a:lnTo>
                  <a:lnTo>
                    <a:pt x="457" y="809"/>
                  </a:lnTo>
                  <a:lnTo>
                    <a:pt x="464" y="793"/>
                  </a:lnTo>
                  <a:lnTo>
                    <a:pt x="471" y="774"/>
                  </a:lnTo>
                  <a:lnTo>
                    <a:pt x="478" y="758"/>
                  </a:lnTo>
                  <a:lnTo>
                    <a:pt x="485" y="739"/>
                  </a:lnTo>
                  <a:lnTo>
                    <a:pt x="494" y="721"/>
                  </a:lnTo>
                  <a:lnTo>
                    <a:pt x="501" y="702"/>
                  </a:lnTo>
                  <a:lnTo>
                    <a:pt x="508" y="684"/>
                  </a:lnTo>
                  <a:lnTo>
                    <a:pt x="515" y="666"/>
                  </a:lnTo>
                  <a:lnTo>
                    <a:pt x="522" y="647"/>
                  </a:lnTo>
                  <a:lnTo>
                    <a:pt x="529" y="629"/>
                  </a:lnTo>
                  <a:lnTo>
                    <a:pt x="538" y="610"/>
                  </a:lnTo>
                  <a:lnTo>
                    <a:pt x="545" y="592"/>
                  </a:lnTo>
                  <a:lnTo>
                    <a:pt x="554" y="573"/>
                  </a:lnTo>
                  <a:lnTo>
                    <a:pt x="559" y="552"/>
                  </a:lnTo>
                  <a:lnTo>
                    <a:pt x="566" y="534"/>
                  </a:lnTo>
                  <a:lnTo>
                    <a:pt x="573" y="513"/>
                  </a:lnTo>
                  <a:lnTo>
                    <a:pt x="579" y="497"/>
                  </a:lnTo>
                  <a:lnTo>
                    <a:pt x="586" y="476"/>
                  </a:lnTo>
                  <a:lnTo>
                    <a:pt x="593" y="458"/>
                  </a:lnTo>
                  <a:lnTo>
                    <a:pt x="600" y="439"/>
                  </a:lnTo>
                  <a:lnTo>
                    <a:pt x="607" y="423"/>
                  </a:lnTo>
                  <a:lnTo>
                    <a:pt x="614" y="405"/>
                  </a:lnTo>
                  <a:lnTo>
                    <a:pt x="619" y="388"/>
                  </a:lnTo>
                  <a:lnTo>
                    <a:pt x="626" y="370"/>
                  </a:lnTo>
                  <a:lnTo>
                    <a:pt x="633" y="354"/>
                  </a:lnTo>
                  <a:lnTo>
                    <a:pt x="637" y="338"/>
                  </a:lnTo>
                  <a:lnTo>
                    <a:pt x="644" y="321"/>
                  </a:lnTo>
                  <a:lnTo>
                    <a:pt x="649" y="305"/>
                  </a:lnTo>
                  <a:lnTo>
                    <a:pt x="656" y="294"/>
                  </a:lnTo>
                  <a:lnTo>
                    <a:pt x="660" y="278"/>
                  </a:lnTo>
                  <a:lnTo>
                    <a:pt x="665" y="266"/>
                  </a:lnTo>
                  <a:lnTo>
                    <a:pt x="670" y="252"/>
                  </a:lnTo>
                  <a:lnTo>
                    <a:pt x="674" y="241"/>
                  </a:lnTo>
                  <a:lnTo>
                    <a:pt x="676" y="227"/>
                  </a:lnTo>
                  <a:lnTo>
                    <a:pt x="681" y="218"/>
                  </a:lnTo>
                  <a:lnTo>
                    <a:pt x="686" y="208"/>
                  </a:lnTo>
                  <a:lnTo>
                    <a:pt x="690" y="199"/>
                  </a:lnTo>
                  <a:lnTo>
                    <a:pt x="693" y="192"/>
                  </a:lnTo>
                  <a:lnTo>
                    <a:pt x="695" y="183"/>
                  </a:lnTo>
                  <a:lnTo>
                    <a:pt x="697" y="176"/>
                  </a:lnTo>
                  <a:lnTo>
                    <a:pt x="702" y="171"/>
                  </a:lnTo>
                  <a:lnTo>
                    <a:pt x="704" y="162"/>
                  </a:lnTo>
                  <a:lnTo>
                    <a:pt x="709" y="160"/>
                  </a:lnTo>
                  <a:lnTo>
                    <a:pt x="716" y="153"/>
                  </a:lnTo>
                  <a:lnTo>
                    <a:pt x="730" y="148"/>
                  </a:lnTo>
                  <a:lnTo>
                    <a:pt x="739" y="148"/>
                  </a:lnTo>
                  <a:lnTo>
                    <a:pt x="748" y="146"/>
                  </a:lnTo>
                  <a:lnTo>
                    <a:pt x="757" y="146"/>
                  </a:lnTo>
                  <a:lnTo>
                    <a:pt x="767" y="148"/>
                  </a:lnTo>
                  <a:lnTo>
                    <a:pt x="776" y="148"/>
                  </a:lnTo>
                  <a:lnTo>
                    <a:pt x="783" y="151"/>
                  </a:lnTo>
                  <a:lnTo>
                    <a:pt x="792" y="151"/>
                  </a:lnTo>
                  <a:lnTo>
                    <a:pt x="801" y="155"/>
                  </a:lnTo>
                  <a:lnTo>
                    <a:pt x="813" y="162"/>
                  </a:lnTo>
                  <a:lnTo>
                    <a:pt x="817" y="174"/>
                  </a:lnTo>
                  <a:lnTo>
                    <a:pt x="815" y="176"/>
                  </a:lnTo>
                  <a:lnTo>
                    <a:pt x="815" y="183"/>
                  </a:lnTo>
                  <a:lnTo>
                    <a:pt x="815" y="190"/>
                  </a:lnTo>
                  <a:lnTo>
                    <a:pt x="813" y="201"/>
                  </a:lnTo>
                  <a:lnTo>
                    <a:pt x="810" y="213"/>
                  </a:lnTo>
                  <a:lnTo>
                    <a:pt x="808" y="224"/>
                  </a:lnTo>
                  <a:lnTo>
                    <a:pt x="806" y="231"/>
                  </a:lnTo>
                  <a:lnTo>
                    <a:pt x="806" y="238"/>
                  </a:lnTo>
                  <a:lnTo>
                    <a:pt x="803" y="248"/>
                  </a:lnTo>
                  <a:lnTo>
                    <a:pt x="803" y="254"/>
                  </a:lnTo>
                  <a:lnTo>
                    <a:pt x="801" y="261"/>
                  </a:lnTo>
                  <a:lnTo>
                    <a:pt x="799" y="271"/>
                  </a:lnTo>
                  <a:lnTo>
                    <a:pt x="797" y="280"/>
                  </a:lnTo>
                  <a:lnTo>
                    <a:pt x="797" y="289"/>
                  </a:lnTo>
                  <a:lnTo>
                    <a:pt x="794" y="298"/>
                  </a:lnTo>
                  <a:lnTo>
                    <a:pt x="792" y="308"/>
                  </a:lnTo>
                  <a:lnTo>
                    <a:pt x="790" y="317"/>
                  </a:lnTo>
                  <a:lnTo>
                    <a:pt x="790" y="328"/>
                  </a:lnTo>
                  <a:lnTo>
                    <a:pt x="787" y="338"/>
                  </a:lnTo>
                  <a:lnTo>
                    <a:pt x="785" y="347"/>
                  </a:lnTo>
                  <a:lnTo>
                    <a:pt x="783" y="356"/>
                  </a:lnTo>
                  <a:lnTo>
                    <a:pt x="780" y="368"/>
                  </a:lnTo>
                  <a:lnTo>
                    <a:pt x="778" y="377"/>
                  </a:lnTo>
                  <a:lnTo>
                    <a:pt x="778" y="388"/>
                  </a:lnTo>
                  <a:lnTo>
                    <a:pt x="776" y="400"/>
                  </a:lnTo>
                  <a:lnTo>
                    <a:pt x="776" y="409"/>
                  </a:lnTo>
                  <a:lnTo>
                    <a:pt x="773" y="418"/>
                  </a:lnTo>
                  <a:lnTo>
                    <a:pt x="771" y="430"/>
                  </a:lnTo>
                  <a:lnTo>
                    <a:pt x="769" y="439"/>
                  </a:lnTo>
                  <a:lnTo>
                    <a:pt x="767" y="448"/>
                  </a:lnTo>
                  <a:lnTo>
                    <a:pt x="767" y="460"/>
                  </a:lnTo>
                  <a:lnTo>
                    <a:pt x="764" y="469"/>
                  </a:lnTo>
                  <a:lnTo>
                    <a:pt x="762" y="478"/>
                  </a:lnTo>
                  <a:lnTo>
                    <a:pt x="762" y="490"/>
                  </a:lnTo>
                  <a:lnTo>
                    <a:pt x="760" y="499"/>
                  </a:lnTo>
                  <a:lnTo>
                    <a:pt x="757" y="508"/>
                  </a:lnTo>
                  <a:lnTo>
                    <a:pt x="757" y="518"/>
                  </a:lnTo>
                  <a:lnTo>
                    <a:pt x="757" y="527"/>
                  </a:lnTo>
                  <a:lnTo>
                    <a:pt x="755" y="536"/>
                  </a:lnTo>
                  <a:lnTo>
                    <a:pt x="755" y="543"/>
                  </a:lnTo>
                  <a:lnTo>
                    <a:pt x="755" y="552"/>
                  </a:lnTo>
                  <a:lnTo>
                    <a:pt x="755" y="562"/>
                  </a:lnTo>
                  <a:lnTo>
                    <a:pt x="755" y="575"/>
                  </a:lnTo>
                  <a:lnTo>
                    <a:pt x="755" y="589"/>
                  </a:lnTo>
                  <a:lnTo>
                    <a:pt x="755" y="601"/>
                  </a:lnTo>
                  <a:lnTo>
                    <a:pt x="755" y="615"/>
                  </a:lnTo>
                  <a:lnTo>
                    <a:pt x="757" y="622"/>
                  </a:lnTo>
                  <a:lnTo>
                    <a:pt x="760" y="629"/>
                  </a:lnTo>
                  <a:lnTo>
                    <a:pt x="764" y="633"/>
                  </a:lnTo>
                  <a:lnTo>
                    <a:pt x="769" y="638"/>
                  </a:lnTo>
                  <a:lnTo>
                    <a:pt x="780" y="640"/>
                  </a:lnTo>
                  <a:lnTo>
                    <a:pt x="794" y="642"/>
                  </a:lnTo>
                  <a:lnTo>
                    <a:pt x="801" y="642"/>
                  </a:lnTo>
                  <a:lnTo>
                    <a:pt x="808" y="642"/>
                  </a:lnTo>
                  <a:lnTo>
                    <a:pt x="817" y="642"/>
                  </a:lnTo>
                  <a:lnTo>
                    <a:pt x="827" y="642"/>
                  </a:lnTo>
                  <a:lnTo>
                    <a:pt x="836" y="642"/>
                  </a:lnTo>
                  <a:lnTo>
                    <a:pt x="845" y="642"/>
                  </a:lnTo>
                  <a:lnTo>
                    <a:pt x="854" y="642"/>
                  </a:lnTo>
                  <a:lnTo>
                    <a:pt x="866" y="642"/>
                  </a:lnTo>
                  <a:lnTo>
                    <a:pt x="875" y="642"/>
                  </a:lnTo>
                  <a:lnTo>
                    <a:pt x="887" y="642"/>
                  </a:lnTo>
                  <a:lnTo>
                    <a:pt x="896" y="640"/>
                  </a:lnTo>
                  <a:lnTo>
                    <a:pt x="907" y="640"/>
                  </a:lnTo>
                  <a:lnTo>
                    <a:pt x="917" y="638"/>
                  </a:lnTo>
                  <a:lnTo>
                    <a:pt x="926" y="635"/>
                  </a:lnTo>
                  <a:lnTo>
                    <a:pt x="935" y="635"/>
                  </a:lnTo>
                  <a:lnTo>
                    <a:pt x="947" y="633"/>
                  </a:lnTo>
                  <a:lnTo>
                    <a:pt x="956" y="631"/>
                  </a:lnTo>
                  <a:lnTo>
                    <a:pt x="963" y="629"/>
                  </a:lnTo>
                  <a:lnTo>
                    <a:pt x="972" y="626"/>
                  </a:lnTo>
                  <a:lnTo>
                    <a:pt x="981" y="624"/>
                  </a:lnTo>
                  <a:lnTo>
                    <a:pt x="988" y="622"/>
                  </a:lnTo>
                  <a:lnTo>
                    <a:pt x="997" y="619"/>
                  </a:lnTo>
                  <a:lnTo>
                    <a:pt x="1002" y="615"/>
                  </a:lnTo>
                  <a:lnTo>
                    <a:pt x="1009" y="615"/>
                  </a:lnTo>
                  <a:lnTo>
                    <a:pt x="1021" y="608"/>
                  </a:lnTo>
                  <a:lnTo>
                    <a:pt x="1028" y="601"/>
                  </a:lnTo>
                  <a:lnTo>
                    <a:pt x="1030" y="596"/>
                  </a:lnTo>
                  <a:lnTo>
                    <a:pt x="1030" y="589"/>
                  </a:lnTo>
                  <a:lnTo>
                    <a:pt x="1032" y="578"/>
                  </a:lnTo>
                  <a:lnTo>
                    <a:pt x="1034" y="571"/>
                  </a:lnTo>
                  <a:lnTo>
                    <a:pt x="1034" y="557"/>
                  </a:lnTo>
                  <a:lnTo>
                    <a:pt x="1037" y="545"/>
                  </a:lnTo>
                  <a:lnTo>
                    <a:pt x="1037" y="532"/>
                  </a:lnTo>
                  <a:lnTo>
                    <a:pt x="1037" y="518"/>
                  </a:lnTo>
                  <a:lnTo>
                    <a:pt x="1037" y="508"/>
                  </a:lnTo>
                  <a:lnTo>
                    <a:pt x="1037" y="499"/>
                  </a:lnTo>
                  <a:lnTo>
                    <a:pt x="1037" y="492"/>
                  </a:lnTo>
                  <a:lnTo>
                    <a:pt x="1037" y="483"/>
                  </a:lnTo>
                  <a:lnTo>
                    <a:pt x="1037" y="474"/>
                  </a:lnTo>
                  <a:lnTo>
                    <a:pt x="1037" y="465"/>
                  </a:lnTo>
                  <a:lnTo>
                    <a:pt x="1037" y="455"/>
                  </a:lnTo>
                  <a:lnTo>
                    <a:pt x="1037" y="446"/>
                  </a:lnTo>
                  <a:lnTo>
                    <a:pt x="1034" y="437"/>
                  </a:lnTo>
                  <a:lnTo>
                    <a:pt x="1034" y="428"/>
                  </a:lnTo>
                  <a:lnTo>
                    <a:pt x="1034" y="416"/>
                  </a:lnTo>
                  <a:lnTo>
                    <a:pt x="1034" y="409"/>
                  </a:lnTo>
                  <a:lnTo>
                    <a:pt x="1034" y="400"/>
                  </a:lnTo>
                  <a:lnTo>
                    <a:pt x="1034" y="388"/>
                  </a:lnTo>
                  <a:lnTo>
                    <a:pt x="1034" y="379"/>
                  </a:lnTo>
                  <a:lnTo>
                    <a:pt x="1034" y="370"/>
                  </a:lnTo>
                  <a:lnTo>
                    <a:pt x="1034" y="358"/>
                  </a:lnTo>
                  <a:lnTo>
                    <a:pt x="1034" y="349"/>
                  </a:lnTo>
                  <a:lnTo>
                    <a:pt x="1032" y="340"/>
                  </a:lnTo>
                  <a:lnTo>
                    <a:pt x="1032" y="331"/>
                  </a:lnTo>
                  <a:lnTo>
                    <a:pt x="1030" y="321"/>
                  </a:lnTo>
                  <a:lnTo>
                    <a:pt x="1030" y="312"/>
                  </a:lnTo>
                  <a:lnTo>
                    <a:pt x="1030" y="303"/>
                  </a:lnTo>
                  <a:lnTo>
                    <a:pt x="1030" y="294"/>
                  </a:lnTo>
                  <a:lnTo>
                    <a:pt x="1030" y="284"/>
                  </a:lnTo>
                  <a:lnTo>
                    <a:pt x="1030" y="275"/>
                  </a:lnTo>
                  <a:lnTo>
                    <a:pt x="1030" y="266"/>
                  </a:lnTo>
                  <a:lnTo>
                    <a:pt x="1030" y="259"/>
                  </a:lnTo>
                  <a:lnTo>
                    <a:pt x="1030" y="250"/>
                  </a:lnTo>
                  <a:lnTo>
                    <a:pt x="1030" y="241"/>
                  </a:lnTo>
                  <a:lnTo>
                    <a:pt x="1030" y="234"/>
                  </a:lnTo>
                  <a:lnTo>
                    <a:pt x="1030" y="227"/>
                  </a:lnTo>
                  <a:lnTo>
                    <a:pt x="1030" y="220"/>
                  </a:lnTo>
                  <a:lnTo>
                    <a:pt x="1030" y="211"/>
                  </a:lnTo>
                  <a:lnTo>
                    <a:pt x="1030" y="204"/>
                  </a:lnTo>
                  <a:lnTo>
                    <a:pt x="1030" y="197"/>
                  </a:lnTo>
                  <a:lnTo>
                    <a:pt x="1030" y="185"/>
                  </a:lnTo>
                  <a:lnTo>
                    <a:pt x="1030" y="176"/>
                  </a:lnTo>
                  <a:lnTo>
                    <a:pt x="1030" y="167"/>
                  </a:lnTo>
                  <a:lnTo>
                    <a:pt x="1032" y="160"/>
                  </a:lnTo>
                  <a:lnTo>
                    <a:pt x="1034" y="155"/>
                  </a:lnTo>
                  <a:lnTo>
                    <a:pt x="1037" y="151"/>
                  </a:lnTo>
                  <a:lnTo>
                    <a:pt x="1041" y="146"/>
                  </a:lnTo>
                  <a:lnTo>
                    <a:pt x="1048" y="141"/>
                  </a:lnTo>
                  <a:lnTo>
                    <a:pt x="1055" y="137"/>
                  </a:lnTo>
                  <a:lnTo>
                    <a:pt x="1062" y="134"/>
                  </a:lnTo>
                  <a:lnTo>
                    <a:pt x="1071" y="132"/>
                  </a:lnTo>
                  <a:lnTo>
                    <a:pt x="1081" y="130"/>
                  </a:lnTo>
                  <a:lnTo>
                    <a:pt x="1090" y="130"/>
                  </a:lnTo>
                  <a:lnTo>
                    <a:pt x="1101" y="132"/>
                  </a:lnTo>
                  <a:lnTo>
                    <a:pt x="1111" y="132"/>
                  </a:lnTo>
                  <a:lnTo>
                    <a:pt x="1120" y="132"/>
                  </a:lnTo>
                  <a:lnTo>
                    <a:pt x="1129" y="134"/>
                  </a:lnTo>
                  <a:lnTo>
                    <a:pt x="1138" y="139"/>
                  </a:lnTo>
                  <a:lnTo>
                    <a:pt x="1145" y="144"/>
                  </a:lnTo>
                  <a:lnTo>
                    <a:pt x="1152" y="148"/>
                  </a:lnTo>
                  <a:lnTo>
                    <a:pt x="1159" y="153"/>
                  </a:lnTo>
                  <a:lnTo>
                    <a:pt x="1164" y="160"/>
                  </a:lnTo>
                  <a:lnTo>
                    <a:pt x="1164" y="164"/>
                  </a:lnTo>
                  <a:lnTo>
                    <a:pt x="1168" y="174"/>
                  </a:lnTo>
                  <a:lnTo>
                    <a:pt x="1171" y="176"/>
                  </a:lnTo>
                  <a:lnTo>
                    <a:pt x="1173" y="183"/>
                  </a:lnTo>
                  <a:lnTo>
                    <a:pt x="1175" y="192"/>
                  </a:lnTo>
                  <a:lnTo>
                    <a:pt x="1180" y="201"/>
                  </a:lnTo>
                  <a:lnTo>
                    <a:pt x="1182" y="208"/>
                  </a:lnTo>
                  <a:lnTo>
                    <a:pt x="1185" y="218"/>
                  </a:lnTo>
                  <a:lnTo>
                    <a:pt x="1189" y="227"/>
                  </a:lnTo>
                  <a:lnTo>
                    <a:pt x="1194" y="241"/>
                  </a:lnTo>
                  <a:lnTo>
                    <a:pt x="1198" y="252"/>
                  </a:lnTo>
                  <a:lnTo>
                    <a:pt x="1203" y="264"/>
                  </a:lnTo>
                  <a:lnTo>
                    <a:pt x="1208" y="278"/>
                  </a:lnTo>
                  <a:lnTo>
                    <a:pt x="1212" y="291"/>
                  </a:lnTo>
                  <a:lnTo>
                    <a:pt x="1217" y="303"/>
                  </a:lnTo>
                  <a:lnTo>
                    <a:pt x="1222" y="317"/>
                  </a:lnTo>
                  <a:lnTo>
                    <a:pt x="1226" y="331"/>
                  </a:lnTo>
                  <a:lnTo>
                    <a:pt x="1233" y="347"/>
                  </a:lnTo>
                  <a:lnTo>
                    <a:pt x="1238" y="363"/>
                  </a:lnTo>
                  <a:lnTo>
                    <a:pt x="1245" y="377"/>
                  </a:lnTo>
                  <a:lnTo>
                    <a:pt x="1252" y="395"/>
                  </a:lnTo>
                  <a:lnTo>
                    <a:pt x="1258" y="411"/>
                  </a:lnTo>
                  <a:lnTo>
                    <a:pt x="1263" y="428"/>
                  </a:lnTo>
                  <a:lnTo>
                    <a:pt x="1270" y="446"/>
                  </a:lnTo>
                  <a:lnTo>
                    <a:pt x="1277" y="462"/>
                  </a:lnTo>
                  <a:lnTo>
                    <a:pt x="1284" y="478"/>
                  </a:lnTo>
                  <a:lnTo>
                    <a:pt x="1291" y="497"/>
                  </a:lnTo>
                  <a:lnTo>
                    <a:pt x="1298" y="513"/>
                  </a:lnTo>
                  <a:lnTo>
                    <a:pt x="1305" y="532"/>
                  </a:lnTo>
                  <a:lnTo>
                    <a:pt x="1314" y="550"/>
                  </a:lnTo>
                  <a:lnTo>
                    <a:pt x="1319" y="569"/>
                  </a:lnTo>
                  <a:lnTo>
                    <a:pt x="1325" y="585"/>
                  </a:lnTo>
                  <a:lnTo>
                    <a:pt x="1332" y="601"/>
                  </a:lnTo>
                  <a:lnTo>
                    <a:pt x="1339" y="619"/>
                  </a:lnTo>
                  <a:lnTo>
                    <a:pt x="1346" y="635"/>
                  </a:lnTo>
                  <a:lnTo>
                    <a:pt x="1353" y="654"/>
                  </a:lnTo>
                  <a:lnTo>
                    <a:pt x="1360" y="670"/>
                  </a:lnTo>
                  <a:lnTo>
                    <a:pt x="1367" y="689"/>
                  </a:lnTo>
                  <a:lnTo>
                    <a:pt x="1374" y="705"/>
                  </a:lnTo>
                  <a:lnTo>
                    <a:pt x="1381" y="721"/>
                  </a:lnTo>
                  <a:lnTo>
                    <a:pt x="1388" y="737"/>
                  </a:lnTo>
                  <a:lnTo>
                    <a:pt x="1395" y="753"/>
                  </a:lnTo>
                  <a:lnTo>
                    <a:pt x="1399" y="767"/>
                  </a:lnTo>
                  <a:lnTo>
                    <a:pt x="1406" y="783"/>
                  </a:lnTo>
                  <a:lnTo>
                    <a:pt x="1413" y="797"/>
                  </a:lnTo>
                  <a:lnTo>
                    <a:pt x="1420" y="813"/>
                  </a:lnTo>
                  <a:lnTo>
                    <a:pt x="1427" y="827"/>
                  </a:lnTo>
                  <a:lnTo>
                    <a:pt x="1432" y="841"/>
                  </a:lnTo>
                  <a:lnTo>
                    <a:pt x="1439" y="853"/>
                  </a:lnTo>
                  <a:lnTo>
                    <a:pt x="1446" y="866"/>
                  </a:lnTo>
                  <a:lnTo>
                    <a:pt x="1450" y="876"/>
                  </a:lnTo>
                  <a:lnTo>
                    <a:pt x="1457" y="887"/>
                  </a:lnTo>
                  <a:lnTo>
                    <a:pt x="1462" y="899"/>
                  </a:lnTo>
                  <a:lnTo>
                    <a:pt x="1469" y="908"/>
                  </a:lnTo>
                  <a:lnTo>
                    <a:pt x="1473" y="917"/>
                  </a:lnTo>
                  <a:lnTo>
                    <a:pt x="1478" y="926"/>
                  </a:lnTo>
                  <a:lnTo>
                    <a:pt x="1482" y="933"/>
                  </a:lnTo>
                  <a:lnTo>
                    <a:pt x="1487" y="940"/>
                  </a:lnTo>
                  <a:lnTo>
                    <a:pt x="1496" y="952"/>
                  </a:lnTo>
                  <a:lnTo>
                    <a:pt x="1503" y="959"/>
                  </a:lnTo>
                  <a:lnTo>
                    <a:pt x="1510" y="963"/>
                  </a:lnTo>
                  <a:lnTo>
                    <a:pt x="1519" y="968"/>
                  </a:lnTo>
                  <a:lnTo>
                    <a:pt x="1529" y="973"/>
                  </a:lnTo>
                  <a:lnTo>
                    <a:pt x="1540" y="977"/>
                  </a:lnTo>
                  <a:lnTo>
                    <a:pt x="1552" y="982"/>
                  </a:lnTo>
                  <a:lnTo>
                    <a:pt x="1568" y="984"/>
                  </a:lnTo>
                  <a:lnTo>
                    <a:pt x="1575" y="984"/>
                  </a:lnTo>
                  <a:lnTo>
                    <a:pt x="1582" y="987"/>
                  </a:lnTo>
                  <a:lnTo>
                    <a:pt x="1591" y="987"/>
                  </a:lnTo>
                  <a:lnTo>
                    <a:pt x="1600" y="991"/>
                  </a:lnTo>
                  <a:lnTo>
                    <a:pt x="1607" y="991"/>
                  </a:lnTo>
                  <a:lnTo>
                    <a:pt x="1614" y="991"/>
                  </a:lnTo>
                  <a:lnTo>
                    <a:pt x="1623" y="991"/>
                  </a:lnTo>
                  <a:lnTo>
                    <a:pt x="1633" y="993"/>
                  </a:lnTo>
                  <a:lnTo>
                    <a:pt x="1640" y="993"/>
                  </a:lnTo>
                  <a:lnTo>
                    <a:pt x="1649" y="996"/>
                  </a:lnTo>
                  <a:lnTo>
                    <a:pt x="1660" y="996"/>
                  </a:lnTo>
                  <a:lnTo>
                    <a:pt x="1670" y="996"/>
                  </a:lnTo>
                  <a:lnTo>
                    <a:pt x="1679" y="996"/>
                  </a:lnTo>
                  <a:lnTo>
                    <a:pt x="1686" y="996"/>
                  </a:lnTo>
                  <a:lnTo>
                    <a:pt x="1697" y="996"/>
                  </a:lnTo>
                  <a:lnTo>
                    <a:pt x="1707" y="996"/>
                  </a:lnTo>
                  <a:lnTo>
                    <a:pt x="1713" y="996"/>
                  </a:lnTo>
                  <a:lnTo>
                    <a:pt x="1725" y="996"/>
                  </a:lnTo>
                  <a:lnTo>
                    <a:pt x="1734" y="996"/>
                  </a:lnTo>
                  <a:lnTo>
                    <a:pt x="1746" y="996"/>
                  </a:lnTo>
                  <a:lnTo>
                    <a:pt x="1753" y="996"/>
                  </a:lnTo>
                  <a:lnTo>
                    <a:pt x="1762" y="993"/>
                  </a:lnTo>
                  <a:lnTo>
                    <a:pt x="1771" y="991"/>
                  </a:lnTo>
                  <a:lnTo>
                    <a:pt x="1780" y="991"/>
                  </a:lnTo>
                  <a:lnTo>
                    <a:pt x="1790" y="991"/>
                  </a:lnTo>
                  <a:lnTo>
                    <a:pt x="1797" y="989"/>
                  </a:lnTo>
                  <a:lnTo>
                    <a:pt x="1806" y="987"/>
                  </a:lnTo>
                  <a:lnTo>
                    <a:pt x="1815" y="987"/>
                  </a:lnTo>
                  <a:lnTo>
                    <a:pt x="1822" y="984"/>
                  </a:lnTo>
                  <a:lnTo>
                    <a:pt x="1831" y="984"/>
                  </a:lnTo>
                  <a:lnTo>
                    <a:pt x="1838" y="982"/>
                  </a:lnTo>
                  <a:lnTo>
                    <a:pt x="1847" y="982"/>
                  </a:lnTo>
                  <a:lnTo>
                    <a:pt x="1861" y="977"/>
                  </a:lnTo>
                  <a:lnTo>
                    <a:pt x="1875" y="973"/>
                  </a:lnTo>
                  <a:lnTo>
                    <a:pt x="1887" y="968"/>
                  </a:lnTo>
                  <a:lnTo>
                    <a:pt x="1898" y="963"/>
                  </a:lnTo>
                  <a:lnTo>
                    <a:pt x="1907" y="959"/>
                  </a:lnTo>
                  <a:lnTo>
                    <a:pt x="1917" y="952"/>
                  </a:lnTo>
                  <a:lnTo>
                    <a:pt x="1921" y="945"/>
                  </a:lnTo>
                  <a:lnTo>
                    <a:pt x="1928" y="938"/>
                  </a:lnTo>
                  <a:lnTo>
                    <a:pt x="1931" y="931"/>
                  </a:lnTo>
                  <a:lnTo>
                    <a:pt x="1933" y="924"/>
                  </a:lnTo>
                  <a:lnTo>
                    <a:pt x="1928" y="917"/>
                  </a:lnTo>
                  <a:lnTo>
                    <a:pt x="1928" y="910"/>
                  </a:lnTo>
                  <a:lnTo>
                    <a:pt x="1926" y="903"/>
                  </a:lnTo>
                  <a:lnTo>
                    <a:pt x="1924" y="896"/>
                  </a:lnTo>
                  <a:lnTo>
                    <a:pt x="1919" y="887"/>
                  </a:lnTo>
                  <a:lnTo>
                    <a:pt x="1914" y="876"/>
                  </a:lnTo>
                  <a:lnTo>
                    <a:pt x="1912" y="866"/>
                  </a:lnTo>
                  <a:lnTo>
                    <a:pt x="1907" y="855"/>
                  </a:lnTo>
                  <a:lnTo>
                    <a:pt x="1900" y="843"/>
                  </a:lnTo>
                  <a:lnTo>
                    <a:pt x="1894" y="829"/>
                  </a:lnTo>
                  <a:lnTo>
                    <a:pt x="1887" y="816"/>
                  </a:lnTo>
                  <a:lnTo>
                    <a:pt x="1880" y="802"/>
                  </a:lnTo>
                  <a:lnTo>
                    <a:pt x="1870" y="786"/>
                  </a:lnTo>
                  <a:lnTo>
                    <a:pt x="1864" y="772"/>
                  </a:lnTo>
                  <a:lnTo>
                    <a:pt x="1854" y="753"/>
                  </a:lnTo>
                  <a:lnTo>
                    <a:pt x="1847" y="739"/>
                  </a:lnTo>
                  <a:lnTo>
                    <a:pt x="1836" y="721"/>
                  </a:lnTo>
                  <a:lnTo>
                    <a:pt x="1824" y="705"/>
                  </a:lnTo>
                  <a:lnTo>
                    <a:pt x="1815" y="686"/>
                  </a:lnTo>
                  <a:lnTo>
                    <a:pt x="1806" y="668"/>
                  </a:lnTo>
                  <a:lnTo>
                    <a:pt x="1792" y="647"/>
                  </a:lnTo>
                  <a:lnTo>
                    <a:pt x="1783" y="629"/>
                  </a:lnTo>
                  <a:lnTo>
                    <a:pt x="1771" y="608"/>
                  </a:lnTo>
                  <a:lnTo>
                    <a:pt x="1760" y="589"/>
                  </a:lnTo>
                  <a:lnTo>
                    <a:pt x="1748" y="569"/>
                  </a:lnTo>
                  <a:lnTo>
                    <a:pt x="1734" y="550"/>
                  </a:lnTo>
                  <a:lnTo>
                    <a:pt x="1723" y="529"/>
                  </a:lnTo>
                  <a:lnTo>
                    <a:pt x="1711" y="508"/>
                  </a:lnTo>
                  <a:lnTo>
                    <a:pt x="1700" y="488"/>
                  </a:lnTo>
                  <a:lnTo>
                    <a:pt x="1688" y="467"/>
                  </a:lnTo>
                  <a:lnTo>
                    <a:pt x="1674" y="446"/>
                  </a:lnTo>
                  <a:lnTo>
                    <a:pt x="1665" y="428"/>
                  </a:lnTo>
                  <a:lnTo>
                    <a:pt x="1651" y="407"/>
                  </a:lnTo>
                  <a:lnTo>
                    <a:pt x="1640" y="384"/>
                  </a:lnTo>
                  <a:lnTo>
                    <a:pt x="1626" y="363"/>
                  </a:lnTo>
                  <a:lnTo>
                    <a:pt x="1614" y="345"/>
                  </a:lnTo>
                  <a:lnTo>
                    <a:pt x="1600" y="324"/>
                  </a:lnTo>
                  <a:lnTo>
                    <a:pt x="1589" y="305"/>
                  </a:lnTo>
                  <a:lnTo>
                    <a:pt x="1577" y="284"/>
                  </a:lnTo>
                  <a:lnTo>
                    <a:pt x="1566" y="266"/>
                  </a:lnTo>
                  <a:lnTo>
                    <a:pt x="1552" y="248"/>
                  </a:lnTo>
                  <a:lnTo>
                    <a:pt x="1543" y="229"/>
                  </a:lnTo>
                  <a:lnTo>
                    <a:pt x="1531" y="213"/>
                  </a:lnTo>
                  <a:lnTo>
                    <a:pt x="1519" y="194"/>
                  </a:lnTo>
                  <a:lnTo>
                    <a:pt x="1510" y="178"/>
                  </a:lnTo>
                  <a:lnTo>
                    <a:pt x="1499" y="162"/>
                  </a:lnTo>
                  <a:lnTo>
                    <a:pt x="1489" y="146"/>
                  </a:lnTo>
                  <a:lnTo>
                    <a:pt x="1482" y="132"/>
                  </a:lnTo>
                  <a:lnTo>
                    <a:pt x="1471" y="116"/>
                  </a:lnTo>
                  <a:lnTo>
                    <a:pt x="1464" y="102"/>
                  </a:lnTo>
                  <a:lnTo>
                    <a:pt x="1455" y="88"/>
                  </a:lnTo>
                  <a:lnTo>
                    <a:pt x="1446" y="77"/>
                  </a:lnTo>
                  <a:lnTo>
                    <a:pt x="1439" y="65"/>
                  </a:lnTo>
                  <a:lnTo>
                    <a:pt x="1432" y="54"/>
                  </a:lnTo>
                  <a:lnTo>
                    <a:pt x="1425" y="44"/>
                  </a:lnTo>
                  <a:lnTo>
                    <a:pt x="1420" y="37"/>
                  </a:lnTo>
                  <a:lnTo>
                    <a:pt x="1416" y="28"/>
                  </a:lnTo>
                  <a:lnTo>
                    <a:pt x="1411" y="21"/>
                  </a:lnTo>
                  <a:lnTo>
                    <a:pt x="1406" y="14"/>
                  </a:lnTo>
                  <a:lnTo>
                    <a:pt x="1404" y="10"/>
                  </a:lnTo>
                  <a:lnTo>
                    <a:pt x="1399" y="3"/>
                  </a:lnTo>
                  <a:lnTo>
                    <a:pt x="1399" y="0"/>
                  </a:lnTo>
                  <a:lnTo>
                    <a:pt x="487" y="79"/>
                  </a:lnTo>
                  <a:lnTo>
                    <a:pt x="487" y="79"/>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35"/>
            <p:cNvSpPr>
              <a:spLocks/>
            </p:cNvSpPr>
            <p:nvPr/>
          </p:nvSpPr>
          <p:spPr bwMode="auto">
            <a:xfrm>
              <a:off x="4295787" y="4001212"/>
              <a:ext cx="477471" cy="382329"/>
            </a:xfrm>
            <a:custGeom>
              <a:avLst/>
              <a:gdLst>
                <a:gd name="T0" fmla="*/ 40 w 250"/>
                <a:gd name="T1" fmla="*/ 0 h 180"/>
                <a:gd name="T2" fmla="*/ 0 w 250"/>
                <a:gd name="T3" fmla="*/ 78 h 180"/>
                <a:gd name="T4" fmla="*/ 5 w 250"/>
                <a:gd name="T5" fmla="*/ 81 h 180"/>
                <a:gd name="T6" fmla="*/ 14 w 250"/>
                <a:gd name="T7" fmla="*/ 83 h 180"/>
                <a:gd name="T8" fmla="*/ 26 w 250"/>
                <a:gd name="T9" fmla="*/ 90 h 180"/>
                <a:gd name="T10" fmla="*/ 30 w 250"/>
                <a:gd name="T11" fmla="*/ 95 h 180"/>
                <a:gd name="T12" fmla="*/ 37 w 250"/>
                <a:gd name="T13" fmla="*/ 97 h 180"/>
                <a:gd name="T14" fmla="*/ 44 w 250"/>
                <a:gd name="T15" fmla="*/ 102 h 180"/>
                <a:gd name="T16" fmla="*/ 53 w 250"/>
                <a:gd name="T17" fmla="*/ 104 h 180"/>
                <a:gd name="T18" fmla="*/ 60 w 250"/>
                <a:gd name="T19" fmla="*/ 108 h 180"/>
                <a:gd name="T20" fmla="*/ 67 w 250"/>
                <a:gd name="T21" fmla="*/ 113 h 180"/>
                <a:gd name="T22" fmla="*/ 77 w 250"/>
                <a:gd name="T23" fmla="*/ 118 h 180"/>
                <a:gd name="T24" fmla="*/ 86 w 250"/>
                <a:gd name="T25" fmla="*/ 122 h 180"/>
                <a:gd name="T26" fmla="*/ 95 w 250"/>
                <a:gd name="T27" fmla="*/ 127 h 180"/>
                <a:gd name="T28" fmla="*/ 104 w 250"/>
                <a:gd name="T29" fmla="*/ 132 h 180"/>
                <a:gd name="T30" fmla="*/ 111 w 250"/>
                <a:gd name="T31" fmla="*/ 136 h 180"/>
                <a:gd name="T32" fmla="*/ 120 w 250"/>
                <a:gd name="T33" fmla="*/ 141 h 180"/>
                <a:gd name="T34" fmla="*/ 130 w 250"/>
                <a:gd name="T35" fmla="*/ 143 h 180"/>
                <a:gd name="T36" fmla="*/ 137 w 250"/>
                <a:gd name="T37" fmla="*/ 148 h 180"/>
                <a:gd name="T38" fmla="*/ 146 w 250"/>
                <a:gd name="T39" fmla="*/ 152 h 180"/>
                <a:gd name="T40" fmla="*/ 153 w 250"/>
                <a:gd name="T41" fmla="*/ 157 h 180"/>
                <a:gd name="T42" fmla="*/ 169 w 250"/>
                <a:gd name="T43" fmla="*/ 162 h 180"/>
                <a:gd name="T44" fmla="*/ 183 w 250"/>
                <a:gd name="T45" fmla="*/ 169 h 180"/>
                <a:gd name="T46" fmla="*/ 192 w 250"/>
                <a:gd name="T47" fmla="*/ 173 h 180"/>
                <a:gd name="T48" fmla="*/ 201 w 250"/>
                <a:gd name="T49" fmla="*/ 180 h 180"/>
                <a:gd name="T50" fmla="*/ 213 w 250"/>
                <a:gd name="T51" fmla="*/ 178 h 180"/>
                <a:gd name="T52" fmla="*/ 222 w 250"/>
                <a:gd name="T53" fmla="*/ 169 h 180"/>
                <a:gd name="T54" fmla="*/ 227 w 250"/>
                <a:gd name="T55" fmla="*/ 159 h 180"/>
                <a:gd name="T56" fmla="*/ 229 w 250"/>
                <a:gd name="T57" fmla="*/ 150 h 180"/>
                <a:gd name="T58" fmla="*/ 234 w 250"/>
                <a:gd name="T59" fmla="*/ 141 h 180"/>
                <a:gd name="T60" fmla="*/ 238 w 250"/>
                <a:gd name="T61" fmla="*/ 129 h 180"/>
                <a:gd name="T62" fmla="*/ 240 w 250"/>
                <a:gd name="T63" fmla="*/ 118 h 180"/>
                <a:gd name="T64" fmla="*/ 240 w 250"/>
                <a:gd name="T65" fmla="*/ 108 h 180"/>
                <a:gd name="T66" fmla="*/ 243 w 250"/>
                <a:gd name="T67" fmla="*/ 97 h 180"/>
                <a:gd name="T68" fmla="*/ 245 w 250"/>
                <a:gd name="T69" fmla="*/ 90 h 180"/>
                <a:gd name="T70" fmla="*/ 247 w 250"/>
                <a:gd name="T71" fmla="*/ 83 h 180"/>
                <a:gd name="T72" fmla="*/ 247 w 250"/>
                <a:gd name="T73" fmla="*/ 76 h 180"/>
                <a:gd name="T74" fmla="*/ 247 w 250"/>
                <a:gd name="T75" fmla="*/ 72 h 180"/>
                <a:gd name="T76" fmla="*/ 250 w 250"/>
                <a:gd name="T77" fmla="*/ 72 h 180"/>
                <a:gd name="T78" fmla="*/ 40 w 250"/>
                <a:gd name="T79" fmla="*/ 0 h 180"/>
                <a:gd name="T80" fmla="*/ 40 w 250"/>
                <a:gd name="T8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0" h="180">
                  <a:moveTo>
                    <a:pt x="40" y="0"/>
                  </a:moveTo>
                  <a:lnTo>
                    <a:pt x="0" y="78"/>
                  </a:lnTo>
                  <a:lnTo>
                    <a:pt x="5" y="81"/>
                  </a:lnTo>
                  <a:lnTo>
                    <a:pt x="14" y="83"/>
                  </a:lnTo>
                  <a:lnTo>
                    <a:pt x="26" y="90"/>
                  </a:lnTo>
                  <a:lnTo>
                    <a:pt x="30" y="95"/>
                  </a:lnTo>
                  <a:lnTo>
                    <a:pt x="37" y="97"/>
                  </a:lnTo>
                  <a:lnTo>
                    <a:pt x="44" y="102"/>
                  </a:lnTo>
                  <a:lnTo>
                    <a:pt x="53" y="104"/>
                  </a:lnTo>
                  <a:lnTo>
                    <a:pt x="60" y="108"/>
                  </a:lnTo>
                  <a:lnTo>
                    <a:pt x="67" y="113"/>
                  </a:lnTo>
                  <a:lnTo>
                    <a:pt x="77" y="118"/>
                  </a:lnTo>
                  <a:lnTo>
                    <a:pt x="86" y="122"/>
                  </a:lnTo>
                  <a:lnTo>
                    <a:pt x="95" y="127"/>
                  </a:lnTo>
                  <a:lnTo>
                    <a:pt x="104" y="132"/>
                  </a:lnTo>
                  <a:lnTo>
                    <a:pt x="111" y="136"/>
                  </a:lnTo>
                  <a:lnTo>
                    <a:pt x="120" y="141"/>
                  </a:lnTo>
                  <a:lnTo>
                    <a:pt x="130" y="143"/>
                  </a:lnTo>
                  <a:lnTo>
                    <a:pt x="137" y="148"/>
                  </a:lnTo>
                  <a:lnTo>
                    <a:pt x="146" y="152"/>
                  </a:lnTo>
                  <a:lnTo>
                    <a:pt x="153" y="157"/>
                  </a:lnTo>
                  <a:lnTo>
                    <a:pt x="169" y="162"/>
                  </a:lnTo>
                  <a:lnTo>
                    <a:pt x="183" y="169"/>
                  </a:lnTo>
                  <a:lnTo>
                    <a:pt x="192" y="173"/>
                  </a:lnTo>
                  <a:lnTo>
                    <a:pt x="201" y="180"/>
                  </a:lnTo>
                  <a:lnTo>
                    <a:pt x="213" y="178"/>
                  </a:lnTo>
                  <a:lnTo>
                    <a:pt x="222" y="169"/>
                  </a:lnTo>
                  <a:lnTo>
                    <a:pt x="227" y="159"/>
                  </a:lnTo>
                  <a:lnTo>
                    <a:pt x="229" y="150"/>
                  </a:lnTo>
                  <a:lnTo>
                    <a:pt x="234" y="141"/>
                  </a:lnTo>
                  <a:lnTo>
                    <a:pt x="238" y="129"/>
                  </a:lnTo>
                  <a:lnTo>
                    <a:pt x="240" y="118"/>
                  </a:lnTo>
                  <a:lnTo>
                    <a:pt x="240" y="108"/>
                  </a:lnTo>
                  <a:lnTo>
                    <a:pt x="243" y="97"/>
                  </a:lnTo>
                  <a:lnTo>
                    <a:pt x="245" y="90"/>
                  </a:lnTo>
                  <a:lnTo>
                    <a:pt x="247" y="83"/>
                  </a:lnTo>
                  <a:lnTo>
                    <a:pt x="247" y="76"/>
                  </a:lnTo>
                  <a:lnTo>
                    <a:pt x="247" y="72"/>
                  </a:lnTo>
                  <a:lnTo>
                    <a:pt x="250" y="72"/>
                  </a:lnTo>
                  <a:lnTo>
                    <a:pt x="40" y="0"/>
                  </a:lnTo>
                  <a:lnTo>
                    <a:pt x="40" y="0"/>
                  </a:lnTo>
                  <a:close/>
                </a:path>
              </a:pathLst>
            </a:custGeom>
            <a:solidFill>
              <a:schemeClr val="bg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36"/>
            <p:cNvSpPr>
              <a:spLocks/>
            </p:cNvSpPr>
            <p:nvPr/>
          </p:nvSpPr>
          <p:spPr bwMode="auto">
            <a:xfrm>
              <a:off x="5668995" y="3892886"/>
              <a:ext cx="643632" cy="480036"/>
            </a:xfrm>
            <a:custGeom>
              <a:avLst/>
              <a:gdLst>
                <a:gd name="T0" fmla="*/ 0 w 337"/>
                <a:gd name="T1" fmla="*/ 116 h 226"/>
                <a:gd name="T2" fmla="*/ 64 w 337"/>
                <a:gd name="T3" fmla="*/ 226 h 226"/>
                <a:gd name="T4" fmla="*/ 67 w 337"/>
                <a:gd name="T5" fmla="*/ 226 h 226"/>
                <a:gd name="T6" fmla="*/ 71 w 337"/>
                <a:gd name="T7" fmla="*/ 226 h 226"/>
                <a:gd name="T8" fmla="*/ 80 w 337"/>
                <a:gd name="T9" fmla="*/ 224 h 226"/>
                <a:gd name="T10" fmla="*/ 92 w 337"/>
                <a:gd name="T11" fmla="*/ 224 h 226"/>
                <a:gd name="T12" fmla="*/ 97 w 337"/>
                <a:gd name="T13" fmla="*/ 222 h 226"/>
                <a:gd name="T14" fmla="*/ 103 w 337"/>
                <a:gd name="T15" fmla="*/ 220 h 226"/>
                <a:gd name="T16" fmla="*/ 113 w 337"/>
                <a:gd name="T17" fmla="*/ 220 h 226"/>
                <a:gd name="T18" fmla="*/ 122 w 337"/>
                <a:gd name="T19" fmla="*/ 220 h 226"/>
                <a:gd name="T20" fmla="*/ 129 w 337"/>
                <a:gd name="T21" fmla="*/ 217 h 226"/>
                <a:gd name="T22" fmla="*/ 138 w 337"/>
                <a:gd name="T23" fmla="*/ 217 h 226"/>
                <a:gd name="T24" fmla="*/ 147 w 337"/>
                <a:gd name="T25" fmla="*/ 215 h 226"/>
                <a:gd name="T26" fmla="*/ 159 w 337"/>
                <a:gd name="T27" fmla="*/ 215 h 226"/>
                <a:gd name="T28" fmla="*/ 166 w 337"/>
                <a:gd name="T29" fmla="*/ 213 h 226"/>
                <a:gd name="T30" fmla="*/ 175 w 337"/>
                <a:gd name="T31" fmla="*/ 213 h 226"/>
                <a:gd name="T32" fmla="*/ 184 w 337"/>
                <a:gd name="T33" fmla="*/ 210 h 226"/>
                <a:gd name="T34" fmla="*/ 194 w 337"/>
                <a:gd name="T35" fmla="*/ 210 h 226"/>
                <a:gd name="T36" fmla="*/ 203 w 337"/>
                <a:gd name="T37" fmla="*/ 208 h 226"/>
                <a:gd name="T38" fmla="*/ 212 w 337"/>
                <a:gd name="T39" fmla="*/ 206 h 226"/>
                <a:gd name="T40" fmla="*/ 224 w 337"/>
                <a:gd name="T41" fmla="*/ 206 h 226"/>
                <a:gd name="T42" fmla="*/ 233 w 337"/>
                <a:gd name="T43" fmla="*/ 206 h 226"/>
                <a:gd name="T44" fmla="*/ 240 w 337"/>
                <a:gd name="T45" fmla="*/ 203 h 226"/>
                <a:gd name="T46" fmla="*/ 249 w 337"/>
                <a:gd name="T47" fmla="*/ 201 h 226"/>
                <a:gd name="T48" fmla="*/ 258 w 337"/>
                <a:gd name="T49" fmla="*/ 201 h 226"/>
                <a:gd name="T50" fmla="*/ 265 w 337"/>
                <a:gd name="T51" fmla="*/ 201 h 226"/>
                <a:gd name="T52" fmla="*/ 279 w 337"/>
                <a:gd name="T53" fmla="*/ 199 h 226"/>
                <a:gd name="T54" fmla="*/ 293 w 337"/>
                <a:gd name="T55" fmla="*/ 199 h 226"/>
                <a:gd name="T56" fmla="*/ 302 w 337"/>
                <a:gd name="T57" fmla="*/ 196 h 226"/>
                <a:gd name="T58" fmla="*/ 311 w 337"/>
                <a:gd name="T59" fmla="*/ 194 h 226"/>
                <a:gd name="T60" fmla="*/ 318 w 337"/>
                <a:gd name="T61" fmla="*/ 192 h 226"/>
                <a:gd name="T62" fmla="*/ 325 w 337"/>
                <a:gd name="T63" fmla="*/ 190 h 226"/>
                <a:gd name="T64" fmla="*/ 332 w 337"/>
                <a:gd name="T65" fmla="*/ 183 h 226"/>
                <a:gd name="T66" fmla="*/ 337 w 337"/>
                <a:gd name="T67" fmla="*/ 178 h 226"/>
                <a:gd name="T68" fmla="*/ 337 w 337"/>
                <a:gd name="T69" fmla="*/ 166 h 226"/>
                <a:gd name="T70" fmla="*/ 332 w 337"/>
                <a:gd name="T71" fmla="*/ 159 h 226"/>
                <a:gd name="T72" fmla="*/ 327 w 337"/>
                <a:gd name="T73" fmla="*/ 148 h 226"/>
                <a:gd name="T74" fmla="*/ 321 w 337"/>
                <a:gd name="T75" fmla="*/ 136 h 226"/>
                <a:gd name="T76" fmla="*/ 316 w 337"/>
                <a:gd name="T77" fmla="*/ 129 h 226"/>
                <a:gd name="T78" fmla="*/ 311 w 337"/>
                <a:gd name="T79" fmla="*/ 123 h 226"/>
                <a:gd name="T80" fmla="*/ 304 w 337"/>
                <a:gd name="T81" fmla="*/ 113 h 226"/>
                <a:gd name="T82" fmla="*/ 297 w 337"/>
                <a:gd name="T83" fmla="*/ 102 h 226"/>
                <a:gd name="T84" fmla="*/ 291 w 337"/>
                <a:gd name="T85" fmla="*/ 90 h 226"/>
                <a:gd name="T86" fmla="*/ 284 w 337"/>
                <a:gd name="T87" fmla="*/ 81 h 226"/>
                <a:gd name="T88" fmla="*/ 277 w 337"/>
                <a:gd name="T89" fmla="*/ 67 h 226"/>
                <a:gd name="T90" fmla="*/ 272 w 337"/>
                <a:gd name="T91" fmla="*/ 58 h 226"/>
                <a:gd name="T92" fmla="*/ 265 w 337"/>
                <a:gd name="T93" fmla="*/ 44 h 226"/>
                <a:gd name="T94" fmla="*/ 258 w 337"/>
                <a:gd name="T95" fmla="*/ 35 h 226"/>
                <a:gd name="T96" fmla="*/ 254 w 337"/>
                <a:gd name="T97" fmla="*/ 26 h 226"/>
                <a:gd name="T98" fmla="*/ 249 w 337"/>
                <a:gd name="T99" fmla="*/ 16 h 226"/>
                <a:gd name="T100" fmla="*/ 240 w 337"/>
                <a:gd name="T101" fmla="*/ 5 h 226"/>
                <a:gd name="T102" fmla="*/ 240 w 337"/>
                <a:gd name="T103" fmla="*/ 0 h 226"/>
                <a:gd name="T104" fmla="*/ 76 w 337"/>
                <a:gd name="T105" fmla="*/ 65 h 226"/>
                <a:gd name="T106" fmla="*/ 0 w 337"/>
                <a:gd name="T107" fmla="*/ 116 h 226"/>
                <a:gd name="T108" fmla="*/ 0 w 337"/>
                <a:gd name="T109" fmla="*/ 11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7" h="226">
                  <a:moveTo>
                    <a:pt x="0" y="116"/>
                  </a:moveTo>
                  <a:lnTo>
                    <a:pt x="64" y="226"/>
                  </a:lnTo>
                  <a:lnTo>
                    <a:pt x="67" y="226"/>
                  </a:lnTo>
                  <a:lnTo>
                    <a:pt x="71" y="226"/>
                  </a:lnTo>
                  <a:lnTo>
                    <a:pt x="80" y="224"/>
                  </a:lnTo>
                  <a:lnTo>
                    <a:pt x="92" y="224"/>
                  </a:lnTo>
                  <a:lnTo>
                    <a:pt x="97" y="222"/>
                  </a:lnTo>
                  <a:lnTo>
                    <a:pt x="103" y="220"/>
                  </a:lnTo>
                  <a:lnTo>
                    <a:pt x="113" y="220"/>
                  </a:lnTo>
                  <a:lnTo>
                    <a:pt x="122" y="220"/>
                  </a:lnTo>
                  <a:lnTo>
                    <a:pt x="129" y="217"/>
                  </a:lnTo>
                  <a:lnTo>
                    <a:pt x="138" y="217"/>
                  </a:lnTo>
                  <a:lnTo>
                    <a:pt x="147" y="215"/>
                  </a:lnTo>
                  <a:lnTo>
                    <a:pt x="159" y="215"/>
                  </a:lnTo>
                  <a:lnTo>
                    <a:pt x="166" y="213"/>
                  </a:lnTo>
                  <a:lnTo>
                    <a:pt x="175" y="213"/>
                  </a:lnTo>
                  <a:lnTo>
                    <a:pt x="184" y="210"/>
                  </a:lnTo>
                  <a:lnTo>
                    <a:pt x="194" y="210"/>
                  </a:lnTo>
                  <a:lnTo>
                    <a:pt x="203" y="208"/>
                  </a:lnTo>
                  <a:lnTo>
                    <a:pt x="212" y="206"/>
                  </a:lnTo>
                  <a:lnTo>
                    <a:pt x="224" y="206"/>
                  </a:lnTo>
                  <a:lnTo>
                    <a:pt x="233" y="206"/>
                  </a:lnTo>
                  <a:lnTo>
                    <a:pt x="240" y="203"/>
                  </a:lnTo>
                  <a:lnTo>
                    <a:pt x="249" y="201"/>
                  </a:lnTo>
                  <a:lnTo>
                    <a:pt x="258" y="201"/>
                  </a:lnTo>
                  <a:lnTo>
                    <a:pt x="265" y="201"/>
                  </a:lnTo>
                  <a:lnTo>
                    <a:pt x="279" y="199"/>
                  </a:lnTo>
                  <a:lnTo>
                    <a:pt x="293" y="199"/>
                  </a:lnTo>
                  <a:lnTo>
                    <a:pt x="302" y="196"/>
                  </a:lnTo>
                  <a:lnTo>
                    <a:pt x="311" y="194"/>
                  </a:lnTo>
                  <a:lnTo>
                    <a:pt x="318" y="192"/>
                  </a:lnTo>
                  <a:lnTo>
                    <a:pt x="325" y="190"/>
                  </a:lnTo>
                  <a:lnTo>
                    <a:pt x="332" y="183"/>
                  </a:lnTo>
                  <a:lnTo>
                    <a:pt x="337" y="178"/>
                  </a:lnTo>
                  <a:lnTo>
                    <a:pt x="337" y="166"/>
                  </a:lnTo>
                  <a:lnTo>
                    <a:pt x="332" y="159"/>
                  </a:lnTo>
                  <a:lnTo>
                    <a:pt x="327" y="148"/>
                  </a:lnTo>
                  <a:lnTo>
                    <a:pt x="321" y="136"/>
                  </a:lnTo>
                  <a:lnTo>
                    <a:pt x="316" y="129"/>
                  </a:lnTo>
                  <a:lnTo>
                    <a:pt x="311" y="123"/>
                  </a:lnTo>
                  <a:lnTo>
                    <a:pt x="304" y="113"/>
                  </a:lnTo>
                  <a:lnTo>
                    <a:pt x="297" y="102"/>
                  </a:lnTo>
                  <a:lnTo>
                    <a:pt x="291" y="90"/>
                  </a:lnTo>
                  <a:lnTo>
                    <a:pt x="284" y="81"/>
                  </a:lnTo>
                  <a:lnTo>
                    <a:pt x="277" y="67"/>
                  </a:lnTo>
                  <a:lnTo>
                    <a:pt x="272" y="58"/>
                  </a:lnTo>
                  <a:lnTo>
                    <a:pt x="265" y="44"/>
                  </a:lnTo>
                  <a:lnTo>
                    <a:pt x="258" y="35"/>
                  </a:lnTo>
                  <a:lnTo>
                    <a:pt x="254" y="26"/>
                  </a:lnTo>
                  <a:lnTo>
                    <a:pt x="249" y="16"/>
                  </a:lnTo>
                  <a:lnTo>
                    <a:pt x="240" y="5"/>
                  </a:lnTo>
                  <a:lnTo>
                    <a:pt x="240" y="0"/>
                  </a:lnTo>
                  <a:lnTo>
                    <a:pt x="76" y="65"/>
                  </a:lnTo>
                  <a:lnTo>
                    <a:pt x="0" y="116"/>
                  </a:lnTo>
                  <a:lnTo>
                    <a:pt x="0" y="116"/>
                  </a:lnTo>
                  <a:close/>
                </a:path>
              </a:pathLst>
            </a:custGeom>
            <a:solidFill>
              <a:schemeClr val="bg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37"/>
            <p:cNvSpPr>
              <a:spLocks/>
            </p:cNvSpPr>
            <p:nvPr/>
          </p:nvSpPr>
          <p:spPr bwMode="auto">
            <a:xfrm>
              <a:off x="3890891" y="2357195"/>
              <a:ext cx="2509590" cy="1888283"/>
            </a:xfrm>
            <a:custGeom>
              <a:avLst/>
              <a:gdLst>
                <a:gd name="T0" fmla="*/ 1314 w 1314"/>
                <a:gd name="T1" fmla="*/ 499 h 889"/>
                <a:gd name="T2" fmla="*/ 1298 w 1314"/>
                <a:gd name="T3" fmla="*/ 624 h 889"/>
                <a:gd name="T4" fmla="*/ 1164 w 1314"/>
                <a:gd name="T5" fmla="*/ 746 h 889"/>
                <a:gd name="T6" fmla="*/ 1046 w 1314"/>
                <a:gd name="T7" fmla="*/ 806 h 889"/>
                <a:gd name="T8" fmla="*/ 898 w 1314"/>
                <a:gd name="T9" fmla="*/ 859 h 889"/>
                <a:gd name="T10" fmla="*/ 730 w 1314"/>
                <a:gd name="T11" fmla="*/ 887 h 889"/>
                <a:gd name="T12" fmla="*/ 549 w 1314"/>
                <a:gd name="T13" fmla="*/ 878 h 889"/>
                <a:gd name="T14" fmla="*/ 376 w 1314"/>
                <a:gd name="T15" fmla="*/ 846 h 889"/>
                <a:gd name="T16" fmla="*/ 226 w 1314"/>
                <a:gd name="T17" fmla="*/ 797 h 889"/>
                <a:gd name="T18" fmla="*/ 113 w 1314"/>
                <a:gd name="T19" fmla="*/ 746 h 889"/>
                <a:gd name="T20" fmla="*/ 37 w 1314"/>
                <a:gd name="T21" fmla="*/ 654 h 889"/>
                <a:gd name="T22" fmla="*/ 9 w 1314"/>
                <a:gd name="T23" fmla="*/ 527 h 889"/>
                <a:gd name="T24" fmla="*/ 0 w 1314"/>
                <a:gd name="T25" fmla="*/ 425 h 889"/>
                <a:gd name="T26" fmla="*/ 46 w 1314"/>
                <a:gd name="T27" fmla="*/ 301 h 889"/>
                <a:gd name="T28" fmla="*/ 131 w 1314"/>
                <a:gd name="T29" fmla="*/ 183 h 889"/>
                <a:gd name="T30" fmla="*/ 279 w 1314"/>
                <a:gd name="T31" fmla="*/ 72 h 889"/>
                <a:gd name="T32" fmla="*/ 501 w 1314"/>
                <a:gd name="T33" fmla="*/ 10 h 889"/>
                <a:gd name="T34" fmla="*/ 755 w 1314"/>
                <a:gd name="T35" fmla="*/ 5 h 889"/>
                <a:gd name="T36" fmla="*/ 949 w 1314"/>
                <a:gd name="T37" fmla="*/ 40 h 889"/>
                <a:gd name="T38" fmla="*/ 1090 w 1314"/>
                <a:gd name="T39" fmla="*/ 93 h 889"/>
                <a:gd name="T40" fmla="*/ 1222 w 1314"/>
                <a:gd name="T41" fmla="*/ 197 h 889"/>
                <a:gd name="T42" fmla="*/ 1265 w 1314"/>
                <a:gd name="T43" fmla="*/ 354 h 889"/>
                <a:gd name="T44" fmla="*/ 1143 w 1314"/>
                <a:gd name="T45" fmla="*/ 485 h 889"/>
                <a:gd name="T46" fmla="*/ 998 w 1314"/>
                <a:gd name="T47" fmla="*/ 568 h 889"/>
                <a:gd name="T48" fmla="*/ 866 w 1314"/>
                <a:gd name="T49" fmla="*/ 617 h 889"/>
                <a:gd name="T50" fmla="*/ 704 w 1314"/>
                <a:gd name="T51" fmla="*/ 638 h 889"/>
                <a:gd name="T52" fmla="*/ 524 w 1314"/>
                <a:gd name="T53" fmla="*/ 628 h 889"/>
                <a:gd name="T54" fmla="*/ 360 w 1314"/>
                <a:gd name="T55" fmla="*/ 598 h 889"/>
                <a:gd name="T56" fmla="*/ 228 w 1314"/>
                <a:gd name="T57" fmla="*/ 559 h 889"/>
                <a:gd name="T58" fmla="*/ 104 w 1314"/>
                <a:gd name="T59" fmla="*/ 490 h 889"/>
                <a:gd name="T60" fmla="*/ 226 w 1314"/>
                <a:gd name="T61" fmla="*/ 501 h 889"/>
                <a:gd name="T62" fmla="*/ 337 w 1314"/>
                <a:gd name="T63" fmla="*/ 536 h 889"/>
                <a:gd name="T64" fmla="*/ 462 w 1314"/>
                <a:gd name="T65" fmla="*/ 571 h 889"/>
                <a:gd name="T66" fmla="*/ 582 w 1314"/>
                <a:gd name="T67" fmla="*/ 594 h 889"/>
                <a:gd name="T68" fmla="*/ 716 w 1314"/>
                <a:gd name="T69" fmla="*/ 585 h 889"/>
                <a:gd name="T70" fmla="*/ 859 w 1314"/>
                <a:gd name="T71" fmla="*/ 548 h 889"/>
                <a:gd name="T72" fmla="*/ 995 w 1314"/>
                <a:gd name="T73" fmla="*/ 501 h 889"/>
                <a:gd name="T74" fmla="*/ 1122 w 1314"/>
                <a:gd name="T75" fmla="*/ 448 h 889"/>
                <a:gd name="T76" fmla="*/ 1235 w 1314"/>
                <a:gd name="T77" fmla="*/ 335 h 889"/>
                <a:gd name="T78" fmla="*/ 1155 w 1314"/>
                <a:gd name="T79" fmla="*/ 199 h 889"/>
                <a:gd name="T80" fmla="*/ 1007 w 1314"/>
                <a:gd name="T81" fmla="*/ 114 h 889"/>
                <a:gd name="T82" fmla="*/ 889 w 1314"/>
                <a:gd name="T83" fmla="*/ 70 h 889"/>
                <a:gd name="T84" fmla="*/ 750 w 1314"/>
                <a:gd name="T85" fmla="*/ 47 h 889"/>
                <a:gd name="T86" fmla="*/ 633 w 1314"/>
                <a:gd name="T87" fmla="*/ 37 h 889"/>
                <a:gd name="T88" fmla="*/ 480 w 1314"/>
                <a:gd name="T89" fmla="*/ 56 h 889"/>
                <a:gd name="T90" fmla="*/ 309 w 1314"/>
                <a:gd name="T91" fmla="*/ 111 h 889"/>
                <a:gd name="T92" fmla="*/ 148 w 1314"/>
                <a:gd name="T93" fmla="*/ 224 h 889"/>
                <a:gd name="T94" fmla="*/ 55 w 1314"/>
                <a:gd name="T95" fmla="*/ 368 h 889"/>
                <a:gd name="T96" fmla="*/ 41 w 1314"/>
                <a:gd name="T97" fmla="*/ 490 h 889"/>
                <a:gd name="T98" fmla="*/ 58 w 1314"/>
                <a:gd name="T99" fmla="*/ 615 h 889"/>
                <a:gd name="T100" fmla="*/ 166 w 1314"/>
                <a:gd name="T101" fmla="*/ 709 h 889"/>
                <a:gd name="T102" fmla="*/ 277 w 1314"/>
                <a:gd name="T103" fmla="*/ 751 h 889"/>
                <a:gd name="T104" fmla="*/ 411 w 1314"/>
                <a:gd name="T105" fmla="*/ 795 h 889"/>
                <a:gd name="T106" fmla="*/ 543 w 1314"/>
                <a:gd name="T107" fmla="*/ 829 h 889"/>
                <a:gd name="T108" fmla="*/ 660 w 1314"/>
                <a:gd name="T109" fmla="*/ 846 h 889"/>
                <a:gd name="T110" fmla="*/ 776 w 1314"/>
                <a:gd name="T111" fmla="*/ 839 h 889"/>
                <a:gd name="T112" fmla="*/ 896 w 1314"/>
                <a:gd name="T113" fmla="*/ 811 h 889"/>
                <a:gd name="T114" fmla="*/ 1011 w 1314"/>
                <a:gd name="T115" fmla="*/ 772 h 889"/>
                <a:gd name="T116" fmla="*/ 1161 w 1314"/>
                <a:gd name="T117" fmla="*/ 707 h 889"/>
                <a:gd name="T118" fmla="*/ 1265 w 1314"/>
                <a:gd name="T119" fmla="*/ 610 h 889"/>
                <a:gd name="T120" fmla="*/ 1279 w 1314"/>
                <a:gd name="T121" fmla="*/ 474 h 889"/>
                <a:gd name="T122" fmla="*/ 1302 w 1314"/>
                <a:gd name="T123" fmla="*/ 379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14" h="889">
                  <a:moveTo>
                    <a:pt x="1314" y="400"/>
                  </a:moveTo>
                  <a:lnTo>
                    <a:pt x="1314" y="407"/>
                  </a:lnTo>
                  <a:lnTo>
                    <a:pt x="1314" y="416"/>
                  </a:lnTo>
                  <a:lnTo>
                    <a:pt x="1314" y="421"/>
                  </a:lnTo>
                  <a:lnTo>
                    <a:pt x="1314" y="428"/>
                  </a:lnTo>
                  <a:lnTo>
                    <a:pt x="1314" y="437"/>
                  </a:lnTo>
                  <a:lnTo>
                    <a:pt x="1314" y="444"/>
                  </a:lnTo>
                  <a:lnTo>
                    <a:pt x="1314" y="451"/>
                  </a:lnTo>
                  <a:lnTo>
                    <a:pt x="1314" y="460"/>
                  </a:lnTo>
                  <a:lnTo>
                    <a:pt x="1314" y="469"/>
                  </a:lnTo>
                  <a:lnTo>
                    <a:pt x="1314" y="481"/>
                  </a:lnTo>
                  <a:lnTo>
                    <a:pt x="1314" y="488"/>
                  </a:lnTo>
                  <a:lnTo>
                    <a:pt x="1314" y="499"/>
                  </a:lnTo>
                  <a:lnTo>
                    <a:pt x="1314" y="508"/>
                  </a:lnTo>
                  <a:lnTo>
                    <a:pt x="1314" y="520"/>
                  </a:lnTo>
                  <a:lnTo>
                    <a:pt x="1314" y="529"/>
                  </a:lnTo>
                  <a:lnTo>
                    <a:pt x="1312" y="541"/>
                  </a:lnTo>
                  <a:lnTo>
                    <a:pt x="1312" y="550"/>
                  </a:lnTo>
                  <a:lnTo>
                    <a:pt x="1312" y="562"/>
                  </a:lnTo>
                  <a:lnTo>
                    <a:pt x="1309" y="571"/>
                  </a:lnTo>
                  <a:lnTo>
                    <a:pt x="1307" y="580"/>
                  </a:lnTo>
                  <a:lnTo>
                    <a:pt x="1307" y="592"/>
                  </a:lnTo>
                  <a:lnTo>
                    <a:pt x="1307" y="601"/>
                  </a:lnTo>
                  <a:lnTo>
                    <a:pt x="1305" y="608"/>
                  </a:lnTo>
                  <a:lnTo>
                    <a:pt x="1300" y="617"/>
                  </a:lnTo>
                  <a:lnTo>
                    <a:pt x="1298" y="624"/>
                  </a:lnTo>
                  <a:lnTo>
                    <a:pt x="1295" y="633"/>
                  </a:lnTo>
                  <a:lnTo>
                    <a:pt x="1291" y="645"/>
                  </a:lnTo>
                  <a:lnTo>
                    <a:pt x="1286" y="656"/>
                  </a:lnTo>
                  <a:lnTo>
                    <a:pt x="1275" y="665"/>
                  </a:lnTo>
                  <a:lnTo>
                    <a:pt x="1261" y="677"/>
                  </a:lnTo>
                  <a:lnTo>
                    <a:pt x="1252" y="684"/>
                  </a:lnTo>
                  <a:lnTo>
                    <a:pt x="1242" y="691"/>
                  </a:lnTo>
                  <a:lnTo>
                    <a:pt x="1231" y="700"/>
                  </a:lnTo>
                  <a:lnTo>
                    <a:pt x="1222" y="709"/>
                  </a:lnTo>
                  <a:lnTo>
                    <a:pt x="1208" y="719"/>
                  </a:lnTo>
                  <a:lnTo>
                    <a:pt x="1194" y="728"/>
                  </a:lnTo>
                  <a:lnTo>
                    <a:pt x="1178" y="735"/>
                  </a:lnTo>
                  <a:lnTo>
                    <a:pt x="1164" y="746"/>
                  </a:lnTo>
                  <a:lnTo>
                    <a:pt x="1157" y="749"/>
                  </a:lnTo>
                  <a:lnTo>
                    <a:pt x="1148" y="753"/>
                  </a:lnTo>
                  <a:lnTo>
                    <a:pt x="1138" y="760"/>
                  </a:lnTo>
                  <a:lnTo>
                    <a:pt x="1131" y="765"/>
                  </a:lnTo>
                  <a:lnTo>
                    <a:pt x="1122" y="769"/>
                  </a:lnTo>
                  <a:lnTo>
                    <a:pt x="1113" y="774"/>
                  </a:lnTo>
                  <a:lnTo>
                    <a:pt x="1106" y="779"/>
                  </a:lnTo>
                  <a:lnTo>
                    <a:pt x="1097" y="786"/>
                  </a:lnTo>
                  <a:lnTo>
                    <a:pt x="1085" y="788"/>
                  </a:lnTo>
                  <a:lnTo>
                    <a:pt x="1076" y="792"/>
                  </a:lnTo>
                  <a:lnTo>
                    <a:pt x="1067" y="797"/>
                  </a:lnTo>
                  <a:lnTo>
                    <a:pt x="1058" y="804"/>
                  </a:lnTo>
                  <a:lnTo>
                    <a:pt x="1046" y="806"/>
                  </a:lnTo>
                  <a:lnTo>
                    <a:pt x="1034" y="811"/>
                  </a:lnTo>
                  <a:lnTo>
                    <a:pt x="1025" y="816"/>
                  </a:lnTo>
                  <a:lnTo>
                    <a:pt x="1014" y="822"/>
                  </a:lnTo>
                  <a:lnTo>
                    <a:pt x="1002" y="825"/>
                  </a:lnTo>
                  <a:lnTo>
                    <a:pt x="993" y="827"/>
                  </a:lnTo>
                  <a:lnTo>
                    <a:pt x="981" y="832"/>
                  </a:lnTo>
                  <a:lnTo>
                    <a:pt x="970" y="836"/>
                  </a:lnTo>
                  <a:lnTo>
                    <a:pt x="956" y="841"/>
                  </a:lnTo>
                  <a:lnTo>
                    <a:pt x="947" y="846"/>
                  </a:lnTo>
                  <a:lnTo>
                    <a:pt x="935" y="850"/>
                  </a:lnTo>
                  <a:lnTo>
                    <a:pt x="924" y="855"/>
                  </a:lnTo>
                  <a:lnTo>
                    <a:pt x="910" y="857"/>
                  </a:lnTo>
                  <a:lnTo>
                    <a:pt x="898" y="859"/>
                  </a:lnTo>
                  <a:lnTo>
                    <a:pt x="884" y="862"/>
                  </a:lnTo>
                  <a:lnTo>
                    <a:pt x="873" y="864"/>
                  </a:lnTo>
                  <a:lnTo>
                    <a:pt x="859" y="869"/>
                  </a:lnTo>
                  <a:lnTo>
                    <a:pt x="847" y="871"/>
                  </a:lnTo>
                  <a:lnTo>
                    <a:pt x="836" y="873"/>
                  </a:lnTo>
                  <a:lnTo>
                    <a:pt x="824" y="876"/>
                  </a:lnTo>
                  <a:lnTo>
                    <a:pt x="810" y="878"/>
                  </a:lnTo>
                  <a:lnTo>
                    <a:pt x="797" y="880"/>
                  </a:lnTo>
                  <a:lnTo>
                    <a:pt x="783" y="882"/>
                  </a:lnTo>
                  <a:lnTo>
                    <a:pt x="771" y="885"/>
                  </a:lnTo>
                  <a:lnTo>
                    <a:pt x="757" y="885"/>
                  </a:lnTo>
                  <a:lnTo>
                    <a:pt x="743" y="887"/>
                  </a:lnTo>
                  <a:lnTo>
                    <a:pt x="730" y="887"/>
                  </a:lnTo>
                  <a:lnTo>
                    <a:pt x="716" y="889"/>
                  </a:lnTo>
                  <a:lnTo>
                    <a:pt x="702" y="887"/>
                  </a:lnTo>
                  <a:lnTo>
                    <a:pt x="688" y="887"/>
                  </a:lnTo>
                  <a:lnTo>
                    <a:pt x="674" y="887"/>
                  </a:lnTo>
                  <a:lnTo>
                    <a:pt x="660" y="887"/>
                  </a:lnTo>
                  <a:lnTo>
                    <a:pt x="646" y="887"/>
                  </a:lnTo>
                  <a:lnTo>
                    <a:pt x="633" y="887"/>
                  </a:lnTo>
                  <a:lnTo>
                    <a:pt x="619" y="885"/>
                  </a:lnTo>
                  <a:lnTo>
                    <a:pt x="605" y="885"/>
                  </a:lnTo>
                  <a:lnTo>
                    <a:pt x="591" y="882"/>
                  </a:lnTo>
                  <a:lnTo>
                    <a:pt x="577" y="882"/>
                  </a:lnTo>
                  <a:lnTo>
                    <a:pt x="563" y="878"/>
                  </a:lnTo>
                  <a:lnTo>
                    <a:pt x="549" y="878"/>
                  </a:lnTo>
                  <a:lnTo>
                    <a:pt x="536" y="876"/>
                  </a:lnTo>
                  <a:lnTo>
                    <a:pt x="522" y="876"/>
                  </a:lnTo>
                  <a:lnTo>
                    <a:pt x="510" y="873"/>
                  </a:lnTo>
                  <a:lnTo>
                    <a:pt x="496" y="871"/>
                  </a:lnTo>
                  <a:lnTo>
                    <a:pt x="482" y="869"/>
                  </a:lnTo>
                  <a:lnTo>
                    <a:pt x="469" y="866"/>
                  </a:lnTo>
                  <a:lnTo>
                    <a:pt x="455" y="862"/>
                  </a:lnTo>
                  <a:lnTo>
                    <a:pt x="441" y="859"/>
                  </a:lnTo>
                  <a:lnTo>
                    <a:pt x="427" y="857"/>
                  </a:lnTo>
                  <a:lnTo>
                    <a:pt x="416" y="855"/>
                  </a:lnTo>
                  <a:lnTo>
                    <a:pt x="402" y="850"/>
                  </a:lnTo>
                  <a:lnTo>
                    <a:pt x="390" y="850"/>
                  </a:lnTo>
                  <a:lnTo>
                    <a:pt x="376" y="846"/>
                  </a:lnTo>
                  <a:lnTo>
                    <a:pt x="365" y="843"/>
                  </a:lnTo>
                  <a:lnTo>
                    <a:pt x="351" y="839"/>
                  </a:lnTo>
                  <a:lnTo>
                    <a:pt x="339" y="836"/>
                  </a:lnTo>
                  <a:lnTo>
                    <a:pt x="328" y="832"/>
                  </a:lnTo>
                  <a:lnTo>
                    <a:pt x="316" y="827"/>
                  </a:lnTo>
                  <a:lnTo>
                    <a:pt x="305" y="825"/>
                  </a:lnTo>
                  <a:lnTo>
                    <a:pt x="293" y="822"/>
                  </a:lnTo>
                  <a:lnTo>
                    <a:pt x="279" y="818"/>
                  </a:lnTo>
                  <a:lnTo>
                    <a:pt x="270" y="813"/>
                  </a:lnTo>
                  <a:lnTo>
                    <a:pt x="258" y="811"/>
                  </a:lnTo>
                  <a:lnTo>
                    <a:pt x="247" y="806"/>
                  </a:lnTo>
                  <a:lnTo>
                    <a:pt x="235" y="802"/>
                  </a:lnTo>
                  <a:lnTo>
                    <a:pt x="226" y="797"/>
                  </a:lnTo>
                  <a:lnTo>
                    <a:pt x="215" y="792"/>
                  </a:lnTo>
                  <a:lnTo>
                    <a:pt x="205" y="790"/>
                  </a:lnTo>
                  <a:lnTo>
                    <a:pt x="194" y="786"/>
                  </a:lnTo>
                  <a:lnTo>
                    <a:pt x="185" y="781"/>
                  </a:lnTo>
                  <a:lnTo>
                    <a:pt x="175" y="779"/>
                  </a:lnTo>
                  <a:lnTo>
                    <a:pt x="168" y="774"/>
                  </a:lnTo>
                  <a:lnTo>
                    <a:pt x="159" y="772"/>
                  </a:lnTo>
                  <a:lnTo>
                    <a:pt x="150" y="767"/>
                  </a:lnTo>
                  <a:lnTo>
                    <a:pt x="143" y="762"/>
                  </a:lnTo>
                  <a:lnTo>
                    <a:pt x="136" y="760"/>
                  </a:lnTo>
                  <a:lnTo>
                    <a:pt x="127" y="755"/>
                  </a:lnTo>
                  <a:lnTo>
                    <a:pt x="118" y="751"/>
                  </a:lnTo>
                  <a:lnTo>
                    <a:pt x="113" y="746"/>
                  </a:lnTo>
                  <a:lnTo>
                    <a:pt x="106" y="742"/>
                  </a:lnTo>
                  <a:lnTo>
                    <a:pt x="95" y="735"/>
                  </a:lnTo>
                  <a:lnTo>
                    <a:pt x="85" y="728"/>
                  </a:lnTo>
                  <a:lnTo>
                    <a:pt x="76" y="721"/>
                  </a:lnTo>
                  <a:lnTo>
                    <a:pt x="69" y="714"/>
                  </a:lnTo>
                  <a:lnTo>
                    <a:pt x="62" y="707"/>
                  </a:lnTo>
                  <a:lnTo>
                    <a:pt x="58" y="702"/>
                  </a:lnTo>
                  <a:lnTo>
                    <a:pt x="55" y="695"/>
                  </a:lnTo>
                  <a:lnTo>
                    <a:pt x="51" y="689"/>
                  </a:lnTo>
                  <a:lnTo>
                    <a:pt x="46" y="679"/>
                  </a:lnTo>
                  <a:lnTo>
                    <a:pt x="44" y="672"/>
                  </a:lnTo>
                  <a:lnTo>
                    <a:pt x="39" y="663"/>
                  </a:lnTo>
                  <a:lnTo>
                    <a:pt x="37" y="654"/>
                  </a:lnTo>
                  <a:lnTo>
                    <a:pt x="32" y="645"/>
                  </a:lnTo>
                  <a:lnTo>
                    <a:pt x="32" y="638"/>
                  </a:lnTo>
                  <a:lnTo>
                    <a:pt x="28" y="626"/>
                  </a:lnTo>
                  <a:lnTo>
                    <a:pt x="25" y="617"/>
                  </a:lnTo>
                  <a:lnTo>
                    <a:pt x="23" y="605"/>
                  </a:lnTo>
                  <a:lnTo>
                    <a:pt x="23" y="596"/>
                  </a:lnTo>
                  <a:lnTo>
                    <a:pt x="18" y="585"/>
                  </a:lnTo>
                  <a:lnTo>
                    <a:pt x="18" y="578"/>
                  </a:lnTo>
                  <a:lnTo>
                    <a:pt x="16" y="566"/>
                  </a:lnTo>
                  <a:lnTo>
                    <a:pt x="16" y="557"/>
                  </a:lnTo>
                  <a:lnTo>
                    <a:pt x="11" y="545"/>
                  </a:lnTo>
                  <a:lnTo>
                    <a:pt x="11" y="536"/>
                  </a:lnTo>
                  <a:lnTo>
                    <a:pt x="9" y="527"/>
                  </a:lnTo>
                  <a:lnTo>
                    <a:pt x="9" y="518"/>
                  </a:lnTo>
                  <a:lnTo>
                    <a:pt x="9" y="508"/>
                  </a:lnTo>
                  <a:lnTo>
                    <a:pt x="7" y="497"/>
                  </a:lnTo>
                  <a:lnTo>
                    <a:pt x="4" y="490"/>
                  </a:lnTo>
                  <a:lnTo>
                    <a:pt x="4" y="483"/>
                  </a:lnTo>
                  <a:lnTo>
                    <a:pt x="4" y="474"/>
                  </a:lnTo>
                  <a:lnTo>
                    <a:pt x="4" y="467"/>
                  </a:lnTo>
                  <a:lnTo>
                    <a:pt x="2" y="460"/>
                  </a:lnTo>
                  <a:lnTo>
                    <a:pt x="2" y="455"/>
                  </a:lnTo>
                  <a:lnTo>
                    <a:pt x="2" y="444"/>
                  </a:lnTo>
                  <a:lnTo>
                    <a:pt x="2" y="437"/>
                  </a:lnTo>
                  <a:lnTo>
                    <a:pt x="0" y="432"/>
                  </a:lnTo>
                  <a:lnTo>
                    <a:pt x="0" y="425"/>
                  </a:lnTo>
                  <a:lnTo>
                    <a:pt x="2" y="416"/>
                  </a:lnTo>
                  <a:lnTo>
                    <a:pt x="4" y="409"/>
                  </a:lnTo>
                  <a:lnTo>
                    <a:pt x="7" y="398"/>
                  </a:lnTo>
                  <a:lnTo>
                    <a:pt x="11" y="384"/>
                  </a:lnTo>
                  <a:lnTo>
                    <a:pt x="16" y="370"/>
                  </a:lnTo>
                  <a:lnTo>
                    <a:pt x="21" y="358"/>
                  </a:lnTo>
                  <a:lnTo>
                    <a:pt x="23" y="349"/>
                  </a:lnTo>
                  <a:lnTo>
                    <a:pt x="25" y="340"/>
                  </a:lnTo>
                  <a:lnTo>
                    <a:pt x="30" y="333"/>
                  </a:lnTo>
                  <a:lnTo>
                    <a:pt x="32" y="326"/>
                  </a:lnTo>
                  <a:lnTo>
                    <a:pt x="37" y="317"/>
                  </a:lnTo>
                  <a:lnTo>
                    <a:pt x="39" y="307"/>
                  </a:lnTo>
                  <a:lnTo>
                    <a:pt x="46" y="301"/>
                  </a:lnTo>
                  <a:lnTo>
                    <a:pt x="51" y="291"/>
                  </a:lnTo>
                  <a:lnTo>
                    <a:pt x="55" y="282"/>
                  </a:lnTo>
                  <a:lnTo>
                    <a:pt x="60" y="273"/>
                  </a:lnTo>
                  <a:lnTo>
                    <a:pt x="64" y="264"/>
                  </a:lnTo>
                  <a:lnTo>
                    <a:pt x="71" y="254"/>
                  </a:lnTo>
                  <a:lnTo>
                    <a:pt x="78" y="245"/>
                  </a:lnTo>
                  <a:lnTo>
                    <a:pt x="85" y="236"/>
                  </a:lnTo>
                  <a:lnTo>
                    <a:pt x="92" y="229"/>
                  </a:lnTo>
                  <a:lnTo>
                    <a:pt x="101" y="220"/>
                  </a:lnTo>
                  <a:lnTo>
                    <a:pt x="108" y="210"/>
                  </a:lnTo>
                  <a:lnTo>
                    <a:pt x="115" y="199"/>
                  </a:lnTo>
                  <a:lnTo>
                    <a:pt x="122" y="190"/>
                  </a:lnTo>
                  <a:lnTo>
                    <a:pt x="131" y="183"/>
                  </a:lnTo>
                  <a:lnTo>
                    <a:pt x="141" y="171"/>
                  </a:lnTo>
                  <a:lnTo>
                    <a:pt x="150" y="162"/>
                  </a:lnTo>
                  <a:lnTo>
                    <a:pt x="159" y="153"/>
                  </a:lnTo>
                  <a:lnTo>
                    <a:pt x="171" y="146"/>
                  </a:lnTo>
                  <a:lnTo>
                    <a:pt x="180" y="134"/>
                  </a:lnTo>
                  <a:lnTo>
                    <a:pt x="192" y="127"/>
                  </a:lnTo>
                  <a:lnTo>
                    <a:pt x="201" y="118"/>
                  </a:lnTo>
                  <a:lnTo>
                    <a:pt x="215" y="111"/>
                  </a:lnTo>
                  <a:lnTo>
                    <a:pt x="226" y="102"/>
                  </a:lnTo>
                  <a:lnTo>
                    <a:pt x="238" y="95"/>
                  </a:lnTo>
                  <a:lnTo>
                    <a:pt x="252" y="88"/>
                  </a:lnTo>
                  <a:lnTo>
                    <a:pt x="265" y="81"/>
                  </a:lnTo>
                  <a:lnTo>
                    <a:pt x="279" y="72"/>
                  </a:lnTo>
                  <a:lnTo>
                    <a:pt x="293" y="65"/>
                  </a:lnTo>
                  <a:lnTo>
                    <a:pt x="307" y="58"/>
                  </a:lnTo>
                  <a:lnTo>
                    <a:pt x="323" y="53"/>
                  </a:lnTo>
                  <a:lnTo>
                    <a:pt x="337" y="47"/>
                  </a:lnTo>
                  <a:lnTo>
                    <a:pt x="353" y="40"/>
                  </a:lnTo>
                  <a:lnTo>
                    <a:pt x="369" y="35"/>
                  </a:lnTo>
                  <a:lnTo>
                    <a:pt x="388" y="30"/>
                  </a:lnTo>
                  <a:lnTo>
                    <a:pt x="406" y="23"/>
                  </a:lnTo>
                  <a:lnTo>
                    <a:pt x="422" y="21"/>
                  </a:lnTo>
                  <a:lnTo>
                    <a:pt x="441" y="17"/>
                  </a:lnTo>
                  <a:lnTo>
                    <a:pt x="462" y="14"/>
                  </a:lnTo>
                  <a:lnTo>
                    <a:pt x="482" y="10"/>
                  </a:lnTo>
                  <a:lnTo>
                    <a:pt x="501" y="10"/>
                  </a:lnTo>
                  <a:lnTo>
                    <a:pt x="524" y="5"/>
                  </a:lnTo>
                  <a:lnTo>
                    <a:pt x="545" y="5"/>
                  </a:lnTo>
                  <a:lnTo>
                    <a:pt x="566" y="3"/>
                  </a:lnTo>
                  <a:lnTo>
                    <a:pt x="586" y="3"/>
                  </a:lnTo>
                  <a:lnTo>
                    <a:pt x="605" y="3"/>
                  </a:lnTo>
                  <a:lnTo>
                    <a:pt x="628" y="3"/>
                  </a:lnTo>
                  <a:lnTo>
                    <a:pt x="644" y="0"/>
                  </a:lnTo>
                  <a:lnTo>
                    <a:pt x="665" y="0"/>
                  </a:lnTo>
                  <a:lnTo>
                    <a:pt x="683" y="0"/>
                  </a:lnTo>
                  <a:lnTo>
                    <a:pt x="702" y="3"/>
                  </a:lnTo>
                  <a:lnTo>
                    <a:pt x="720" y="3"/>
                  </a:lnTo>
                  <a:lnTo>
                    <a:pt x="739" y="3"/>
                  </a:lnTo>
                  <a:lnTo>
                    <a:pt x="755" y="5"/>
                  </a:lnTo>
                  <a:lnTo>
                    <a:pt x="773" y="5"/>
                  </a:lnTo>
                  <a:lnTo>
                    <a:pt x="787" y="7"/>
                  </a:lnTo>
                  <a:lnTo>
                    <a:pt x="806" y="10"/>
                  </a:lnTo>
                  <a:lnTo>
                    <a:pt x="822" y="12"/>
                  </a:lnTo>
                  <a:lnTo>
                    <a:pt x="838" y="17"/>
                  </a:lnTo>
                  <a:lnTo>
                    <a:pt x="852" y="17"/>
                  </a:lnTo>
                  <a:lnTo>
                    <a:pt x="866" y="21"/>
                  </a:lnTo>
                  <a:lnTo>
                    <a:pt x="882" y="21"/>
                  </a:lnTo>
                  <a:lnTo>
                    <a:pt x="896" y="26"/>
                  </a:lnTo>
                  <a:lnTo>
                    <a:pt x="910" y="28"/>
                  </a:lnTo>
                  <a:lnTo>
                    <a:pt x="924" y="30"/>
                  </a:lnTo>
                  <a:lnTo>
                    <a:pt x="935" y="35"/>
                  </a:lnTo>
                  <a:lnTo>
                    <a:pt x="949" y="40"/>
                  </a:lnTo>
                  <a:lnTo>
                    <a:pt x="961" y="42"/>
                  </a:lnTo>
                  <a:lnTo>
                    <a:pt x="974" y="47"/>
                  </a:lnTo>
                  <a:lnTo>
                    <a:pt x="986" y="49"/>
                  </a:lnTo>
                  <a:lnTo>
                    <a:pt x="998" y="53"/>
                  </a:lnTo>
                  <a:lnTo>
                    <a:pt x="1009" y="58"/>
                  </a:lnTo>
                  <a:lnTo>
                    <a:pt x="1021" y="63"/>
                  </a:lnTo>
                  <a:lnTo>
                    <a:pt x="1032" y="67"/>
                  </a:lnTo>
                  <a:lnTo>
                    <a:pt x="1044" y="72"/>
                  </a:lnTo>
                  <a:lnTo>
                    <a:pt x="1051" y="77"/>
                  </a:lnTo>
                  <a:lnTo>
                    <a:pt x="1060" y="81"/>
                  </a:lnTo>
                  <a:lnTo>
                    <a:pt x="1071" y="86"/>
                  </a:lnTo>
                  <a:lnTo>
                    <a:pt x="1081" y="88"/>
                  </a:lnTo>
                  <a:lnTo>
                    <a:pt x="1090" y="93"/>
                  </a:lnTo>
                  <a:lnTo>
                    <a:pt x="1097" y="100"/>
                  </a:lnTo>
                  <a:lnTo>
                    <a:pt x="1106" y="102"/>
                  </a:lnTo>
                  <a:lnTo>
                    <a:pt x="1113" y="109"/>
                  </a:lnTo>
                  <a:lnTo>
                    <a:pt x="1129" y="118"/>
                  </a:lnTo>
                  <a:lnTo>
                    <a:pt x="1143" y="127"/>
                  </a:lnTo>
                  <a:lnTo>
                    <a:pt x="1157" y="137"/>
                  </a:lnTo>
                  <a:lnTo>
                    <a:pt x="1171" y="146"/>
                  </a:lnTo>
                  <a:lnTo>
                    <a:pt x="1180" y="155"/>
                  </a:lnTo>
                  <a:lnTo>
                    <a:pt x="1192" y="164"/>
                  </a:lnTo>
                  <a:lnTo>
                    <a:pt x="1201" y="171"/>
                  </a:lnTo>
                  <a:lnTo>
                    <a:pt x="1208" y="183"/>
                  </a:lnTo>
                  <a:lnTo>
                    <a:pt x="1215" y="190"/>
                  </a:lnTo>
                  <a:lnTo>
                    <a:pt x="1222" y="197"/>
                  </a:lnTo>
                  <a:lnTo>
                    <a:pt x="1228" y="204"/>
                  </a:lnTo>
                  <a:lnTo>
                    <a:pt x="1235" y="210"/>
                  </a:lnTo>
                  <a:lnTo>
                    <a:pt x="1242" y="222"/>
                  </a:lnTo>
                  <a:lnTo>
                    <a:pt x="1249" y="231"/>
                  </a:lnTo>
                  <a:lnTo>
                    <a:pt x="1256" y="245"/>
                  </a:lnTo>
                  <a:lnTo>
                    <a:pt x="1263" y="259"/>
                  </a:lnTo>
                  <a:lnTo>
                    <a:pt x="1265" y="273"/>
                  </a:lnTo>
                  <a:lnTo>
                    <a:pt x="1270" y="284"/>
                  </a:lnTo>
                  <a:lnTo>
                    <a:pt x="1272" y="298"/>
                  </a:lnTo>
                  <a:lnTo>
                    <a:pt x="1275" y="312"/>
                  </a:lnTo>
                  <a:lnTo>
                    <a:pt x="1272" y="326"/>
                  </a:lnTo>
                  <a:lnTo>
                    <a:pt x="1272" y="340"/>
                  </a:lnTo>
                  <a:lnTo>
                    <a:pt x="1265" y="354"/>
                  </a:lnTo>
                  <a:lnTo>
                    <a:pt x="1261" y="370"/>
                  </a:lnTo>
                  <a:lnTo>
                    <a:pt x="1254" y="381"/>
                  </a:lnTo>
                  <a:lnTo>
                    <a:pt x="1245" y="395"/>
                  </a:lnTo>
                  <a:lnTo>
                    <a:pt x="1233" y="409"/>
                  </a:lnTo>
                  <a:lnTo>
                    <a:pt x="1222" y="423"/>
                  </a:lnTo>
                  <a:lnTo>
                    <a:pt x="1210" y="430"/>
                  </a:lnTo>
                  <a:lnTo>
                    <a:pt x="1203" y="437"/>
                  </a:lnTo>
                  <a:lnTo>
                    <a:pt x="1194" y="444"/>
                  </a:lnTo>
                  <a:lnTo>
                    <a:pt x="1185" y="451"/>
                  </a:lnTo>
                  <a:lnTo>
                    <a:pt x="1175" y="458"/>
                  </a:lnTo>
                  <a:lnTo>
                    <a:pt x="1164" y="467"/>
                  </a:lnTo>
                  <a:lnTo>
                    <a:pt x="1152" y="476"/>
                  </a:lnTo>
                  <a:lnTo>
                    <a:pt x="1143" y="485"/>
                  </a:lnTo>
                  <a:lnTo>
                    <a:pt x="1129" y="495"/>
                  </a:lnTo>
                  <a:lnTo>
                    <a:pt x="1115" y="501"/>
                  </a:lnTo>
                  <a:lnTo>
                    <a:pt x="1101" y="511"/>
                  </a:lnTo>
                  <a:lnTo>
                    <a:pt x="1088" y="520"/>
                  </a:lnTo>
                  <a:lnTo>
                    <a:pt x="1071" y="529"/>
                  </a:lnTo>
                  <a:lnTo>
                    <a:pt x="1058" y="538"/>
                  </a:lnTo>
                  <a:lnTo>
                    <a:pt x="1048" y="543"/>
                  </a:lnTo>
                  <a:lnTo>
                    <a:pt x="1041" y="548"/>
                  </a:lnTo>
                  <a:lnTo>
                    <a:pt x="1032" y="552"/>
                  </a:lnTo>
                  <a:lnTo>
                    <a:pt x="1025" y="557"/>
                  </a:lnTo>
                  <a:lnTo>
                    <a:pt x="1016" y="559"/>
                  </a:lnTo>
                  <a:lnTo>
                    <a:pt x="1007" y="564"/>
                  </a:lnTo>
                  <a:lnTo>
                    <a:pt x="998" y="568"/>
                  </a:lnTo>
                  <a:lnTo>
                    <a:pt x="988" y="573"/>
                  </a:lnTo>
                  <a:lnTo>
                    <a:pt x="979" y="575"/>
                  </a:lnTo>
                  <a:lnTo>
                    <a:pt x="970" y="580"/>
                  </a:lnTo>
                  <a:lnTo>
                    <a:pt x="961" y="585"/>
                  </a:lnTo>
                  <a:lnTo>
                    <a:pt x="951" y="587"/>
                  </a:lnTo>
                  <a:lnTo>
                    <a:pt x="940" y="592"/>
                  </a:lnTo>
                  <a:lnTo>
                    <a:pt x="931" y="594"/>
                  </a:lnTo>
                  <a:lnTo>
                    <a:pt x="919" y="598"/>
                  </a:lnTo>
                  <a:lnTo>
                    <a:pt x="910" y="603"/>
                  </a:lnTo>
                  <a:lnTo>
                    <a:pt x="898" y="605"/>
                  </a:lnTo>
                  <a:lnTo>
                    <a:pt x="889" y="610"/>
                  </a:lnTo>
                  <a:lnTo>
                    <a:pt x="877" y="612"/>
                  </a:lnTo>
                  <a:lnTo>
                    <a:pt x="866" y="617"/>
                  </a:lnTo>
                  <a:lnTo>
                    <a:pt x="854" y="617"/>
                  </a:lnTo>
                  <a:lnTo>
                    <a:pt x="843" y="619"/>
                  </a:lnTo>
                  <a:lnTo>
                    <a:pt x="831" y="622"/>
                  </a:lnTo>
                  <a:lnTo>
                    <a:pt x="820" y="624"/>
                  </a:lnTo>
                  <a:lnTo>
                    <a:pt x="806" y="626"/>
                  </a:lnTo>
                  <a:lnTo>
                    <a:pt x="794" y="628"/>
                  </a:lnTo>
                  <a:lnTo>
                    <a:pt x="780" y="631"/>
                  </a:lnTo>
                  <a:lnTo>
                    <a:pt x="771" y="633"/>
                  </a:lnTo>
                  <a:lnTo>
                    <a:pt x="757" y="633"/>
                  </a:lnTo>
                  <a:lnTo>
                    <a:pt x="743" y="635"/>
                  </a:lnTo>
                  <a:lnTo>
                    <a:pt x="732" y="635"/>
                  </a:lnTo>
                  <a:lnTo>
                    <a:pt x="718" y="638"/>
                  </a:lnTo>
                  <a:lnTo>
                    <a:pt x="704" y="638"/>
                  </a:lnTo>
                  <a:lnTo>
                    <a:pt x="690" y="638"/>
                  </a:lnTo>
                  <a:lnTo>
                    <a:pt x="676" y="638"/>
                  </a:lnTo>
                  <a:lnTo>
                    <a:pt x="663" y="640"/>
                  </a:lnTo>
                  <a:lnTo>
                    <a:pt x="649" y="638"/>
                  </a:lnTo>
                  <a:lnTo>
                    <a:pt x="635" y="638"/>
                  </a:lnTo>
                  <a:lnTo>
                    <a:pt x="621" y="635"/>
                  </a:lnTo>
                  <a:lnTo>
                    <a:pt x="605" y="635"/>
                  </a:lnTo>
                  <a:lnTo>
                    <a:pt x="591" y="635"/>
                  </a:lnTo>
                  <a:lnTo>
                    <a:pt x="577" y="635"/>
                  </a:lnTo>
                  <a:lnTo>
                    <a:pt x="563" y="633"/>
                  </a:lnTo>
                  <a:lnTo>
                    <a:pt x="552" y="633"/>
                  </a:lnTo>
                  <a:lnTo>
                    <a:pt x="538" y="631"/>
                  </a:lnTo>
                  <a:lnTo>
                    <a:pt x="524" y="628"/>
                  </a:lnTo>
                  <a:lnTo>
                    <a:pt x="510" y="626"/>
                  </a:lnTo>
                  <a:lnTo>
                    <a:pt x="496" y="626"/>
                  </a:lnTo>
                  <a:lnTo>
                    <a:pt x="485" y="624"/>
                  </a:lnTo>
                  <a:lnTo>
                    <a:pt x="471" y="622"/>
                  </a:lnTo>
                  <a:lnTo>
                    <a:pt x="459" y="619"/>
                  </a:lnTo>
                  <a:lnTo>
                    <a:pt x="446" y="619"/>
                  </a:lnTo>
                  <a:lnTo>
                    <a:pt x="434" y="615"/>
                  </a:lnTo>
                  <a:lnTo>
                    <a:pt x="420" y="612"/>
                  </a:lnTo>
                  <a:lnTo>
                    <a:pt x="409" y="610"/>
                  </a:lnTo>
                  <a:lnTo>
                    <a:pt x="395" y="608"/>
                  </a:lnTo>
                  <a:lnTo>
                    <a:pt x="383" y="605"/>
                  </a:lnTo>
                  <a:lnTo>
                    <a:pt x="372" y="603"/>
                  </a:lnTo>
                  <a:lnTo>
                    <a:pt x="360" y="598"/>
                  </a:lnTo>
                  <a:lnTo>
                    <a:pt x="349" y="598"/>
                  </a:lnTo>
                  <a:lnTo>
                    <a:pt x="337" y="594"/>
                  </a:lnTo>
                  <a:lnTo>
                    <a:pt x="328" y="592"/>
                  </a:lnTo>
                  <a:lnTo>
                    <a:pt x="316" y="587"/>
                  </a:lnTo>
                  <a:lnTo>
                    <a:pt x="305" y="585"/>
                  </a:lnTo>
                  <a:lnTo>
                    <a:pt x="295" y="580"/>
                  </a:lnTo>
                  <a:lnTo>
                    <a:pt x="284" y="580"/>
                  </a:lnTo>
                  <a:lnTo>
                    <a:pt x="275" y="575"/>
                  </a:lnTo>
                  <a:lnTo>
                    <a:pt x="265" y="573"/>
                  </a:lnTo>
                  <a:lnTo>
                    <a:pt x="254" y="571"/>
                  </a:lnTo>
                  <a:lnTo>
                    <a:pt x="245" y="566"/>
                  </a:lnTo>
                  <a:lnTo>
                    <a:pt x="238" y="562"/>
                  </a:lnTo>
                  <a:lnTo>
                    <a:pt x="228" y="559"/>
                  </a:lnTo>
                  <a:lnTo>
                    <a:pt x="219" y="555"/>
                  </a:lnTo>
                  <a:lnTo>
                    <a:pt x="212" y="552"/>
                  </a:lnTo>
                  <a:lnTo>
                    <a:pt x="203" y="550"/>
                  </a:lnTo>
                  <a:lnTo>
                    <a:pt x="196" y="548"/>
                  </a:lnTo>
                  <a:lnTo>
                    <a:pt x="180" y="541"/>
                  </a:lnTo>
                  <a:lnTo>
                    <a:pt x="168" y="534"/>
                  </a:lnTo>
                  <a:lnTo>
                    <a:pt x="155" y="527"/>
                  </a:lnTo>
                  <a:lnTo>
                    <a:pt x="145" y="522"/>
                  </a:lnTo>
                  <a:lnTo>
                    <a:pt x="134" y="515"/>
                  </a:lnTo>
                  <a:lnTo>
                    <a:pt x="127" y="511"/>
                  </a:lnTo>
                  <a:lnTo>
                    <a:pt x="118" y="506"/>
                  </a:lnTo>
                  <a:lnTo>
                    <a:pt x="113" y="501"/>
                  </a:lnTo>
                  <a:lnTo>
                    <a:pt x="104" y="490"/>
                  </a:lnTo>
                  <a:lnTo>
                    <a:pt x="104" y="485"/>
                  </a:lnTo>
                  <a:lnTo>
                    <a:pt x="108" y="481"/>
                  </a:lnTo>
                  <a:lnTo>
                    <a:pt x="118" y="478"/>
                  </a:lnTo>
                  <a:lnTo>
                    <a:pt x="122" y="478"/>
                  </a:lnTo>
                  <a:lnTo>
                    <a:pt x="129" y="478"/>
                  </a:lnTo>
                  <a:lnTo>
                    <a:pt x="138" y="481"/>
                  </a:lnTo>
                  <a:lnTo>
                    <a:pt x="150" y="483"/>
                  </a:lnTo>
                  <a:lnTo>
                    <a:pt x="159" y="483"/>
                  </a:lnTo>
                  <a:lnTo>
                    <a:pt x="173" y="488"/>
                  </a:lnTo>
                  <a:lnTo>
                    <a:pt x="182" y="490"/>
                  </a:lnTo>
                  <a:lnTo>
                    <a:pt x="198" y="495"/>
                  </a:lnTo>
                  <a:lnTo>
                    <a:pt x="212" y="497"/>
                  </a:lnTo>
                  <a:lnTo>
                    <a:pt x="226" y="501"/>
                  </a:lnTo>
                  <a:lnTo>
                    <a:pt x="235" y="504"/>
                  </a:lnTo>
                  <a:lnTo>
                    <a:pt x="245" y="508"/>
                  </a:lnTo>
                  <a:lnTo>
                    <a:pt x="252" y="508"/>
                  </a:lnTo>
                  <a:lnTo>
                    <a:pt x="261" y="513"/>
                  </a:lnTo>
                  <a:lnTo>
                    <a:pt x="268" y="515"/>
                  </a:lnTo>
                  <a:lnTo>
                    <a:pt x="277" y="518"/>
                  </a:lnTo>
                  <a:lnTo>
                    <a:pt x="284" y="520"/>
                  </a:lnTo>
                  <a:lnTo>
                    <a:pt x="293" y="522"/>
                  </a:lnTo>
                  <a:lnTo>
                    <a:pt x="302" y="525"/>
                  </a:lnTo>
                  <a:lnTo>
                    <a:pt x="312" y="529"/>
                  </a:lnTo>
                  <a:lnTo>
                    <a:pt x="319" y="529"/>
                  </a:lnTo>
                  <a:lnTo>
                    <a:pt x="330" y="534"/>
                  </a:lnTo>
                  <a:lnTo>
                    <a:pt x="337" y="536"/>
                  </a:lnTo>
                  <a:lnTo>
                    <a:pt x="349" y="538"/>
                  </a:lnTo>
                  <a:lnTo>
                    <a:pt x="358" y="541"/>
                  </a:lnTo>
                  <a:lnTo>
                    <a:pt x="367" y="545"/>
                  </a:lnTo>
                  <a:lnTo>
                    <a:pt x="376" y="548"/>
                  </a:lnTo>
                  <a:lnTo>
                    <a:pt x="385" y="550"/>
                  </a:lnTo>
                  <a:lnTo>
                    <a:pt x="395" y="552"/>
                  </a:lnTo>
                  <a:lnTo>
                    <a:pt x="406" y="557"/>
                  </a:lnTo>
                  <a:lnTo>
                    <a:pt x="413" y="559"/>
                  </a:lnTo>
                  <a:lnTo>
                    <a:pt x="422" y="562"/>
                  </a:lnTo>
                  <a:lnTo>
                    <a:pt x="434" y="562"/>
                  </a:lnTo>
                  <a:lnTo>
                    <a:pt x="443" y="566"/>
                  </a:lnTo>
                  <a:lnTo>
                    <a:pt x="452" y="568"/>
                  </a:lnTo>
                  <a:lnTo>
                    <a:pt x="462" y="571"/>
                  </a:lnTo>
                  <a:lnTo>
                    <a:pt x="471" y="573"/>
                  </a:lnTo>
                  <a:lnTo>
                    <a:pt x="482" y="578"/>
                  </a:lnTo>
                  <a:lnTo>
                    <a:pt x="492" y="578"/>
                  </a:lnTo>
                  <a:lnTo>
                    <a:pt x="501" y="580"/>
                  </a:lnTo>
                  <a:lnTo>
                    <a:pt x="510" y="580"/>
                  </a:lnTo>
                  <a:lnTo>
                    <a:pt x="519" y="585"/>
                  </a:lnTo>
                  <a:lnTo>
                    <a:pt x="526" y="585"/>
                  </a:lnTo>
                  <a:lnTo>
                    <a:pt x="538" y="587"/>
                  </a:lnTo>
                  <a:lnTo>
                    <a:pt x="547" y="589"/>
                  </a:lnTo>
                  <a:lnTo>
                    <a:pt x="556" y="592"/>
                  </a:lnTo>
                  <a:lnTo>
                    <a:pt x="566" y="592"/>
                  </a:lnTo>
                  <a:lnTo>
                    <a:pt x="575" y="594"/>
                  </a:lnTo>
                  <a:lnTo>
                    <a:pt x="582" y="594"/>
                  </a:lnTo>
                  <a:lnTo>
                    <a:pt x="591" y="594"/>
                  </a:lnTo>
                  <a:lnTo>
                    <a:pt x="600" y="594"/>
                  </a:lnTo>
                  <a:lnTo>
                    <a:pt x="612" y="594"/>
                  </a:lnTo>
                  <a:lnTo>
                    <a:pt x="621" y="594"/>
                  </a:lnTo>
                  <a:lnTo>
                    <a:pt x="633" y="594"/>
                  </a:lnTo>
                  <a:lnTo>
                    <a:pt x="642" y="594"/>
                  </a:lnTo>
                  <a:lnTo>
                    <a:pt x="651" y="592"/>
                  </a:lnTo>
                  <a:lnTo>
                    <a:pt x="663" y="592"/>
                  </a:lnTo>
                  <a:lnTo>
                    <a:pt x="674" y="592"/>
                  </a:lnTo>
                  <a:lnTo>
                    <a:pt x="683" y="589"/>
                  </a:lnTo>
                  <a:lnTo>
                    <a:pt x="695" y="587"/>
                  </a:lnTo>
                  <a:lnTo>
                    <a:pt x="704" y="587"/>
                  </a:lnTo>
                  <a:lnTo>
                    <a:pt x="716" y="585"/>
                  </a:lnTo>
                  <a:lnTo>
                    <a:pt x="727" y="582"/>
                  </a:lnTo>
                  <a:lnTo>
                    <a:pt x="739" y="580"/>
                  </a:lnTo>
                  <a:lnTo>
                    <a:pt x="748" y="578"/>
                  </a:lnTo>
                  <a:lnTo>
                    <a:pt x="760" y="575"/>
                  </a:lnTo>
                  <a:lnTo>
                    <a:pt x="771" y="573"/>
                  </a:lnTo>
                  <a:lnTo>
                    <a:pt x="783" y="571"/>
                  </a:lnTo>
                  <a:lnTo>
                    <a:pt x="792" y="566"/>
                  </a:lnTo>
                  <a:lnTo>
                    <a:pt x="806" y="566"/>
                  </a:lnTo>
                  <a:lnTo>
                    <a:pt x="815" y="562"/>
                  </a:lnTo>
                  <a:lnTo>
                    <a:pt x="829" y="559"/>
                  </a:lnTo>
                  <a:lnTo>
                    <a:pt x="838" y="555"/>
                  </a:lnTo>
                  <a:lnTo>
                    <a:pt x="850" y="552"/>
                  </a:lnTo>
                  <a:lnTo>
                    <a:pt x="859" y="548"/>
                  </a:lnTo>
                  <a:lnTo>
                    <a:pt x="873" y="545"/>
                  </a:lnTo>
                  <a:lnTo>
                    <a:pt x="882" y="543"/>
                  </a:lnTo>
                  <a:lnTo>
                    <a:pt x="896" y="541"/>
                  </a:lnTo>
                  <a:lnTo>
                    <a:pt x="905" y="536"/>
                  </a:lnTo>
                  <a:lnTo>
                    <a:pt x="914" y="531"/>
                  </a:lnTo>
                  <a:lnTo>
                    <a:pt x="924" y="527"/>
                  </a:lnTo>
                  <a:lnTo>
                    <a:pt x="935" y="525"/>
                  </a:lnTo>
                  <a:lnTo>
                    <a:pt x="947" y="520"/>
                  </a:lnTo>
                  <a:lnTo>
                    <a:pt x="956" y="515"/>
                  </a:lnTo>
                  <a:lnTo>
                    <a:pt x="965" y="513"/>
                  </a:lnTo>
                  <a:lnTo>
                    <a:pt x="977" y="508"/>
                  </a:lnTo>
                  <a:lnTo>
                    <a:pt x="986" y="506"/>
                  </a:lnTo>
                  <a:lnTo>
                    <a:pt x="995" y="501"/>
                  </a:lnTo>
                  <a:lnTo>
                    <a:pt x="1004" y="497"/>
                  </a:lnTo>
                  <a:lnTo>
                    <a:pt x="1014" y="495"/>
                  </a:lnTo>
                  <a:lnTo>
                    <a:pt x="1023" y="490"/>
                  </a:lnTo>
                  <a:lnTo>
                    <a:pt x="1032" y="488"/>
                  </a:lnTo>
                  <a:lnTo>
                    <a:pt x="1041" y="483"/>
                  </a:lnTo>
                  <a:lnTo>
                    <a:pt x="1051" y="481"/>
                  </a:lnTo>
                  <a:lnTo>
                    <a:pt x="1058" y="476"/>
                  </a:lnTo>
                  <a:lnTo>
                    <a:pt x="1067" y="474"/>
                  </a:lnTo>
                  <a:lnTo>
                    <a:pt x="1074" y="469"/>
                  </a:lnTo>
                  <a:lnTo>
                    <a:pt x="1081" y="467"/>
                  </a:lnTo>
                  <a:lnTo>
                    <a:pt x="1097" y="460"/>
                  </a:lnTo>
                  <a:lnTo>
                    <a:pt x="1111" y="455"/>
                  </a:lnTo>
                  <a:lnTo>
                    <a:pt x="1122" y="448"/>
                  </a:lnTo>
                  <a:lnTo>
                    <a:pt x="1131" y="444"/>
                  </a:lnTo>
                  <a:lnTo>
                    <a:pt x="1141" y="441"/>
                  </a:lnTo>
                  <a:lnTo>
                    <a:pt x="1150" y="437"/>
                  </a:lnTo>
                  <a:lnTo>
                    <a:pt x="1164" y="430"/>
                  </a:lnTo>
                  <a:lnTo>
                    <a:pt x="1175" y="421"/>
                  </a:lnTo>
                  <a:lnTo>
                    <a:pt x="1187" y="411"/>
                  </a:lnTo>
                  <a:lnTo>
                    <a:pt x="1198" y="400"/>
                  </a:lnTo>
                  <a:lnTo>
                    <a:pt x="1208" y="391"/>
                  </a:lnTo>
                  <a:lnTo>
                    <a:pt x="1215" y="379"/>
                  </a:lnTo>
                  <a:lnTo>
                    <a:pt x="1222" y="370"/>
                  </a:lnTo>
                  <a:lnTo>
                    <a:pt x="1228" y="358"/>
                  </a:lnTo>
                  <a:lnTo>
                    <a:pt x="1231" y="347"/>
                  </a:lnTo>
                  <a:lnTo>
                    <a:pt x="1235" y="335"/>
                  </a:lnTo>
                  <a:lnTo>
                    <a:pt x="1235" y="324"/>
                  </a:lnTo>
                  <a:lnTo>
                    <a:pt x="1238" y="314"/>
                  </a:lnTo>
                  <a:lnTo>
                    <a:pt x="1235" y="303"/>
                  </a:lnTo>
                  <a:lnTo>
                    <a:pt x="1233" y="294"/>
                  </a:lnTo>
                  <a:lnTo>
                    <a:pt x="1228" y="282"/>
                  </a:lnTo>
                  <a:lnTo>
                    <a:pt x="1226" y="275"/>
                  </a:lnTo>
                  <a:lnTo>
                    <a:pt x="1217" y="264"/>
                  </a:lnTo>
                  <a:lnTo>
                    <a:pt x="1208" y="252"/>
                  </a:lnTo>
                  <a:lnTo>
                    <a:pt x="1196" y="238"/>
                  </a:lnTo>
                  <a:lnTo>
                    <a:pt x="1182" y="224"/>
                  </a:lnTo>
                  <a:lnTo>
                    <a:pt x="1171" y="217"/>
                  </a:lnTo>
                  <a:lnTo>
                    <a:pt x="1164" y="208"/>
                  </a:lnTo>
                  <a:lnTo>
                    <a:pt x="1155" y="199"/>
                  </a:lnTo>
                  <a:lnTo>
                    <a:pt x="1143" y="192"/>
                  </a:lnTo>
                  <a:lnTo>
                    <a:pt x="1131" y="185"/>
                  </a:lnTo>
                  <a:lnTo>
                    <a:pt x="1122" y="178"/>
                  </a:lnTo>
                  <a:lnTo>
                    <a:pt x="1108" y="169"/>
                  </a:lnTo>
                  <a:lnTo>
                    <a:pt x="1097" y="162"/>
                  </a:lnTo>
                  <a:lnTo>
                    <a:pt x="1081" y="153"/>
                  </a:lnTo>
                  <a:lnTo>
                    <a:pt x="1067" y="146"/>
                  </a:lnTo>
                  <a:lnTo>
                    <a:pt x="1053" y="137"/>
                  </a:lnTo>
                  <a:lnTo>
                    <a:pt x="1039" y="127"/>
                  </a:lnTo>
                  <a:lnTo>
                    <a:pt x="1032" y="125"/>
                  </a:lnTo>
                  <a:lnTo>
                    <a:pt x="1023" y="120"/>
                  </a:lnTo>
                  <a:lnTo>
                    <a:pt x="1014" y="116"/>
                  </a:lnTo>
                  <a:lnTo>
                    <a:pt x="1007" y="114"/>
                  </a:lnTo>
                  <a:lnTo>
                    <a:pt x="998" y="109"/>
                  </a:lnTo>
                  <a:lnTo>
                    <a:pt x="988" y="107"/>
                  </a:lnTo>
                  <a:lnTo>
                    <a:pt x="981" y="102"/>
                  </a:lnTo>
                  <a:lnTo>
                    <a:pt x="974" y="100"/>
                  </a:lnTo>
                  <a:lnTo>
                    <a:pt x="963" y="95"/>
                  </a:lnTo>
                  <a:lnTo>
                    <a:pt x="954" y="93"/>
                  </a:lnTo>
                  <a:lnTo>
                    <a:pt x="944" y="88"/>
                  </a:lnTo>
                  <a:lnTo>
                    <a:pt x="935" y="86"/>
                  </a:lnTo>
                  <a:lnTo>
                    <a:pt x="926" y="81"/>
                  </a:lnTo>
                  <a:lnTo>
                    <a:pt x="917" y="79"/>
                  </a:lnTo>
                  <a:lnTo>
                    <a:pt x="907" y="77"/>
                  </a:lnTo>
                  <a:lnTo>
                    <a:pt x="898" y="74"/>
                  </a:lnTo>
                  <a:lnTo>
                    <a:pt x="889" y="70"/>
                  </a:lnTo>
                  <a:lnTo>
                    <a:pt x="877" y="70"/>
                  </a:lnTo>
                  <a:lnTo>
                    <a:pt x="866" y="65"/>
                  </a:lnTo>
                  <a:lnTo>
                    <a:pt x="857" y="63"/>
                  </a:lnTo>
                  <a:lnTo>
                    <a:pt x="845" y="60"/>
                  </a:lnTo>
                  <a:lnTo>
                    <a:pt x="836" y="60"/>
                  </a:lnTo>
                  <a:lnTo>
                    <a:pt x="827" y="56"/>
                  </a:lnTo>
                  <a:lnTo>
                    <a:pt x="817" y="56"/>
                  </a:lnTo>
                  <a:lnTo>
                    <a:pt x="804" y="53"/>
                  </a:lnTo>
                  <a:lnTo>
                    <a:pt x="792" y="53"/>
                  </a:lnTo>
                  <a:lnTo>
                    <a:pt x="780" y="49"/>
                  </a:lnTo>
                  <a:lnTo>
                    <a:pt x="771" y="49"/>
                  </a:lnTo>
                  <a:lnTo>
                    <a:pt x="760" y="47"/>
                  </a:lnTo>
                  <a:lnTo>
                    <a:pt x="750" y="47"/>
                  </a:lnTo>
                  <a:lnTo>
                    <a:pt x="741" y="42"/>
                  </a:lnTo>
                  <a:lnTo>
                    <a:pt x="732" y="42"/>
                  </a:lnTo>
                  <a:lnTo>
                    <a:pt x="720" y="42"/>
                  </a:lnTo>
                  <a:lnTo>
                    <a:pt x="711" y="40"/>
                  </a:lnTo>
                  <a:lnTo>
                    <a:pt x="702" y="37"/>
                  </a:lnTo>
                  <a:lnTo>
                    <a:pt x="693" y="37"/>
                  </a:lnTo>
                  <a:lnTo>
                    <a:pt x="683" y="37"/>
                  </a:lnTo>
                  <a:lnTo>
                    <a:pt x="676" y="37"/>
                  </a:lnTo>
                  <a:lnTo>
                    <a:pt x="667" y="37"/>
                  </a:lnTo>
                  <a:lnTo>
                    <a:pt x="660" y="37"/>
                  </a:lnTo>
                  <a:lnTo>
                    <a:pt x="649" y="37"/>
                  </a:lnTo>
                  <a:lnTo>
                    <a:pt x="642" y="37"/>
                  </a:lnTo>
                  <a:lnTo>
                    <a:pt x="633" y="37"/>
                  </a:lnTo>
                  <a:lnTo>
                    <a:pt x="623" y="37"/>
                  </a:lnTo>
                  <a:lnTo>
                    <a:pt x="616" y="37"/>
                  </a:lnTo>
                  <a:lnTo>
                    <a:pt x="610" y="37"/>
                  </a:lnTo>
                  <a:lnTo>
                    <a:pt x="600" y="37"/>
                  </a:lnTo>
                  <a:lnTo>
                    <a:pt x="593" y="40"/>
                  </a:lnTo>
                  <a:lnTo>
                    <a:pt x="577" y="40"/>
                  </a:lnTo>
                  <a:lnTo>
                    <a:pt x="563" y="42"/>
                  </a:lnTo>
                  <a:lnTo>
                    <a:pt x="549" y="44"/>
                  </a:lnTo>
                  <a:lnTo>
                    <a:pt x="536" y="47"/>
                  </a:lnTo>
                  <a:lnTo>
                    <a:pt x="519" y="49"/>
                  </a:lnTo>
                  <a:lnTo>
                    <a:pt x="506" y="51"/>
                  </a:lnTo>
                  <a:lnTo>
                    <a:pt x="494" y="53"/>
                  </a:lnTo>
                  <a:lnTo>
                    <a:pt x="480" y="56"/>
                  </a:lnTo>
                  <a:lnTo>
                    <a:pt x="466" y="60"/>
                  </a:lnTo>
                  <a:lnTo>
                    <a:pt x="455" y="63"/>
                  </a:lnTo>
                  <a:lnTo>
                    <a:pt x="441" y="67"/>
                  </a:lnTo>
                  <a:lnTo>
                    <a:pt x="429" y="70"/>
                  </a:lnTo>
                  <a:lnTo>
                    <a:pt x="416" y="74"/>
                  </a:lnTo>
                  <a:lnTo>
                    <a:pt x="402" y="79"/>
                  </a:lnTo>
                  <a:lnTo>
                    <a:pt x="390" y="81"/>
                  </a:lnTo>
                  <a:lnTo>
                    <a:pt x="376" y="86"/>
                  </a:lnTo>
                  <a:lnTo>
                    <a:pt x="362" y="90"/>
                  </a:lnTo>
                  <a:lnTo>
                    <a:pt x="351" y="95"/>
                  </a:lnTo>
                  <a:lnTo>
                    <a:pt x="337" y="100"/>
                  </a:lnTo>
                  <a:lnTo>
                    <a:pt x="323" y="107"/>
                  </a:lnTo>
                  <a:lnTo>
                    <a:pt x="309" y="111"/>
                  </a:lnTo>
                  <a:lnTo>
                    <a:pt x="295" y="114"/>
                  </a:lnTo>
                  <a:lnTo>
                    <a:pt x="279" y="120"/>
                  </a:lnTo>
                  <a:lnTo>
                    <a:pt x="268" y="127"/>
                  </a:lnTo>
                  <a:lnTo>
                    <a:pt x="254" y="134"/>
                  </a:lnTo>
                  <a:lnTo>
                    <a:pt x="242" y="144"/>
                  </a:lnTo>
                  <a:lnTo>
                    <a:pt x="231" y="153"/>
                  </a:lnTo>
                  <a:lnTo>
                    <a:pt x="217" y="162"/>
                  </a:lnTo>
                  <a:lnTo>
                    <a:pt x="205" y="171"/>
                  </a:lnTo>
                  <a:lnTo>
                    <a:pt x="192" y="183"/>
                  </a:lnTo>
                  <a:lnTo>
                    <a:pt x="180" y="192"/>
                  </a:lnTo>
                  <a:lnTo>
                    <a:pt x="171" y="204"/>
                  </a:lnTo>
                  <a:lnTo>
                    <a:pt x="159" y="215"/>
                  </a:lnTo>
                  <a:lnTo>
                    <a:pt x="148" y="224"/>
                  </a:lnTo>
                  <a:lnTo>
                    <a:pt x="138" y="236"/>
                  </a:lnTo>
                  <a:lnTo>
                    <a:pt x="129" y="250"/>
                  </a:lnTo>
                  <a:lnTo>
                    <a:pt x="120" y="259"/>
                  </a:lnTo>
                  <a:lnTo>
                    <a:pt x="111" y="271"/>
                  </a:lnTo>
                  <a:lnTo>
                    <a:pt x="101" y="282"/>
                  </a:lnTo>
                  <a:lnTo>
                    <a:pt x="95" y="294"/>
                  </a:lnTo>
                  <a:lnTo>
                    <a:pt x="88" y="305"/>
                  </a:lnTo>
                  <a:lnTo>
                    <a:pt x="81" y="314"/>
                  </a:lnTo>
                  <a:lnTo>
                    <a:pt x="71" y="326"/>
                  </a:lnTo>
                  <a:lnTo>
                    <a:pt x="69" y="338"/>
                  </a:lnTo>
                  <a:lnTo>
                    <a:pt x="62" y="347"/>
                  </a:lnTo>
                  <a:lnTo>
                    <a:pt x="58" y="358"/>
                  </a:lnTo>
                  <a:lnTo>
                    <a:pt x="55" y="368"/>
                  </a:lnTo>
                  <a:lnTo>
                    <a:pt x="51" y="377"/>
                  </a:lnTo>
                  <a:lnTo>
                    <a:pt x="48" y="384"/>
                  </a:lnTo>
                  <a:lnTo>
                    <a:pt x="46" y="393"/>
                  </a:lnTo>
                  <a:lnTo>
                    <a:pt x="44" y="400"/>
                  </a:lnTo>
                  <a:lnTo>
                    <a:pt x="44" y="409"/>
                  </a:lnTo>
                  <a:lnTo>
                    <a:pt x="41" y="423"/>
                  </a:lnTo>
                  <a:lnTo>
                    <a:pt x="39" y="437"/>
                  </a:lnTo>
                  <a:lnTo>
                    <a:pt x="39" y="446"/>
                  </a:lnTo>
                  <a:lnTo>
                    <a:pt x="39" y="455"/>
                  </a:lnTo>
                  <a:lnTo>
                    <a:pt x="39" y="462"/>
                  </a:lnTo>
                  <a:lnTo>
                    <a:pt x="41" y="474"/>
                  </a:lnTo>
                  <a:lnTo>
                    <a:pt x="41" y="481"/>
                  </a:lnTo>
                  <a:lnTo>
                    <a:pt x="41" y="490"/>
                  </a:lnTo>
                  <a:lnTo>
                    <a:pt x="41" y="501"/>
                  </a:lnTo>
                  <a:lnTo>
                    <a:pt x="41" y="513"/>
                  </a:lnTo>
                  <a:lnTo>
                    <a:pt x="41" y="520"/>
                  </a:lnTo>
                  <a:lnTo>
                    <a:pt x="44" y="531"/>
                  </a:lnTo>
                  <a:lnTo>
                    <a:pt x="44" y="541"/>
                  </a:lnTo>
                  <a:lnTo>
                    <a:pt x="48" y="552"/>
                  </a:lnTo>
                  <a:lnTo>
                    <a:pt x="48" y="562"/>
                  </a:lnTo>
                  <a:lnTo>
                    <a:pt x="48" y="571"/>
                  </a:lnTo>
                  <a:lnTo>
                    <a:pt x="51" y="580"/>
                  </a:lnTo>
                  <a:lnTo>
                    <a:pt x="53" y="589"/>
                  </a:lnTo>
                  <a:lnTo>
                    <a:pt x="55" y="598"/>
                  </a:lnTo>
                  <a:lnTo>
                    <a:pt x="58" y="605"/>
                  </a:lnTo>
                  <a:lnTo>
                    <a:pt x="58" y="615"/>
                  </a:lnTo>
                  <a:lnTo>
                    <a:pt x="62" y="624"/>
                  </a:lnTo>
                  <a:lnTo>
                    <a:pt x="67" y="638"/>
                  </a:lnTo>
                  <a:lnTo>
                    <a:pt x="74" y="652"/>
                  </a:lnTo>
                  <a:lnTo>
                    <a:pt x="81" y="663"/>
                  </a:lnTo>
                  <a:lnTo>
                    <a:pt x="90" y="670"/>
                  </a:lnTo>
                  <a:lnTo>
                    <a:pt x="92" y="675"/>
                  </a:lnTo>
                  <a:lnTo>
                    <a:pt x="99" y="677"/>
                  </a:lnTo>
                  <a:lnTo>
                    <a:pt x="106" y="682"/>
                  </a:lnTo>
                  <a:lnTo>
                    <a:pt x="115" y="686"/>
                  </a:lnTo>
                  <a:lnTo>
                    <a:pt x="125" y="691"/>
                  </a:lnTo>
                  <a:lnTo>
                    <a:pt x="136" y="698"/>
                  </a:lnTo>
                  <a:lnTo>
                    <a:pt x="150" y="702"/>
                  </a:lnTo>
                  <a:lnTo>
                    <a:pt x="166" y="709"/>
                  </a:lnTo>
                  <a:lnTo>
                    <a:pt x="171" y="712"/>
                  </a:lnTo>
                  <a:lnTo>
                    <a:pt x="178" y="714"/>
                  </a:lnTo>
                  <a:lnTo>
                    <a:pt x="187" y="716"/>
                  </a:lnTo>
                  <a:lnTo>
                    <a:pt x="194" y="721"/>
                  </a:lnTo>
                  <a:lnTo>
                    <a:pt x="203" y="723"/>
                  </a:lnTo>
                  <a:lnTo>
                    <a:pt x="212" y="728"/>
                  </a:lnTo>
                  <a:lnTo>
                    <a:pt x="219" y="732"/>
                  </a:lnTo>
                  <a:lnTo>
                    <a:pt x="231" y="735"/>
                  </a:lnTo>
                  <a:lnTo>
                    <a:pt x="238" y="739"/>
                  </a:lnTo>
                  <a:lnTo>
                    <a:pt x="247" y="742"/>
                  </a:lnTo>
                  <a:lnTo>
                    <a:pt x="256" y="744"/>
                  </a:lnTo>
                  <a:lnTo>
                    <a:pt x="265" y="749"/>
                  </a:lnTo>
                  <a:lnTo>
                    <a:pt x="277" y="751"/>
                  </a:lnTo>
                  <a:lnTo>
                    <a:pt x="286" y="755"/>
                  </a:lnTo>
                  <a:lnTo>
                    <a:pt x="295" y="760"/>
                  </a:lnTo>
                  <a:lnTo>
                    <a:pt x="307" y="765"/>
                  </a:lnTo>
                  <a:lnTo>
                    <a:pt x="316" y="767"/>
                  </a:lnTo>
                  <a:lnTo>
                    <a:pt x="328" y="769"/>
                  </a:lnTo>
                  <a:lnTo>
                    <a:pt x="337" y="772"/>
                  </a:lnTo>
                  <a:lnTo>
                    <a:pt x="349" y="776"/>
                  </a:lnTo>
                  <a:lnTo>
                    <a:pt x="358" y="779"/>
                  </a:lnTo>
                  <a:lnTo>
                    <a:pt x="369" y="781"/>
                  </a:lnTo>
                  <a:lnTo>
                    <a:pt x="379" y="786"/>
                  </a:lnTo>
                  <a:lnTo>
                    <a:pt x="390" y="788"/>
                  </a:lnTo>
                  <a:lnTo>
                    <a:pt x="399" y="792"/>
                  </a:lnTo>
                  <a:lnTo>
                    <a:pt x="411" y="795"/>
                  </a:lnTo>
                  <a:lnTo>
                    <a:pt x="420" y="797"/>
                  </a:lnTo>
                  <a:lnTo>
                    <a:pt x="432" y="802"/>
                  </a:lnTo>
                  <a:lnTo>
                    <a:pt x="441" y="804"/>
                  </a:lnTo>
                  <a:lnTo>
                    <a:pt x="452" y="806"/>
                  </a:lnTo>
                  <a:lnTo>
                    <a:pt x="462" y="811"/>
                  </a:lnTo>
                  <a:lnTo>
                    <a:pt x="473" y="813"/>
                  </a:lnTo>
                  <a:lnTo>
                    <a:pt x="485" y="816"/>
                  </a:lnTo>
                  <a:lnTo>
                    <a:pt x="494" y="818"/>
                  </a:lnTo>
                  <a:lnTo>
                    <a:pt x="503" y="820"/>
                  </a:lnTo>
                  <a:lnTo>
                    <a:pt x="515" y="822"/>
                  </a:lnTo>
                  <a:lnTo>
                    <a:pt x="524" y="825"/>
                  </a:lnTo>
                  <a:lnTo>
                    <a:pt x="533" y="827"/>
                  </a:lnTo>
                  <a:lnTo>
                    <a:pt x="543" y="829"/>
                  </a:lnTo>
                  <a:lnTo>
                    <a:pt x="554" y="832"/>
                  </a:lnTo>
                  <a:lnTo>
                    <a:pt x="563" y="834"/>
                  </a:lnTo>
                  <a:lnTo>
                    <a:pt x="573" y="836"/>
                  </a:lnTo>
                  <a:lnTo>
                    <a:pt x="582" y="836"/>
                  </a:lnTo>
                  <a:lnTo>
                    <a:pt x="591" y="839"/>
                  </a:lnTo>
                  <a:lnTo>
                    <a:pt x="600" y="841"/>
                  </a:lnTo>
                  <a:lnTo>
                    <a:pt x="610" y="843"/>
                  </a:lnTo>
                  <a:lnTo>
                    <a:pt x="616" y="843"/>
                  </a:lnTo>
                  <a:lnTo>
                    <a:pt x="628" y="846"/>
                  </a:lnTo>
                  <a:lnTo>
                    <a:pt x="635" y="846"/>
                  </a:lnTo>
                  <a:lnTo>
                    <a:pt x="642" y="846"/>
                  </a:lnTo>
                  <a:lnTo>
                    <a:pt x="651" y="846"/>
                  </a:lnTo>
                  <a:lnTo>
                    <a:pt x="660" y="846"/>
                  </a:lnTo>
                  <a:lnTo>
                    <a:pt x="667" y="846"/>
                  </a:lnTo>
                  <a:lnTo>
                    <a:pt x="676" y="846"/>
                  </a:lnTo>
                  <a:lnTo>
                    <a:pt x="683" y="846"/>
                  </a:lnTo>
                  <a:lnTo>
                    <a:pt x="695" y="848"/>
                  </a:lnTo>
                  <a:lnTo>
                    <a:pt x="702" y="846"/>
                  </a:lnTo>
                  <a:lnTo>
                    <a:pt x="711" y="846"/>
                  </a:lnTo>
                  <a:lnTo>
                    <a:pt x="720" y="843"/>
                  </a:lnTo>
                  <a:lnTo>
                    <a:pt x="730" y="843"/>
                  </a:lnTo>
                  <a:lnTo>
                    <a:pt x="739" y="843"/>
                  </a:lnTo>
                  <a:lnTo>
                    <a:pt x="748" y="843"/>
                  </a:lnTo>
                  <a:lnTo>
                    <a:pt x="757" y="841"/>
                  </a:lnTo>
                  <a:lnTo>
                    <a:pt x="767" y="841"/>
                  </a:lnTo>
                  <a:lnTo>
                    <a:pt x="776" y="839"/>
                  </a:lnTo>
                  <a:lnTo>
                    <a:pt x="785" y="836"/>
                  </a:lnTo>
                  <a:lnTo>
                    <a:pt x="794" y="834"/>
                  </a:lnTo>
                  <a:lnTo>
                    <a:pt x="804" y="832"/>
                  </a:lnTo>
                  <a:lnTo>
                    <a:pt x="813" y="829"/>
                  </a:lnTo>
                  <a:lnTo>
                    <a:pt x="822" y="827"/>
                  </a:lnTo>
                  <a:lnTo>
                    <a:pt x="831" y="827"/>
                  </a:lnTo>
                  <a:lnTo>
                    <a:pt x="843" y="825"/>
                  </a:lnTo>
                  <a:lnTo>
                    <a:pt x="850" y="822"/>
                  </a:lnTo>
                  <a:lnTo>
                    <a:pt x="859" y="820"/>
                  </a:lnTo>
                  <a:lnTo>
                    <a:pt x="868" y="818"/>
                  </a:lnTo>
                  <a:lnTo>
                    <a:pt x="877" y="816"/>
                  </a:lnTo>
                  <a:lnTo>
                    <a:pt x="887" y="811"/>
                  </a:lnTo>
                  <a:lnTo>
                    <a:pt x="896" y="811"/>
                  </a:lnTo>
                  <a:lnTo>
                    <a:pt x="907" y="806"/>
                  </a:lnTo>
                  <a:lnTo>
                    <a:pt x="917" y="806"/>
                  </a:lnTo>
                  <a:lnTo>
                    <a:pt x="924" y="802"/>
                  </a:lnTo>
                  <a:lnTo>
                    <a:pt x="933" y="799"/>
                  </a:lnTo>
                  <a:lnTo>
                    <a:pt x="942" y="797"/>
                  </a:lnTo>
                  <a:lnTo>
                    <a:pt x="951" y="792"/>
                  </a:lnTo>
                  <a:lnTo>
                    <a:pt x="961" y="788"/>
                  </a:lnTo>
                  <a:lnTo>
                    <a:pt x="967" y="786"/>
                  </a:lnTo>
                  <a:lnTo>
                    <a:pt x="977" y="783"/>
                  </a:lnTo>
                  <a:lnTo>
                    <a:pt x="986" y="781"/>
                  </a:lnTo>
                  <a:lnTo>
                    <a:pt x="993" y="776"/>
                  </a:lnTo>
                  <a:lnTo>
                    <a:pt x="1002" y="774"/>
                  </a:lnTo>
                  <a:lnTo>
                    <a:pt x="1011" y="772"/>
                  </a:lnTo>
                  <a:lnTo>
                    <a:pt x="1018" y="767"/>
                  </a:lnTo>
                  <a:lnTo>
                    <a:pt x="1028" y="765"/>
                  </a:lnTo>
                  <a:lnTo>
                    <a:pt x="1034" y="762"/>
                  </a:lnTo>
                  <a:lnTo>
                    <a:pt x="1044" y="760"/>
                  </a:lnTo>
                  <a:lnTo>
                    <a:pt x="1053" y="755"/>
                  </a:lnTo>
                  <a:lnTo>
                    <a:pt x="1067" y="749"/>
                  </a:lnTo>
                  <a:lnTo>
                    <a:pt x="1081" y="742"/>
                  </a:lnTo>
                  <a:lnTo>
                    <a:pt x="1097" y="735"/>
                  </a:lnTo>
                  <a:lnTo>
                    <a:pt x="1111" y="730"/>
                  </a:lnTo>
                  <a:lnTo>
                    <a:pt x="1125" y="723"/>
                  </a:lnTo>
                  <a:lnTo>
                    <a:pt x="1136" y="716"/>
                  </a:lnTo>
                  <a:lnTo>
                    <a:pt x="1150" y="712"/>
                  </a:lnTo>
                  <a:lnTo>
                    <a:pt x="1161" y="707"/>
                  </a:lnTo>
                  <a:lnTo>
                    <a:pt x="1171" y="700"/>
                  </a:lnTo>
                  <a:lnTo>
                    <a:pt x="1182" y="695"/>
                  </a:lnTo>
                  <a:lnTo>
                    <a:pt x="1189" y="689"/>
                  </a:lnTo>
                  <a:lnTo>
                    <a:pt x="1201" y="684"/>
                  </a:lnTo>
                  <a:lnTo>
                    <a:pt x="1208" y="677"/>
                  </a:lnTo>
                  <a:lnTo>
                    <a:pt x="1215" y="672"/>
                  </a:lnTo>
                  <a:lnTo>
                    <a:pt x="1222" y="668"/>
                  </a:lnTo>
                  <a:lnTo>
                    <a:pt x="1228" y="663"/>
                  </a:lnTo>
                  <a:lnTo>
                    <a:pt x="1240" y="652"/>
                  </a:lnTo>
                  <a:lnTo>
                    <a:pt x="1249" y="642"/>
                  </a:lnTo>
                  <a:lnTo>
                    <a:pt x="1256" y="631"/>
                  </a:lnTo>
                  <a:lnTo>
                    <a:pt x="1263" y="622"/>
                  </a:lnTo>
                  <a:lnTo>
                    <a:pt x="1265" y="610"/>
                  </a:lnTo>
                  <a:lnTo>
                    <a:pt x="1270" y="601"/>
                  </a:lnTo>
                  <a:lnTo>
                    <a:pt x="1272" y="592"/>
                  </a:lnTo>
                  <a:lnTo>
                    <a:pt x="1275" y="585"/>
                  </a:lnTo>
                  <a:lnTo>
                    <a:pt x="1277" y="568"/>
                  </a:lnTo>
                  <a:lnTo>
                    <a:pt x="1279" y="555"/>
                  </a:lnTo>
                  <a:lnTo>
                    <a:pt x="1279" y="548"/>
                  </a:lnTo>
                  <a:lnTo>
                    <a:pt x="1279" y="538"/>
                  </a:lnTo>
                  <a:lnTo>
                    <a:pt x="1279" y="527"/>
                  </a:lnTo>
                  <a:lnTo>
                    <a:pt x="1279" y="518"/>
                  </a:lnTo>
                  <a:lnTo>
                    <a:pt x="1279" y="506"/>
                  </a:lnTo>
                  <a:lnTo>
                    <a:pt x="1279" y="495"/>
                  </a:lnTo>
                  <a:lnTo>
                    <a:pt x="1279" y="483"/>
                  </a:lnTo>
                  <a:lnTo>
                    <a:pt x="1279" y="474"/>
                  </a:lnTo>
                  <a:lnTo>
                    <a:pt x="1279" y="460"/>
                  </a:lnTo>
                  <a:lnTo>
                    <a:pt x="1279" y="448"/>
                  </a:lnTo>
                  <a:lnTo>
                    <a:pt x="1279" y="439"/>
                  </a:lnTo>
                  <a:lnTo>
                    <a:pt x="1279" y="430"/>
                  </a:lnTo>
                  <a:lnTo>
                    <a:pt x="1279" y="421"/>
                  </a:lnTo>
                  <a:lnTo>
                    <a:pt x="1279" y="414"/>
                  </a:lnTo>
                  <a:lnTo>
                    <a:pt x="1279" y="409"/>
                  </a:lnTo>
                  <a:lnTo>
                    <a:pt x="1282" y="407"/>
                  </a:lnTo>
                  <a:lnTo>
                    <a:pt x="1284" y="400"/>
                  </a:lnTo>
                  <a:lnTo>
                    <a:pt x="1289" y="393"/>
                  </a:lnTo>
                  <a:lnTo>
                    <a:pt x="1293" y="386"/>
                  </a:lnTo>
                  <a:lnTo>
                    <a:pt x="1298" y="381"/>
                  </a:lnTo>
                  <a:lnTo>
                    <a:pt x="1302" y="379"/>
                  </a:lnTo>
                  <a:lnTo>
                    <a:pt x="1307" y="379"/>
                  </a:lnTo>
                  <a:lnTo>
                    <a:pt x="1309" y="381"/>
                  </a:lnTo>
                  <a:lnTo>
                    <a:pt x="1312" y="386"/>
                  </a:lnTo>
                  <a:lnTo>
                    <a:pt x="1312" y="393"/>
                  </a:lnTo>
                  <a:lnTo>
                    <a:pt x="1314" y="400"/>
                  </a:lnTo>
                  <a:lnTo>
                    <a:pt x="1314" y="400"/>
                  </a:lnTo>
                  <a:close/>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38"/>
            <p:cNvSpPr>
              <a:spLocks/>
            </p:cNvSpPr>
            <p:nvPr/>
          </p:nvSpPr>
          <p:spPr bwMode="auto">
            <a:xfrm>
              <a:off x="5500925" y="3975723"/>
              <a:ext cx="1684519" cy="1918020"/>
            </a:xfrm>
            <a:custGeom>
              <a:avLst/>
              <a:gdLst>
                <a:gd name="T0" fmla="*/ 406 w 882"/>
                <a:gd name="T1" fmla="*/ 70 h 903"/>
                <a:gd name="T2" fmla="*/ 466 w 882"/>
                <a:gd name="T3" fmla="*/ 167 h 903"/>
                <a:gd name="T4" fmla="*/ 545 w 882"/>
                <a:gd name="T5" fmla="*/ 301 h 903"/>
                <a:gd name="T6" fmla="*/ 635 w 882"/>
                <a:gd name="T7" fmla="*/ 446 h 903"/>
                <a:gd name="T8" fmla="*/ 723 w 882"/>
                <a:gd name="T9" fmla="*/ 589 h 903"/>
                <a:gd name="T10" fmla="*/ 801 w 882"/>
                <a:gd name="T11" fmla="*/ 719 h 903"/>
                <a:gd name="T12" fmla="*/ 857 w 882"/>
                <a:gd name="T13" fmla="*/ 811 h 903"/>
                <a:gd name="T14" fmla="*/ 861 w 882"/>
                <a:gd name="T15" fmla="*/ 871 h 903"/>
                <a:gd name="T16" fmla="*/ 792 w 882"/>
                <a:gd name="T17" fmla="*/ 885 h 903"/>
                <a:gd name="T18" fmla="*/ 718 w 882"/>
                <a:gd name="T19" fmla="*/ 892 h 903"/>
                <a:gd name="T20" fmla="*/ 640 w 882"/>
                <a:gd name="T21" fmla="*/ 899 h 903"/>
                <a:gd name="T22" fmla="*/ 566 w 882"/>
                <a:gd name="T23" fmla="*/ 901 h 903"/>
                <a:gd name="T24" fmla="*/ 492 w 882"/>
                <a:gd name="T25" fmla="*/ 903 h 903"/>
                <a:gd name="T26" fmla="*/ 406 w 882"/>
                <a:gd name="T27" fmla="*/ 889 h 903"/>
                <a:gd name="T28" fmla="*/ 332 w 882"/>
                <a:gd name="T29" fmla="*/ 839 h 903"/>
                <a:gd name="T30" fmla="*/ 247 w 882"/>
                <a:gd name="T31" fmla="*/ 767 h 903"/>
                <a:gd name="T32" fmla="*/ 205 w 882"/>
                <a:gd name="T33" fmla="*/ 705 h 903"/>
                <a:gd name="T34" fmla="*/ 175 w 882"/>
                <a:gd name="T35" fmla="*/ 635 h 903"/>
                <a:gd name="T36" fmla="*/ 136 w 882"/>
                <a:gd name="T37" fmla="*/ 543 h 903"/>
                <a:gd name="T38" fmla="*/ 97 w 882"/>
                <a:gd name="T39" fmla="*/ 441 h 903"/>
                <a:gd name="T40" fmla="*/ 55 w 882"/>
                <a:gd name="T41" fmla="*/ 340 h 903"/>
                <a:gd name="T42" fmla="*/ 25 w 882"/>
                <a:gd name="T43" fmla="*/ 252 h 903"/>
                <a:gd name="T44" fmla="*/ 2 w 882"/>
                <a:gd name="T45" fmla="*/ 185 h 903"/>
                <a:gd name="T46" fmla="*/ 32 w 882"/>
                <a:gd name="T47" fmla="*/ 153 h 903"/>
                <a:gd name="T48" fmla="*/ 67 w 882"/>
                <a:gd name="T49" fmla="*/ 217 h 903"/>
                <a:gd name="T50" fmla="*/ 88 w 882"/>
                <a:gd name="T51" fmla="*/ 291 h 903"/>
                <a:gd name="T52" fmla="*/ 115 w 882"/>
                <a:gd name="T53" fmla="*/ 363 h 903"/>
                <a:gd name="T54" fmla="*/ 148 w 882"/>
                <a:gd name="T55" fmla="*/ 444 h 903"/>
                <a:gd name="T56" fmla="*/ 180 w 882"/>
                <a:gd name="T57" fmla="*/ 529 h 903"/>
                <a:gd name="T58" fmla="*/ 210 w 882"/>
                <a:gd name="T59" fmla="*/ 605 h 903"/>
                <a:gd name="T60" fmla="*/ 245 w 882"/>
                <a:gd name="T61" fmla="*/ 686 h 903"/>
                <a:gd name="T62" fmla="*/ 279 w 882"/>
                <a:gd name="T63" fmla="*/ 739 h 903"/>
                <a:gd name="T64" fmla="*/ 360 w 882"/>
                <a:gd name="T65" fmla="*/ 818 h 903"/>
                <a:gd name="T66" fmla="*/ 365 w 882"/>
                <a:gd name="T67" fmla="*/ 772 h 903"/>
                <a:gd name="T68" fmla="*/ 332 w 882"/>
                <a:gd name="T69" fmla="*/ 686 h 903"/>
                <a:gd name="T70" fmla="*/ 286 w 882"/>
                <a:gd name="T71" fmla="*/ 580 h 903"/>
                <a:gd name="T72" fmla="*/ 238 w 882"/>
                <a:gd name="T73" fmla="*/ 460 h 903"/>
                <a:gd name="T74" fmla="*/ 189 w 882"/>
                <a:gd name="T75" fmla="*/ 342 h 903"/>
                <a:gd name="T76" fmla="*/ 150 w 882"/>
                <a:gd name="T77" fmla="*/ 238 h 903"/>
                <a:gd name="T78" fmla="*/ 122 w 882"/>
                <a:gd name="T79" fmla="*/ 162 h 903"/>
                <a:gd name="T80" fmla="*/ 120 w 882"/>
                <a:gd name="T81" fmla="*/ 114 h 903"/>
                <a:gd name="T82" fmla="*/ 161 w 882"/>
                <a:gd name="T83" fmla="*/ 169 h 903"/>
                <a:gd name="T84" fmla="*/ 205 w 882"/>
                <a:gd name="T85" fmla="*/ 243 h 903"/>
                <a:gd name="T86" fmla="*/ 242 w 882"/>
                <a:gd name="T87" fmla="*/ 314 h 903"/>
                <a:gd name="T88" fmla="*/ 277 w 882"/>
                <a:gd name="T89" fmla="*/ 402 h 903"/>
                <a:gd name="T90" fmla="*/ 314 w 882"/>
                <a:gd name="T91" fmla="*/ 504 h 903"/>
                <a:gd name="T92" fmla="*/ 353 w 882"/>
                <a:gd name="T93" fmla="*/ 605 h 903"/>
                <a:gd name="T94" fmla="*/ 388 w 882"/>
                <a:gd name="T95" fmla="*/ 698 h 903"/>
                <a:gd name="T96" fmla="*/ 418 w 882"/>
                <a:gd name="T97" fmla="*/ 776 h 903"/>
                <a:gd name="T98" fmla="*/ 450 w 882"/>
                <a:gd name="T99" fmla="*/ 836 h 903"/>
                <a:gd name="T100" fmla="*/ 508 w 882"/>
                <a:gd name="T101" fmla="*/ 853 h 903"/>
                <a:gd name="T102" fmla="*/ 609 w 882"/>
                <a:gd name="T103" fmla="*/ 857 h 903"/>
                <a:gd name="T104" fmla="*/ 700 w 882"/>
                <a:gd name="T105" fmla="*/ 850 h 903"/>
                <a:gd name="T106" fmla="*/ 783 w 882"/>
                <a:gd name="T107" fmla="*/ 827 h 903"/>
                <a:gd name="T108" fmla="*/ 757 w 882"/>
                <a:gd name="T109" fmla="*/ 753 h 903"/>
                <a:gd name="T110" fmla="*/ 704 w 882"/>
                <a:gd name="T111" fmla="*/ 656 h 903"/>
                <a:gd name="T112" fmla="*/ 633 w 882"/>
                <a:gd name="T113" fmla="*/ 541 h 903"/>
                <a:gd name="T114" fmla="*/ 556 w 882"/>
                <a:gd name="T115" fmla="*/ 414 h 903"/>
                <a:gd name="T116" fmla="*/ 480 w 882"/>
                <a:gd name="T117" fmla="*/ 289 h 903"/>
                <a:gd name="T118" fmla="*/ 415 w 882"/>
                <a:gd name="T119" fmla="*/ 185 h 903"/>
                <a:gd name="T120" fmla="*/ 372 w 882"/>
                <a:gd name="T121" fmla="*/ 111 h 903"/>
                <a:gd name="T122" fmla="*/ 342 w 882"/>
                <a:gd name="T123" fmla="*/ 35 h 903"/>
                <a:gd name="T124" fmla="*/ 372 w 882"/>
                <a:gd name="T125" fmla="*/ 12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2" h="903">
                  <a:moveTo>
                    <a:pt x="379" y="21"/>
                  </a:moveTo>
                  <a:lnTo>
                    <a:pt x="379" y="26"/>
                  </a:lnTo>
                  <a:lnTo>
                    <a:pt x="385" y="35"/>
                  </a:lnTo>
                  <a:lnTo>
                    <a:pt x="388" y="37"/>
                  </a:lnTo>
                  <a:lnTo>
                    <a:pt x="392" y="44"/>
                  </a:lnTo>
                  <a:lnTo>
                    <a:pt x="397" y="54"/>
                  </a:lnTo>
                  <a:lnTo>
                    <a:pt x="402" y="63"/>
                  </a:lnTo>
                  <a:lnTo>
                    <a:pt x="406" y="70"/>
                  </a:lnTo>
                  <a:lnTo>
                    <a:pt x="413" y="81"/>
                  </a:lnTo>
                  <a:lnTo>
                    <a:pt x="418" y="90"/>
                  </a:lnTo>
                  <a:lnTo>
                    <a:pt x="425" y="102"/>
                  </a:lnTo>
                  <a:lnTo>
                    <a:pt x="432" y="114"/>
                  </a:lnTo>
                  <a:lnTo>
                    <a:pt x="441" y="127"/>
                  </a:lnTo>
                  <a:lnTo>
                    <a:pt x="450" y="139"/>
                  </a:lnTo>
                  <a:lnTo>
                    <a:pt x="457" y="155"/>
                  </a:lnTo>
                  <a:lnTo>
                    <a:pt x="466" y="167"/>
                  </a:lnTo>
                  <a:lnTo>
                    <a:pt x="476" y="183"/>
                  </a:lnTo>
                  <a:lnTo>
                    <a:pt x="482" y="199"/>
                  </a:lnTo>
                  <a:lnTo>
                    <a:pt x="494" y="215"/>
                  </a:lnTo>
                  <a:lnTo>
                    <a:pt x="503" y="231"/>
                  </a:lnTo>
                  <a:lnTo>
                    <a:pt x="515" y="248"/>
                  </a:lnTo>
                  <a:lnTo>
                    <a:pt x="524" y="264"/>
                  </a:lnTo>
                  <a:lnTo>
                    <a:pt x="536" y="282"/>
                  </a:lnTo>
                  <a:lnTo>
                    <a:pt x="545" y="301"/>
                  </a:lnTo>
                  <a:lnTo>
                    <a:pt x="556" y="317"/>
                  </a:lnTo>
                  <a:lnTo>
                    <a:pt x="568" y="335"/>
                  </a:lnTo>
                  <a:lnTo>
                    <a:pt x="579" y="354"/>
                  </a:lnTo>
                  <a:lnTo>
                    <a:pt x="589" y="372"/>
                  </a:lnTo>
                  <a:lnTo>
                    <a:pt x="600" y="391"/>
                  </a:lnTo>
                  <a:lnTo>
                    <a:pt x="612" y="409"/>
                  </a:lnTo>
                  <a:lnTo>
                    <a:pt x="626" y="430"/>
                  </a:lnTo>
                  <a:lnTo>
                    <a:pt x="635" y="446"/>
                  </a:lnTo>
                  <a:lnTo>
                    <a:pt x="646" y="465"/>
                  </a:lnTo>
                  <a:lnTo>
                    <a:pt x="658" y="483"/>
                  </a:lnTo>
                  <a:lnTo>
                    <a:pt x="667" y="502"/>
                  </a:lnTo>
                  <a:lnTo>
                    <a:pt x="679" y="520"/>
                  </a:lnTo>
                  <a:lnTo>
                    <a:pt x="690" y="536"/>
                  </a:lnTo>
                  <a:lnTo>
                    <a:pt x="702" y="555"/>
                  </a:lnTo>
                  <a:lnTo>
                    <a:pt x="713" y="573"/>
                  </a:lnTo>
                  <a:lnTo>
                    <a:pt x="723" y="589"/>
                  </a:lnTo>
                  <a:lnTo>
                    <a:pt x="732" y="608"/>
                  </a:lnTo>
                  <a:lnTo>
                    <a:pt x="743" y="624"/>
                  </a:lnTo>
                  <a:lnTo>
                    <a:pt x="755" y="642"/>
                  </a:lnTo>
                  <a:lnTo>
                    <a:pt x="764" y="659"/>
                  </a:lnTo>
                  <a:lnTo>
                    <a:pt x="773" y="675"/>
                  </a:lnTo>
                  <a:lnTo>
                    <a:pt x="783" y="691"/>
                  </a:lnTo>
                  <a:lnTo>
                    <a:pt x="794" y="705"/>
                  </a:lnTo>
                  <a:lnTo>
                    <a:pt x="801" y="719"/>
                  </a:lnTo>
                  <a:lnTo>
                    <a:pt x="808" y="732"/>
                  </a:lnTo>
                  <a:lnTo>
                    <a:pt x="817" y="744"/>
                  </a:lnTo>
                  <a:lnTo>
                    <a:pt x="827" y="758"/>
                  </a:lnTo>
                  <a:lnTo>
                    <a:pt x="831" y="769"/>
                  </a:lnTo>
                  <a:lnTo>
                    <a:pt x="838" y="781"/>
                  </a:lnTo>
                  <a:lnTo>
                    <a:pt x="845" y="792"/>
                  </a:lnTo>
                  <a:lnTo>
                    <a:pt x="852" y="802"/>
                  </a:lnTo>
                  <a:lnTo>
                    <a:pt x="857" y="811"/>
                  </a:lnTo>
                  <a:lnTo>
                    <a:pt x="861" y="820"/>
                  </a:lnTo>
                  <a:lnTo>
                    <a:pt x="866" y="827"/>
                  </a:lnTo>
                  <a:lnTo>
                    <a:pt x="870" y="834"/>
                  </a:lnTo>
                  <a:lnTo>
                    <a:pt x="877" y="846"/>
                  </a:lnTo>
                  <a:lnTo>
                    <a:pt x="882" y="853"/>
                  </a:lnTo>
                  <a:lnTo>
                    <a:pt x="880" y="859"/>
                  </a:lnTo>
                  <a:lnTo>
                    <a:pt x="870" y="869"/>
                  </a:lnTo>
                  <a:lnTo>
                    <a:pt x="861" y="871"/>
                  </a:lnTo>
                  <a:lnTo>
                    <a:pt x="854" y="873"/>
                  </a:lnTo>
                  <a:lnTo>
                    <a:pt x="843" y="878"/>
                  </a:lnTo>
                  <a:lnTo>
                    <a:pt x="831" y="883"/>
                  </a:lnTo>
                  <a:lnTo>
                    <a:pt x="822" y="883"/>
                  </a:lnTo>
                  <a:lnTo>
                    <a:pt x="815" y="883"/>
                  </a:lnTo>
                  <a:lnTo>
                    <a:pt x="808" y="885"/>
                  </a:lnTo>
                  <a:lnTo>
                    <a:pt x="801" y="885"/>
                  </a:lnTo>
                  <a:lnTo>
                    <a:pt x="792" y="885"/>
                  </a:lnTo>
                  <a:lnTo>
                    <a:pt x="783" y="887"/>
                  </a:lnTo>
                  <a:lnTo>
                    <a:pt x="776" y="889"/>
                  </a:lnTo>
                  <a:lnTo>
                    <a:pt x="767" y="889"/>
                  </a:lnTo>
                  <a:lnTo>
                    <a:pt x="757" y="889"/>
                  </a:lnTo>
                  <a:lnTo>
                    <a:pt x="748" y="892"/>
                  </a:lnTo>
                  <a:lnTo>
                    <a:pt x="736" y="892"/>
                  </a:lnTo>
                  <a:lnTo>
                    <a:pt x="730" y="892"/>
                  </a:lnTo>
                  <a:lnTo>
                    <a:pt x="718" y="892"/>
                  </a:lnTo>
                  <a:lnTo>
                    <a:pt x="711" y="894"/>
                  </a:lnTo>
                  <a:lnTo>
                    <a:pt x="700" y="896"/>
                  </a:lnTo>
                  <a:lnTo>
                    <a:pt x="693" y="896"/>
                  </a:lnTo>
                  <a:lnTo>
                    <a:pt x="681" y="896"/>
                  </a:lnTo>
                  <a:lnTo>
                    <a:pt x="672" y="896"/>
                  </a:lnTo>
                  <a:lnTo>
                    <a:pt x="660" y="896"/>
                  </a:lnTo>
                  <a:lnTo>
                    <a:pt x="651" y="899"/>
                  </a:lnTo>
                  <a:lnTo>
                    <a:pt x="640" y="899"/>
                  </a:lnTo>
                  <a:lnTo>
                    <a:pt x="630" y="899"/>
                  </a:lnTo>
                  <a:lnTo>
                    <a:pt x="621" y="899"/>
                  </a:lnTo>
                  <a:lnTo>
                    <a:pt x="612" y="899"/>
                  </a:lnTo>
                  <a:lnTo>
                    <a:pt x="600" y="899"/>
                  </a:lnTo>
                  <a:lnTo>
                    <a:pt x="591" y="899"/>
                  </a:lnTo>
                  <a:lnTo>
                    <a:pt x="582" y="899"/>
                  </a:lnTo>
                  <a:lnTo>
                    <a:pt x="573" y="901"/>
                  </a:lnTo>
                  <a:lnTo>
                    <a:pt x="566" y="901"/>
                  </a:lnTo>
                  <a:lnTo>
                    <a:pt x="556" y="901"/>
                  </a:lnTo>
                  <a:lnTo>
                    <a:pt x="547" y="901"/>
                  </a:lnTo>
                  <a:lnTo>
                    <a:pt x="540" y="903"/>
                  </a:lnTo>
                  <a:lnTo>
                    <a:pt x="529" y="903"/>
                  </a:lnTo>
                  <a:lnTo>
                    <a:pt x="522" y="903"/>
                  </a:lnTo>
                  <a:lnTo>
                    <a:pt x="512" y="903"/>
                  </a:lnTo>
                  <a:lnTo>
                    <a:pt x="506" y="903"/>
                  </a:lnTo>
                  <a:lnTo>
                    <a:pt x="492" y="903"/>
                  </a:lnTo>
                  <a:lnTo>
                    <a:pt x="478" y="903"/>
                  </a:lnTo>
                  <a:lnTo>
                    <a:pt x="466" y="903"/>
                  </a:lnTo>
                  <a:lnTo>
                    <a:pt x="457" y="903"/>
                  </a:lnTo>
                  <a:lnTo>
                    <a:pt x="450" y="903"/>
                  </a:lnTo>
                  <a:lnTo>
                    <a:pt x="446" y="903"/>
                  </a:lnTo>
                  <a:lnTo>
                    <a:pt x="432" y="899"/>
                  </a:lnTo>
                  <a:lnTo>
                    <a:pt x="420" y="896"/>
                  </a:lnTo>
                  <a:lnTo>
                    <a:pt x="406" y="889"/>
                  </a:lnTo>
                  <a:lnTo>
                    <a:pt x="392" y="880"/>
                  </a:lnTo>
                  <a:lnTo>
                    <a:pt x="383" y="873"/>
                  </a:lnTo>
                  <a:lnTo>
                    <a:pt x="374" y="869"/>
                  </a:lnTo>
                  <a:lnTo>
                    <a:pt x="365" y="864"/>
                  </a:lnTo>
                  <a:lnTo>
                    <a:pt x="358" y="857"/>
                  </a:lnTo>
                  <a:lnTo>
                    <a:pt x="349" y="850"/>
                  </a:lnTo>
                  <a:lnTo>
                    <a:pt x="339" y="846"/>
                  </a:lnTo>
                  <a:lnTo>
                    <a:pt x="332" y="839"/>
                  </a:lnTo>
                  <a:lnTo>
                    <a:pt x="323" y="832"/>
                  </a:lnTo>
                  <a:lnTo>
                    <a:pt x="314" y="825"/>
                  </a:lnTo>
                  <a:lnTo>
                    <a:pt x="307" y="818"/>
                  </a:lnTo>
                  <a:lnTo>
                    <a:pt x="298" y="809"/>
                  </a:lnTo>
                  <a:lnTo>
                    <a:pt x="288" y="804"/>
                  </a:lnTo>
                  <a:lnTo>
                    <a:pt x="275" y="792"/>
                  </a:lnTo>
                  <a:lnTo>
                    <a:pt x="261" y="781"/>
                  </a:lnTo>
                  <a:lnTo>
                    <a:pt x="247" y="767"/>
                  </a:lnTo>
                  <a:lnTo>
                    <a:pt x="238" y="758"/>
                  </a:lnTo>
                  <a:lnTo>
                    <a:pt x="228" y="749"/>
                  </a:lnTo>
                  <a:lnTo>
                    <a:pt x="226" y="744"/>
                  </a:lnTo>
                  <a:lnTo>
                    <a:pt x="221" y="739"/>
                  </a:lnTo>
                  <a:lnTo>
                    <a:pt x="219" y="732"/>
                  </a:lnTo>
                  <a:lnTo>
                    <a:pt x="215" y="723"/>
                  </a:lnTo>
                  <a:lnTo>
                    <a:pt x="210" y="712"/>
                  </a:lnTo>
                  <a:lnTo>
                    <a:pt x="205" y="705"/>
                  </a:lnTo>
                  <a:lnTo>
                    <a:pt x="203" y="698"/>
                  </a:lnTo>
                  <a:lnTo>
                    <a:pt x="198" y="691"/>
                  </a:lnTo>
                  <a:lnTo>
                    <a:pt x="196" y="684"/>
                  </a:lnTo>
                  <a:lnTo>
                    <a:pt x="191" y="672"/>
                  </a:lnTo>
                  <a:lnTo>
                    <a:pt x="187" y="665"/>
                  </a:lnTo>
                  <a:lnTo>
                    <a:pt x="182" y="654"/>
                  </a:lnTo>
                  <a:lnTo>
                    <a:pt x="180" y="647"/>
                  </a:lnTo>
                  <a:lnTo>
                    <a:pt x="175" y="635"/>
                  </a:lnTo>
                  <a:lnTo>
                    <a:pt x="171" y="624"/>
                  </a:lnTo>
                  <a:lnTo>
                    <a:pt x="164" y="612"/>
                  </a:lnTo>
                  <a:lnTo>
                    <a:pt x="159" y="603"/>
                  </a:lnTo>
                  <a:lnTo>
                    <a:pt x="155" y="589"/>
                  </a:lnTo>
                  <a:lnTo>
                    <a:pt x="150" y="580"/>
                  </a:lnTo>
                  <a:lnTo>
                    <a:pt x="145" y="568"/>
                  </a:lnTo>
                  <a:lnTo>
                    <a:pt x="141" y="557"/>
                  </a:lnTo>
                  <a:lnTo>
                    <a:pt x="136" y="543"/>
                  </a:lnTo>
                  <a:lnTo>
                    <a:pt x="129" y="532"/>
                  </a:lnTo>
                  <a:lnTo>
                    <a:pt x="124" y="520"/>
                  </a:lnTo>
                  <a:lnTo>
                    <a:pt x="120" y="506"/>
                  </a:lnTo>
                  <a:lnTo>
                    <a:pt x="115" y="492"/>
                  </a:lnTo>
                  <a:lnTo>
                    <a:pt x="111" y="481"/>
                  </a:lnTo>
                  <a:lnTo>
                    <a:pt x="106" y="469"/>
                  </a:lnTo>
                  <a:lnTo>
                    <a:pt x="101" y="455"/>
                  </a:lnTo>
                  <a:lnTo>
                    <a:pt x="97" y="441"/>
                  </a:lnTo>
                  <a:lnTo>
                    <a:pt x="90" y="430"/>
                  </a:lnTo>
                  <a:lnTo>
                    <a:pt x="85" y="416"/>
                  </a:lnTo>
                  <a:lnTo>
                    <a:pt x="81" y="405"/>
                  </a:lnTo>
                  <a:lnTo>
                    <a:pt x="74" y="391"/>
                  </a:lnTo>
                  <a:lnTo>
                    <a:pt x="71" y="379"/>
                  </a:lnTo>
                  <a:lnTo>
                    <a:pt x="67" y="365"/>
                  </a:lnTo>
                  <a:lnTo>
                    <a:pt x="62" y="354"/>
                  </a:lnTo>
                  <a:lnTo>
                    <a:pt x="55" y="340"/>
                  </a:lnTo>
                  <a:lnTo>
                    <a:pt x="53" y="328"/>
                  </a:lnTo>
                  <a:lnTo>
                    <a:pt x="48" y="317"/>
                  </a:lnTo>
                  <a:lnTo>
                    <a:pt x="44" y="308"/>
                  </a:lnTo>
                  <a:lnTo>
                    <a:pt x="39" y="294"/>
                  </a:lnTo>
                  <a:lnTo>
                    <a:pt x="34" y="284"/>
                  </a:lnTo>
                  <a:lnTo>
                    <a:pt x="32" y="273"/>
                  </a:lnTo>
                  <a:lnTo>
                    <a:pt x="30" y="264"/>
                  </a:lnTo>
                  <a:lnTo>
                    <a:pt x="25" y="252"/>
                  </a:lnTo>
                  <a:lnTo>
                    <a:pt x="21" y="243"/>
                  </a:lnTo>
                  <a:lnTo>
                    <a:pt x="18" y="236"/>
                  </a:lnTo>
                  <a:lnTo>
                    <a:pt x="16" y="227"/>
                  </a:lnTo>
                  <a:lnTo>
                    <a:pt x="11" y="217"/>
                  </a:lnTo>
                  <a:lnTo>
                    <a:pt x="9" y="211"/>
                  </a:lnTo>
                  <a:lnTo>
                    <a:pt x="7" y="204"/>
                  </a:lnTo>
                  <a:lnTo>
                    <a:pt x="7" y="197"/>
                  </a:lnTo>
                  <a:lnTo>
                    <a:pt x="2" y="185"/>
                  </a:lnTo>
                  <a:lnTo>
                    <a:pt x="2" y="176"/>
                  </a:lnTo>
                  <a:lnTo>
                    <a:pt x="0" y="169"/>
                  </a:lnTo>
                  <a:lnTo>
                    <a:pt x="2" y="167"/>
                  </a:lnTo>
                  <a:lnTo>
                    <a:pt x="4" y="155"/>
                  </a:lnTo>
                  <a:lnTo>
                    <a:pt x="9" y="151"/>
                  </a:lnTo>
                  <a:lnTo>
                    <a:pt x="18" y="148"/>
                  </a:lnTo>
                  <a:lnTo>
                    <a:pt x="27" y="153"/>
                  </a:lnTo>
                  <a:lnTo>
                    <a:pt x="32" y="153"/>
                  </a:lnTo>
                  <a:lnTo>
                    <a:pt x="39" y="160"/>
                  </a:lnTo>
                  <a:lnTo>
                    <a:pt x="44" y="164"/>
                  </a:lnTo>
                  <a:lnTo>
                    <a:pt x="48" y="174"/>
                  </a:lnTo>
                  <a:lnTo>
                    <a:pt x="53" y="183"/>
                  </a:lnTo>
                  <a:lnTo>
                    <a:pt x="60" y="194"/>
                  </a:lnTo>
                  <a:lnTo>
                    <a:pt x="60" y="201"/>
                  </a:lnTo>
                  <a:lnTo>
                    <a:pt x="64" y="208"/>
                  </a:lnTo>
                  <a:lnTo>
                    <a:pt x="67" y="217"/>
                  </a:lnTo>
                  <a:lnTo>
                    <a:pt x="69" y="224"/>
                  </a:lnTo>
                  <a:lnTo>
                    <a:pt x="71" y="231"/>
                  </a:lnTo>
                  <a:lnTo>
                    <a:pt x="74" y="243"/>
                  </a:lnTo>
                  <a:lnTo>
                    <a:pt x="78" y="254"/>
                  </a:lnTo>
                  <a:lnTo>
                    <a:pt x="83" y="271"/>
                  </a:lnTo>
                  <a:lnTo>
                    <a:pt x="85" y="275"/>
                  </a:lnTo>
                  <a:lnTo>
                    <a:pt x="88" y="282"/>
                  </a:lnTo>
                  <a:lnTo>
                    <a:pt x="88" y="291"/>
                  </a:lnTo>
                  <a:lnTo>
                    <a:pt x="92" y="301"/>
                  </a:lnTo>
                  <a:lnTo>
                    <a:pt x="97" y="308"/>
                  </a:lnTo>
                  <a:lnTo>
                    <a:pt x="99" y="317"/>
                  </a:lnTo>
                  <a:lnTo>
                    <a:pt x="104" y="326"/>
                  </a:lnTo>
                  <a:lnTo>
                    <a:pt x="106" y="335"/>
                  </a:lnTo>
                  <a:lnTo>
                    <a:pt x="111" y="344"/>
                  </a:lnTo>
                  <a:lnTo>
                    <a:pt x="113" y="354"/>
                  </a:lnTo>
                  <a:lnTo>
                    <a:pt x="115" y="363"/>
                  </a:lnTo>
                  <a:lnTo>
                    <a:pt x="120" y="372"/>
                  </a:lnTo>
                  <a:lnTo>
                    <a:pt x="122" y="381"/>
                  </a:lnTo>
                  <a:lnTo>
                    <a:pt x="127" y="393"/>
                  </a:lnTo>
                  <a:lnTo>
                    <a:pt x="131" y="405"/>
                  </a:lnTo>
                  <a:lnTo>
                    <a:pt x="136" y="414"/>
                  </a:lnTo>
                  <a:lnTo>
                    <a:pt x="138" y="423"/>
                  </a:lnTo>
                  <a:lnTo>
                    <a:pt x="143" y="435"/>
                  </a:lnTo>
                  <a:lnTo>
                    <a:pt x="148" y="444"/>
                  </a:lnTo>
                  <a:lnTo>
                    <a:pt x="152" y="455"/>
                  </a:lnTo>
                  <a:lnTo>
                    <a:pt x="157" y="465"/>
                  </a:lnTo>
                  <a:lnTo>
                    <a:pt x="159" y="476"/>
                  </a:lnTo>
                  <a:lnTo>
                    <a:pt x="164" y="488"/>
                  </a:lnTo>
                  <a:lnTo>
                    <a:pt x="168" y="499"/>
                  </a:lnTo>
                  <a:lnTo>
                    <a:pt x="171" y="508"/>
                  </a:lnTo>
                  <a:lnTo>
                    <a:pt x="175" y="520"/>
                  </a:lnTo>
                  <a:lnTo>
                    <a:pt x="180" y="529"/>
                  </a:lnTo>
                  <a:lnTo>
                    <a:pt x="185" y="541"/>
                  </a:lnTo>
                  <a:lnTo>
                    <a:pt x="187" y="548"/>
                  </a:lnTo>
                  <a:lnTo>
                    <a:pt x="191" y="559"/>
                  </a:lnTo>
                  <a:lnTo>
                    <a:pt x="196" y="568"/>
                  </a:lnTo>
                  <a:lnTo>
                    <a:pt x="201" y="580"/>
                  </a:lnTo>
                  <a:lnTo>
                    <a:pt x="203" y="587"/>
                  </a:lnTo>
                  <a:lnTo>
                    <a:pt x="205" y="599"/>
                  </a:lnTo>
                  <a:lnTo>
                    <a:pt x="210" y="605"/>
                  </a:lnTo>
                  <a:lnTo>
                    <a:pt x="215" y="615"/>
                  </a:lnTo>
                  <a:lnTo>
                    <a:pt x="217" y="624"/>
                  </a:lnTo>
                  <a:lnTo>
                    <a:pt x="221" y="633"/>
                  </a:lnTo>
                  <a:lnTo>
                    <a:pt x="224" y="640"/>
                  </a:lnTo>
                  <a:lnTo>
                    <a:pt x="228" y="649"/>
                  </a:lnTo>
                  <a:lnTo>
                    <a:pt x="233" y="663"/>
                  </a:lnTo>
                  <a:lnTo>
                    <a:pt x="238" y="677"/>
                  </a:lnTo>
                  <a:lnTo>
                    <a:pt x="245" y="686"/>
                  </a:lnTo>
                  <a:lnTo>
                    <a:pt x="249" y="698"/>
                  </a:lnTo>
                  <a:lnTo>
                    <a:pt x="254" y="705"/>
                  </a:lnTo>
                  <a:lnTo>
                    <a:pt x="256" y="714"/>
                  </a:lnTo>
                  <a:lnTo>
                    <a:pt x="261" y="719"/>
                  </a:lnTo>
                  <a:lnTo>
                    <a:pt x="263" y="723"/>
                  </a:lnTo>
                  <a:lnTo>
                    <a:pt x="265" y="726"/>
                  </a:lnTo>
                  <a:lnTo>
                    <a:pt x="272" y="732"/>
                  </a:lnTo>
                  <a:lnTo>
                    <a:pt x="279" y="739"/>
                  </a:lnTo>
                  <a:lnTo>
                    <a:pt x="288" y="749"/>
                  </a:lnTo>
                  <a:lnTo>
                    <a:pt x="298" y="760"/>
                  </a:lnTo>
                  <a:lnTo>
                    <a:pt x="309" y="769"/>
                  </a:lnTo>
                  <a:lnTo>
                    <a:pt x="321" y="781"/>
                  </a:lnTo>
                  <a:lnTo>
                    <a:pt x="332" y="792"/>
                  </a:lnTo>
                  <a:lnTo>
                    <a:pt x="342" y="802"/>
                  </a:lnTo>
                  <a:lnTo>
                    <a:pt x="351" y="811"/>
                  </a:lnTo>
                  <a:lnTo>
                    <a:pt x="360" y="818"/>
                  </a:lnTo>
                  <a:lnTo>
                    <a:pt x="369" y="825"/>
                  </a:lnTo>
                  <a:lnTo>
                    <a:pt x="381" y="829"/>
                  </a:lnTo>
                  <a:lnTo>
                    <a:pt x="383" y="823"/>
                  </a:lnTo>
                  <a:lnTo>
                    <a:pt x="381" y="816"/>
                  </a:lnTo>
                  <a:lnTo>
                    <a:pt x="379" y="806"/>
                  </a:lnTo>
                  <a:lnTo>
                    <a:pt x="374" y="795"/>
                  </a:lnTo>
                  <a:lnTo>
                    <a:pt x="369" y="781"/>
                  </a:lnTo>
                  <a:lnTo>
                    <a:pt x="365" y="772"/>
                  </a:lnTo>
                  <a:lnTo>
                    <a:pt x="360" y="762"/>
                  </a:lnTo>
                  <a:lnTo>
                    <a:pt x="358" y="753"/>
                  </a:lnTo>
                  <a:lnTo>
                    <a:pt x="353" y="744"/>
                  </a:lnTo>
                  <a:lnTo>
                    <a:pt x="351" y="735"/>
                  </a:lnTo>
                  <a:lnTo>
                    <a:pt x="346" y="723"/>
                  </a:lnTo>
                  <a:lnTo>
                    <a:pt x="342" y="712"/>
                  </a:lnTo>
                  <a:lnTo>
                    <a:pt x="337" y="702"/>
                  </a:lnTo>
                  <a:lnTo>
                    <a:pt x="332" y="686"/>
                  </a:lnTo>
                  <a:lnTo>
                    <a:pt x="325" y="675"/>
                  </a:lnTo>
                  <a:lnTo>
                    <a:pt x="321" y="663"/>
                  </a:lnTo>
                  <a:lnTo>
                    <a:pt x="316" y="649"/>
                  </a:lnTo>
                  <a:lnTo>
                    <a:pt x="309" y="635"/>
                  </a:lnTo>
                  <a:lnTo>
                    <a:pt x="305" y="622"/>
                  </a:lnTo>
                  <a:lnTo>
                    <a:pt x="298" y="608"/>
                  </a:lnTo>
                  <a:lnTo>
                    <a:pt x="293" y="594"/>
                  </a:lnTo>
                  <a:lnTo>
                    <a:pt x="286" y="580"/>
                  </a:lnTo>
                  <a:lnTo>
                    <a:pt x="282" y="566"/>
                  </a:lnTo>
                  <a:lnTo>
                    <a:pt x="275" y="550"/>
                  </a:lnTo>
                  <a:lnTo>
                    <a:pt x="270" y="536"/>
                  </a:lnTo>
                  <a:lnTo>
                    <a:pt x="263" y="520"/>
                  </a:lnTo>
                  <a:lnTo>
                    <a:pt x="256" y="506"/>
                  </a:lnTo>
                  <a:lnTo>
                    <a:pt x="249" y="490"/>
                  </a:lnTo>
                  <a:lnTo>
                    <a:pt x="247" y="476"/>
                  </a:lnTo>
                  <a:lnTo>
                    <a:pt x="238" y="460"/>
                  </a:lnTo>
                  <a:lnTo>
                    <a:pt x="233" y="446"/>
                  </a:lnTo>
                  <a:lnTo>
                    <a:pt x="226" y="430"/>
                  </a:lnTo>
                  <a:lnTo>
                    <a:pt x="221" y="414"/>
                  </a:lnTo>
                  <a:lnTo>
                    <a:pt x="215" y="400"/>
                  </a:lnTo>
                  <a:lnTo>
                    <a:pt x="208" y="386"/>
                  </a:lnTo>
                  <a:lnTo>
                    <a:pt x="201" y="370"/>
                  </a:lnTo>
                  <a:lnTo>
                    <a:pt x="196" y="356"/>
                  </a:lnTo>
                  <a:lnTo>
                    <a:pt x="189" y="342"/>
                  </a:lnTo>
                  <a:lnTo>
                    <a:pt x="182" y="328"/>
                  </a:lnTo>
                  <a:lnTo>
                    <a:pt x="178" y="314"/>
                  </a:lnTo>
                  <a:lnTo>
                    <a:pt x="173" y="301"/>
                  </a:lnTo>
                  <a:lnTo>
                    <a:pt x="168" y="289"/>
                  </a:lnTo>
                  <a:lnTo>
                    <a:pt x="164" y="275"/>
                  </a:lnTo>
                  <a:lnTo>
                    <a:pt x="159" y="264"/>
                  </a:lnTo>
                  <a:lnTo>
                    <a:pt x="155" y="252"/>
                  </a:lnTo>
                  <a:lnTo>
                    <a:pt x="150" y="238"/>
                  </a:lnTo>
                  <a:lnTo>
                    <a:pt x="145" y="227"/>
                  </a:lnTo>
                  <a:lnTo>
                    <a:pt x="141" y="217"/>
                  </a:lnTo>
                  <a:lnTo>
                    <a:pt x="138" y="206"/>
                  </a:lnTo>
                  <a:lnTo>
                    <a:pt x="134" y="197"/>
                  </a:lnTo>
                  <a:lnTo>
                    <a:pt x="129" y="187"/>
                  </a:lnTo>
                  <a:lnTo>
                    <a:pt x="127" y="178"/>
                  </a:lnTo>
                  <a:lnTo>
                    <a:pt x="124" y="171"/>
                  </a:lnTo>
                  <a:lnTo>
                    <a:pt x="122" y="162"/>
                  </a:lnTo>
                  <a:lnTo>
                    <a:pt x="120" y="155"/>
                  </a:lnTo>
                  <a:lnTo>
                    <a:pt x="118" y="148"/>
                  </a:lnTo>
                  <a:lnTo>
                    <a:pt x="118" y="146"/>
                  </a:lnTo>
                  <a:lnTo>
                    <a:pt x="115" y="137"/>
                  </a:lnTo>
                  <a:lnTo>
                    <a:pt x="118" y="132"/>
                  </a:lnTo>
                  <a:lnTo>
                    <a:pt x="118" y="125"/>
                  </a:lnTo>
                  <a:lnTo>
                    <a:pt x="118" y="118"/>
                  </a:lnTo>
                  <a:lnTo>
                    <a:pt x="120" y="114"/>
                  </a:lnTo>
                  <a:lnTo>
                    <a:pt x="122" y="114"/>
                  </a:lnTo>
                  <a:lnTo>
                    <a:pt x="127" y="114"/>
                  </a:lnTo>
                  <a:lnTo>
                    <a:pt x="136" y="125"/>
                  </a:lnTo>
                  <a:lnTo>
                    <a:pt x="138" y="130"/>
                  </a:lnTo>
                  <a:lnTo>
                    <a:pt x="145" y="139"/>
                  </a:lnTo>
                  <a:lnTo>
                    <a:pt x="150" y="148"/>
                  </a:lnTo>
                  <a:lnTo>
                    <a:pt x="159" y="162"/>
                  </a:lnTo>
                  <a:lnTo>
                    <a:pt x="161" y="169"/>
                  </a:lnTo>
                  <a:lnTo>
                    <a:pt x="166" y="178"/>
                  </a:lnTo>
                  <a:lnTo>
                    <a:pt x="171" y="185"/>
                  </a:lnTo>
                  <a:lnTo>
                    <a:pt x="175" y="194"/>
                  </a:lnTo>
                  <a:lnTo>
                    <a:pt x="180" y="204"/>
                  </a:lnTo>
                  <a:lnTo>
                    <a:pt x="187" y="213"/>
                  </a:lnTo>
                  <a:lnTo>
                    <a:pt x="191" y="222"/>
                  </a:lnTo>
                  <a:lnTo>
                    <a:pt x="201" y="234"/>
                  </a:lnTo>
                  <a:lnTo>
                    <a:pt x="205" y="243"/>
                  </a:lnTo>
                  <a:lnTo>
                    <a:pt x="215" y="257"/>
                  </a:lnTo>
                  <a:lnTo>
                    <a:pt x="217" y="264"/>
                  </a:lnTo>
                  <a:lnTo>
                    <a:pt x="221" y="271"/>
                  </a:lnTo>
                  <a:lnTo>
                    <a:pt x="224" y="280"/>
                  </a:lnTo>
                  <a:lnTo>
                    <a:pt x="228" y="289"/>
                  </a:lnTo>
                  <a:lnTo>
                    <a:pt x="233" y="296"/>
                  </a:lnTo>
                  <a:lnTo>
                    <a:pt x="238" y="305"/>
                  </a:lnTo>
                  <a:lnTo>
                    <a:pt x="242" y="314"/>
                  </a:lnTo>
                  <a:lnTo>
                    <a:pt x="247" y="326"/>
                  </a:lnTo>
                  <a:lnTo>
                    <a:pt x="249" y="335"/>
                  </a:lnTo>
                  <a:lnTo>
                    <a:pt x="254" y="347"/>
                  </a:lnTo>
                  <a:lnTo>
                    <a:pt x="258" y="356"/>
                  </a:lnTo>
                  <a:lnTo>
                    <a:pt x="263" y="370"/>
                  </a:lnTo>
                  <a:lnTo>
                    <a:pt x="268" y="379"/>
                  </a:lnTo>
                  <a:lnTo>
                    <a:pt x="272" y="391"/>
                  </a:lnTo>
                  <a:lnTo>
                    <a:pt x="277" y="402"/>
                  </a:lnTo>
                  <a:lnTo>
                    <a:pt x="282" y="414"/>
                  </a:lnTo>
                  <a:lnTo>
                    <a:pt x="286" y="428"/>
                  </a:lnTo>
                  <a:lnTo>
                    <a:pt x="291" y="439"/>
                  </a:lnTo>
                  <a:lnTo>
                    <a:pt x="295" y="453"/>
                  </a:lnTo>
                  <a:lnTo>
                    <a:pt x="300" y="465"/>
                  </a:lnTo>
                  <a:lnTo>
                    <a:pt x="305" y="478"/>
                  </a:lnTo>
                  <a:lnTo>
                    <a:pt x="309" y="490"/>
                  </a:lnTo>
                  <a:lnTo>
                    <a:pt x="314" y="504"/>
                  </a:lnTo>
                  <a:lnTo>
                    <a:pt x="321" y="515"/>
                  </a:lnTo>
                  <a:lnTo>
                    <a:pt x="325" y="529"/>
                  </a:lnTo>
                  <a:lnTo>
                    <a:pt x="328" y="543"/>
                  </a:lnTo>
                  <a:lnTo>
                    <a:pt x="335" y="555"/>
                  </a:lnTo>
                  <a:lnTo>
                    <a:pt x="339" y="568"/>
                  </a:lnTo>
                  <a:lnTo>
                    <a:pt x="344" y="580"/>
                  </a:lnTo>
                  <a:lnTo>
                    <a:pt x="349" y="594"/>
                  </a:lnTo>
                  <a:lnTo>
                    <a:pt x="353" y="605"/>
                  </a:lnTo>
                  <a:lnTo>
                    <a:pt x="358" y="619"/>
                  </a:lnTo>
                  <a:lnTo>
                    <a:pt x="362" y="631"/>
                  </a:lnTo>
                  <a:lnTo>
                    <a:pt x="367" y="642"/>
                  </a:lnTo>
                  <a:lnTo>
                    <a:pt x="372" y="654"/>
                  </a:lnTo>
                  <a:lnTo>
                    <a:pt x="376" y="665"/>
                  </a:lnTo>
                  <a:lnTo>
                    <a:pt x="379" y="677"/>
                  </a:lnTo>
                  <a:lnTo>
                    <a:pt x="383" y="686"/>
                  </a:lnTo>
                  <a:lnTo>
                    <a:pt x="388" y="698"/>
                  </a:lnTo>
                  <a:lnTo>
                    <a:pt x="392" y="709"/>
                  </a:lnTo>
                  <a:lnTo>
                    <a:pt x="397" y="719"/>
                  </a:lnTo>
                  <a:lnTo>
                    <a:pt x="399" y="730"/>
                  </a:lnTo>
                  <a:lnTo>
                    <a:pt x="404" y="739"/>
                  </a:lnTo>
                  <a:lnTo>
                    <a:pt x="409" y="751"/>
                  </a:lnTo>
                  <a:lnTo>
                    <a:pt x="411" y="760"/>
                  </a:lnTo>
                  <a:lnTo>
                    <a:pt x="415" y="767"/>
                  </a:lnTo>
                  <a:lnTo>
                    <a:pt x="418" y="776"/>
                  </a:lnTo>
                  <a:lnTo>
                    <a:pt x="422" y="786"/>
                  </a:lnTo>
                  <a:lnTo>
                    <a:pt x="425" y="792"/>
                  </a:lnTo>
                  <a:lnTo>
                    <a:pt x="429" y="799"/>
                  </a:lnTo>
                  <a:lnTo>
                    <a:pt x="432" y="806"/>
                  </a:lnTo>
                  <a:lnTo>
                    <a:pt x="436" y="813"/>
                  </a:lnTo>
                  <a:lnTo>
                    <a:pt x="441" y="823"/>
                  </a:lnTo>
                  <a:lnTo>
                    <a:pt x="448" y="832"/>
                  </a:lnTo>
                  <a:lnTo>
                    <a:pt x="450" y="836"/>
                  </a:lnTo>
                  <a:lnTo>
                    <a:pt x="457" y="841"/>
                  </a:lnTo>
                  <a:lnTo>
                    <a:pt x="459" y="843"/>
                  </a:lnTo>
                  <a:lnTo>
                    <a:pt x="464" y="846"/>
                  </a:lnTo>
                  <a:lnTo>
                    <a:pt x="471" y="846"/>
                  </a:lnTo>
                  <a:lnTo>
                    <a:pt x="480" y="850"/>
                  </a:lnTo>
                  <a:lnTo>
                    <a:pt x="489" y="850"/>
                  </a:lnTo>
                  <a:lnTo>
                    <a:pt x="499" y="853"/>
                  </a:lnTo>
                  <a:lnTo>
                    <a:pt x="508" y="853"/>
                  </a:lnTo>
                  <a:lnTo>
                    <a:pt x="522" y="855"/>
                  </a:lnTo>
                  <a:lnTo>
                    <a:pt x="533" y="855"/>
                  </a:lnTo>
                  <a:lnTo>
                    <a:pt x="545" y="855"/>
                  </a:lnTo>
                  <a:lnTo>
                    <a:pt x="559" y="855"/>
                  </a:lnTo>
                  <a:lnTo>
                    <a:pt x="575" y="857"/>
                  </a:lnTo>
                  <a:lnTo>
                    <a:pt x="586" y="857"/>
                  </a:lnTo>
                  <a:lnTo>
                    <a:pt x="603" y="857"/>
                  </a:lnTo>
                  <a:lnTo>
                    <a:pt x="609" y="857"/>
                  </a:lnTo>
                  <a:lnTo>
                    <a:pt x="619" y="857"/>
                  </a:lnTo>
                  <a:lnTo>
                    <a:pt x="626" y="857"/>
                  </a:lnTo>
                  <a:lnTo>
                    <a:pt x="633" y="857"/>
                  </a:lnTo>
                  <a:lnTo>
                    <a:pt x="646" y="855"/>
                  </a:lnTo>
                  <a:lnTo>
                    <a:pt x="660" y="853"/>
                  </a:lnTo>
                  <a:lnTo>
                    <a:pt x="674" y="853"/>
                  </a:lnTo>
                  <a:lnTo>
                    <a:pt x="688" y="853"/>
                  </a:lnTo>
                  <a:lnTo>
                    <a:pt x="700" y="850"/>
                  </a:lnTo>
                  <a:lnTo>
                    <a:pt x="713" y="848"/>
                  </a:lnTo>
                  <a:lnTo>
                    <a:pt x="725" y="846"/>
                  </a:lnTo>
                  <a:lnTo>
                    <a:pt x="739" y="846"/>
                  </a:lnTo>
                  <a:lnTo>
                    <a:pt x="748" y="841"/>
                  </a:lnTo>
                  <a:lnTo>
                    <a:pt x="757" y="839"/>
                  </a:lnTo>
                  <a:lnTo>
                    <a:pt x="764" y="836"/>
                  </a:lnTo>
                  <a:lnTo>
                    <a:pt x="771" y="834"/>
                  </a:lnTo>
                  <a:lnTo>
                    <a:pt x="783" y="827"/>
                  </a:lnTo>
                  <a:lnTo>
                    <a:pt x="790" y="823"/>
                  </a:lnTo>
                  <a:lnTo>
                    <a:pt x="787" y="816"/>
                  </a:lnTo>
                  <a:lnTo>
                    <a:pt x="785" y="806"/>
                  </a:lnTo>
                  <a:lnTo>
                    <a:pt x="780" y="795"/>
                  </a:lnTo>
                  <a:lnTo>
                    <a:pt x="771" y="781"/>
                  </a:lnTo>
                  <a:lnTo>
                    <a:pt x="767" y="769"/>
                  </a:lnTo>
                  <a:lnTo>
                    <a:pt x="762" y="762"/>
                  </a:lnTo>
                  <a:lnTo>
                    <a:pt x="757" y="753"/>
                  </a:lnTo>
                  <a:lnTo>
                    <a:pt x="753" y="742"/>
                  </a:lnTo>
                  <a:lnTo>
                    <a:pt x="746" y="730"/>
                  </a:lnTo>
                  <a:lnTo>
                    <a:pt x="741" y="719"/>
                  </a:lnTo>
                  <a:lnTo>
                    <a:pt x="734" y="709"/>
                  </a:lnTo>
                  <a:lnTo>
                    <a:pt x="730" y="698"/>
                  </a:lnTo>
                  <a:lnTo>
                    <a:pt x="720" y="684"/>
                  </a:lnTo>
                  <a:lnTo>
                    <a:pt x="711" y="670"/>
                  </a:lnTo>
                  <a:lnTo>
                    <a:pt x="704" y="656"/>
                  </a:lnTo>
                  <a:lnTo>
                    <a:pt x="697" y="645"/>
                  </a:lnTo>
                  <a:lnTo>
                    <a:pt x="688" y="629"/>
                  </a:lnTo>
                  <a:lnTo>
                    <a:pt x="679" y="615"/>
                  </a:lnTo>
                  <a:lnTo>
                    <a:pt x="672" y="601"/>
                  </a:lnTo>
                  <a:lnTo>
                    <a:pt x="663" y="587"/>
                  </a:lnTo>
                  <a:lnTo>
                    <a:pt x="653" y="571"/>
                  </a:lnTo>
                  <a:lnTo>
                    <a:pt x="644" y="555"/>
                  </a:lnTo>
                  <a:lnTo>
                    <a:pt x="633" y="541"/>
                  </a:lnTo>
                  <a:lnTo>
                    <a:pt x="626" y="525"/>
                  </a:lnTo>
                  <a:lnTo>
                    <a:pt x="614" y="508"/>
                  </a:lnTo>
                  <a:lnTo>
                    <a:pt x="607" y="492"/>
                  </a:lnTo>
                  <a:lnTo>
                    <a:pt x="598" y="478"/>
                  </a:lnTo>
                  <a:lnTo>
                    <a:pt x="589" y="462"/>
                  </a:lnTo>
                  <a:lnTo>
                    <a:pt x="577" y="446"/>
                  </a:lnTo>
                  <a:lnTo>
                    <a:pt x="568" y="430"/>
                  </a:lnTo>
                  <a:lnTo>
                    <a:pt x="556" y="414"/>
                  </a:lnTo>
                  <a:lnTo>
                    <a:pt x="547" y="398"/>
                  </a:lnTo>
                  <a:lnTo>
                    <a:pt x="538" y="381"/>
                  </a:lnTo>
                  <a:lnTo>
                    <a:pt x="529" y="365"/>
                  </a:lnTo>
                  <a:lnTo>
                    <a:pt x="517" y="349"/>
                  </a:lnTo>
                  <a:lnTo>
                    <a:pt x="510" y="335"/>
                  </a:lnTo>
                  <a:lnTo>
                    <a:pt x="501" y="319"/>
                  </a:lnTo>
                  <a:lnTo>
                    <a:pt x="489" y="305"/>
                  </a:lnTo>
                  <a:lnTo>
                    <a:pt x="480" y="289"/>
                  </a:lnTo>
                  <a:lnTo>
                    <a:pt x="471" y="275"/>
                  </a:lnTo>
                  <a:lnTo>
                    <a:pt x="464" y="261"/>
                  </a:lnTo>
                  <a:lnTo>
                    <a:pt x="455" y="248"/>
                  </a:lnTo>
                  <a:lnTo>
                    <a:pt x="448" y="236"/>
                  </a:lnTo>
                  <a:lnTo>
                    <a:pt x="439" y="222"/>
                  </a:lnTo>
                  <a:lnTo>
                    <a:pt x="432" y="211"/>
                  </a:lnTo>
                  <a:lnTo>
                    <a:pt x="422" y="197"/>
                  </a:lnTo>
                  <a:lnTo>
                    <a:pt x="415" y="185"/>
                  </a:lnTo>
                  <a:lnTo>
                    <a:pt x="411" y="174"/>
                  </a:lnTo>
                  <a:lnTo>
                    <a:pt x="402" y="162"/>
                  </a:lnTo>
                  <a:lnTo>
                    <a:pt x="397" y="153"/>
                  </a:lnTo>
                  <a:lnTo>
                    <a:pt x="390" y="144"/>
                  </a:lnTo>
                  <a:lnTo>
                    <a:pt x="385" y="134"/>
                  </a:lnTo>
                  <a:lnTo>
                    <a:pt x="381" y="127"/>
                  </a:lnTo>
                  <a:lnTo>
                    <a:pt x="374" y="118"/>
                  </a:lnTo>
                  <a:lnTo>
                    <a:pt x="372" y="111"/>
                  </a:lnTo>
                  <a:lnTo>
                    <a:pt x="367" y="107"/>
                  </a:lnTo>
                  <a:lnTo>
                    <a:pt x="360" y="95"/>
                  </a:lnTo>
                  <a:lnTo>
                    <a:pt x="358" y="90"/>
                  </a:lnTo>
                  <a:lnTo>
                    <a:pt x="351" y="77"/>
                  </a:lnTo>
                  <a:lnTo>
                    <a:pt x="349" y="65"/>
                  </a:lnTo>
                  <a:lnTo>
                    <a:pt x="344" y="56"/>
                  </a:lnTo>
                  <a:lnTo>
                    <a:pt x="342" y="44"/>
                  </a:lnTo>
                  <a:lnTo>
                    <a:pt x="342" y="35"/>
                  </a:lnTo>
                  <a:lnTo>
                    <a:pt x="342" y="26"/>
                  </a:lnTo>
                  <a:lnTo>
                    <a:pt x="342" y="17"/>
                  </a:lnTo>
                  <a:lnTo>
                    <a:pt x="346" y="12"/>
                  </a:lnTo>
                  <a:lnTo>
                    <a:pt x="351" y="3"/>
                  </a:lnTo>
                  <a:lnTo>
                    <a:pt x="358" y="0"/>
                  </a:lnTo>
                  <a:lnTo>
                    <a:pt x="362" y="0"/>
                  </a:lnTo>
                  <a:lnTo>
                    <a:pt x="367" y="5"/>
                  </a:lnTo>
                  <a:lnTo>
                    <a:pt x="372" y="12"/>
                  </a:lnTo>
                  <a:lnTo>
                    <a:pt x="379" y="21"/>
                  </a:lnTo>
                  <a:lnTo>
                    <a:pt x="379" y="21"/>
                  </a:lnTo>
                  <a:close/>
                </a:path>
              </a:pathLst>
            </a:custGeom>
            <a:solidFill>
              <a:srgbClr val="B34D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39"/>
            <p:cNvSpPr>
              <a:spLocks/>
            </p:cNvSpPr>
            <p:nvPr/>
          </p:nvSpPr>
          <p:spPr bwMode="auto">
            <a:xfrm>
              <a:off x="3312196" y="4011833"/>
              <a:ext cx="1441964" cy="1981741"/>
            </a:xfrm>
            <a:custGeom>
              <a:avLst/>
              <a:gdLst>
                <a:gd name="T0" fmla="*/ 730 w 755"/>
                <a:gd name="T1" fmla="*/ 189 h 933"/>
                <a:gd name="T2" fmla="*/ 691 w 755"/>
                <a:gd name="T3" fmla="*/ 291 h 933"/>
                <a:gd name="T4" fmla="*/ 640 w 755"/>
                <a:gd name="T5" fmla="*/ 422 h 933"/>
                <a:gd name="T6" fmla="*/ 587 w 755"/>
                <a:gd name="T7" fmla="*/ 565 h 933"/>
                <a:gd name="T8" fmla="*/ 531 w 755"/>
                <a:gd name="T9" fmla="*/ 702 h 933"/>
                <a:gd name="T10" fmla="*/ 483 w 755"/>
                <a:gd name="T11" fmla="*/ 822 h 933"/>
                <a:gd name="T12" fmla="*/ 444 w 755"/>
                <a:gd name="T13" fmla="*/ 907 h 933"/>
                <a:gd name="T14" fmla="*/ 398 w 755"/>
                <a:gd name="T15" fmla="*/ 933 h 933"/>
                <a:gd name="T16" fmla="*/ 298 w 755"/>
                <a:gd name="T17" fmla="*/ 926 h 933"/>
                <a:gd name="T18" fmla="*/ 185 w 755"/>
                <a:gd name="T19" fmla="*/ 912 h 933"/>
                <a:gd name="T20" fmla="*/ 97 w 755"/>
                <a:gd name="T21" fmla="*/ 891 h 933"/>
                <a:gd name="T22" fmla="*/ 37 w 755"/>
                <a:gd name="T23" fmla="*/ 815 h 933"/>
                <a:gd name="T24" fmla="*/ 0 w 755"/>
                <a:gd name="T25" fmla="*/ 720 h 933"/>
                <a:gd name="T26" fmla="*/ 35 w 755"/>
                <a:gd name="T27" fmla="*/ 646 h 933"/>
                <a:gd name="T28" fmla="*/ 88 w 755"/>
                <a:gd name="T29" fmla="*/ 549 h 933"/>
                <a:gd name="T30" fmla="*/ 155 w 755"/>
                <a:gd name="T31" fmla="*/ 431 h 933"/>
                <a:gd name="T32" fmla="*/ 227 w 755"/>
                <a:gd name="T33" fmla="*/ 307 h 933"/>
                <a:gd name="T34" fmla="*/ 298 w 755"/>
                <a:gd name="T35" fmla="*/ 184 h 933"/>
                <a:gd name="T36" fmla="*/ 356 w 755"/>
                <a:gd name="T37" fmla="*/ 87 h 933"/>
                <a:gd name="T38" fmla="*/ 404 w 755"/>
                <a:gd name="T39" fmla="*/ 13 h 933"/>
                <a:gd name="T40" fmla="*/ 430 w 755"/>
                <a:gd name="T41" fmla="*/ 20 h 933"/>
                <a:gd name="T42" fmla="*/ 400 w 755"/>
                <a:gd name="T43" fmla="*/ 90 h 933"/>
                <a:gd name="T44" fmla="*/ 365 w 755"/>
                <a:gd name="T45" fmla="*/ 157 h 933"/>
                <a:gd name="T46" fmla="*/ 312 w 755"/>
                <a:gd name="T47" fmla="*/ 249 h 933"/>
                <a:gd name="T48" fmla="*/ 252 w 755"/>
                <a:gd name="T49" fmla="*/ 355 h 933"/>
                <a:gd name="T50" fmla="*/ 190 w 755"/>
                <a:gd name="T51" fmla="*/ 461 h 933"/>
                <a:gd name="T52" fmla="*/ 132 w 755"/>
                <a:gd name="T53" fmla="*/ 563 h 933"/>
                <a:gd name="T54" fmla="*/ 88 w 755"/>
                <a:gd name="T55" fmla="*/ 646 h 933"/>
                <a:gd name="T56" fmla="*/ 60 w 755"/>
                <a:gd name="T57" fmla="*/ 713 h 933"/>
                <a:gd name="T58" fmla="*/ 70 w 755"/>
                <a:gd name="T59" fmla="*/ 782 h 933"/>
                <a:gd name="T60" fmla="*/ 113 w 755"/>
                <a:gd name="T61" fmla="*/ 769 h 933"/>
                <a:gd name="T62" fmla="*/ 150 w 755"/>
                <a:gd name="T63" fmla="*/ 699 h 933"/>
                <a:gd name="T64" fmla="*/ 204 w 755"/>
                <a:gd name="T65" fmla="*/ 595 h 933"/>
                <a:gd name="T66" fmla="*/ 268 w 755"/>
                <a:gd name="T67" fmla="*/ 473 h 933"/>
                <a:gd name="T68" fmla="*/ 333 w 755"/>
                <a:gd name="T69" fmla="*/ 339 h 933"/>
                <a:gd name="T70" fmla="*/ 398 w 755"/>
                <a:gd name="T71" fmla="*/ 219 h 933"/>
                <a:gd name="T72" fmla="*/ 451 w 755"/>
                <a:gd name="T73" fmla="*/ 122 h 933"/>
                <a:gd name="T74" fmla="*/ 501 w 755"/>
                <a:gd name="T75" fmla="*/ 57 h 933"/>
                <a:gd name="T76" fmla="*/ 522 w 755"/>
                <a:gd name="T77" fmla="*/ 106 h 933"/>
                <a:gd name="T78" fmla="*/ 485 w 755"/>
                <a:gd name="T79" fmla="*/ 177 h 933"/>
                <a:gd name="T80" fmla="*/ 446 w 755"/>
                <a:gd name="T81" fmla="*/ 242 h 933"/>
                <a:gd name="T82" fmla="*/ 393 w 755"/>
                <a:gd name="T83" fmla="*/ 337 h 933"/>
                <a:gd name="T84" fmla="*/ 335 w 755"/>
                <a:gd name="T85" fmla="*/ 448 h 933"/>
                <a:gd name="T86" fmla="*/ 280 w 755"/>
                <a:gd name="T87" fmla="*/ 561 h 933"/>
                <a:gd name="T88" fmla="*/ 224 w 755"/>
                <a:gd name="T89" fmla="*/ 667 h 933"/>
                <a:gd name="T90" fmla="*/ 185 w 755"/>
                <a:gd name="T91" fmla="*/ 755 h 933"/>
                <a:gd name="T92" fmla="*/ 164 w 755"/>
                <a:gd name="T93" fmla="*/ 824 h 933"/>
                <a:gd name="T94" fmla="*/ 217 w 755"/>
                <a:gd name="T95" fmla="*/ 856 h 933"/>
                <a:gd name="T96" fmla="*/ 301 w 755"/>
                <a:gd name="T97" fmla="*/ 875 h 933"/>
                <a:gd name="T98" fmla="*/ 377 w 755"/>
                <a:gd name="T99" fmla="*/ 875 h 933"/>
                <a:gd name="T100" fmla="*/ 425 w 755"/>
                <a:gd name="T101" fmla="*/ 829 h 933"/>
                <a:gd name="T102" fmla="*/ 458 w 755"/>
                <a:gd name="T103" fmla="*/ 752 h 933"/>
                <a:gd name="T104" fmla="*/ 501 w 755"/>
                <a:gd name="T105" fmla="*/ 644 h 933"/>
                <a:gd name="T106" fmla="*/ 550 w 755"/>
                <a:gd name="T107" fmla="*/ 519 h 933"/>
                <a:gd name="T108" fmla="*/ 598 w 755"/>
                <a:gd name="T109" fmla="*/ 392 h 933"/>
                <a:gd name="T110" fmla="*/ 645 w 755"/>
                <a:gd name="T111" fmla="*/ 274 h 933"/>
                <a:gd name="T112" fmla="*/ 682 w 755"/>
                <a:gd name="T113" fmla="*/ 187 h 933"/>
                <a:gd name="T114" fmla="*/ 709 w 755"/>
                <a:gd name="T115" fmla="*/ 131 h 933"/>
                <a:gd name="T116" fmla="*/ 753 w 755"/>
                <a:gd name="T117" fmla="*/ 13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5" h="933">
                  <a:moveTo>
                    <a:pt x="753" y="131"/>
                  </a:moveTo>
                  <a:lnTo>
                    <a:pt x="749" y="138"/>
                  </a:lnTo>
                  <a:lnTo>
                    <a:pt x="744" y="150"/>
                  </a:lnTo>
                  <a:lnTo>
                    <a:pt x="742" y="154"/>
                  </a:lnTo>
                  <a:lnTo>
                    <a:pt x="739" y="164"/>
                  </a:lnTo>
                  <a:lnTo>
                    <a:pt x="737" y="170"/>
                  </a:lnTo>
                  <a:lnTo>
                    <a:pt x="732" y="182"/>
                  </a:lnTo>
                  <a:lnTo>
                    <a:pt x="730" y="189"/>
                  </a:lnTo>
                  <a:lnTo>
                    <a:pt x="725" y="200"/>
                  </a:lnTo>
                  <a:lnTo>
                    <a:pt x="721" y="212"/>
                  </a:lnTo>
                  <a:lnTo>
                    <a:pt x="716" y="226"/>
                  </a:lnTo>
                  <a:lnTo>
                    <a:pt x="712" y="235"/>
                  </a:lnTo>
                  <a:lnTo>
                    <a:pt x="707" y="249"/>
                  </a:lnTo>
                  <a:lnTo>
                    <a:pt x="700" y="263"/>
                  </a:lnTo>
                  <a:lnTo>
                    <a:pt x="698" y="279"/>
                  </a:lnTo>
                  <a:lnTo>
                    <a:pt x="691" y="291"/>
                  </a:lnTo>
                  <a:lnTo>
                    <a:pt x="684" y="307"/>
                  </a:lnTo>
                  <a:lnTo>
                    <a:pt x="677" y="323"/>
                  </a:lnTo>
                  <a:lnTo>
                    <a:pt x="672" y="339"/>
                  </a:lnTo>
                  <a:lnTo>
                    <a:pt x="665" y="355"/>
                  </a:lnTo>
                  <a:lnTo>
                    <a:pt x="658" y="371"/>
                  </a:lnTo>
                  <a:lnTo>
                    <a:pt x="654" y="388"/>
                  </a:lnTo>
                  <a:lnTo>
                    <a:pt x="647" y="406"/>
                  </a:lnTo>
                  <a:lnTo>
                    <a:pt x="640" y="422"/>
                  </a:lnTo>
                  <a:lnTo>
                    <a:pt x="633" y="441"/>
                  </a:lnTo>
                  <a:lnTo>
                    <a:pt x="626" y="457"/>
                  </a:lnTo>
                  <a:lnTo>
                    <a:pt x="622" y="475"/>
                  </a:lnTo>
                  <a:lnTo>
                    <a:pt x="615" y="491"/>
                  </a:lnTo>
                  <a:lnTo>
                    <a:pt x="608" y="512"/>
                  </a:lnTo>
                  <a:lnTo>
                    <a:pt x="601" y="528"/>
                  </a:lnTo>
                  <a:lnTo>
                    <a:pt x="594" y="549"/>
                  </a:lnTo>
                  <a:lnTo>
                    <a:pt x="587" y="565"/>
                  </a:lnTo>
                  <a:lnTo>
                    <a:pt x="580" y="584"/>
                  </a:lnTo>
                  <a:lnTo>
                    <a:pt x="573" y="600"/>
                  </a:lnTo>
                  <a:lnTo>
                    <a:pt x="566" y="618"/>
                  </a:lnTo>
                  <a:lnTo>
                    <a:pt x="557" y="635"/>
                  </a:lnTo>
                  <a:lnTo>
                    <a:pt x="550" y="653"/>
                  </a:lnTo>
                  <a:lnTo>
                    <a:pt x="543" y="669"/>
                  </a:lnTo>
                  <a:lnTo>
                    <a:pt x="538" y="688"/>
                  </a:lnTo>
                  <a:lnTo>
                    <a:pt x="531" y="702"/>
                  </a:lnTo>
                  <a:lnTo>
                    <a:pt x="527" y="720"/>
                  </a:lnTo>
                  <a:lnTo>
                    <a:pt x="518" y="736"/>
                  </a:lnTo>
                  <a:lnTo>
                    <a:pt x="513" y="750"/>
                  </a:lnTo>
                  <a:lnTo>
                    <a:pt x="506" y="764"/>
                  </a:lnTo>
                  <a:lnTo>
                    <a:pt x="501" y="780"/>
                  </a:lnTo>
                  <a:lnTo>
                    <a:pt x="495" y="794"/>
                  </a:lnTo>
                  <a:lnTo>
                    <a:pt x="490" y="810"/>
                  </a:lnTo>
                  <a:lnTo>
                    <a:pt x="483" y="822"/>
                  </a:lnTo>
                  <a:lnTo>
                    <a:pt x="476" y="833"/>
                  </a:lnTo>
                  <a:lnTo>
                    <a:pt x="471" y="845"/>
                  </a:lnTo>
                  <a:lnTo>
                    <a:pt x="469" y="856"/>
                  </a:lnTo>
                  <a:lnTo>
                    <a:pt x="462" y="868"/>
                  </a:lnTo>
                  <a:lnTo>
                    <a:pt x="458" y="877"/>
                  </a:lnTo>
                  <a:lnTo>
                    <a:pt x="453" y="886"/>
                  </a:lnTo>
                  <a:lnTo>
                    <a:pt x="451" y="896"/>
                  </a:lnTo>
                  <a:lnTo>
                    <a:pt x="444" y="907"/>
                  </a:lnTo>
                  <a:lnTo>
                    <a:pt x="437" y="921"/>
                  </a:lnTo>
                  <a:lnTo>
                    <a:pt x="432" y="928"/>
                  </a:lnTo>
                  <a:lnTo>
                    <a:pt x="430" y="933"/>
                  </a:lnTo>
                  <a:lnTo>
                    <a:pt x="425" y="933"/>
                  </a:lnTo>
                  <a:lnTo>
                    <a:pt x="421" y="933"/>
                  </a:lnTo>
                  <a:lnTo>
                    <a:pt x="414" y="933"/>
                  </a:lnTo>
                  <a:lnTo>
                    <a:pt x="407" y="933"/>
                  </a:lnTo>
                  <a:lnTo>
                    <a:pt x="398" y="933"/>
                  </a:lnTo>
                  <a:lnTo>
                    <a:pt x="388" y="933"/>
                  </a:lnTo>
                  <a:lnTo>
                    <a:pt x="377" y="933"/>
                  </a:lnTo>
                  <a:lnTo>
                    <a:pt x="367" y="933"/>
                  </a:lnTo>
                  <a:lnTo>
                    <a:pt x="354" y="933"/>
                  </a:lnTo>
                  <a:lnTo>
                    <a:pt x="340" y="930"/>
                  </a:lnTo>
                  <a:lnTo>
                    <a:pt x="326" y="930"/>
                  </a:lnTo>
                  <a:lnTo>
                    <a:pt x="314" y="930"/>
                  </a:lnTo>
                  <a:lnTo>
                    <a:pt x="298" y="926"/>
                  </a:lnTo>
                  <a:lnTo>
                    <a:pt x="287" y="926"/>
                  </a:lnTo>
                  <a:lnTo>
                    <a:pt x="270" y="923"/>
                  </a:lnTo>
                  <a:lnTo>
                    <a:pt x="257" y="923"/>
                  </a:lnTo>
                  <a:lnTo>
                    <a:pt x="243" y="921"/>
                  </a:lnTo>
                  <a:lnTo>
                    <a:pt x="229" y="919"/>
                  </a:lnTo>
                  <a:lnTo>
                    <a:pt x="213" y="916"/>
                  </a:lnTo>
                  <a:lnTo>
                    <a:pt x="199" y="914"/>
                  </a:lnTo>
                  <a:lnTo>
                    <a:pt x="185" y="912"/>
                  </a:lnTo>
                  <a:lnTo>
                    <a:pt x="171" y="912"/>
                  </a:lnTo>
                  <a:lnTo>
                    <a:pt x="160" y="907"/>
                  </a:lnTo>
                  <a:lnTo>
                    <a:pt x="148" y="907"/>
                  </a:lnTo>
                  <a:lnTo>
                    <a:pt x="137" y="903"/>
                  </a:lnTo>
                  <a:lnTo>
                    <a:pt x="125" y="900"/>
                  </a:lnTo>
                  <a:lnTo>
                    <a:pt x="116" y="898"/>
                  </a:lnTo>
                  <a:lnTo>
                    <a:pt x="109" y="898"/>
                  </a:lnTo>
                  <a:lnTo>
                    <a:pt x="97" y="891"/>
                  </a:lnTo>
                  <a:lnTo>
                    <a:pt x="88" y="886"/>
                  </a:lnTo>
                  <a:lnTo>
                    <a:pt x="81" y="879"/>
                  </a:lnTo>
                  <a:lnTo>
                    <a:pt x="76" y="872"/>
                  </a:lnTo>
                  <a:lnTo>
                    <a:pt x="67" y="861"/>
                  </a:lnTo>
                  <a:lnTo>
                    <a:pt x="60" y="852"/>
                  </a:lnTo>
                  <a:lnTo>
                    <a:pt x="53" y="840"/>
                  </a:lnTo>
                  <a:lnTo>
                    <a:pt x="46" y="829"/>
                  </a:lnTo>
                  <a:lnTo>
                    <a:pt x="37" y="815"/>
                  </a:lnTo>
                  <a:lnTo>
                    <a:pt x="30" y="803"/>
                  </a:lnTo>
                  <a:lnTo>
                    <a:pt x="21" y="789"/>
                  </a:lnTo>
                  <a:lnTo>
                    <a:pt x="16" y="775"/>
                  </a:lnTo>
                  <a:lnTo>
                    <a:pt x="10" y="762"/>
                  </a:lnTo>
                  <a:lnTo>
                    <a:pt x="7" y="750"/>
                  </a:lnTo>
                  <a:lnTo>
                    <a:pt x="3" y="739"/>
                  </a:lnTo>
                  <a:lnTo>
                    <a:pt x="0" y="729"/>
                  </a:lnTo>
                  <a:lnTo>
                    <a:pt x="0" y="720"/>
                  </a:lnTo>
                  <a:lnTo>
                    <a:pt x="3" y="713"/>
                  </a:lnTo>
                  <a:lnTo>
                    <a:pt x="3" y="706"/>
                  </a:lnTo>
                  <a:lnTo>
                    <a:pt x="7" y="699"/>
                  </a:lnTo>
                  <a:lnTo>
                    <a:pt x="14" y="685"/>
                  </a:lnTo>
                  <a:lnTo>
                    <a:pt x="21" y="674"/>
                  </a:lnTo>
                  <a:lnTo>
                    <a:pt x="26" y="662"/>
                  </a:lnTo>
                  <a:lnTo>
                    <a:pt x="30" y="655"/>
                  </a:lnTo>
                  <a:lnTo>
                    <a:pt x="35" y="646"/>
                  </a:lnTo>
                  <a:lnTo>
                    <a:pt x="42" y="635"/>
                  </a:lnTo>
                  <a:lnTo>
                    <a:pt x="46" y="623"/>
                  </a:lnTo>
                  <a:lnTo>
                    <a:pt x="53" y="614"/>
                  </a:lnTo>
                  <a:lnTo>
                    <a:pt x="58" y="602"/>
                  </a:lnTo>
                  <a:lnTo>
                    <a:pt x="67" y="591"/>
                  </a:lnTo>
                  <a:lnTo>
                    <a:pt x="72" y="577"/>
                  </a:lnTo>
                  <a:lnTo>
                    <a:pt x="79" y="563"/>
                  </a:lnTo>
                  <a:lnTo>
                    <a:pt x="88" y="549"/>
                  </a:lnTo>
                  <a:lnTo>
                    <a:pt x="97" y="535"/>
                  </a:lnTo>
                  <a:lnTo>
                    <a:pt x="104" y="519"/>
                  </a:lnTo>
                  <a:lnTo>
                    <a:pt x="111" y="505"/>
                  </a:lnTo>
                  <a:lnTo>
                    <a:pt x="120" y="491"/>
                  </a:lnTo>
                  <a:lnTo>
                    <a:pt x="130" y="478"/>
                  </a:lnTo>
                  <a:lnTo>
                    <a:pt x="139" y="461"/>
                  </a:lnTo>
                  <a:lnTo>
                    <a:pt x="146" y="448"/>
                  </a:lnTo>
                  <a:lnTo>
                    <a:pt x="155" y="431"/>
                  </a:lnTo>
                  <a:lnTo>
                    <a:pt x="164" y="415"/>
                  </a:lnTo>
                  <a:lnTo>
                    <a:pt x="171" y="401"/>
                  </a:lnTo>
                  <a:lnTo>
                    <a:pt x="183" y="385"/>
                  </a:lnTo>
                  <a:lnTo>
                    <a:pt x="192" y="369"/>
                  </a:lnTo>
                  <a:lnTo>
                    <a:pt x="201" y="355"/>
                  </a:lnTo>
                  <a:lnTo>
                    <a:pt x="210" y="337"/>
                  </a:lnTo>
                  <a:lnTo>
                    <a:pt x="217" y="323"/>
                  </a:lnTo>
                  <a:lnTo>
                    <a:pt x="227" y="307"/>
                  </a:lnTo>
                  <a:lnTo>
                    <a:pt x="236" y="291"/>
                  </a:lnTo>
                  <a:lnTo>
                    <a:pt x="245" y="274"/>
                  </a:lnTo>
                  <a:lnTo>
                    <a:pt x="254" y="258"/>
                  </a:lnTo>
                  <a:lnTo>
                    <a:pt x="264" y="242"/>
                  </a:lnTo>
                  <a:lnTo>
                    <a:pt x="273" y="228"/>
                  </a:lnTo>
                  <a:lnTo>
                    <a:pt x="282" y="214"/>
                  </a:lnTo>
                  <a:lnTo>
                    <a:pt x="289" y="200"/>
                  </a:lnTo>
                  <a:lnTo>
                    <a:pt x="298" y="184"/>
                  </a:lnTo>
                  <a:lnTo>
                    <a:pt x="307" y="170"/>
                  </a:lnTo>
                  <a:lnTo>
                    <a:pt x="314" y="159"/>
                  </a:lnTo>
                  <a:lnTo>
                    <a:pt x="321" y="145"/>
                  </a:lnTo>
                  <a:lnTo>
                    <a:pt x="328" y="134"/>
                  </a:lnTo>
                  <a:lnTo>
                    <a:pt x="337" y="122"/>
                  </a:lnTo>
                  <a:lnTo>
                    <a:pt x="342" y="110"/>
                  </a:lnTo>
                  <a:lnTo>
                    <a:pt x="351" y="99"/>
                  </a:lnTo>
                  <a:lnTo>
                    <a:pt x="356" y="87"/>
                  </a:lnTo>
                  <a:lnTo>
                    <a:pt x="363" y="78"/>
                  </a:lnTo>
                  <a:lnTo>
                    <a:pt x="367" y="67"/>
                  </a:lnTo>
                  <a:lnTo>
                    <a:pt x="374" y="60"/>
                  </a:lnTo>
                  <a:lnTo>
                    <a:pt x="379" y="50"/>
                  </a:lnTo>
                  <a:lnTo>
                    <a:pt x="384" y="43"/>
                  </a:lnTo>
                  <a:lnTo>
                    <a:pt x="391" y="30"/>
                  </a:lnTo>
                  <a:lnTo>
                    <a:pt x="400" y="20"/>
                  </a:lnTo>
                  <a:lnTo>
                    <a:pt x="404" y="13"/>
                  </a:lnTo>
                  <a:lnTo>
                    <a:pt x="407" y="13"/>
                  </a:lnTo>
                  <a:lnTo>
                    <a:pt x="414" y="7"/>
                  </a:lnTo>
                  <a:lnTo>
                    <a:pt x="421" y="2"/>
                  </a:lnTo>
                  <a:lnTo>
                    <a:pt x="425" y="0"/>
                  </a:lnTo>
                  <a:lnTo>
                    <a:pt x="432" y="2"/>
                  </a:lnTo>
                  <a:lnTo>
                    <a:pt x="432" y="7"/>
                  </a:lnTo>
                  <a:lnTo>
                    <a:pt x="430" y="13"/>
                  </a:lnTo>
                  <a:lnTo>
                    <a:pt x="430" y="20"/>
                  </a:lnTo>
                  <a:lnTo>
                    <a:pt x="428" y="27"/>
                  </a:lnTo>
                  <a:lnTo>
                    <a:pt x="425" y="41"/>
                  </a:lnTo>
                  <a:lnTo>
                    <a:pt x="421" y="46"/>
                  </a:lnTo>
                  <a:lnTo>
                    <a:pt x="418" y="53"/>
                  </a:lnTo>
                  <a:lnTo>
                    <a:pt x="416" y="62"/>
                  </a:lnTo>
                  <a:lnTo>
                    <a:pt x="414" y="71"/>
                  </a:lnTo>
                  <a:lnTo>
                    <a:pt x="407" y="78"/>
                  </a:lnTo>
                  <a:lnTo>
                    <a:pt x="400" y="90"/>
                  </a:lnTo>
                  <a:lnTo>
                    <a:pt x="398" y="97"/>
                  </a:lnTo>
                  <a:lnTo>
                    <a:pt x="393" y="103"/>
                  </a:lnTo>
                  <a:lnTo>
                    <a:pt x="388" y="113"/>
                  </a:lnTo>
                  <a:lnTo>
                    <a:pt x="386" y="122"/>
                  </a:lnTo>
                  <a:lnTo>
                    <a:pt x="379" y="129"/>
                  </a:lnTo>
                  <a:lnTo>
                    <a:pt x="374" y="138"/>
                  </a:lnTo>
                  <a:lnTo>
                    <a:pt x="367" y="145"/>
                  </a:lnTo>
                  <a:lnTo>
                    <a:pt x="365" y="157"/>
                  </a:lnTo>
                  <a:lnTo>
                    <a:pt x="358" y="166"/>
                  </a:lnTo>
                  <a:lnTo>
                    <a:pt x="351" y="177"/>
                  </a:lnTo>
                  <a:lnTo>
                    <a:pt x="347" y="189"/>
                  </a:lnTo>
                  <a:lnTo>
                    <a:pt x="340" y="200"/>
                  </a:lnTo>
                  <a:lnTo>
                    <a:pt x="333" y="212"/>
                  </a:lnTo>
                  <a:lnTo>
                    <a:pt x="326" y="224"/>
                  </a:lnTo>
                  <a:lnTo>
                    <a:pt x="319" y="235"/>
                  </a:lnTo>
                  <a:lnTo>
                    <a:pt x="312" y="249"/>
                  </a:lnTo>
                  <a:lnTo>
                    <a:pt x="303" y="261"/>
                  </a:lnTo>
                  <a:lnTo>
                    <a:pt x="296" y="274"/>
                  </a:lnTo>
                  <a:lnTo>
                    <a:pt x="289" y="286"/>
                  </a:lnTo>
                  <a:lnTo>
                    <a:pt x="282" y="300"/>
                  </a:lnTo>
                  <a:lnTo>
                    <a:pt x="275" y="314"/>
                  </a:lnTo>
                  <a:lnTo>
                    <a:pt x="268" y="325"/>
                  </a:lnTo>
                  <a:lnTo>
                    <a:pt x="259" y="339"/>
                  </a:lnTo>
                  <a:lnTo>
                    <a:pt x="252" y="355"/>
                  </a:lnTo>
                  <a:lnTo>
                    <a:pt x="243" y="367"/>
                  </a:lnTo>
                  <a:lnTo>
                    <a:pt x="236" y="381"/>
                  </a:lnTo>
                  <a:lnTo>
                    <a:pt x="229" y="394"/>
                  </a:lnTo>
                  <a:lnTo>
                    <a:pt x="222" y="408"/>
                  </a:lnTo>
                  <a:lnTo>
                    <a:pt x="213" y="422"/>
                  </a:lnTo>
                  <a:lnTo>
                    <a:pt x="204" y="434"/>
                  </a:lnTo>
                  <a:lnTo>
                    <a:pt x="197" y="448"/>
                  </a:lnTo>
                  <a:lnTo>
                    <a:pt x="190" y="461"/>
                  </a:lnTo>
                  <a:lnTo>
                    <a:pt x="180" y="473"/>
                  </a:lnTo>
                  <a:lnTo>
                    <a:pt x="173" y="487"/>
                  </a:lnTo>
                  <a:lnTo>
                    <a:pt x="167" y="501"/>
                  </a:lnTo>
                  <a:lnTo>
                    <a:pt x="160" y="515"/>
                  </a:lnTo>
                  <a:lnTo>
                    <a:pt x="150" y="526"/>
                  </a:lnTo>
                  <a:lnTo>
                    <a:pt x="146" y="538"/>
                  </a:lnTo>
                  <a:lnTo>
                    <a:pt x="137" y="549"/>
                  </a:lnTo>
                  <a:lnTo>
                    <a:pt x="132" y="563"/>
                  </a:lnTo>
                  <a:lnTo>
                    <a:pt x="125" y="572"/>
                  </a:lnTo>
                  <a:lnTo>
                    <a:pt x="118" y="584"/>
                  </a:lnTo>
                  <a:lnTo>
                    <a:pt x="113" y="595"/>
                  </a:lnTo>
                  <a:lnTo>
                    <a:pt x="109" y="607"/>
                  </a:lnTo>
                  <a:lnTo>
                    <a:pt x="102" y="616"/>
                  </a:lnTo>
                  <a:lnTo>
                    <a:pt x="97" y="628"/>
                  </a:lnTo>
                  <a:lnTo>
                    <a:pt x="93" y="635"/>
                  </a:lnTo>
                  <a:lnTo>
                    <a:pt x="88" y="646"/>
                  </a:lnTo>
                  <a:lnTo>
                    <a:pt x="81" y="653"/>
                  </a:lnTo>
                  <a:lnTo>
                    <a:pt x="79" y="662"/>
                  </a:lnTo>
                  <a:lnTo>
                    <a:pt x="74" y="669"/>
                  </a:lnTo>
                  <a:lnTo>
                    <a:pt x="72" y="679"/>
                  </a:lnTo>
                  <a:lnTo>
                    <a:pt x="65" y="688"/>
                  </a:lnTo>
                  <a:lnTo>
                    <a:pt x="63" y="699"/>
                  </a:lnTo>
                  <a:lnTo>
                    <a:pt x="60" y="706"/>
                  </a:lnTo>
                  <a:lnTo>
                    <a:pt x="60" y="713"/>
                  </a:lnTo>
                  <a:lnTo>
                    <a:pt x="60" y="720"/>
                  </a:lnTo>
                  <a:lnTo>
                    <a:pt x="60" y="729"/>
                  </a:lnTo>
                  <a:lnTo>
                    <a:pt x="60" y="739"/>
                  </a:lnTo>
                  <a:lnTo>
                    <a:pt x="63" y="748"/>
                  </a:lnTo>
                  <a:lnTo>
                    <a:pt x="63" y="757"/>
                  </a:lnTo>
                  <a:lnTo>
                    <a:pt x="65" y="764"/>
                  </a:lnTo>
                  <a:lnTo>
                    <a:pt x="67" y="773"/>
                  </a:lnTo>
                  <a:lnTo>
                    <a:pt x="70" y="782"/>
                  </a:lnTo>
                  <a:lnTo>
                    <a:pt x="74" y="792"/>
                  </a:lnTo>
                  <a:lnTo>
                    <a:pt x="81" y="799"/>
                  </a:lnTo>
                  <a:lnTo>
                    <a:pt x="86" y="796"/>
                  </a:lnTo>
                  <a:lnTo>
                    <a:pt x="93" y="796"/>
                  </a:lnTo>
                  <a:lnTo>
                    <a:pt x="97" y="792"/>
                  </a:lnTo>
                  <a:lnTo>
                    <a:pt x="107" y="785"/>
                  </a:lnTo>
                  <a:lnTo>
                    <a:pt x="109" y="778"/>
                  </a:lnTo>
                  <a:lnTo>
                    <a:pt x="113" y="769"/>
                  </a:lnTo>
                  <a:lnTo>
                    <a:pt x="118" y="762"/>
                  </a:lnTo>
                  <a:lnTo>
                    <a:pt x="120" y="755"/>
                  </a:lnTo>
                  <a:lnTo>
                    <a:pt x="125" y="745"/>
                  </a:lnTo>
                  <a:lnTo>
                    <a:pt x="130" y="739"/>
                  </a:lnTo>
                  <a:lnTo>
                    <a:pt x="134" y="729"/>
                  </a:lnTo>
                  <a:lnTo>
                    <a:pt x="139" y="720"/>
                  </a:lnTo>
                  <a:lnTo>
                    <a:pt x="143" y="711"/>
                  </a:lnTo>
                  <a:lnTo>
                    <a:pt x="150" y="699"/>
                  </a:lnTo>
                  <a:lnTo>
                    <a:pt x="155" y="688"/>
                  </a:lnTo>
                  <a:lnTo>
                    <a:pt x="162" y="676"/>
                  </a:lnTo>
                  <a:lnTo>
                    <a:pt x="169" y="662"/>
                  </a:lnTo>
                  <a:lnTo>
                    <a:pt x="176" y="653"/>
                  </a:lnTo>
                  <a:lnTo>
                    <a:pt x="183" y="637"/>
                  </a:lnTo>
                  <a:lnTo>
                    <a:pt x="190" y="623"/>
                  </a:lnTo>
                  <a:lnTo>
                    <a:pt x="197" y="609"/>
                  </a:lnTo>
                  <a:lnTo>
                    <a:pt x="204" y="595"/>
                  </a:lnTo>
                  <a:lnTo>
                    <a:pt x="210" y="582"/>
                  </a:lnTo>
                  <a:lnTo>
                    <a:pt x="217" y="565"/>
                  </a:lnTo>
                  <a:lnTo>
                    <a:pt x="227" y="549"/>
                  </a:lnTo>
                  <a:lnTo>
                    <a:pt x="236" y="535"/>
                  </a:lnTo>
                  <a:lnTo>
                    <a:pt x="243" y="519"/>
                  </a:lnTo>
                  <a:lnTo>
                    <a:pt x="250" y="503"/>
                  </a:lnTo>
                  <a:lnTo>
                    <a:pt x="259" y="487"/>
                  </a:lnTo>
                  <a:lnTo>
                    <a:pt x="268" y="473"/>
                  </a:lnTo>
                  <a:lnTo>
                    <a:pt x="275" y="455"/>
                  </a:lnTo>
                  <a:lnTo>
                    <a:pt x="284" y="441"/>
                  </a:lnTo>
                  <a:lnTo>
                    <a:pt x="294" y="422"/>
                  </a:lnTo>
                  <a:lnTo>
                    <a:pt x="301" y="408"/>
                  </a:lnTo>
                  <a:lnTo>
                    <a:pt x="307" y="390"/>
                  </a:lnTo>
                  <a:lnTo>
                    <a:pt x="317" y="374"/>
                  </a:lnTo>
                  <a:lnTo>
                    <a:pt x="326" y="358"/>
                  </a:lnTo>
                  <a:lnTo>
                    <a:pt x="333" y="339"/>
                  </a:lnTo>
                  <a:lnTo>
                    <a:pt x="342" y="323"/>
                  </a:lnTo>
                  <a:lnTo>
                    <a:pt x="351" y="307"/>
                  </a:lnTo>
                  <a:lnTo>
                    <a:pt x="358" y="293"/>
                  </a:lnTo>
                  <a:lnTo>
                    <a:pt x="367" y="279"/>
                  </a:lnTo>
                  <a:lnTo>
                    <a:pt x="374" y="261"/>
                  </a:lnTo>
                  <a:lnTo>
                    <a:pt x="381" y="247"/>
                  </a:lnTo>
                  <a:lnTo>
                    <a:pt x="388" y="233"/>
                  </a:lnTo>
                  <a:lnTo>
                    <a:pt x="398" y="219"/>
                  </a:lnTo>
                  <a:lnTo>
                    <a:pt x="404" y="205"/>
                  </a:lnTo>
                  <a:lnTo>
                    <a:pt x="411" y="191"/>
                  </a:lnTo>
                  <a:lnTo>
                    <a:pt x="418" y="177"/>
                  </a:lnTo>
                  <a:lnTo>
                    <a:pt x="425" y="168"/>
                  </a:lnTo>
                  <a:lnTo>
                    <a:pt x="432" y="154"/>
                  </a:lnTo>
                  <a:lnTo>
                    <a:pt x="439" y="143"/>
                  </a:lnTo>
                  <a:lnTo>
                    <a:pt x="444" y="131"/>
                  </a:lnTo>
                  <a:lnTo>
                    <a:pt x="451" y="122"/>
                  </a:lnTo>
                  <a:lnTo>
                    <a:pt x="455" y="110"/>
                  </a:lnTo>
                  <a:lnTo>
                    <a:pt x="462" y="103"/>
                  </a:lnTo>
                  <a:lnTo>
                    <a:pt x="467" y="94"/>
                  </a:lnTo>
                  <a:lnTo>
                    <a:pt x="471" y="90"/>
                  </a:lnTo>
                  <a:lnTo>
                    <a:pt x="478" y="76"/>
                  </a:lnTo>
                  <a:lnTo>
                    <a:pt x="488" y="64"/>
                  </a:lnTo>
                  <a:lnTo>
                    <a:pt x="495" y="57"/>
                  </a:lnTo>
                  <a:lnTo>
                    <a:pt x="501" y="57"/>
                  </a:lnTo>
                  <a:lnTo>
                    <a:pt x="511" y="53"/>
                  </a:lnTo>
                  <a:lnTo>
                    <a:pt x="522" y="55"/>
                  </a:lnTo>
                  <a:lnTo>
                    <a:pt x="527" y="60"/>
                  </a:lnTo>
                  <a:lnTo>
                    <a:pt x="529" y="71"/>
                  </a:lnTo>
                  <a:lnTo>
                    <a:pt x="529" y="78"/>
                  </a:lnTo>
                  <a:lnTo>
                    <a:pt x="529" y="85"/>
                  </a:lnTo>
                  <a:lnTo>
                    <a:pt x="527" y="94"/>
                  </a:lnTo>
                  <a:lnTo>
                    <a:pt x="522" y="106"/>
                  </a:lnTo>
                  <a:lnTo>
                    <a:pt x="518" y="115"/>
                  </a:lnTo>
                  <a:lnTo>
                    <a:pt x="511" y="129"/>
                  </a:lnTo>
                  <a:lnTo>
                    <a:pt x="508" y="134"/>
                  </a:lnTo>
                  <a:lnTo>
                    <a:pt x="504" y="140"/>
                  </a:lnTo>
                  <a:lnTo>
                    <a:pt x="501" y="150"/>
                  </a:lnTo>
                  <a:lnTo>
                    <a:pt x="497" y="157"/>
                  </a:lnTo>
                  <a:lnTo>
                    <a:pt x="490" y="164"/>
                  </a:lnTo>
                  <a:lnTo>
                    <a:pt x="485" y="177"/>
                  </a:lnTo>
                  <a:lnTo>
                    <a:pt x="481" y="182"/>
                  </a:lnTo>
                  <a:lnTo>
                    <a:pt x="476" y="189"/>
                  </a:lnTo>
                  <a:lnTo>
                    <a:pt x="471" y="196"/>
                  </a:lnTo>
                  <a:lnTo>
                    <a:pt x="469" y="205"/>
                  </a:lnTo>
                  <a:lnTo>
                    <a:pt x="462" y="214"/>
                  </a:lnTo>
                  <a:lnTo>
                    <a:pt x="458" y="221"/>
                  </a:lnTo>
                  <a:lnTo>
                    <a:pt x="451" y="233"/>
                  </a:lnTo>
                  <a:lnTo>
                    <a:pt x="446" y="242"/>
                  </a:lnTo>
                  <a:lnTo>
                    <a:pt x="439" y="251"/>
                  </a:lnTo>
                  <a:lnTo>
                    <a:pt x="432" y="263"/>
                  </a:lnTo>
                  <a:lnTo>
                    <a:pt x="428" y="274"/>
                  </a:lnTo>
                  <a:lnTo>
                    <a:pt x="421" y="288"/>
                  </a:lnTo>
                  <a:lnTo>
                    <a:pt x="414" y="300"/>
                  </a:lnTo>
                  <a:lnTo>
                    <a:pt x="407" y="311"/>
                  </a:lnTo>
                  <a:lnTo>
                    <a:pt x="400" y="323"/>
                  </a:lnTo>
                  <a:lnTo>
                    <a:pt x="393" y="337"/>
                  </a:lnTo>
                  <a:lnTo>
                    <a:pt x="386" y="351"/>
                  </a:lnTo>
                  <a:lnTo>
                    <a:pt x="379" y="362"/>
                  </a:lnTo>
                  <a:lnTo>
                    <a:pt x="372" y="376"/>
                  </a:lnTo>
                  <a:lnTo>
                    <a:pt x="365" y="390"/>
                  </a:lnTo>
                  <a:lnTo>
                    <a:pt x="358" y="404"/>
                  </a:lnTo>
                  <a:lnTo>
                    <a:pt x="351" y="420"/>
                  </a:lnTo>
                  <a:lnTo>
                    <a:pt x="342" y="431"/>
                  </a:lnTo>
                  <a:lnTo>
                    <a:pt x="335" y="448"/>
                  </a:lnTo>
                  <a:lnTo>
                    <a:pt x="328" y="461"/>
                  </a:lnTo>
                  <a:lnTo>
                    <a:pt x="321" y="475"/>
                  </a:lnTo>
                  <a:lnTo>
                    <a:pt x="314" y="491"/>
                  </a:lnTo>
                  <a:lnTo>
                    <a:pt x="307" y="505"/>
                  </a:lnTo>
                  <a:lnTo>
                    <a:pt x="301" y="519"/>
                  </a:lnTo>
                  <a:lnTo>
                    <a:pt x="294" y="533"/>
                  </a:lnTo>
                  <a:lnTo>
                    <a:pt x="287" y="547"/>
                  </a:lnTo>
                  <a:lnTo>
                    <a:pt x="280" y="561"/>
                  </a:lnTo>
                  <a:lnTo>
                    <a:pt x="270" y="572"/>
                  </a:lnTo>
                  <a:lnTo>
                    <a:pt x="264" y="588"/>
                  </a:lnTo>
                  <a:lnTo>
                    <a:pt x="257" y="602"/>
                  </a:lnTo>
                  <a:lnTo>
                    <a:pt x="250" y="616"/>
                  </a:lnTo>
                  <a:lnTo>
                    <a:pt x="243" y="628"/>
                  </a:lnTo>
                  <a:lnTo>
                    <a:pt x="238" y="642"/>
                  </a:lnTo>
                  <a:lnTo>
                    <a:pt x="231" y="653"/>
                  </a:lnTo>
                  <a:lnTo>
                    <a:pt x="224" y="667"/>
                  </a:lnTo>
                  <a:lnTo>
                    <a:pt x="217" y="679"/>
                  </a:lnTo>
                  <a:lnTo>
                    <a:pt x="213" y="690"/>
                  </a:lnTo>
                  <a:lnTo>
                    <a:pt x="208" y="702"/>
                  </a:lnTo>
                  <a:lnTo>
                    <a:pt x="204" y="713"/>
                  </a:lnTo>
                  <a:lnTo>
                    <a:pt x="199" y="725"/>
                  </a:lnTo>
                  <a:lnTo>
                    <a:pt x="192" y="734"/>
                  </a:lnTo>
                  <a:lnTo>
                    <a:pt x="190" y="743"/>
                  </a:lnTo>
                  <a:lnTo>
                    <a:pt x="185" y="755"/>
                  </a:lnTo>
                  <a:lnTo>
                    <a:pt x="183" y="762"/>
                  </a:lnTo>
                  <a:lnTo>
                    <a:pt x="178" y="771"/>
                  </a:lnTo>
                  <a:lnTo>
                    <a:pt x="176" y="778"/>
                  </a:lnTo>
                  <a:lnTo>
                    <a:pt x="173" y="787"/>
                  </a:lnTo>
                  <a:lnTo>
                    <a:pt x="169" y="801"/>
                  </a:lnTo>
                  <a:lnTo>
                    <a:pt x="164" y="810"/>
                  </a:lnTo>
                  <a:lnTo>
                    <a:pt x="164" y="817"/>
                  </a:lnTo>
                  <a:lnTo>
                    <a:pt x="164" y="824"/>
                  </a:lnTo>
                  <a:lnTo>
                    <a:pt x="169" y="831"/>
                  </a:lnTo>
                  <a:lnTo>
                    <a:pt x="176" y="838"/>
                  </a:lnTo>
                  <a:lnTo>
                    <a:pt x="178" y="840"/>
                  </a:lnTo>
                  <a:lnTo>
                    <a:pt x="185" y="845"/>
                  </a:lnTo>
                  <a:lnTo>
                    <a:pt x="192" y="847"/>
                  </a:lnTo>
                  <a:lnTo>
                    <a:pt x="201" y="852"/>
                  </a:lnTo>
                  <a:lnTo>
                    <a:pt x="208" y="854"/>
                  </a:lnTo>
                  <a:lnTo>
                    <a:pt x="217" y="856"/>
                  </a:lnTo>
                  <a:lnTo>
                    <a:pt x="227" y="859"/>
                  </a:lnTo>
                  <a:lnTo>
                    <a:pt x="236" y="863"/>
                  </a:lnTo>
                  <a:lnTo>
                    <a:pt x="247" y="866"/>
                  </a:lnTo>
                  <a:lnTo>
                    <a:pt x="257" y="868"/>
                  </a:lnTo>
                  <a:lnTo>
                    <a:pt x="268" y="870"/>
                  </a:lnTo>
                  <a:lnTo>
                    <a:pt x="280" y="872"/>
                  </a:lnTo>
                  <a:lnTo>
                    <a:pt x="289" y="872"/>
                  </a:lnTo>
                  <a:lnTo>
                    <a:pt x="301" y="875"/>
                  </a:lnTo>
                  <a:lnTo>
                    <a:pt x="310" y="875"/>
                  </a:lnTo>
                  <a:lnTo>
                    <a:pt x="321" y="877"/>
                  </a:lnTo>
                  <a:lnTo>
                    <a:pt x="331" y="877"/>
                  </a:lnTo>
                  <a:lnTo>
                    <a:pt x="340" y="877"/>
                  </a:lnTo>
                  <a:lnTo>
                    <a:pt x="351" y="877"/>
                  </a:lnTo>
                  <a:lnTo>
                    <a:pt x="361" y="879"/>
                  </a:lnTo>
                  <a:lnTo>
                    <a:pt x="367" y="875"/>
                  </a:lnTo>
                  <a:lnTo>
                    <a:pt x="377" y="875"/>
                  </a:lnTo>
                  <a:lnTo>
                    <a:pt x="384" y="872"/>
                  </a:lnTo>
                  <a:lnTo>
                    <a:pt x="393" y="872"/>
                  </a:lnTo>
                  <a:lnTo>
                    <a:pt x="404" y="866"/>
                  </a:lnTo>
                  <a:lnTo>
                    <a:pt x="414" y="859"/>
                  </a:lnTo>
                  <a:lnTo>
                    <a:pt x="416" y="849"/>
                  </a:lnTo>
                  <a:lnTo>
                    <a:pt x="421" y="842"/>
                  </a:lnTo>
                  <a:lnTo>
                    <a:pt x="421" y="836"/>
                  </a:lnTo>
                  <a:lnTo>
                    <a:pt x="425" y="829"/>
                  </a:lnTo>
                  <a:lnTo>
                    <a:pt x="430" y="822"/>
                  </a:lnTo>
                  <a:lnTo>
                    <a:pt x="432" y="815"/>
                  </a:lnTo>
                  <a:lnTo>
                    <a:pt x="437" y="803"/>
                  </a:lnTo>
                  <a:lnTo>
                    <a:pt x="439" y="794"/>
                  </a:lnTo>
                  <a:lnTo>
                    <a:pt x="444" y="785"/>
                  </a:lnTo>
                  <a:lnTo>
                    <a:pt x="448" y="775"/>
                  </a:lnTo>
                  <a:lnTo>
                    <a:pt x="453" y="764"/>
                  </a:lnTo>
                  <a:lnTo>
                    <a:pt x="458" y="752"/>
                  </a:lnTo>
                  <a:lnTo>
                    <a:pt x="462" y="739"/>
                  </a:lnTo>
                  <a:lnTo>
                    <a:pt x="469" y="727"/>
                  </a:lnTo>
                  <a:lnTo>
                    <a:pt x="471" y="713"/>
                  </a:lnTo>
                  <a:lnTo>
                    <a:pt x="478" y="702"/>
                  </a:lnTo>
                  <a:lnTo>
                    <a:pt x="483" y="688"/>
                  </a:lnTo>
                  <a:lnTo>
                    <a:pt x="490" y="674"/>
                  </a:lnTo>
                  <a:lnTo>
                    <a:pt x="495" y="658"/>
                  </a:lnTo>
                  <a:lnTo>
                    <a:pt x="501" y="644"/>
                  </a:lnTo>
                  <a:lnTo>
                    <a:pt x="506" y="628"/>
                  </a:lnTo>
                  <a:lnTo>
                    <a:pt x="513" y="614"/>
                  </a:lnTo>
                  <a:lnTo>
                    <a:pt x="518" y="598"/>
                  </a:lnTo>
                  <a:lnTo>
                    <a:pt x="527" y="584"/>
                  </a:lnTo>
                  <a:lnTo>
                    <a:pt x="531" y="568"/>
                  </a:lnTo>
                  <a:lnTo>
                    <a:pt x="538" y="551"/>
                  </a:lnTo>
                  <a:lnTo>
                    <a:pt x="543" y="535"/>
                  </a:lnTo>
                  <a:lnTo>
                    <a:pt x="550" y="519"/>
                  </a:lnTo>
                  <a:lnTo>
                    <a:pt x="557" y="505"/>
                  </a:lnTo>
                  <a:lnTo>
                    <a:pt x="564" y="489"/>
                  </a:lnTo>
                  <a:lnTo>
                    <a:pt x="568" y="473"/>
                  </a:lnTo>
                  <a:lnTo>
                    <a:pt x="575" y="455"/>
                  </a:lnTo>
                  <a:lnTo>
                    <a:pt x="580" y="441"/>
                  </a:lnTo>
                  <a:lnTo>
                    <a:pt x="587" y="424"/>
                  </a:lnTo>
                  <a:lnTo>
                    <a:pt x="594" y="408"/>
                  </a:lnTo>
                  <a:lnTo>
                    <a:pt x="598" y="392"/>
                  </a:lnTo>
                  <a:lnTo>
                    <a:pt x="605" y="376"/>
                  </a:lnTo>
                  <a:lnTo>
                    <a:pt x="612" y="362"/>
                  </a:lnTo>
                  <a:lnTo>
                    <a:pt x="617" y="346"/>
                  </a:lnTo>
                  <a:lnTo>
                    <a:pt x="622" y="332"/>
                  </a:lnTo>
                  <a:lnTo>
                    <a:pt x="628" y="316"/>
                  </a:lnTo>
                  <a:lnTo>
                    <a:pt x="633" y="304"/>
                  </a:lnTo>
                  <a:lnTo>
                    <a:pt x="640" y="291"/>
                  </a:lnTo>
                  <a:lnTo>
                    <a:pt x="645" y="274"/>
                  </a:lnTo>
                  <a:lnTo>
                    <a:pt x="652" y="263"/>
                  </a:lnTo>
                  <a:lnTo>
                    <a:pt x="656" y="251"/>
                  </a:lnTo>
                  <a:lnTo>
                    <a:pt x="661" y="240"/>
                  </a:lnTo>
                  <a:lnTo>
                    <a:pt x="665" y="226"/>
                  </a:lnTo>
                  <a:lnTo>
                    <a:pt x="668" y="214"/>
                  </a:lnTo>
                  <a:lnTo>
                    <a:pt x="672" y="207"/>
                  </a:lnTo>
                  <a:lnTo>
                    <a:pt x="677" y="196"/>
                  </a:lnTo>
                  <a:lnTo>
                    <a:pt x="682" y="187"/>
                  </a:lnTo>
                  <a:lnTo>
                    <a:pt x="686" y="177"/>
                  </a:lnTo>
                  <a:lnTo>
                    <a:pt x="691" y="170"/>
                  </a:lnTo>
                  <a:lnTo>
                    <a:pt x="691" y="161"/>
                  </a:lnTo>
                  <a:lnTo>
                    <a:pt x="695" y="154"/>
                  </a:lnTo>
                  <a:lnTo>
                    <a:pt x="698" y="150"/>
                  </a:lnTo>
                  <a:lnTo>
                    <a:pt x="700" y="145"/>
                  </a:lnTo>
                  <a:lnTo>
                    <a:pt x="705" y="136"/>
                  </a:lnTo>
                  <a:lnTo>
                    <a:pt x="709" y="131"/>
                  </a:lnTo>
                  <a:lnTo>
                    <a:pt x="716" y="120"/>
                  </a:lnTo>
                  <a:lnTo>
                    <a:pt x="725" y="113"/>
                  </a:lnTo>
                  <a:lnTo>
                    <a:pt x="732" y="108"/>
                  </a:lnTo>
                  <a:lnTo>
                    <a:pt x="742" y="108"/>
                  </a:lnTo>
                  <a:lnTo>
                    <a:pt x="749" y="108"/>
                  </a:lnTo>
                  <a:lnTo>
                    <a:pt x="753" y="113"/>
                  </a:lnTo>
                  <a:lnTo>
                    <a:pt x="755" y="120"/>
                  </a:lnTo>
                  <a:lnTo>
                    <a:pt x="753" y="131"/>
                  </a:lnTo>
                  <a:lnTo>
                    <a:pt x="753" y="131"/>
                  </a:lnTo>
                  <a:close/>
                </a:path>
              </a:pathLst>
            </a:custGeom>
            <a:solidFill>
              <a:srgbClr val="B34D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40"/>
            <p:cNvSpPr>
              <a:spLocks/>
            </p:cNvSpPr>
            <p:nvPr/>
          </p:nvSpPr>
          <p:spPr bwMode="auto">
            <a:xfrm>
              <a:off x="4710231" y="4258221"/>
              <a:ext cx="767774" cy="894227"/>
            </a:xfrm>
            <a:custGeom>
              <a:avLst/>
              <a:gdLst>
                <a:gd name="T0" fmla="*/ 388 w 402"/>
                <a:gd name="T1" fmla="*/ 53 h 421"/>
                <a:gd name="T2" fmla="*/ 391 w 402"/>
                <a:gd name="T3" fmla="*/ 114 h 421"/>
                <a:gd name="T4" fmla="*/ 395 w 402"/>
                <a:gd name="T5" fmla="*/ 157 h 421"/>
                <a:gd name="T6" fmla="*/ 398 w 402"/>
                <a:gd name="T7" fmla="*/ 197 h 421"/>
                <a:gd name="T8" fmla="*/ 400 w 402"/>
                <a:gd name="T9" fmla="*/ 238 h 421"/>
                <a:gd name="T10" fmla="*/ 400 w 402"/>
                <a:gd name="T11" fmla="*/ 275 h 421"/>
                <a:gd name="T12" fmla="*/ 402 w 402"/>
                <a:gd name="T13" fmla="*/ 338 h 421"/>
                <a:gd name="T14" fmla="*/ 393 w 402"/>
                <a:gd name="T15" fmla="*/ 391 h 421"/>
                <a:gd name="T16" fmla="*/ 349 w 402"/>
                <a:gd name="T17" fmla="*/ 407 h 421"/>
                <a:gd name="T18" fmla="*/ 291 w 402"/>
                <a:gd name="T19" fmla="*/ 411 h 421"/>
                <a:gd name="T20" fmla="*/ 227 w 402"/>
                <a:gd name="T21" fmla="*/ 418 h 421"/>
                <a:gd name="T22" fmla="*/ 160 w 402"/>
                <a:gd name="T23" fmla="*/ 418 h 421"/>
                <a:gd name="T24" fmla="*/ 109 w 402"/>
                <a:gd name="T25" fmla="*/ 418 h 421"/>
                <a:gd name="T26" fmla="*/ 81 w 402"/>
                <a:gd name="T27" fmla="*/ 416 h 421"/>
                <a:gd name="T28" fmla="*/ 44 w 402"/>
                <a:gd name="T29" fmla="*/ 374 h 421"/>
                <a:gd name="T30" fmla="*/ 7 w 402"/>
                <a:gd name="T31" fmla="*/ 328 h 421"/>
                <a:gd name="T32" fmla="*/ 3 w 402"/>
                <a:gd name="T33" fmla="*/ 289 h 421"/>
                <a:gd name="T34" fmla="*/ 12 w 402"/>
                <a:gd name="T35" fmla="*/ 245 h 421"/>
                <a:gd name="T36" fmla="*/ 26 w 402"/>
                <a:gd name="T37" fmla="*/ 187 h 421"/>
                <a:gd name="T38" fmla="*/ 40 w 402"/>
                <a:gd name="T39" fmla="*/ 127 h 421"/>
                <a:gd name="T40" fmla="*/ 58 w 402"/>
                <a:gd name="T41" fmla="*/ 77 h 421"/>
                <a:gd name="T42" fmla="*/ 72 w 402"/>
                <a:gd name="T43" fmla="*/ 37 h 421"/>
                <a:gd name="T44" fmla="*/ 104 w 402"/>
                <a:gd name="T45" fmla="*/ 44 h 421"/>
                <a:gd name="T46" fmla="*/ 95 w 402"/>
                <a:gd name="T47" fmla="*/ 86 h 421"/>
                <a:gd name="T48" fmla="*/ 74 w 402"/>
                <a:gd name="T49" fmla="*/ 157 h 421"/>
                <a:gd name="T50" fmla="*/ 63 w 402"/>
                <a:gd name="T51" fmla="*/ 206 h 421"/>
                <a:gd name="T52" fmla="*/ 51 w 402"/>
                <a:gd name="T53" fmla="*/ 271 h 421"/>
                <a:gd name="T54" fmla="*/ 67 w 402"/>
                <a:gd name="T55" fmla="*/ 324 h 421"/>
                <a:gd name="T56" fmla="*/ 97 w 402"/>
                <a:gd name="T57" fmla="*/ 342 h 421"/>
                <a:gd name="T58" fmla="*/ 100 w 402"/>
                <a:gd name="T59" fmla="*/ 307 h 421"/>
                <a:gd name="T60" fmla="*/ 109 w 402"/>
                <a:gd name="T61" fmla="*/ 252 h 421"/>
                <a:gd name="T62" fmla="*/ 118 w 402"/>
                <a:gd name="T63" fmla="*/ 185 h 421"/>
                <a:gd name="T64" fmla="*/ 130 w 402"/>
                <a:gd name="T65" fmla="*/ 118 h 421"/>
                <a:gd name="T66" fmla="*/ 141 w 402"/>
                <a:gd name="T67" fmla="*/ 60 h 421"/>
                <a:gd name="T68" fmla="*/ 162 w 402"/>
                <a:gd name="T69" fmla="*/ 26 h 421"/>
                <a:gd name="T70" fmla="*/ 183 w 402"/>
                <a:gd name="T71" fmla="*/ 56 h 421"/>
                <a:gd name="T72" fmla="*/ 178 w 402"/>
                <a:gd name="T73" fmla="*/ 102 h 421"/>
                <a:gd name="T74" fmla="*/ 167 w 402"/>
                <a:gd name="T75" fmla="*/ 148 h 421"/>
                <a:gd name="T76" fmla="*/ 155 w 402"/>
                <a:gd name="T77" fmla="*/ 197 h 421"/>
                <a:gd name="T78" fmla="*/ 146 w 402"/>
                <a:gd name="T79" fmla="*/ 247 h 421"/>
                <a:gd name="T80" fmla="*/ 134 w 402"/>
                <a:gd name="T81" fmla="*/ 296 h 421"/>
                <a:gd name="T82" fmla="*/ 134 w 402"/>
                <a:gd name="T83" fmla="*/ 335 h 421"/>
                <a:gd name="T84" fmla="*/ 155 w 402"/>
                <a:gd name="T85" fmla="*/ 365 h 421"/>
                <a:gd name="T86" fmla="*/ 211 w 402"/>
                <a:gd name="T87" fmla="*/ 374 h 421"/>
                <a:gd name="T88" fmla="*/ 266 w 402"/>
                <a:gd name="T89" fmla="*/ 377 h 421"/>
                <a:gd name="T90" fmla="*/ 324 w 402"/>
                <a:gd name="T91" fmla="*/ 365 h 421"/>
                <a:gd name="T92" fmla="*/ 340 w 402"/>
                <a:gd name="T93" fmla="*/ 321 h 421"/>
                <a:gd name="T94" fmla="*/ 344 w 402"/>
                <a:gd name="T95" fmla="*/ 261 h 421"/>
                <a:gd name="T96" fmla="*/ 349 w 402"/>
                <a:gd name="T97" fmla="*/ 194 h 421"/>
                <a:gd name="T98" fmla="*/ 349 w 402"/>
                <a:gd name="T99" fmla="*/ 125 h 421"/>
                <a:gd name="T100" fmla="*/ 351 w 402"/>
                <a:gd name="T101" fmla="*/ 70 h 421"/>
                <a:gd name="T102" fmla="*/ 351 w 402"/>
                <a:gd name="T103" fmla="*/ 21 h 421"/>
                <a:gd name="T104" fmla="*/ 375 w 402"/>
                <a:gd name="T105" fmla="*/ 5 h 421"/>
                <a:gd name="T106" fmla="*/ 384 w 402"/>
                <a:gd name="T107" fmla="*/ 2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 h="421">
                  <a:moveTo>
                    <a:pt x="384" y="26"/>
                  </a:moveTo>
                  <a:lnTo>
                    <a:pt x="384" y="30"/>
                  </a:lnTo>
                  <a:lnTo>
                    <a:pt x="384" y="37"/>
                  </a:lnTo>
                  <a:lnTo>
                    <a:pt x="386" y="44"/>
                  </a:lnTo>
                  <a:lnTo>
                    <a:pt x="388" y="53"/>
                  </a:lnTo>
                  <a:lnTo>
                    <a:pt x="388" y="63"/>
                  </a:lnTo>
                  <a:lnTo>
                    <a:pt x="388" y="77"/>
                  </a:lnTo>
                  <a:lnTo>
                    <a:pt x="391" y="86"/>
                  </a:lnTo>
                  <a:lnTo>
                    <a:pt x="391" y="102"/>
                  </a:lnTo>
                  <a:lnTo>
                    <a:pt x="391" y="114"/>
                  </a:lnTo>
                  <a:lnTo>
                    <a:pt x="393" y="127"/>
                  </a:lnTo>
                  <a:lnTo>
                    <a:pt x="393" y="134"/>
                  </a:lnTo>
                  <a:lnTo>
                    <a:pt x="395" y="141"/>
                  </a:lnTo>
                  <a:lnTo>
                    <a:pt x="395" y="150"/>
                  </a:lnTo>
                  <a:lnTo>
                    <a:pt x="395" y="157"/>
                  </a:lnTo>
                  <a:lnTo>
                    <a:pt x="395" y="167"/>
                  </a:lnTo>
                  <a:lnTo>
                    <a:pt x="395" y="174"/>
                  </a:lnTo>
                  <a:lnTo>
                    <a:pt x="395" y="180"/>
                  </a:lnTo>
                  <a:lnTo>
                    <a:pt x="398" y="190"/>
                  </a:lnTo>
                  <a:lnTo>
                    <a:pt x="398" y="197"/>
                  </a:lnTo>
                  <a:lnTo>
                    <a:pt x="400" y="206"/>
                  </a:lnTo>
                  <a:lnTo>
                    <a:pt x="400" y="213"/>
                  </a:lnTo>
                  <a:lnTo>
                    <a:pt x="400" y="222"/>
                  </a:lnTo>
                  <a:lnTo>
                    <a:pt x="400" y="229"/>
                  </a:lnTo>
                  <a:lnTo>
                    <a:pt x="400" y="238"/>
                  </a:lnTo>
                  <a:lnTo>
                    <a:pt x="400" y="245"/>
                  </a:lnTo>
                  <a:lnTo>
                    <a:pt x="400" y="252"/>
                  </a:lnTo>
                  <a:lnTo>
                    <a:pt x="400" y="259"/>
                  </a:lnTo>
                  <a:lnTo>
                    <a:pt x="400" y="268"/>
                  </a:lnTo>
                  <a:lnTo>
                    <a:pt x="400" y="275"/>
                  </a:lnTo>
                  <a:lnTo>
                    <a:pt x="402" y="284"/>
                  </a:lnTo>
                  <a:lnTo>
                    <a:pt x="402" y="298"/>
                  </a:lnTo>
                  <a:lnTo>
                    <a:pt x="402" y="312"/>
                  </a:lnTo>
                  <a:lnTo>
                    <a:pt x="402" y="324"/>
                  </a:lnTo>
                  <a:lnTo>
                    <a:pt x="402" y="338"/>
                  </a:lnTo>
                  <a:lnTo>
                    <a:pt x="400" y="349"/>
                  </a:lnTo>
                  <a:lnTo>
                    <a:pt x="400" y="358"/>
                  </a:lnTo>
                  <a:lnTo>
                    <a:pt x="398" y="370"/>
                  </a:lnTo>
                  <a:lnTo>
                    <a:pt x="398" y="379"/>
                  </a:lnTo>
                  <a:lnTo>
                    <a:pt x="393" y="391"/>
                  </a:lnTo>
                  <a:lnTo>
                    <a:pt x="391" y="400"/>
                  </a:lnTo>
                  <a:lnTo>
                    <a:pt x="381" y="402"/>
                  </a:lnTo>
                  <a:lnTo>
                    <a:pt x="368" y="407"/>
                  </a:lnTo>
                  <a:lnTo>
                    <a:pt x="358" y="407"/>
                  </a:lnTo>
                  <a:lnTo>
                    <a:pt x="349" y="407"/>
                  </a:lnTo>
                  <a:lnTo>
                    <a:pt x="338" y="409"/>
                  </a:lnTo>
                  <a:lnTo>
                    <a:pt x="328" y="409"/>
                  </a:lnTo>
                  <a:lnTo>
                    <a:pt x="317" y="409"/>
                  </a:lnTo>
                  <a:lnTo>
                    <a:pt x="303" y="411"/>
                  </a:lnTo>
                  <a:lnTo>
                    <a:pt x="291" y="411"/>
                  </a:lnTo>
                  <a:lnTo>
                    <a:pt x="280" y="414"/>
                  </a:lnTo>
                  <a:lnTo>
                    <a:pt x="266" y="414"/>
                  </a:lnTo>
                  <a:lnTo>
                    <a:pt x="252" y="414"/>
                  </a:lnTo>
                  <a:lnTo>
                    <a:pt x="238" y="416"/>
                  </a:lnTo>
                  <a:lnTo>
                    <a:pt x="227" y="418"/>
                  </a:lnTo>
                  <a:lnTo>
                    <a:pt x="213" y="418"/>
                  </a:lnTo>
                  <a:lnTo>
                    <a:pt x="199" y="418"/>
                  </a:lnTo>
                  <a:lnTo>
                    <a:pt x="185" y="418"/>
                  </a:lnTo>
                  <a:lnTo>
                    <a:pt x="174" y="418"/>
                  </a:lnTo>
                  <a:lnTo>
                    <a:pt x="160" y="418"/>
                  </a:lnTo>
                  <a:lnTo>
                    <a:pt x="148" y="418"/>
                  </a:lnTo>
                  <a:lnTo>
                    <a:pt x="137" y="418"/>
                  </a:lnTo>
                  <a:lnTo>
                    <a:pt x="127" y="418"/>
                  </a:lnTo>
                  <a:lnTo>
                    <a:pt x="118" y="418"/>
                  </a:lnTo>
                  <a:lnTo>
                    <a:pt x="109" y="418"/>
                  </a:lnTo>
                  <a:lnTo>
                    <a:pt x="102" y="418"/>
                  </a:lnTo>
                  <a:lnTo>
                    <a:pt x="97" y="418"/>
                  </a:lnTo>
                  <a:lnTo>
                    <a:pt x="88" y="418"/>
                  </a:lnTo>
                  <a:lnTo>
                    <a:pt x="86" y="421"/>
                  </a:lnTo>
                  <a:lnTo>
                    <a:pt x="81" y="416"/>
                  </a:lnTo>
                  <a:lnTo>
                    <a:pt x="72" y="407"/>
                  </a:lnTo>
                  <a:lnTo>
                    <a:pt x="65" y="398"/>
                  </a:lnTo>
                  <a:lnTo>
                    <a:pt x="58" y="391"/>
                  </a:lnTo>
                  <a:lnTo>
                    <a:pt x="51" y="381"/>
                  </a:lnTo>
                  <a:lnTo>
                    <a:pt x="44" y="374"/>
                  </a:lnTo>
                  <a:lnTo>
                    <a:pt x="35" y="363"/>
                  </a:lnTo>
                  <a:lnTo>
                    <a:pt x="26" y="354"/>
                  </a:lnTo>
                  <a:lnTo>
                    <a:pt x="19" y="344"/>
                  </a:lnTo>
                  <a:lnTo>
                    <a:pt x="14" y="338"/>
                  </a:lnTo>
                  <a:lnTo>
                    <a:pt x="7" y="328"/>
                  </a:lnTo>
                  <a:lnTo>
                    <a:pt x="5" y="321"/>
                  </a:lnTo>
                  <a:lnTo>
                    <a:pt x="0" y="314"/>
                  </a:lnTo>
                  <a:lnTo>
                    <a:pt x="0" y="310"/>
                  </a:lnTo>
                  <a:lnTo>
                    <a:pt x="0" y="303"/>
                  </a:lnTo>
                  <a:lnTo>
                    <a:pt x="3" y="289"/>
                  </a:lnTo>
                  <a:lnTo>
                    <a:pt x="3" y="280"/>
                  </a:lnTo>
                  <a:lnTo>
                    <a:pt x="5" y="273"/>
                  </a:lnTo>
                  <a:lnTo>
                    <a:pt x="7" y="264"/>
                  </a:lnTo>
                  <a:lnTo>
                    <a:pt x="10" y="257"/>
                  </a:lnTo>
                  <a:lnTo>
                    <a:pt x="12" y="245"/>
                  </a:lnTo>
                  <a:lnTo>
                    <a:pt x="14" y="234"/>
                  </a:lnTo>
                  <a:lnTo>
                    <a:pt x="17" y="222"/>
                  </a:lnTo>
                  <a:lnTo>
                    <a:pt x="19" y="213"/>
                  </a:lnTo>
                  <a:lnTo>
                    <a:pt x="23" y="199"/>
                  </a:lnTo>
                  <a:lnTo>
                    <a:pt x="26" y="187"/>
                  </a:lnTo>
                  <a:lnTo>
                    <a:pt x="28" y="176"/>
                  </a:lnTo>
                  <a:lnTo>
                    <a:pt x="33" y="164"/>
                  </a:lnTo>
                  <a:lnTo>
                    <a:pt x="35" y="150"/>
                  </a:lnTo>
                  <a:lnTo>
                    <a:pt x="37" y="139"/>
                  </a:lnTo>
                  <a:lnTo>
                    <a:pt x="40" y="127"/>
                  </a:lnTo>
                  <a:lnTo>
                    <a:pt x="44" y="116"/>
                  </a:lnTo>
                  <a:lnTo>
                    <a:pt x="49" y="104"/>
                  </a:lnTo>
                  <a:lnTo>
                    <a:pt x="51" y="93"/>
                  </a:lnTo>
                  <a:lnTo>
                    <a:pt x="53" y="83"/>
                  </a:lnTo>
                  <a:lnTo>
                    <a:pt x="58" y="77"/>
                  </a:lnTo>
                  <a:lnTo>
                    <a:pt x="58" y="65"/>
                  </a:lnTo>
                  <a:lnTo>
                    <a:pt x="63" y="58"/>
                  </a:lnTo>
                  <a:lnTo>
                    <a:pt x="65" y="51"/>
                  </a:lnTo>
                  <a:lnTo>
                    <a:pt x="70" y="44"/>
                  </a:lnTo>
                  <a:lnTo>
                    <a:pt x="72" y="37"/>
                  </a:lnTo>
                  <a:lnTo>
                    <a:pt x="77" y="33"/>
                  </a:lnTo>
                  <a:lnTo>
                    <a:pt x="90" y="26"/>
                  </a:lnTo>
                  <a:lnTo>
                    <a:pt x="102" y="30"/>
                  </a:lnTo>
                  <a:lnTo>
                    <a:pt x="104" y="35"/>
                  </a:lnTo>
                  <a:lnTo>
                    <a:pt x="104" y="44"/>
                  </a:lnTo>
                  <a:lnTo>
                    <a:pt x="104" y="51"/>
                  </a:lnTo>
                  <a:lnTo>
                    <a:pt x="104" y="58"/>
                  </a:lnTo>
                  <a:lnTo>
                    <a:pt x="102" y="65"/>
                  </a:lnTo>
                  <a:lnTo>
                    <a:pt x="100" y="77"/>
                  </a:lnTo>
                  <a:lnTo>
                    <a:pt x="95" y="86"/>
                  </a:lnTo>
                  <a:lnTo>
                    <a:pt x="90" y="102"/>
                  </a:lnTo>
                  <a:lnTo>
                    <a:pt x="88" y="114"/>
                  </a:lnTo>
                  <a:lnTo>
                    <a:pt x="84" y="130"/>
                  </a:lnTo>
                  <a:lnTo>
                    <a:pt x="79" y="144"/>
                  </a:lnTo>
                  <a:lnTo>
                    <a:pt x="74" y="157"/>
                  </a:lnTo>
                  <a:lnTo>
                    <a:pt x="72" y="167"/>
                  </a:lnTo>
                  <a:lnTo>
                    <a:pt x="70" y="174"/>
                  </a:lnTo>
                  <a:lnTo>
                    <a:pt x="67" y="183"/>
                  </a:lnTo>
                  <a:lnTo>
                    <a:pt x="67" y="190"/>
                  </a:lnTo>
                  <a:lnTo>
                    <a:pt x="63" y="206"/>
                  </a:lnTo>
                  <a:lnTo>
                    <a:pt x="58" y="220"/>
                  </a:lnTo>
                  <a:lnTo>
                    <a:pt x="56" y="234"/>
                  </a:lnTo>
                  <a:lnTo>
                    <a:pt x="56" y="247"/>
                  </a:lnTo>
                  <a:lnTo>
                    <a:pt x="53" y="259"/>
                  </a:lnTo>
                  <a:lnTo>
                    <a:pt x="51" y="271"/>
                  </a:lnTo>
                  <a:lnTo>
                    <a:pt x="51" y="280"/>
                  </a:lnTo>
                  <a:lnTo>
                    <a:pt x="56" y="289"/>
                  </a:lnTo>
                  <a:lnTo>
                    <a:pt x="58" y="298"/>
                  </a:lnTo>
                  <a:lnTo>
                    <a:pt x="63" y="312"/>
                  </a:lnTo>
                  <a:lnTo>
                    <a:pt x="67" y="324"/>
                  </a:lnTo>
                  <a:lnTo>
                    <a:pt x="74" y="338"/>
                  </a:lnTo>
                  <a:lnTo>
                    <a:pt x="81" y="344"/>
                  </a:lnTo>
                  <a:lnTo>
                    <a:pt x="88" y="349"/>
                  </a:lnTo>
                  <a:lnTo>
                    <a:pt x="90" y="349"/>
                  </a:lnTo>
                  <a:lnTo>
                    <a:pt x="97" y="342"/>
                  </a:lnTo>
                  <a:lnTo>
                    <a:pt x="97" y="335"/>
                  </a:lnTo>
                  <a:lnTo>
                    <a:pt x="97" y="331"/>
                  </a:lnTo>
                  <a:lnTo>
                    <a:pt x="97" y="324"/>
                  </a:lnTo>
                  <a:lnTo>
                    <a:pt x="100" y="317"/>
                  </a:lnTo>
                  <a:lnTo>
                    <a:pt x="100" y="307"/>
                  </a:lnTo>
                  <a:lnTo>
                    <a:pt x="102" y="298"/>
                  </a:lnTo>
                  <a:lnTo>
                    <a:pt x="102" y="289"/>
                  </a:lnTo>
                  <a:lnTo>
                    <a:pt x="104" y="277"/>
                  </a:lnTo>
                  <a:lnTo>
                    <a:pt x="104" y="266"/>
                  </a:lnTo>
                  <a:lnTo>
                    <a:pt x="109" y="252"/>
                  </a:lnTo>
                  <a:lnTo>
                    <a:pt x="109" y="241"/>
                  </a:lnTo>
                  <a:lnTo>
                    <a:pt x="114" y="227"/>
                  </a:lnTo>
                  <a:lnTo>
                    <a:pt x="114" y="213"/>
                  </a:lnTo>
                  <a:lnTo>
                    <a:pt x="116" y="199"/>
                  </a:lnTo>
                  <a:lnTo>
                    <a:pt x="118" y="185"/>
                  </a:lnTo>
                  <a:lnTo>
                    <a:pt x="120" y="174"/>
                  </a:lnTo>
                  <a:lnTo>
                    <a:pt x="123" y="157"/>
                  </a:lnTo>
                  <a:lnTo>
                    <a:pt x="125" y="144"/>
                  </a:lnTo>
                  <a:lnTo>
                    <a:pt x="127" y="130"/>
                  </a:lnTo>
                  <a:lnTo>
                    <a:pt x="130" y="118"/>
                  </a:lnTo>
                  <a:lnTo>
                    <a:pt x="130" y="104"/>
                  </a:lnTo>
                  <a:lnTo>
                    <a:pt x="134" y="93"/>
                  </a:lnTo>
                  <a:lnTo>
                    <a:pt x="137" y="79"/>
                  </a:lnTo>
                  <a:lnTo>
                    <a:pt x="141" y="72"/>
                  </a:lnTo>
                  <a:lnTo>
                    <a:pt x="141" y="60"/>
                  </a:lnTo>
                  <a:lnTo>
                    <a:pt x="146" y="51"/>
                  </a:lnTo>
                  <a:lnTo>
                    <a:pt x="148" y="44"/>
                  </a:lnTo>
                  <a:lnTo>
                    <a:pt x="150" y="37"/>
                  </a:lnTo>
                  <a:lnTo>
                    <a:pt x="155" y="28"/>
                  </a:lnTo>
                  <a:lnTo>
                    <a:pt x="162" y="26"/>
                  </a:lnTo>
                  <a:lnTo>
                    <a:pt x="169" y="26"/>
                  </a:lnTo>
                  <a:lnTo>
                    <a:pt x="176" y="28"/>
                  </a:lnTo>
                  <a:lnTo>
                    <a:pt x="178" y="35"/>
                  </a:lnTo>
                  <a:lnTo>
                    <a:pt x="183" y="44"/>
                  </a:lnTo>
                  <a:lnTo>
                    <a:pt x="183" y="56"/>
                  </a:lnTo>
                  <a:lnTo>
                    <a:pt x="183" y="70"/>
                  </a:lnTo>
                  <a:lnTo>
                    <a:pt x="181" y="77"/>
                  </a:lnTo>
                  <a:lnTo>
                    <a:pt x="181" y="83"/>
                  </a:lnTo>
                  <a:lnTo>
                    <a:pt x="178" y="93"/>
                  </a:lnTo>
                  <a:lnTo>
                    <a:pt x="178" y="102"/>
                  </a:lnTo>
                  <a:lnTo>
                    <a:pt x="176" y="111"/>
                  </a:lnTo>
                  <a:lnTo>
                    <a:pt x="174" y="125"/>
                  </a:lnTo>
                  <a:lnTo>
                    <a:pt x="169" y="132"/>
                  </a:lnTo>
                  <a:lnTo>
                    <a:pt x="169" y="141"/>
                  </a:lnTo>
                  <a:lnTo>
                    <a:pt x="167" y="148"/>
                  </a:lnTo>
                  <a:lnTo>
                    <a:pt x="167" y="157"/>
                  </a:lnTo>
                  <a:lnTo>
                    <a:pt x="162" y="167"/>
                  </a:lnTo>
                  <a:lnTo>
                    <a:pt x="160" y="176"/>
                  </a:lnTo>
                  <a:lnTo>
                    <a:pt x="157" y="185"/>
                  </a:lnTo>
                  <a:lnTo>
                    <a:pt x="155" y="197"/>
                  </a:lnTo>
                  <a:lnTo>
                    <a:pt x="153" y="206"/>
                  </a:lnTo>
                  <a:lnTo>
                    <a:pt x="153" y="217"/>
                  </a:lnTo>
                  <a:lnTo>
                    <a:pt x="148" y="227"/>
                  </a:lnTo>
                  <a:lnTo>
                    <a:pt x="148" y="238"/>
                  </a:lnTo>
                  <a:lnTo>
                    <a:pt x="146" y="247"/>
                  </a:lnTo>
                  <a:lnTo>
                    <a:pt x="144" y="259"/>
                  </a:lnTo>
                  <a:lnTo>
                    <a:pt x="141" y="266"/>
                  </a:lnTo>
                  <a:lnTo>
                    <a:pt x="139" y="277"/>
                  </a:lnTo>
                  <a:lnTo>
                    <a:pt x="137" y="287"/>
                  </a:lnTo>
                  <a:lnTo>
                    <a:pt x="134" y="296"/>
                  </a:lnTo>
                  <a:lnTo>
                    <a:pt x="134" y="303"/>
                  </a:lnTo>
                  <a:lnTo>
                    <a:pt x="134" y="312"/>
                  </a:lnTo>
                  <a:lnTo>
                    <a:pt x="134" y="321"/>
                  </a:lnTo>
                  <a:lnTo>
                    <a:pt x="134" y="328"/>
                  </a:lnTo>
                  <a:lnTo>
                    <a:pt x="134" y="335"/>
                  </a:lnTo>
                  <a:lnTo>
                    <a:pt x="134" y="342"/>
                  </a:lnTo>
                  <a:lnTo>
                    <a:pt x="137" y="349"/>
                  </a:lnTo>
                  <a:lnTo>
                    <a:pt x="141" y="358"/>
                  </a:lnTo>
                  <a:lnTo>
                    <a:pt x="146" y="361"/>
                  </a:lnTo>
                  <a:lnTo>
                    <a:pt x="155" y="365"/>
                  </a:lnTo>
                  <a:lnTo>
                    <a:pt x="164" y="368"/>
                  </a:lnTo>
                  <a:lnTo>
                    <a:pt x="176" y="372"/>
                  </a:lnTo>
                  <a:lnTo>
                    <a:pt x="190" y="374"/>
                  </a:lnTo>
                  <a:lnTo>
                    <a:pt x="204" y="374"/>
                  </a:lnTo>
                  <a:lnTo>
                    <a:pt x="211" y="374"/>
                  </a:lnTo>
                  <a:lnTo>
                    <a:pt x="220" y="377"/>
                  </a:lnTo>
                  <a:lnTo>
                    <a:pt x="227" y="377"/>
                  </a:lnTo>
                  <a:lnTo>
                    <a:pt x="236" y="379"/>
                  </a:lnTo>
                  <a:lnTo>
                    <a:pt x="250" y="377"/>
                  </a:lnTo>
                  <a:lnTo>
                    <a:pt x="266" y="377"/>
                  </a:lnTo>
                  <a:lnTo>
                    <a:pt x="280" y="377"/>
                  </a:lnTo>
                  <a:lnTo>
                    <a:pt x="294" y="377"/>
                  </a:lnTo>
                  <a:lnTo>
                    <a:pt x="305" y="372"/>
                  </a:lnTo>
                  <a:lnTo>
                    <a:pt x="317" y="370"/>
                  </a:lnTo>
                  <a:lnTo>
                    <a:pt x="324" y="365"/>
                  </a:lnTo>
                  <a:lnTo>
                    <a:pt x="331" y="361"/>
                  </a:lnTo>
                  <a:lnTo>
                    <a:pt x="333" y="351"/>
                  </a:lnTo>
                  <a:lnTo>
                    <a:pt x="338" y="338"/>
                  </a:lnTo>
                  <a:lnTo>
                    <a:pt x="338" y="328"/>
                  </a:lnTo>
                  <a:lnTo>
                    <a:pt x="340" y="321"/>
                  </a:lnTo>
                  <a:lnTo>
                    <a:pt x="342" y="310"/>
                  </a:lnTo>
                  <a:lnTo>
                    <a:pt x="344" y="298"/>
                  </a:lnTo>
                  <a:lnTo>
                    <a:pt x="344" y="287"/>
                  </a:lnTo>
                  <a:lnTo>
                    <a:pt x="344" y="273"/>
                  </a:lnTo>
                  <a:lnTo>
                    <a:pt x="344" y="261"/>
                  </a:lnTo>
                  <a:lnTo>
                    <a:pt x="347" y="247"/>
                  </a:lnTo>
                  <a:lnTo>
                    <a:pt x="347" y="234"/>
                  </a:lnTo>
                  <a:lnTo>
                    <a:pt x="349" y="222"/>
                  </a:lnTo>
                  <a:lnTo>
                    <a:pt x="349" y="208"/>
                  </a:lnTo>
                  <a:lnTo>
                    <a:pt x="349" y="194"/>
                  </a:lnTo>
                  <a:lnTo>
                    <a:pt x="349" y="180"/>
                  </a:lnTo>
                  <a:lnTo>
                    <a:pt x="349" y="167"/>
                  </a:lnTo>
                  <a:lnTo>
                    <a:pt x="349" y="150"/>
                  </a:lnTo>
                  <a:lnTo>
                    <a:pt x="349" y="139"/>
                  </a:lnTo>
                  <a:lnTo>
                    <a:pt x="349" y="125"/>
                  </a:lnTo>
                  <a:lnTo>
                    <a:pt x="349" y="114"/>
                  </a:lnTo>
                  <a:lnTo>
                    <a:pt x="349" y="102"/>
                  </a:lnTo>
                  <a:lnTo>
                    <a:pt x="351" y="90"/>
                  </a:lnTo>
                  <a:lnTo>
                    <a:pt x="351" y="77"/>
                  </a:lnTo>
                  <a:lnTo>
                    <a:pt x="351" y="70"/>
                  </a:lnTo>
                  <a:lnTo>
                    <a:pt x="351" y="58"/>
                  </a:lnTo>
                  <a:lnTo>
                    <a:pt x="351" y="51"/>
                  </a:lnTo>
                  <a:lnTo>
                    <a:pt x="351" y="40"/>
                  </a:lnTo>
                  <a:lnTo>
                    <a:pt x="351" y="33"/>
                  </a:lnTo>
                  <a:lnTo>
                    <a:pt x="351" y="21"/>
                  </a:lnTo>
                  <a:lnTo>
                    <a:pt x="356" y="12"/>
                  </a:lnTo>
                  <a:lnTo>
                    <a:pt x="358" y="5"/>
                  </a:lnTo>
                  <a:lnTo>
                    <a:pt x="363" y="0"/>
                  </a:lnTo>
                  <a:lnTo>
                    <a:pt x="368" y="0"/>
                  </a:lnTo>
                  <a:lnTo>
                    <a:pt x="375" y="5"/>
                  </a:lnTo>
                  <a:lnTo>
                    <a:pt x="377" y="7"/>
                  </a:lnTo>
                  <a:lnTo>
                    <a:pt x="379" y="12"/>
                  </a:lnTo>
                  <a:lnTo>
                    <a:pt x="381" y="19"/>
                  </a:lnTo>
                  <a:lnTo>
                    <a:pt x="384" y="26"/>
                  </a:lnTo>
                  <a:lnTo>
                    <a:pt x="384" y="26"/>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2"/>
            <p:cNvSpPr>
              <a:spLocks/>
            </p:cNvSpPr>
            <p:nvPr/>
          </p:nvSpPr>
          <p:spPr bwMode="auto">
            <a:xfrm>
              <a:off x="3466897" y="4132903"/>
              <a:ext cx="720028" cy="1461348"/>
            </a:xfrm>
            <a:custGeom>
              <a:avLst/>
              <a:gdLst>
                <a:gd name="T0" fmla="*/ 0 w 377"/>
                <a:gd name="T1" fmla="*/ 656 h 688"/>
                <a:gd name="T2" fmla="*/ 9 w 377"/>
                <a:gd name="T3" fmla="*/ 617 h 688"/>
                <a:gd name="T4" fmla="*/ 23 w 377"/>
                <a:gd name="T5" fmla="*/ 591 h 688"/>
                <a:gd name="T6" fmla="*/ 37 w 377"/>
                <a:gd name="T7" fmla="*/ 559 h 688"/>
                <a:gd name="T8" fmla="*/ 53 w 377"/>
                <a:gd name="T9" fmla="*/ 529 h 688"/>
                <a:gd name="T10" fmla="*/ 69 w 377"/>
                <a:gd name="T11" fmla="*/ 494 h 688"/>
                <a:gd name="T12" fmla="*/ 83 w 377"/>
                <a:gd name="T13" fmla="*/ 471 h 688"/>
                <a:gd name="T14" fmla="*/ 97 w 377"/>
                <a:gd name="T15" fmla="*/ 444 h 688"/>
                <a:gd name="T16" fmla="*/ 113 w 377"/>
                <a:gd name="T17" fmla="*/ 414 h 688"/>
                <a:gd name="T18" fmla="*/ 132 w 377"/>
                <a:gd name="T19" fmla="*/ 381 h 688"/>
                <a:gd name="T20" fmla="*/ 153 w 377"/>
                <a:gd name="T21" fmla="*/ 347 h 688"/>
                <a:gd name="T22" fmla="*/ 171 w 377"/>
                <a:gd name="T23" fmla="*/ 310 h 688"/>
                <a:gd name="T24" fmla="*/ 192 w 377"/>
                <a:gd name="T25" fmla="*/ 275 h 688"/>
                <a:gd name="T26" fmla="*/ 213 w 377"/>
                <a:gd name="T27" fmla="*/ 240 h 688"/>
                <a:gd name="T28" fmla="*/ 233 w 377"/>
                <a:gd name="T29" fmla="*/ 204 h 688"/>
                <a:gd name="T30" fmla="*/ 252 w 377"/>
                <a:gd name="T31" fmla="*/ 169 h 688"/>
                <a:gd name="T32" fmla="*/ 270 w 377"/>
                <a:gd name="T33" fmla="*/ 137 h 688"/>
                <a:gd name="T34" fmla="*/ 289 w 377"/>
                <a:gd name="T35" fmla="*/ 107 h 688"/>
                <a:gd name="T36" fmla="*/ 310 w 377"/>
                <a:gd name="T37" fmla="*/ 79 h 688"/>
                <a:gd name="T38" fmla="*/ 323 w 377"/>
                <a:gd name="T39" fmla="*/ 53 h 688"/>
                <a:gd name="T40" fmla="*/ 349 w 377"/>
                <a:gd name="T41" fmla="*/ 21 h 688"/>
                <a:gd name="T42" fmla="*/ 370 w 377"/>
                <a:gd name="T43" fmla="*/ 0 h 688"/>
                <a:gd name="T44" fmla="*/ 377 w 377"/>
                <a:gd name="T45" fmla="*/ 3 h 688"/>
                <a:gd name="T46" fmla="*/ 370 w 377"/>
                <a:gd name="T47" fmla="*/ 23 h 688"/>
                <a:gd name="T48" fmla="*/ 358 w 377"/>
                <a:gd name="T49" fmla="*/ 49 h 688"/>
                <a:gd name="T50" fmla="*/ 347 w 377"/>
                <a:gd name="T51" fmla="*/ 74 h 688"/>
                <a:gd name="T52" fmla="*/ 330 w 377"/>
                <a:gd name="T53" fmla="*/ 107 h 688"/>
                <a:gd name="T54" fmla="*/ 312 w 377"/>
                <a:gd name="T55" fmla="*/ 143 h 688"/>
                <a:gd name="T56" fmla="*/ 291 w 377"/>
                <a:gd name="T57" fmla="*/ 183 h 688"/>
                <a:gd name="T58" fmla="*/ 268 w 377"/>
                <a:gd name="T59" fmla="*/ 222 h 688"/>
                <a:gd name="T60" fmla="*/ 245 w 377"/>
                <a:gd name="T61" fmla="*/ 268 h 688"/>
                <a:gd name="T62" fmla="*/ 222 w 377"/>
                <a:gd name="T63" fmla="*/ 310 h 688"/>
                <a:gd name="T64" fmla="*/ 199 w 377"/>
                <a:gd name="T65" fmla="*/ 354 h 688"/>
                <a:gd name="T66" fmla="*/ 173 w 377"/>
                <a:gd name="T67" fmla="*/ 395 h 688"/>
                <a:gd name="T68" fmla="*/ 148 w 377"/>
                <a:gd name="T69" fmla="*/ 437 h 688"/>
                <a:gd name="T70" fmla="*/ 125 w 377"/>
                <a:gd name="T71" fmla="*/ 478 h 688"/>
                <a:gd name="T72" fmla="*/ 109 w 377"/>
                <a:gd name="T73" fmla="*/ 515 h 688"/>
                <a:gd name="T74" fmla="*/ 88 w 377"/>
                <a:gd name="T75" fmla="*/ 548 h 688"/>
                <a:gd name="T76" fmla="*/ 72 w 377"/>
                <a:gd name="T77" fmla="*/ 578 h 688"/>
                <a:gd name="T78" fmla="*/ 56 w 377"/>
                <a:gd name="T79" fmla="*/ 610 h 688"/>
                <a:gd name="T80" fmla="*/ 44 w 377"/>
                <a:gd name="T81" fmla="*/ 638 h 688"/>
                <a:gd name="T82" fmla="*/ 32 w 377"/>
                <a:gd name="T83" fmla="*/ 658 h 688"/>
                <a:gd name="T84" fmla="*/ 19 w 377"/>
                <a:gd name="T85" fmla="*/ 684 h 688"/>
                <a:gd name="T86" fmla="*/ 5 w 377"/>
                <a:gd name="T87" fmla="*/ 686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7" h="688">
                  <a:moveTo>
                    <a:pt x="2" y="679"/>
                  </a:moveTo>
                  <a:lnTo>
                    <a:pt x="0" y="668"/>
                  </a:lnTo>
                  <a:lnTo>
                    <a:pt x="0" y="656"/>
                  </a:lnTo>
                  <a:lnTo>
                    <a:pt x="2" y="642"/>
                  </a:lnTo>
                  <a:lnTo>
                    <a:pt x="7" y="628"/>
                  </a:lnTo>
                  <a:lnTo>
                    <a:pt x="9" y="617"/>
                  </a:lnTo>
                  <a:lnTo>
                    <a:pt x="14" y="610"/>
                  </a:lnTo>
                  <a:lnTo>
                    <a:pt x="19" y="598"/>
                  </a:lnTo>
                  <a:lnTo>
                    <a:pt x="23" y="591"/>
                  </a:lnTo>
                  <a:lnTo>
                    <a:pt x="26" y="580"/>
                  </a:lnTo>
                  <a:lnTo>
                    <a:pt x="32" y="571"/>
                  </a:lnTo>
                  <a:lnTo>
                    <a:pt x="37" y="559"/>
                  </a:lnTo>
                  <a:lnTo>
                    <a:pt x="44" y="548"/>
                  </a:lnTo>
                  <a:lnTo>
                    <a:pt x="49" y="538"/>
                  </a:lnTo>
                  <a:lnTo>
                    <a:pt x="53" y="529"/>
                  </a:lnTo>
                  <a:lnTo>
                    <a:pt x="58" y="515"/>
                  </a:lnTo>
                  <a:lnTo>
                    <a:pt x="65" y="504"/>
                  </a:lnTo>
                  <a:lnTo>
                    <a:pt x="69" y="494"/>
                  </a:lnTo>
                  <a:lnTo>
                    <a:pt x="72" y="488"/>
                  </a:lnTo>
                  <a:lnTo>
                    <a:pt x="76" y="481"/>
                  </a:lnTo>
                  <a:lnTo>
                    <a:pt x="83" y="471"/>
                  </a:lnTo>
                  <a:lnTo>
                    <a:pt x="88" y="462"/>
                  </a:lnTo>
                  <a:lnTo>
                    <a:pt x="90" y="453"/>
                  </a:lnTo>
                  <a:lnTo>
                    <a:pt x="97" y="444"/>
                  </a:lnTo>
                  <a:lnTo>
                    <a:pt x="104" y="434"/>
                  </a:lnTo>
                  <a:lnTo>
                    <a:pt x="109" y="423"/>
                  </a:lnTo>
                  <a:lnTo>
                    <a:pt x="113" y="414"/>
                  </a:lnTo>
                  <a:lnTo>
                    <a:pt x="120" y="402"/>
                  </a:lnTo>
                  <a:lnTo>
                    <a:pt x="125" y="391"/>
                  </a:lnTo>
                  <a:lnTo>
                    <a:pt x="132" y="381"/>
                  </a:lnTo>
                  <a:lnTo>
                    <a:pt x="139" y="370"/>
                  </a:lnTo>
                  <a:lnTo>
                    <a:pt x="143" y="358"/>
                  </a:lnTo>
                  <a:lnTo>
                    <a:pt x="153" y="347"/>
                  </a:lnTo>
                  <a:lnTo>
                    <a:pt x="157" y="333"/>
                  </a:lnTo>
                  <a:lnTo>
                    <a:pt x="164" y="324"/>
                  </a:lnTo>
                  <a:lnTo>
                    <a:pt x="171" y="310"/>
                  </a:lnTo>
                  <a:lnTo>
                    <a:pt x="178" y="298"/>
                  </a:lnTo>
                  <a:lnTo>
                    <a:pt x="183" y="287"/>
                  </a:lnTo>
                  <a:lnTo>
                    <a:pt x="192" y="275"/>
                  </a:lnTo>
                  <a:lnTo>
                    <a:pt x="199" y="264"/>
                  </a:lnTo>
                  <a:lnTo>
                    <a:pt x="206" y="252"/>
                  </a:lnTo>
                  <a:lnTo>
                    <a:pt x="213" y="240"/>
                  </a:lnTo>
                  <a:lnTo>
                    <a:pt x="220" y="227"/>
                  </a:lnTo>
                  <a:lnTo>
                    <a:pt x="226" y="215"/>
                  </a:lnTo>
                  <a:lnTo>
                    <a:pt x="233" y="204"/>
                  </a:lnTo>
                  <a:lnTo>
                    <a:pt x="238" y="192"/>
                  </a:lnTo>
                  <a:lnTo>
                    <a:pt x="245" y="180"/>
                  </a:lnTo>
                  <a:lnTo>
                    <a:pt x="252" y="169"/>
                  </a:lnTo>
                  <a:lnTo>
                    <a:pt x="259" y="160"/>
                  </a:lnTo>
                  <a:lnTo>
                    <a:pt x="266" y="146"/>
                  </a:lnTo>
                  <a:lnTo>
                    <a:pt x="270" y="137"/>
                  </a:lnTo>
                  <a:lnTo>
                    <a:pt x="277" y="125"/>
                  </a:lnTo>
                  <a:lnTo>
                    <a:pt x="284" y="118"/>
                  </a:lnTo>
                  <a:lnTo>
                    <a:pt x="289" y="107"/>
                  </a:lnTo>
                  <a:lnTo>
                    <a:pt x="296" y="97"/>
                  </a:lnTo>
                  <a:lnTo>
                    <a:pt x="303" y="88"/>
                  </a:lnTo>
                  <a:lnTo>
                    <a:pt x="310" y="79"/>
                  </a:lnTo>
                  <a:lnTo>
                    <a:pt x="312" y="70"/>
                  </a:lnTo>
                  <a:lnTo>
                    <a:pt x="319" y="60"/>
                  </a:lnTo>
                  <a:lnTo>
                    <a:pt x="323" y="53"/>
                  </a:lnTo>
                  <a:lnTo>
                    <a:pt x="330" y="46"/>
                  </a:lnTo>
                  <a:lnTo>
                    <a:pt x="337" y="33"/>
                  </a:lnTo>
                  <a:lnTo>
                    <a:pt x="349" y="21"/>
                  </a:lnTo>
                  <a:lnTo>
                    <a:pt x="356" y="12"/>
                  </a:lnTo>
                  <a:lnTo>
                    <a:pt x="363" y="7"/>
                  </a:lnTo>
                  <a:lnTo>
                    <a:pt x="370" y="0"/>
                  </a:lnTo>
                  <a:lnTo>
                    <a:pt x="374" y="0"/>
                  </a:lnTo>
                  <a:lnTo>
                    <a:pt x="377" y="0"/>
                  </a:lnTo>
                  <a:lnTo>
                    <a:pt x="377" y="3"/>
                  </a:lnTo>
                  <a:lnTo>
                    <a:pt x="374" y="10"/>
                  </a:lnTo>
                  <a:lnTo>
                    <a:pt x="372" y="21"/>
                  </a:lnTo>
                  <a:lnTo>
                    <a:pt x="370" y="23"/>
                  </a:lnTo>
                  <a:lnTo>
                    <a:pt x="367" y="33"/>
                  </a:lnTo>
                  <a:lnTo>
                    <a:pt x="363" y="40"/>
                  </a:lnTo>
                  <a:lnTo>
                    <a:pt x="358" y="49"/>
                  </a:lnTo>
                  <a:lnTo>
                    <a:pt x="356" y="56"/>
                  </a:lnTo>
                  <a:lnTo>
                    <a:pt x="351" y="65"/>
                  </a:lnTo>
                  <a:lnTo>
                    <a:pt x="347" y="74"/>
                  </a:lnTo>
                  <a:lnTo>
                    <a:pt x="342" y="86"/>
                  </a:lnTo>
                  <a:lnTo>
                    <a:pt x="335" y="97"/>
                  </a:lnTo>
                  <a:lnTo>
                    <a:pt x="330" y="107"/>
                  </a:lnTo>
                  <a:lnTo>
                    <a:pt x="323" y="118"/>
                  </a:lnTo>
                  <a:lnTo>
                    <a:pt x="319" y="132"/>
                  </a:lnTo>
                  <a:lnTo>
                    <a:pt x="312" y="143"/>
                  </a:lnTo>
                  <a:lnTo>
                    <a:pt x="305" y="155"/>
                  </a:lnTo>
                  <a:lnTo>
                    <a:pt x="298" y="169"/>
                  </a:lnTo>
                  <a:lnTo>
                    <a:pt x="291" y="183"/>
                  </a:lnTo>
                  <a:lnTo>
                    <a:pt x="284" y="197"/>
                  </a:lnTo>
                  <a:lnTo>
                    <a:pt x="277" y="208"/>
                  </a:lnTo>
                  <a:lnTo>
                    <a:pt x="268" y="222"/>
                  </a:lnTo>
                  <a:lnTo>
                    <a:pt x="261" y="238"/>
                  </a:lnTo>
                  <a:lnTo>
                    <a:pt x="252" y="252"/>
                  </a:lnTo>
                  <a:lnTo>
                    <a:pt x="245" y="268"/>
                  </a:lnTo>
                  <a:lnTo>
                    <a:pt x="238" y="282"/>
                  </a:lnTo>
                  <a:lnTo>
                    <a:pt x="231" y="298"/>
                  </a:lnTo>
                  <a:lnTo>
                    <a:pt x="222" y="310"/>
                  </a:lnTo>
                  <a:lnTo>
                    <a:pt x="215" y="326"/>
                  </a:lnTo>
                  <a:lnTo>
                    <a:pt x="206" y="337"/>
                  </a:lnTo>
                  <a:lnTo>
                    <a:pt x="199" y="354"/>
                  </a:lnTo>
                  <a:lnTo>
                    <a:pt x="189" y="367"/>
                  </a:lnTo>
                  <a:lnTo>
                    <a:pt x="180" y="381"/>
                  </a:lnTo>
                  <a:lnTo>
                    <a:pt x="173" y="395"/>
                  </a:lnTo>
                  <a:lnTo>
                    <a:pt x="166" y="411"/>
                  </a:lnTo>
                  <a:lnTo>
                    <a:pt x="157" y="423"/>
                  </a:lnTo>
                  <a:lnTo>
                    <a:pt x="148" y="437"/>
                  </a:lnTo>
                  <a:lnTo>
                    <a:pt x="141" y="451"/>
                  </a:lnTo>
                  <a:lnTo>
                    <a:pt x="134" y="467"/>
                  </a:lnTo>
                  <a:lnTo>
                    <a:pt x="125" y="478"/>
                  </a:lnTo>
                  <a:lnTo>
                    <a:pt x="120" y="492"/>
                  </a:lnTo>
                  <a:lnTo>
                    <a:pt x="113" y="504"/>
                  </a:lnTo>
                  <a:lnTo>
                    <a:pt x="109" y="515"/>
                  </a:lnTo>
                  <a:lnTo>
                    <a:pt x="102" y="527"/>
                  </a:lnTo>
                  <a:lnTo>
                    <a:pt x="95" y="538"/>
                  </a:lnTo>
                  <a:lnTo>
                    <a:pt x="88" y="548"/>
                  </a:lnTo>
                  <a:lnTo>
                    <a:pt x="83" y="559"/>
                  </a:lnTo>
                  <a:lnTo>
                    <a:pt x="76" y="568"/>
                  </a:lnTo>
                  <a:lnTo>
                    <a:pt x="72" y="578"/>
                  </a:lnTo>
                  <a:lnTo>
                    <a:pt x="69" y="587"/>
                  </a:lnTo>
                  <a:lnTo>
                    <a:pt x="65" y="596"/>
                  </a:lnTo>
                  <a:lnTo>
                    <a:pt x="56" y="610"/>
                  </a:lnTo>
                  <a:lnTo>
                    <a:pt x="51" y="622"/>
                  </a:lnTo>
                  <a:lnTo>
                    <a:pt x="46" y="631"/>
                  </a:lnTo>
                  <a:lnTo>
                    <a:pt x="44" y="638"/>
                  </a:lnTo>
                  <a:lnTo>
                    <a:pt x="39" y="645"/>
                  </a:lnTo>
                  <a:lnTo>
                    <a:pt x="37" y="652"/>
                  </a:lnTo>
                  <a:lnTo>
                    <a:pt x="32" y="658"/>
                  </a:lnTo>
                  <a:lnTo>
                    <a:pt x="30" y="665"/>
                  </a:lnTo>
                  <a:lnTo>
                    <a:pt x="23" y="675"/>
                  </a:lnTo>
                  <a:lnTo>
                    <a:pt x="19" y="684"/>
                  </a:lnTo>
                  <a:lnTo>
                    <a:pt x="12" y="688"/>
                  </a:lnTo>
                  <a:lnTo>
                    <a:pt x="7" y="688"/>
                  </a:lnTo>
                  <a:lnTo>
                    <a:pt x="5" y="686"/>
                  </a:lnTo>
                  <a:lnTo>
                    <a:pt x="2" y="679"/>
                  </a:lnTo>
                  <a:lnTo>
                    <a:pt x="2" y="679"/>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3"/>
            <p:cNvSpPr>
              <a:spLocks/>
            </p:cNvSpPr>
            <p:nvPr/>
          </p:nvSpPr>
          <p:spPr bwMode="auto">
            <a:xfrm>
              <a:off x="4824825" y="4309200"/>
              <a:ext cx="141331" cy="594735"/>
            </a:xfrm>
            <a:custGeom>
              <a:avLst/>
              <a:gdLst>
                <a:gd name="T0" fmla="*/ 0 w 74"/>
                <a:gd name="T1" fmla="*/ 252 h 280"/>
                <a:gd name="T2" fmla="*/ 5 w 74"/>
                <a:gd name="T3" fmla="*/ 268 h 280"/>
                <a:gd name="T4" fmla="*/ 12 w 74"/>
                <a:gd name="T5" fmla="*/ 280 h 280"/>
                <a:gd name="T6" fmla="*/ 24 w 74"/>
                <a:gd name="T7" fmla="*/ 278 h 280"/>
                <a:gd name="T8" fmla="*/ 30 w 74"/>
                <a:gd name="T9" fmla="*/ 261 h 280"/>
                <a:gd name="T10" fmla="*/ 35 w 74"/>
                <a:gd name="T11" fmla="*/ 243 h 280"/>
                <a:gd name="T12" fmla="*/ 37 w 74"/>
                <a:gd name="T13" fmla="*/ 224 h 280"/>
                <a:gd name="T14" fmla="*/ 42 w 74"/>
                <a:gd name="T15" fmla="*/ 206 h 280"/>
                <a:gd name="T16" fmla="*/ 44 w 74"/>
                <a:gd name="T17" fmla="*/ 185 h 280"/>
                <a:gd name="T18" fmla="*/ 49 w 74"/>
                <a:gd name="T19" fmla="*/ 162 h 280"/>
                <a:gd name="T20" fmla="*/ 56 w 74"/>
                <a:gd name="T21" fmla="*/ 139 h 280"/>
                <a:gd name="T22" fmla="*/ 60 w 74"/>
                <a:gd name="T23" fmla="*/ 116 h 280"/>
                <a:gd name="T24" fmla="*/ 63 w 74"/>
                <a:gd name="T25" fmla="*/ 93 h 280"/>
                <a:gd name="T26" fmla="*/ 65 w 74"/>
                <a:gd name="T27" fmla="*/ 70 h 280"/>
                <a:gd name="T28" fmla="*/ 67 w 74"/>
                <a:gd name="T29" fmla="*/ 51 h 280"/>
                <a:gd name="T30" fmla="*/ 70 w 74"/>
                <a:gd name="T31" fmla="*/ 33 h 280"/>
                <a:gd name="T32" fmla="*/ 72 w 74"/>
                <a:gd name="T33" fmla="*/ 17 h 280"/>
                <a:gd name="T34" fmla="*/ 74 w 74"/>
                <a:gd name="T35" fmla="*/ 5 h 280"/>
                <a:gd name="T36" fmla="*/ 70 w 74"/>
                <a:gd name="T37" fmla="*/ 0 h 280"/>
                <a:gd name="T38" fmla="*/ 63 w 74"/>
                <a:gd name="T39" fmla="*/ 14 h 280"/>
                <a:gd name="T40" fmla="*/ 58 w 74"/>
                <a:gd name="T41" fmla="*/ 30 h 280"/>
                <a:gd name="T42" fmla="*/ 54 w 74"/>
                <a:gd name="T43" fmla="*/ 49 h 280"/>
                <a:gd name="T44" fmla="*/ 49 w 74"/>
                <a:gd name="T45" fmla="*/ 65 h 280"/>
                <a:gd name="T46" fmla="*/ 42 w 74"/>
                <a:gd name="T47" fmla="*/ 86 h 280"/>
                <a:gd name="T48" fmla="*/ 37 w 74"/>
                <a:gd name="T49" fmla="*/ 102 h 280"/>
                <a:gd name="T50" fmla="*/ 30 w 74"/>
                <a:gd name="T51" fmla="*/ 121 h 280"/>
                <a:gd name="T52" fmla="*/ 28 w 74"/>
                <a:gd name="T53" fmla="*/ 139 h 280"/>
                <a:gd name="T54" fmla="*/ 21 w 74"/>
                <a:gd name="T55" fmla="*/ 157 h 280"/>
                <a:gd name="T56" fmla="*/ 17 w 74"/>
                <a:gd name="T57" fmla="*/ 181 h 280"/>
                <a:gd name="T58" fmla="*/ 10 w 74"/>
                <a:gd name="T59" fmla="*/ 201 h 280"/>
                <a:gd name="T60" fmla="*/ 5 w 74"/>
                <a:gd name="T61" fmla="*/ 218 h 280"/>
                <a:gd name="T62" fmla="*/ 0 w 74"/>
                <a:gd name="T63" fmla="*/ 236 h 280"/>
                <a:gd name="T64" fmla="*/ 0 w 74"/>
                <a:gd name="T65" fmla="*/ 24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280">
                  <a:moveTo>
                    <a:pt x="0" y="245"/>
                  </a:moveTo>
                  <a:lnTo>
                    <a:pt x="0" y="252"/>
                  </a:lnTo>
                  <a:lnTo>
                    <a:pt x="3" y="261"/>
                  </a:lnTo>
                  <a:lnTo>
                    <a:pt x="5" y="268"/>
                  </a:lnTo>
                  <a:lnTo>
                    <a:pt x="10" y="275"/>
                  </a:lnTo>
                  <a:lnTo>
                    <a:pt x="12" y="280"/>
                  </a:lnTo>
                  <a:lnTo>
                    <a:pt x="17" y="280"/>
                  </a:lnTo>
                  <a:lnTo>
                    <a:pt x="24" y="278"/>
                  </a:lnTo>
                  <a:lnTo>
                    <a:pt x="28" y="271"/>
                  </a:lnTo>
                  <a:lnTo>
                    <a:pt x="30" y="261"/>
                  </a:lnTo>
                  <a:lnTo>
                    <a:pt x="33" y="250"/>
                  </a:lnTo>
                  <a:lnTo>
                    <a:pt x="35" y="243"/>
                  </a:lnTo>
                  <a:lnTo>
                    <a:pt x="37" y="234"/>
                  </a:lnTo>
                  <a:lnTo>
                    <a:pt x="37" y="224"/>
                  </a:lnTo>
                  <a:lnTo>
                    <a:pt x="42" y="218"/>
                  </a:lnTo>
                  <a:lnTo>
                    <a:pt x="42" y="206"/>
                  </a:lnTo>
                  <a:lnTo>
                    <a:pt x="44" y="197"/>
                  </a:lnTo>
                  <a:lnTo>
                    <a:pt x="44" y="185"/>
                  </a:lnTo>
                  <a:lnTo>
                    <a:pt x="49" y="176"/>
                  </a:lnTo>
                  <a:lnTo>
                    <a:pt x="49" y="162"/>
                  </a:lnTo>
                  <a:lnTo>
                    <a:pt x="54" y="151"/>
                  </a:lnTo>
                  <a:lnTo>
                    <a:pt x="56" y="139"/>
                  </a:lnTo>
                  <a:lnTo>
                    <a:pt x="58" y="127"/>
                  </a:lnTo>
                  <a:lnTo>
                    <a:pt x="60" y="116"/>
                  </a:lnTo>
                  <a:lnTo>
                    <a:pt x="60" y="104"/>
                  </a:lnTo>
                  <a:lnTo>
                    <a:pt x="63" y="93"/>
                  </a:lnTo>
                  <a:lnTo>
                    <a:pt x="65" y="81"/>
                  </a:lnTo>
                  <a:lnTo>
                    <a:pt x="65" y="70"/>
                  </a:lnTo>
                  <a:lnTo>
                    <a:pt x="67" y="60"/>
                  </a:lnTo>
                  <a:lnTo>
                    <a:pt x="67" y="51"/>
                  </a:lnTo>
                  <a:lnTo>
                    <a:pt x="70" y="42"/>
                  </a:lnTo>
                  <a:lnTo>
                    <a:pt x="70" y="33"/>
                  </a:lnTo>
                  <a:lnTo>
                    <a:pt x="72" y="26"/>
                  </a:lnTo>
                  <a:lnTo>
                    <a:pt x="72" y="17"/>
                  </a:lnTo>
                  <a:lnTo>
                    <a:pt x="74" y="14"/>
                  </a:lnTo>
                  <a:lnTo>
                    <a:pt x="74" y="5"/>
                  </a:lnTo>
                  <a:lnTo>
                    <a:pt x="74" y="0"/>
                  </a:lnTo>
                  <a:lnTo>
                    <a:pt x="70" y="0"/>
                  </a:lnTo>
                  <a:lnTo>
                    <a:pt x="67" y="5"/>
                  </a:lnTo>
                  <a:lnTo>
                    <a:pt x="63" y="14"/>
                  </a:lnTo>
                  <a:lnTo>
                    <a:pt x="60" y="26"/>
                  </a:lnTo>
                  <a:lnTo>
                    <a:pt x="58" y="30"/>
                  </a:lnTo>
                  <a:lnTo>
                    <a:pt x="56" y="40"/>
                  </a:lnTo>
                  <a:lnTo>
                    <a:pt x="54" y="49"/>
                  </a:lnTo>
                  <a:lnTo>
                    <a:pt x="51" y="56"/>
                  </a:lnTo>
                  <a:lnTo>
                    <a:pt x="49" y="65"/>
                  </a:lnTo>
                  <a:lnTo>
                    <a:pt x="44" y="74"/>
                  </a:lnTo>
                  <a:lnTo>
                    <a:pt x="42" y="86"/>
                  </a:lnTo>
                  <a:lnTo>
                    <a:pt x="42" y="95"/>
                  </a:lnTo>
                  <a:lnTo>
                    <a:pt x="37" y="102"/>
                  </a:lnTo>
                  <a:lnTo>
                    <a:pt x="35" y="114"/>
                  </a:lnTo>
                  <a:lnTo>
                    <a:pt x="30" y="121"/>
                  </a:lnTo>
                  <a:lnTo>
                    <a:pt x="30" y="132"/>
                  </a:lnTo>
                  <a:lnTo>
                    <a:pt x="28" y="139"/>
                  </a:lnTo>
                  <a:lnTo>
                    <a:pt x="24" y="148"/>
                  </a:lnTo>
                  <a:lnTo>
                    <a:pt x="21" y="157"/>
                  </a:lnTo>
                  <a:lnTo>
                    <a:pt x="21" y="167"/>
                  </a:lnTo>
                  <a:lnTo>
                    <a:pt x="17" y="181"/>
                  </a:lnTo>
                  <a:lnTo>
                    <a:pt x="12" y="192"/>
                  </a:lnTo>
                  <a:lnTo>
                    <a:pt x="10" y="201"/>
                  </a:lnTo>
                  <a:lnTo>
                    <a:pt x="10" y="208"/>
                  </a:lnTo>
                  <a:lnTo>
                    <a:pt x="5" y="218"/>
                  </a:lnTo>
                  <a:lnTo>
                    <a:pt x="3" y="227"/>
                  </a:lnTo>
                  <a:lnTo>
                    <a:pt x="0" y="236"/>
                  </a:lnTo>
                  <a:lnTo>
                    <a:pt x="0" y="245"/>
                  </a:lnTo>
                  <a:lnTo>
                    <a:pt x="0" y="245"/>
                  </a:lnTo>
                  <a:close/>
                </a:path>
              </a:pathLst>
            </a:custGeom>
            <a:solidFill>
              <a:srgbClr val="00B0F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Freeform 44"/>
            <p:cNvSpPr>
              <a:spLocks/>
            </p:cNvSpPr>
            <p:nvPr/>
          </p:nvSpPr>
          <p:spPr bwMode="auto">
            <a:xfrm>
              <a:off x="5663266" y="4304952"/>
              <a:ext cx="464103" cy="1261687"/>
            </a:xfrm>
            <a:custGeom>
              <a:avLst/>
              <a:gdLst>
                <a:gd name="T0" fmla="*/ 3 w 243"/>
                <a:gd name="T1" fmla="*/ 23 h 594"/>
                <a:gd name="T2" fmla="*/ 12 w 243"/>
                <a:gd name="T3" fmla="*/ 56 h 594"/>
                <a:gd name="T4" fmla="*/ 21 w 243"/>
                <a:gd name="T5" fmla="*/ 83 h 594"/>
                <a:gd name="T6" fmla="*/ 30 w 243"/>
                <a:gd name="T7" fmla="*/ 113 h 594"/>
                <a:gd name="T8" fmla="*/ 39 w 243"/>
                <a:gd name="T9" fmla="*/ 143 h 594"/>
                <a:gd name="T10" fmla="*/ 51 w 243"/>
                <a:gd name="T11" fmla="*/ 176 h 594"/>
                <a:gd name="T12" fmla="*/ 65 w 243"/>
                <a:gd name="T13" fmla="*/ 210 h 594"/>
                <a:gd name="T14" fmla="*/ 76 w 243"/>
                <a:gd name="T15" fmla="*/ 245 h 594"/>
                <a:gd name="T16" fmla="*/ 90 w 243"/>
                <a:gd name="T17" fmla="*/ 284 h 594"/>
                <a:gd name="T18" fmla="*/ 100 w 243"/>
                <a:gd name="T19" fmla="*/ 319 h 594"/>
                <a:gd name="T20" fmla="*/ 113 w 243"/>
                <a:gd name="T21" fmla="*/ 356 h 594"/>
                <a:gd name="T22" fmla="*/ 125 w 243"/>
                <a:gd name="T23" fmla="*/ 388 h 594"/>
                <a:gd name="T24" fmla="*/ 136 w 243"/>
                <a:gd name="T25" fmla="*/ 423 h 594"/>
                <a:gd name="T26" fmla="*/ 148 w 243"/>
                <a:gd name="T27" fmla="*/ 453 h 594"/>
                <a:gd name="T28" fmla="*/ 157 w 243"/>
                <a:gd name="T29" fmla="*/ 480 h 594"/>
                <a:gd name="T30" fmla="*/ 167 w 243"/>
                <a:gd name="T31" fmla="*/ 504 h 594"/>
                <a:gd name="T32" fmla="*/ 176 w 243"/>
                <a:gd name="T33" fmla="*/ 527 h 594"/>
                <a:gd name="T34" fmla="*/ 185 w 243"/>
                <a:gd name="T35" fmla="*/ 552 h 594"/>
                <a:gd name="T36" fmla="*/ 203 w 243"/>
                <a:gd name="T37" fmla="*/ 573 h 594"/>
                <a:gd name="T38" fmla="*/ 229 w 243"/>
                <a:gd name="T39" fmla="*/ 594 h 594"/>
                <a:gd name="T40" fmla="*/ 243 w 243"/>
                <a:gd name="T41" fmla="*/ 580 h 594"/>
                <a:gd name="T42" fmla="*/ 236 w 243"/>
                <a:gd name="T43" fmla="*/ 557 h 594"/>
                <a:gd name="T44" fmla="*/ 224 w 243"/>
                <a:gd name="T45" fmla="*/ 522 h 594"/>
                <a:gd name="T46" fmla="*/ 215 w 243"/>
                <a:gd name="T47" fmla="*/ 497 h 594"/>
                <a:gd name="T48" fmla="*/ 206 w 243"/>
                <a:gd name="T49" fmla="*/ 471 h 594"/>
                <a:gd name="T50" fmla="*/ 194 w 243"/>
                <a:gd name="T51" fmla="*/ 444 h 594"/>
                <a:gd name="T52" fmla="*/ 183 w 243"/>
                <a:gd name="T53" fmla="*/ 413 h 594"/>
                <a:gd name="T54" fmla="*/ 171 w 243"/>
                <a:gd name="T55" fmla="*/ 381 h 594"/>
                <a:gd name="T56" fmla="*/ 157 w 243"/>
                <a:gd name="T57" fmla="*/ 349 h 594"/>
                <a:gd name="T58" fmla="*/ 143 w 243"/>
                <a:gd name="T59" fmla="*/ 317 h 594"/>
                <a:gd name="T60" fmla="*/ 132 w 243"/>
                <a:gd name="T61" fmla="*/ 284 h 594"/>
                <a:gd name="T62" fmla="*/ 118 w 243"/>
                <a:gd name="T63" fmla="*/ 252 h 594"/>
                <a:gd name="T64" fmla="*/ 104 w 243"/>
                <a:gd name="T65" fmla="*/ 220 h 594"/>
                <a:gd name="T66" fmla="*/ 93 w 243"/>
                <a:gd name="T67" fmla="*/ 189 h 594"/>
                <a:gd name="T68" fmla="*/ 83 w 243"/>
                <a:gd name="T69" fmla="*/ 162 h 594"/>
                <a:gd name="T70" fmla="*/ 70 w 243"/>
                <a:gd name="T71" fmla="*/ 134 h 594"/>
                <a:gd name="T72" fmla="*/ 60 w 243"/>
                <a:gd name="T73" fmla="*/ 113 h 594"/>
                <a:gd name="T74" fmla="*/ 51 w 243"/>
                <a:gd name="T75" fmla="*/ 86 h 594"/>
                <a:gd name="T76" fmla="*/ 39 w 243"/>
                <a:gd name="T77" fmla="*/ 62 h 594"/>
                <a:gd name="T78" fmla="*/ 26 w 243"/>
                <a:gd name="T79" fmla="*/ 30 h 594"/>
                <a:gd name="T80" fmla="*/ 12 w 243"/>
                <a:gd name="T81" fmla="*/ 5 h 594"/>
                <a:gd name="T82" fmla="*/ 0 w 243"/>
                <a:gd name="T83" fmla="*/ 7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3" h="594">
                  <a:moveTo>
                    <a:pt x="0" y="16"/>
                  </a:moveTo>
                  <a:lnTo>
                    <a:pt x="0" y="19"/>
                  </a:lnTo>
                  <a:lnTo>
                    <a:pt x="3" y="23"/>
                  </a:lnTo>
                  <a:lnTo>
                    <a:pt x="3" y="32"/>
                  </a:lnTo>
                  <a:lnTo>
                    <a:pt x="7" y="44"/>
                  </a:lnTo>
                  <a:lnTo>
                    <a:pt x="12" y="56"/>
                  </a:lnTo>
                  <a:lnTo>
                    <a:pt x="14" y="69"/>
                  </a:lnTo>
                  <a:lnTo>
                    <a:pt x="19" y="76"/>
                  </a:lnTo>
                  <a:lnTo>
                    <a:pt x="21" y="83"/>
                  </a:lnTo>
                  <a:lnTo>
                    <a:pt x="23" y="95"/>
                  </a:lnTo>
                  <a:lnTo>
                    <a:pt x="28" y="104"/>
                  </a:lnTo>
                  <a:lnTo>
                    <a:pt x="30" y="113"/>
                  </a:lnTo>
                  <a:lnTo>
                    <a:pt x="33" y="123"/>
                  </a:lnTo>
                  <a:lnTo>
                    <a:pt x="35" y="132"/>
                  </a:lnTo>
                  <a:lnTo>
                    <a:pt x="39" y="143"/>
                  </a:lnTo>
                  <a:lnTo>
                    <a:pt x="44" y="153"/>
                  </a:lnTo>
                  <a:lnTo>
                    <a:pt x="46" y="164"/>
                  </a:lnTo>
                  <a:lnTo>
                    <a:pt x="51" y="176"/>
                  </a:lnTo>
                  <a:lnTo>
                    <a:pt x="56" y="187"/>
                  </a:lnTo>
                  <a:lnTo>
                    <a:pt x="60" y="199"/>
                  </a:lnTo>
                  <a:lnTo>
                    <a:pt x="65" y="210"/>
                  </a:lnTo>
                  <a:lnTo>
                    <a:pt x="67" y="222"/>
                  </a:lnTo>
                  <a:lnTo>
                    <a:pt x="72" y="236"/>
                  </a:lnTo>
                  <a:lnTo>
                    <a:pt x="76" y="245"/>
                  </a:lnTo>
                  <a:lnTo>
                    <a:pt x="81" y="259"/>
                  </a:lnTo>
                  <a:lnTo>
                    <a:pt x="86" y="270"/>
                  </a:lnTo>
                  <a:lnTo>
                    <a:pt x="90" y="284"/>
                  </a:lnTo>
                  <a:lnTo>
                    <a:pt x="93" y="296"/>
                  </a:lnTo>
                  <a:lnTo>
                    <a:pt x="97" y="307"/>
                  </a:lnTo>
                  <a:lnTo>
                    <a:pt x="100" y="319"/>
                  </a:lnTo>
                  <a:lnTo>
                    <a:pt x="104" y="333"/>
                  </a:lnTo>
                  <a:lnTo>
                    <a:pt x="109" y="342"/>
                  </a:lnTo>
                  <a:lnTo>
                    <a:pt x="113" y="356"/>
                  </a:lnTo>
                  <a:lnTo>
                    <a:pt x="118" y="367"/>
                  </a:lnTo>
                  <a:lnTo>
                    <a:pt x="120" y="379"/>
                  </a:lnTo>
                  <a:lnTo>
                    <a:pt x="125" y="388"/>
                  </a:lnTo>
                  <a:lnTo>
                    <a:pt x="130" y="400"/>
                  </a:lnTo>
                  <a:lnTo>
                    <a:pt x="132" y="411"/>
                  </a:lnTo>
                  <a:lnTo>
                    <a:pt x="136" y="423"/>
                  </a:lnTo>
                  <a:lnTo>
                    <a:pt x="139" y="432"/>
                  </a:lnTo>
                  <a:lnTo>
                    <a:pt x="143" y="444"/>
                  </a:lnTo>
                  <a:lnTo>
                    <a:pt x="148" y="453"/>
                  </a:lnTo>
                  <a:lnTo>
                    <a:pt x="153" y="464"/>
                  </a:lnTo>
                  <a:lnTo>
                    <a:pt x="155" y="471"/>
                  </a:lnTo>
                  <a:lnTo>
                    <a:pt x="157" y="480"/>
                  </a:lnTo>
                  <a:lnTo>
                    <a:pt x="162" y="490"/>
                  </a:lnTo>
                  <a:lnTo>
                    <a:pt x="164" y="497"/>
                  </a:lnTo>
                  <a:lnTo>
                    <a:pt x="167" y="504"/>
                  </a:lnTo>
                  <a:lnTo>
                    <a:pt x="169" y="513"/>
                  </a:lnTo>
                  <a:lnTo>
                    <a:pt x="171" y="520"/>
                  </a:lnTo>
                  <a:lnTo>
                    <a:pt x="176" y="527"/>
                  </a:lnTo>
                  <a:lnTo>
                    <a:pt x="178" y="536"/>
                  </a:lnTo>
                  <a:lnTo>
                    <a:pt x="183" y="545"/>
                  </a:lnTo>
                  <a:lnTo>
                    <a:pt x="185" y="552"/>
                  </a:lnTo>
                  <a:lnTo>
                    <a:pt x="190" y="557"/>
                  </a:lnTo>
                  <a:lnTo>
                    <a:pt x="194" y="564"/>
                  </a:lnTo>
                  <a:lnTo>
                    <a:pt x="203" y="573"/>
                  </a:lnTo>
                  <a:lnTo>
                    <a:pt x="210" y="580"/>
                  </a:lnTo>
                  <a:lnTo>
                    <a:pt x="222" y="589"/>
                  </a:lnTo>
                  <a:lnTo>
                    <a:pt x="229" y="594"/>
                  </a:lnTo>
                  <a:lnTo>
                    <a:pt x="236" y="594"/>
                  </a:lnTo>
                  <a:lnTo>
                    <a:pt x="240" y="587"/>
                  </a:lnTo>
                  <a:lnTo>
                    <a:pt x="243" y="580"/>
                  </a:lnTo>
                  <a:lnTo>
                    <a:pt x="240" y="573"/>
                  </a:lnTo>
                  <a:lnTo>
                    <a:pt x="238" y="566"/>
                  </a:lnTo>
                  <a:lnTo>
                    <a:pt x="236" y="557"/>
                  </a:lnTo>
                  <a:lnTo>
                    <a:pt x="233" y="547"/>
                  </a:lnTo>
                  <a:lnTo>
                    <a:pt x="229" y="534"/>
                  </a:lnTo>
                  <a:lnTo>
                    <a:pt x="224" y="522"/>
                  </a:lnTo>
                  <a:lnTo>
                    <a:pt x="220" y="513"/>
                  </a:lnTo>
                  <a:lnTo>
                    <a:pt x="217" y="506"/>
                  </a:lnTo>
                  <a:lnTo>
                    <a:pt x="215" y="497"/>
                  </a:lnTo>
                  <a:lnTo>
                    <a:pt x="213" y="490"/>
                  </a:lnTo>
                  <a:lnTo>
                    <a:pt x="208" y="480"/>
                  </a:lnTo>
                  <a:lnTo>
                    <a:pt x="206" y="471"/>
                  </a:lnTo>
                  <a:lnTo>
                    <a:pt x="201" y="462"/>
                  </a:lnTo>
                  <a:lnTo>
                    <a:pt x="199" y="453"/>
                  </a:lnTo>
                  <a:lnTo>
                    <a:pt x="194" y="444"/>
                  </a:lnTo>
                  <a:lnTo>
                    <a:pt x="190" y="434"/>
                  </a:lnTo>
                  <a:lnTo>
                    <a:pt x="185" y="423"/>
                  </a:lnTo>
                  <a:lnTo>
                    <a:pt x="183" y="413"/>
                  </a:lnTo>
                  <a:lnTo>
                    <a:pt x="178" y="402"/>
                  </a:lnTo>
                  <a:lnTo>
                    <a:pt x="176" y="393"/>
                  </a:lnTo>
                  <a:lnTo>
                    <a:pt x="171" y="381"/>
                  </a:lnTo>
                  <a:lnTo>
                    <a:pt x="167" y="370"/>
                  </a:lnTo>
                  <a:lnTo>
                    <a:pt x="162" y="360"/>
                  </a:lnTo>
                  <a:lnTo>
                    <a:pt x="157" y="349"/>
                  </a:lnTo>
                  <a:lnTo>
                    <a:pt x="153" y="337"/>
                  </a:lnTo>
                  <a:lnTo>
                    <a:pt x="150" y="328"/>
                  </a:lnTo>
                  <a:lnTo>
                    <a:pt x="143" y="317"/>
                  </a:lnTo>
                  <a:lnTo>
                    <a:pt x="139" y="307"/>
                  </a:lnTo>
                  <a:lnTo>
                    <a:pt x="136" y="293"/>
                  </a:lnTo>
                  <a:lnTo>
                    <a:pt x="132" y="284"/>
                  </a:lnTo>
                  <a:lnTo>
                    <a:pt x="125" y="273"/>
                  </a:lnTo>
                  <a:lnTo>
                    <a:pt x="120" y="263"/>
                  </a:lnTo>
                  <a:lnTo>
                    <a:pt x="118" y="252"/>
                  </a:lnTo>
                  <a:lnTo>
                    <a:pt x="113" y="243"/>
                  </a:lnTo>
                  <a:lnTo>
                    <a:pt x="109" y="231"/>
                  </a:lnTo>
                  <a:lnTo>
                    <a:pt x="104" y="220"/>
                  </a:lnTo>
                  <a:lnTo>
                    <a:pt x="100" y="210"/>
                  </a:lnTo>
                  <a:lnTo>
                    <a:pt x="97" y="199"/>
                  </a:lnTo>
                  <a:lnTo>
                    <a:pt x="93" y="189"/>
                  </a:lnTo>
                  <a:lnTo>
                    <a:pt x="90" y="180"/>
                  </a:lnTo>
                  <a:lnTo>
                    <a:pt x="86" y="171"/>
                  </a:lnTo>
                  <a:lnTo>
                    <a:pt x="83" y="162"/>
                  </a:lnTo>
                  <a:lnTo>
                    <a:pt x="79" y="153"/>
                  </a:lnTo>
                  <a:lnTo>
                    <a:pt x="74" y="143"/>
                  </a:lnTo>
                  <a:lnTo>
                    <a:pt x="70" y="134"/>
                  </a:lnTo>
                  <a:lnTo>
                    <a:pt x="67" y="127"/>
                  </a:lnTo>
                  <a:lnTo>
                    <a:pt x="63" y="120"/>
                  </a:lnTo>
                  <a:lnTo>
                    <a:pt x="60" y="113"/>
                  </a:lnTo>
                  <a:lnTo>
                    <a:pt x="58" y="104"/>
                  </a:lnTo>
                  <a:lnTo>
                    <a:pt x="56" y="99"/>
                  </a:lnTo>
                  <a:lnTo>
                    <a:pt x="51" y="86"/>
                  </a:lnTo>
                  <a:lnTo>
                    <a:pt x="46" y="76"/>
                  </a:lnTo>
                  <a:lnTo>
                    <a:pt x="42" y="67"/>
                  </a:lnTo>
                  <a:lnTo>
                    <a:pt x="39" y="62"/>
                  </a:lnTo>
                  <a:lnTo>
                    <a:pt x="35" y="49"/>
                  </a:lnTo>
                  <a:lnTo>
                    <a:pt x="28" y="39"/>
                  </a:lnTo>
                  <a:lnTo>
                    <a:pt x="26" y="30"/>
                  </a:lnTo>
                  <a:lnTo>
                    <a:pt x="21" y="23"/>
                  </a:lnTo>
                  <a:lnTo>
                    <a:pt x="14" y="12"/>
                  </a:lnTo>
                  <a:lnTo>
                    <a:pt x="12" y="5"/>
                  </a:lnTo>
                  <a:lnTo>
                    <a:pt x="7" y="0"/>
                  </a:lnTo>
                  <a:lnTo>
                    <a:pt x="3" y="2"/>
                  </a:lnTo>
                  <a:lnTo>
                    <a:pt x="0" y="7"/>
                  </a:lnTo>
                  <a:lnTo>
                    <a:pt x="0" y="16"/>
                  </a:lnTo>
                  <a:lnTo>
                    <a:pt x="0" y="16"/>
                  </a:lnTo>
                  <a:close/>
                </a:path>
              </a:pathLst>
            </a:custGeom>
            <a:solidFill>
              <a:schemeClr val="bg2">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45"/>
            <p:cNvSpPr>
              <a:spLocks/>
            </p:cNvSpPr>
            <p:nvPr/>
          </p:nvSpPr>
          <p:spPr bwMode="auto">
            <a:xfrm>
              <a:off x="4049411" y="3491439"/>
              <a:ext cx="970222" cy="558626"/>
            </a:xfrm>
            <a:custGeom>
              <a:avLst/>
              <a:gdLst>
                <a:gd name="T0" fmla="*/ 0 w 508"/>
                <a:gd name="T1" fmla="*/ 34 h 263"/>
                <a:gd name="T2" fmla="*/ 7 w 508"/>
                <a:gd name="T3" fmla="*/ 62 h 263"/>
                <a:gd name="T4" fmla="*/ 21 w 508"/>
                <a:gd name="T5" fmla="*/ 92 h 263"/>
                <a:gd name="T6" fmla="*/ 39 w 508"/>
                <a:gd name="T7" fmla="*/ 115 h 263"/>
                <a:gd name="T8" fmla="*/ 58 w 508"/>
                <a:gd name="T9" fmla="*/ 129 h 263"/>
                <a:gd name="T10" fmla="*/ 74 w 508"/>
                <a:gd name="T11" fmla="*/ 141 h 263"/>
                <a:gd name="T12" fmla="*/ 90 w 508"/>
                <a:gd name="T13" fmla="*/ 148 h 263"/>
                <a:gd name="T14" fmla="*/ 111 w 508"/>
                <a:gd name="T15" fmla="*/ 157 h 263"/>
                <a:gd name="T16" fmla="*/ 139 w 508"/>
                <a:gd name="T17" fmla="*/ 168 h 263"/>
                <a:gd name="T18" fmla="*/ 169 w 508"/>
                <a:gd name="T19" fmla="*/ 178 h 263"/>
                <a:gd name="T20" fmla="*/ 192 w 508"/>
                <a:gd name="T21" fmla="*/ 187 h 263"/>
                <a:gd name="T22" fmla="*/ 208 w 508"/>
                <a:gd name="T23" fmla="*/ 191 h 263"/>
                <a:gd name="T24" fmla="*/ 226 w 508"/>
                <a:gd name="T25" fmla="*/ 198 h 263"/>
                <a:gd name="T26" fmla="*/ 242 w 508"/>
                <a:gd name="T27" fmla="*/ 203 h 263"/>
                <a:gd name="T28" fmla="*/ 261 w 508"/>
                <a:gd name="T29" fmla="*/ 208 h 263"/>
                <a:gd name="T30" fmla="*/ 279 w 508"/>
                <a:gd name="T31" fmla="*/ 215 h 263"/>
                <a:gd name="T32" fmla="*/ 298 w 508"/>
                <a:gd name="T33" fmla="*/ 219 h 263"/>
                <a:gd name="T34" fmla="*/ 314 w 508"/>
                <a:gd name="T35" fmla="*/ 224 h 263"/>
                <a:gd name="T36" fmla="*/ 330 w 508"/>
                <a:gd name="T37" fmla="*/ 231 h 263"/>
                <a:gd name="T38" fmla="*/ 346 w 508"/>
                <a:gd name="T39" fmla="*/ 233 h 263"/>
                <a:gd name="T40" fmla="*/ 363 w 508"/>
                <a:gd name="T41" fmla="*/ 240 h 263"/>
                <a:gd name="T42" fmla="*/ 379 w 508"/>
                <a:gd name="T43" fmla="*/ 242 h 263"/>
                <a:gd name="T44" fmla="*/ 395 w 508"/>
                <a:gd name="T45" fmla="*/ 247 h 263"/>
                <a:gd name="T46" fmla="*/ 411 w 508"/>
                <a:gd name="T47" fmla="*/ 252 h 263"/>
                <a:gd name="T48" fmla="*/ 432 w 508"/>
                <a:gd name="T49" fmla="*/ 254 h 263"/>
                <a:gd name="T50" fmla="*/ 455 w 508"/>
                <a:gd name="T51" fmla="*/ 258 h 263"/>
                <a:gd name="T52" fmla="*/ 476 w 508"/>
                <a:gd name="T53" fmla="*/ 263 h 263"/>
                <a:gd name="T54" fmla="*/ 492 w 508"/>
                <a:gd name="T55" fmla="*/ 263 h 263"/>
                <a:gd name="T56" fmla="*/ 506 w 508"/>
                <a:gd name="T57" fmla="*/ 258 h 263"/>
                <a:gd name="T58" fmla="*/ 508 w 508"/>
                <a:gd name="T59" fmla="*/ 247 h 263"/>
                <a:gd name="T60" fmla="*/ 503 w 508"/>
                <a:gd name="T61" fmla="*/ 233 h 263"/>
                <a:gd name="T62" fmla="*/ 490 w 508"/>
                <a:gd name="T63" fmla="*/ 215 h 263"/>
                <a:gd name="T64" fmla="*/ 471 w 508"/>
                <a:gd name="T65" fmla="*/ 194 h 263"/>
                <a:gd name="T66" fmla="*/ 448 w 508"/>
                <a:gd name="T67" fmla="*/ 175 h 263"/>
                <a:gd name="T68" fmla="*/ 425 w 508"/>
                <a:gd name="T69" fmla="*/ 159 h 263"/>
                <a:gd name="T70" fmla="*/ 404 w 508"/>
                <a:gd name="T71" fmla="*/ 148 h 263"/>
                <a:gd name="T72" fmla="*/ 388 w 508"/>
                <a:gd name="T73" fmla="*/ 138 h 263"/>
                <a:gd name="T74" fmla="*/ 374 w 508"/>
                <a:gd name="T75" fmla="*/ 134 h 263"/>
                <a:gd name="T76" fmla="*/ 358 w 508"/>
                <a:gd name="T77" fmla="*/ 124 h 263"/>
                <a:gd name="T78" fmla="*/ 337 w 508"/>
                <a:gd name="T79" fmla="*/ 120 h 263"/>
                <a:gd name="T80" fmla="*/ 314 w 508"/>
                <a:gd name="T81" fmla="*/ 113 h 263"/>
                <a:gd name="T82" fmla="*/ 291 w 508"/>
                <a:gd name="T83" fmla="*/ 106 h 263"/>
                <a:gd name="T84" fmla="*/ 266 w 508"/>
                <a:gd name="T85" fmla="*/ 99 h 263"/>
                <a:gd name="T86" fmla="*/ 240 w 508"/>
                <a:gd name="T87" fmla="*/ 92 h 263"/>
                <a:gd name="T88" fmla="*/ 212 w 508"/>
                <a:gd name="T89" fmla="*/ 85 h 263"/>
                <a:gd name="T90" fmla="*/ 187 w 508"/>
                <a:gd name="T91" fmla="*/ 76 h 263"/>
                <a:gd name="T92" fmla="*/ 162 w 508"/>
                <a:gd name="T93" fmla="*/ 69 h 263"/>
                <a:gd name="T94" fmla="*/ 136 w 508"/>
                <a:gd name="T95" fmla="*/ 62 h 263"/>
                <a:gd name="T96" fmla="*/ 115 w 508"/>
                <a:gd name="T97" fmla="*/ 55 h 263"/>
                <a:gd name="T98" fmla="*/ 97 w 508"/>
                <a:gd name="T99" fmla="*/ 51 h 263"/>
                <a:gd name="T100" fmla="*/ 76 w 508"/>
                <a:gd name="T101" fmla="*/ 44 h 263"/>
                <a:gd name="T102" fmla="*/ 53 w 508"/>
                <a:gd name="T103" fmla="*/ 28 h 263"/>
                <a:gd name="T104" fmla="*/ 30 w 508"/>
                <a:gd name="T105" fmla="*/ 9 h 263"/>
                <a:gd name="T106" fmla="*/ 12 w 508"/>
                <a:gd name="T107" fmla="*/ 0 h 263"/>
                <a:gd name="T108" fmla="*/ 2 w 508"/>
                <a:gd name="T109" fmla="*/ 4 h 263"/>
                <a:gd name="T110" fmla="*/ 0 w 508"/>
                <a:gd name="T111" fmla="*/ 14 h 263"/>
                <a:gd name="T112" fmla="*/ 0 w 508"/>
                <a:gd name="T113" fmla="*/ 2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8" h="263">
                  <a:moveTo>
                    <a:pt x="0" y="21"/>
                  </a:moveTo>
                  <a:lnTo>
                    <a:pt x="0" y="34"/>
                  </a:lnTo>
                  <a:lnTo>
                    <a:pt x="2" y="48"/>
                  </a:lnTo>
                  <a:lnTo>
                    <a:pt x="7" y="62"/>
                  </a:lnTo>
                  <a:lnTo>
                    <a:pt x="14" y="78"/>
                  </a:lnTo>
                  <a:lnTo>
                    <a:pt x="21" y="92"/>
                  </a:lnTo>
                  <a:lnTo>
                    <a:pt x="35" y="108"/>
                  </a:lnTo>
                  <a:lnTo>
                    <a:pt x="39" y="115"/>
                  </a:lnTo>
                  <a:lnTo>
                    <a:pt x="51" y="122"/>
                  </a:lnTo>
                  <a:lnTo>
                    <a:pt x="58" y="129"/>
                  </a:lnTo>
                  <a:lnTo>
                    <a:pt x="69" y="136"/>
                  </a:lnTo>
                  <a:lnTo>
                    <a:pt x="74" y="141"/>
                  </a:lnTo>
                  <a:lnTo>
                    <a:pt x="83" y="143"/>
                  </a:lnTo>
                  <a:lnTo>
                    <a:pt x="90" y="148"/>
                  </a:lnTo>
                  <a:lnTo>
                    <a:pt x="102" y="152"/>
                  </a:lnTo>
                  <a:lnTo>
                    <a:pt x="111" y="157"/>
                  </a:lnTo>
                  <a:lnTo>
                    <a:pt x="125" y="161"/>
                  </a:lnTo>
                  <a:lnTo>
                    <a:pt x="139" y="168"/>
                  </a:lnTo>
                  <a:lnTo>
                    <a:pt x="155" y="173"/>
                  </a:lnTo>
                  <a:lnTo>
                    <a:pt x="169" y="178"/>
                  </a:lnTo>
                  <a:lnTo>
                    <a:pt x="182" y="185"/>
                  </a:lnTo>
                  <a:lnTo>
                    <a:pt x="192" y="187"/>
                  </a:lnTo>
                  <a:lnTo>
                    <a:pt x="201" y="189"/>
                  </a:lnTo>
                  <a:lnTo>
                    <a:pt x="208" y="191"/>
                  </a:lnTo>
                  <a:lnTo>
                    <a:pt x="217" y="196"/>
                  </a:lnTo>
                  <a:lnTo>
                    <a:pt x="226" y="198"/>
                  </a:lnTo>
                  <a:lnTo>
                    <a:pt x="233" y="201"/>
                  </a:lnTo>
                  <a:lnTo>
                    <a:pt x="242" y="203"/>
                  </a:lnTo>
                  <a:lnTo>
                    <a:pt x="252" y="208"/>
                  </a:lnTo>
                  <a:lnTo>
                    <a:pt x="261" y="208"/>
                  </a:lnTo>
                  <a:lnTo>
                    <a:pt x="270" y="212"/>
                  </a:lnTo>
                  <a:lnTo>
                    <a:pt x="279" y="215"/>
                  </a:lnTo>
                  <a:lnTo>
                    <a:pt x="289" y="219"/>
                  </a:lnTo>
                  <a:lnTo>
                    <a:pt x="298" y="219"/>
                  </a:lnTo>
                  <a:lnTo>
                    <a:pt x="305" y="221"/>
                  </a:lnTo>
                  <a:lnTo>
                    <a:pt x="314" y="224"/>
                  </a:lnTo>
                  <a:lnTo>
                    <a:pt x="323" y="228"/>
                  </a:lnTo>
                  <a:lnTo>
                    <a:pt x="330" y="231"/>
                  </a:lnTo>
                  <a:lnTo>
                    <a:pt x="339" y="233"/>
                  </a:lnTo>
                  <a:lnTo>
                    <a:pt x="346" y="233"/>
                  </a:lnTo>
                  <a:lnTo>
                    <a:pt x="356" y="238"/>
                  </a:lnTo>
                  <a:lnTo>
                    <a:pt x="363" y="240"/>
                  </a:lnTo>
                  <a:lnTo>
                    <a:pt x="372" y="240"/>
                  </a:lnTo>
                  <a:lnTo>
                    <a:pt x="379" y="242"/>
                  </a:lnTo>
                  <a:lnTo>
                    <a:pt x="388" y="245"/>
                  </a:lnTo>
                  <a:lnTo>
                    <a:pt x="395" y="247"/>
                  </a:lnTo>
                  <a:lnTo>
                    <a:pt x="404" y="249"/>
                  </a:lnTo>
                  <a:lnTo>
                    <a:pt x="411" y="252"/>
                  </a:lnTo>
                  <a:lnTo>
                    <a:pt x="418" y="254"/>
                  </a:lnTo>
                  <a:lnTo>
                    <a:pt x="432" y="254"/>
                  </a:lnTo>
                  <a:lnTo>
                    <a:pt x="443" y="258"/>
                  </a:lnTo>
                  <a:lnTo>
                    <a:pt x="455" y="258"/>
                  </a:lnTo>
                  <a:lnTo>
                    <a:pt x="469" y="263"/>
                  </a:lnTo>
                  <a:lnTo>
                    <a:pt x="476" y="263"/>
                  </a:lnTo>
                  <a:lnTo>
                    <a:pt x="485" y="263"/>
                  </a:lnTo>
                  <a:lnTo>
                    <a:pt x="492" y="263"/>
                  </a:lnTo>
                  <a:lnTo>
                    <a:pt x="499" y="263"/>
                  </a:lnTo>
                  <a:lnTo>
                    <a:pt x="506" y="258"/>
                  </a:lnTo>
                  <a:lnTo>
                    <a:pt x="508" y="254"/>
                  </a:lnTo>
                  <a:lnTo>
                    <a:pt x="508" y="247"/>
                  </a:lnTo>
                  <a:lnTo>
                    <a:pt x="508" y="240"/>
                  </a:lnTo>
                  <a:lnTo>
                    <a:pt x="503" y="233"/>
                  </a:lnTo>
                  <a:lnTo>
                    <a:pt x="499" y="224"/>
                  </a:lnTo>
                  <a:lnTo>
                    <a:pt x="490" y="215"/>
                  </a:lnTo>
                  <a:lnTo>
                    <a:pt x="483" y="205"/>
                  </a:lnTo>
                  <a:lnTo>
                    <a:pt x="471" y="194"/>
                  </a:lnTo>
                  <a:lnTo>
                    <a:pt x="460" y="187"/>
                  </a:lnTo>
                  <a:lnTo>
                    <a:pt x="448" y="175"/>
                  </a:lnTo>
                  <a:lnTo>
                    <a:pt x="436" y="168"/>
                  </a:lnTo>
                  <a:lnTo>
                    <a:pt x="425" y="159"/>
                  </a:lnTo>
                  <a:lnTo>
                    <a:pt x="413" y="152"/>
                  </a:lnTo>
                  <a:lnTo>
                    <a:pt x="404" y="148"/>
                  </a:lnTo>
                  <a:lnTo>
                    <a:pt x="395" y="143"/>
                  </a:lnTo>
                  <a:lnTo>
                    <a:pt x="388" y="138"/>
                  </a:lnTo>
                  <a:lnTo>
                    <a:pt x="383" y="136"/>
                  </a:lnTo>
                  <a:lnTo>
                    <a:pt x="374" y="134"/>
                  </a:lnTo>
                  <a:lnTo>
                    <a:pt x="367" y="129"/>
                  </a:lnTo>
                  <a:lnTo>
                    <a:pt x="358" y="124"/>
                  </a:lnTo>
                  <a:lnTo>
                    <a:pt x="349" y="122"/>
                  </a:lnTo>
                  <a:lnTo>
                    <a:pt x="337" y="120"/>
                  </a:lnTo>
                  <a:lnTo>
                    <a:pt x="328" y="118"/>
                  </a:lnTo>
                  <a:lnTo>
                    <a:pt x="314" y="113"/>
                  </a:lnTo>
                  <a:lnTo>
                    <a:pt x="302" y="111"/>
                  </a:lnTo>
                  <a:lnTo>
                    <a:pt x="291" y="106"/>
                  </a:lnTo>
                  <a:lnTo>
                    <a:pt x="279" y="104"/>
                  </a:lnTo>
                  <a:lnTo>
                    <a:pt x="266" y="99"/>
                  </a:lnTo>
                  <a:lnTo>
                    <a:pt x="252" y="97"/>
                  </a:lnTo>
                  <a:lnTo>
                    <a:pt x="240" y="92"/>
                  </a:lnTo>
                  <a:lnTo>
                    <a:pt x="226" y="90"/>
                  </a:lnTo>
                  <a:lnTo>
                    <a:pt x="212" y="85"/>
                  </a:lnTo>
                  <a:lnTo>
                    <a:pt x="199" y="81"/>
                  </a:lnTo>
                  <a:lnTo>
                    <a:pt x="187" y="76"/>
                  </a:lnTo>
                  <a:lnTo>
                    <a:pt x="173" y="74"/>
                  </a:lnTo>
                  <a:lnTo>
                    <a:pt x="162" y="69"/>
                  </a:lnTo>
                  <a:lnTo>
                    <a:pt x="148" y="67"/>
                  </a:lnTo>
                  <a:lnTo>
                    <a:pt x="136" y="62"/>
                  </a:lnTo>
                  <a:lnTo>
                    <a:pt x="125" y="60"/>
                  </a:lnTo>
                  <a:lnTo>
                    <a:pt x="115" y="55"/>
                  </a:lnTo>
                  <a:lnTo>
                    <a:pt x="104" y="53"/>
                  </a:lnTo>
                  <a:lnTo>
                    <a:pt x="97" y="51"/>
                  </a:lnTo>
                  <a:lnTo>
                    <a:pt x="88" y="46"/>
                  </a:lnTo>
                  <a:lnTo>
                    <a:pt x="76" y="44"/>
                  </a:lnTo>
                  <a:lnTo>
                    <a:pt x="67" y="39"/>
                  </a:lnTo>
                  <a:lnTo>
                    <a:pt x="53" y="28"/>
                  </a:lnTo>
                  <a:lnTo>
                    <a:pt x="42" y="18"/>
                  </a:lnTo>
                  <a:lnTo>
                    <a:pt x="30" y="9"/>
                  </a:lnTo>
                  <a:lnTo>
                    <a:pt x="21" y="4"/>
                  </a:lnTo>
                  <a:lnTo>
                    <a:pt x="12" y="0"/>
                  </a:lnTo>
                  <a:lnTo>
                    <a:pt x="5" y="2"/>
                  </a:lnTo>
                  <a:lnTo>
                    <a:pt x="2" y="4"/>
                  </a:lnTo>
                  <a:lnTo>
                    <a:pt x="0" y="7"/>
                  </a:lnTo>
                  <a:lnTo>
                    <a:pt x="0" y="14"/>
                  </a:lnTo>
                  <a:lnTo>
                    <a:pt x="0" y="21"/>
                  </a:lnTo>
                  <a:lnTo>
                    <a:pt x="0" y="21"/>
                  </a:lnTo>
                  <a:close/>
                </a:path>
              </a:pathLst>
            </a:custGeom>
            <a:solidFill>
              <a:schemeClr val="bg2">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8"/>
            <p:cNvSpPr>
              <a:spLocks/>
            </p:cNvSpPr>
            <p:nvPr/>
          </p:nvSpPr>
          <p:spPr bwMode="auto">
            <a:xfrm>
              <a:off x="5500925" y="4024577"/>
              <a:ext cx="1684519" cy="1918020"/>
            </a:xfrm>
            <a:custGeom>
              <a:avLst/>
              <a:gdLst>
                <a:gd name="T0" fmla="*/ 406 w 882"/>
                <a:gd name="T1" fmla="*/ 70 h 903"/>
                <a:gd name="T2" fmla="*/ 466 w 882"/>
                <a:gd name="T3" fmla="*/ 167 h 903"/>
                <a:gd name="T4" fmla="*/ 545 w 882"/>
                <a:gd name="T5" fmla="*/ 301 h 903"/>
                <a:gd name="T6" fmla="*/ 635 w 882"/>
                <a:gd name="T7" fmla="*/ 446 h 903"/>
                <a:gd name="T8" fmla="*/ 723 w 882"/>
                <a:gd name="T9" fmla="*/ 589 h 903"/>
                <a:gd name="T10" fmla="*/ 801 w 882"/>
                <a:gd name="T11" fmla="*/ 719 h 903"/>
                <a:gd name="T12" fmla="*/ 857 w 882"/>
                <a:gd name="T13" fmla="*/ 811 h 903"/>
                <a:gd name="T14" fmla="*/ 861 w 882"/>
                <a:gd name="T15" fmla="*/ 871 h 903"/>
                <a:gd name="T16" fmla="*/ 792 w 882"/>
                <a:gd name="T17" fmla="*/ 885 h 903"/>
                <a:gd name="T18" fmla="*/ 718 w 882"/>
                <a:gd name="T19" fmla="*/ 892 h 903"/>
                <a:gd name="T20" fmla="*/ 640 w 882"/>
                <a:gd name="T21" fmla="*/ 899 h 903"/>
                <a:gd name="T22" fmla="*/ 566 w 882"/>
                <a:gd name="T23" fmla="*/ 901 h 903"/>
                <a:gd name="T24" fmla="*/ 492 w 882"/>
                <a:gd name="T25" fmla="*/ 903 h 903"/>
                <a:gd name="T26" fmla="*/ 406 w 882"/>
                <a:gd name="T27" fmla="*/ 889 h 903"/>
                <a:gd name="T28" fmla="*/ 332 w 882"/>
                <a:gd name="T29" fmla="*/ 839 h 903"/>
                <a:gd name="T30" fmla="*/ 247 w 882"/>
                <a:gd name="T31" fmla="*/ 767 h 903"/>
                <a:gd name="T32" fmla="*/ 205 w 882"/>
                <a:gd name="T33" fmla="*/ 705 h 903"/>
                <a:gd name="T34" fmla="*/ 175 w 882"/>
                <a:gd name="T35" fmla="*/ 635 h 903"/>
                <a:gd name="T36" fmla="*/ 136 w 882"/>
                <a:gd name="T37" fmla="*/ 543 h 903"/>
                <a:gd name="T38" fmla="*/ 97 w 882"/>
                <a:gd name="T39" fmla="*/ 441 h 903"/>
                <a:gd name="T40" fmla="*/ 55 w 882"/>
                <a:gd name="T41" fmla="*/ 340 h 903"/>
                <a:gd name="T42" fmla="*/ 25 w 882"/>
                <a:gd name="T43" fmla="*/ 252 h 903"/>
                <a:gd name="T44" fmla="*/ 2 w 882"/>
                <a:gd name="T45" fmla="*/ 185 h 903"/>
                <a:gd name="T46" fmla="*/ 32 w 882"/>
                <a:gd name="T47" fmla="*/ 153 h 903"/>
                <a:gd name="T48" fmla="*/ 67 w 882"/>
                <a:gd name="T49" fmla="*/ 217 h 903"/>
                <a:gd name="T50" fmla="*/ 88 w 882"/>
                <a:gd name="T51" fmla="*/ 291 h 903"/>
                <a:gd name="T52" fmla="*/ 115 w 882"/>
                <a:gd name="T53" fmla="*/ 363 h 903"/>
                <a:gd name="T54" fmla="*/ 148 w 882"/>
                <a:gd name="T55" fmla="*/ 444 h 903"/>
                <a:gd name="T56" fmla="*/ 180 w 882"/>
                <a:gd name="T57" fmla="*/ 529 h 903"/>
                <a:gd name="T58" fmla="*/ 210 w 882"/>
                <a:gd name="T59" fmla="*/ 605 h 903"/>
                <a:gd name="T60" fmla="*/ 245 w 882"/>
                <a:gd name="T61" fmla="*/ 686 h 903"/>
                <a:gd name="T62" fmla="*/ 279 w 882"/>
                <a:gd name="T63" fmla="*/ 739 h 903"/>
                <a:gd name="T64" fmla="*/ 360 w 882"/>
                <a:gd name="T65" fmla="*/ 818 h 903"/>
                <a:gd name="T66" fmla="*/ 365 w 882"/>
                <a:gd name="T67" fmla="*/ 772 h 903"/>
                <a:gd name="T68" fmla="*/ 332 w 882"/>
                <a:gd name="T69" fmla="*/ 686 h 903"/>
                <a:gd name="T70" fmla="*/ 286 w 882"/>
                <a:gd name="T71" fmla="*/ 580 h 903"/>
                <a:gd name="T72" fmla="*/ 238 w 882"/>
                <a:gd name="T73" fmla="*/ 460 h 903"/>
                <a:gd name="T74" fmla="*/ 189 w 882"/>
                <a:gd name="T75" fmla="*/ 342 h 903"/>
                <a:gd name="T76" fmla="*/ 150 w 882"/>
                <a:gd name="T77" fmla="*/ 238 h 903"/>
                <a:gd name="T78" fmla="*/ 122 w 882"/>
                <a:gd name="T79" fmla="*/ 162 h 903"/>
                <a:gd name="T80" fmla="*/ 120 w 882"/>
                <a:gd name="T81" fmla="*/ 114 h 903"/>
                <a:gd name="T82" fmla="*/ 161 w 882"/>
                <a:gd name="T83" fmla="*/ 169 h 903"/>
                <a:gd name="T84" fmla="*/ 205 w 882"/>
                <a:gd name="T85" fmla="*/ 243 h 903"/>
                <a:gd name="T86" fmla="*/ 242 w 882"/>
                <a:gd name="T87" fmla="*/ 314 h 903"/>
                <a:gd name="T88" fmla="*/ 277 w 882"/>
                <a:gd name="T89" fmla="*/ 402 h 903"/>
                <a:gd name="T90" fmla="*/ 314 w 882"/>
                <a:gd name="T91" fmla="*/ 504 h 903"/>
                <a:gd name="T92" fmla="*/ 353 w 882"/>
                <a:gd name="T93" fmla="*/ 605 h 903"/>
                <a:gd name="T94" fmla="*/ 388 w 882"/>
                <a:gd name="T95" fmla="*/ 698 h 903"/>
                <a:gd name="T96" fmla="*/ 418 w 882"/>
                <a:gd name="T97" fmla="*/ 776 h 903"/>
                <a:gd name="T98" fmla="*/ 450 w 882"/>
                <a:gd name="T99" fmla="*/ 836 h 903"/>
                <a:gd name="T100" fmla="*/ 508 w 882"/>
                <a:gd name="T101" fmla="*/ 853 h 903"/>
                <a:gd name="T102" fmla="*/ 609 w 882"/>
                <a:gd name="T103" fmla="*/ 857 h 903"/>
                <a:gd name="T104" fmla="*/ 700 w 882"/>
                <a:gd name="T105" fmla="*/ 850 h 903"/>
                <a:gd name="T106" fmla="*/ 783 w 882"/>
                <a:gd name="T107" fmla="*/ 827 h 903"/>
                <a:gd name="T108" fmla="*/ 757 w 882"/>
                <a:gd name="T109" fmla="*/ 753 h 903"/>
                <a:gd name="T110" fmla="*/ 704 w 882"/>
                <a:gd name="T111" fmla="*/ 656 h 903"/>
                <a:gd name="T112" fmla="*/ 633 w 882"/>
                <a:gd name="T113" fmla="*/ 541 h 903"/>
                <a:gd name="T114" fmla="*/ 556 w 882"/>
                <a:gd name="T115" fmla="*/ 414 h 903"/>
                <a:gd name="T116" fmla="*/ 480 w 882"/>
                <a:gd name="T117" fmla="*/ 289 h 903"/>
                <a:gd name="T118" fmla="*/ 415 w 882"/>
                <a:gd name="T119" fmla="*/ 185 h 903"/>
                <a:gd name="T120" fmla="*/ 372 w 882"/>
                <a:gd name="T121" fmla="*/ 111 h 903"/>
                <a:gd name="T122" fmla="*/ 342 w 882"/>
                <a:gd name="T123" fmla="*/ 35 h 903"/>
                <a:gd name="T124" fmla="*/ 372 w 882"/>
                <a:gd name="T125" fmla="*/ 12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2" h="903">
                  <a:moveTo>
                    <a:pt x="379" y="21"/>
                  </a:moveTo>
                  <a:lnTo>
                    <a:pt x="379" y="26"/>
                  </a:lnTo>
                  <a:lnTo>
                    <a:pt x="385" y="35"/>
                  </a:lnTo>
                  <a:lnTo>
                    <a:pt x="388" y="37"/>
                  </a:lnTo>
                  <a:lnTo>
                    <a:pt x="392" y="44"/>
                  </a:lnTo>
                  <a:lnTo>
                    <a:pt x="397" y="54"/>
                  </a:lnTo>
                  <a:lnTo>
                    <a:pt x="402" y="63"/>
                  </a:lnTo>
                  <a:lnTo>
                    <a:pt x="406" y="70"/>
                  </a:lnTo>
                  <a:lnTo>
                    <a:pt x="413" y="81"/>
                  </a:lnTo>
                  <a:lnTo>
                    <a:pt x="418" y="90"/>
                  </a:lnTo>
                  <a:lnTo>
                    <a:pt x="425" y="102"/>
                  </a:lnTo>
                  <a:lnTo>
                    <a:pt x="432" y="114"/>
                  </a:lnTo>
                  <a:lnTo>
                    <a:pt x="441" y="127"/>
                  </a:lnTo>
                  <a:lnTo>
                    <a:pt x="450" y="139"/>
                  </a:lnTo>
                  <a:lnTo>
                    <a:pt x="457" y="155"/>
                  </a:lnTo>
                  <a:lnTo>
                    <a:pt x="466" y="167"/>
                  </a:lnTo>
                  <a:lnTo>
                    <a:pt x="476" y="183"/>
                  </a:lnTo>
                  <a:lnTo>
                    <a:pt x="482" y="199"/>
                  </a:lnTo>
                  <a:lnTo>
                    <a:pt x="494" y="215"/>
                  </a:lnTo>
                  <a:lnTo>
                    <a:pt x="503" y="231"/>
                  </a:lnTo>
                  <a:lnTo>
                    <a:pt x="515" y="248"/>
                  </a:lnTo>
                  <a:lnTo>
                    <a:pt x="524" y="264"/>
                  </a:lnTo>
                  <a:lnTo>
                    <a:pt x="536" y="282"/>
                  </a:lnTo>
                  <a:lnTo>
                    <a:pt x="545" y="301"/>
                  </a:lnTo>
                  <a:lnTo>
                    <a:pt x="556" y="317"/>
                  </a:lnTo>
                  <a:lnTo>
                    <a:pt x="568" y="335"/>
                  </a:lnTo>
                  <a:lnTo>
                    <a:pt x="579" y="354"/>
                  </a:lnTo>
                  <a:lnTo>
                    <a:pt x="589" y="372"/>
                  </a:lnTo>
                  <a:lnTo>
                    <a:pt x="600" y="391"/>
                  </a:lnTo>
                  <a:lnTo>
                    <a:pt x="612" y="409"/>
                  </a:lnTo>
                  <a:lnTo>
                    <a:pt x="626" y="430"/>
                  </a:lnTo>
                  <a:lnTo>
                    <a:pt x="635" y="446"/>
                  </a:lnTo>
                  <a:lnTo>
                    <a:pt x="646" y="465"/>
                  </a:lnTo>
                  <a:lnTo>
                    <a:pt x="658" y="483"/>
                  </a:lnTo>
                  <a:lnTo>
                    <a:pt x="667" y="502"/>
                  </a:lnTo>
                  <a:lnTo>
                    <a:pt x="679" y="520"/>
                  </a:lnTo>
                  <a:lnTo>
                    <a:pt x="690" y="536"/>
                  </a:lnTo>
                  <a:lnTo>
                    <a:pt x="702" y="555"/>
                  </a:lnTo>
                  <a:lnTo>
                    <a:pt x="713" y="573"/>
                  </a:lnTo>
                  <a:lnTo>
                    <a:pt x="723" y="589"/>
                  </a:lnTo>
                  <a:lnTo>
                    <a:pt x="732" y="608"/>
                  </a:lnTo>
                  <a:lnTo>
                    <a:pt x="743" y="624"/>
                  </a:lnTo>
                  <a:lnTo>
                    <a:pt x="755" y="642"/>
                  </a:lnTo>
                  <a:lnTo>
                    <a:pt x="764" y="659"/>
                  </a:lnTo>
                  <a:lnTo>
                    <a:pt x="773" y="675"/>
                  </a:lnTo>
                  <a:lnTo>
                    <a:pt x="783" y="691"/>
                  </a:lnTo>
                  <a:lnTo>
                    <a:pt x="794" y="705"/>
                  </a:lnTo>
                  <a:lnTo>
                    <a:pt x="801" y="719"/>
                  </a:lnTo>
                  <a:lnTo>
                    <a:pt x="808" y="732"/>
                  </a:lnTo>
                  <a:lnTo>
                    <a:pt x="817" y="744"/>
                  </a:lnTo>
                  <a:lnTo>
                    <a:pt x="827" y="758"/>
                  </a:lnTo>
                  <a:lnTo>
                    <a:pt x="831" y="769"/>
                  </a:lnTo>
                  <a:lnTo>
                    <a:pt x="838" y="781"/>
                  </a:lnTo>
                  <a:lnTo>
                    <a:pt x="845" y="792"/>
                  </a:lnTo>
                  <a:lnTo>
                    <a:pt x="852" y="802"/>
                  </a:lnTo>
                  <a:lnTo>
                    <a:pt x="857" y="811"/>
                  </a:lnTo>
                  <a:lnTo>
                    <a:pt x="861" y="820"/>
                  </a:lnTo>
                  <a:lnTo>
                    <a:pt x="866" y="827"/>
                  </a:lnTo>
                  <a:lnTo>
                    <a:pt x="870" y="834"/>
                  </a:lnTo>
                  <a:lnTo>
                    <a:pt x="877" y="846"/>
                  </a:lnTo>
                  <a:lnTo>
                    <a:pt x="882" y="853"/>
                  </a:lnTo>
                  <a:lnTo>
                    <a:pt x="880" y="859"/>
                  </a:lnTo>
                  <a:lnTo>
                    <a:pt x="870" y="869"/>
                  </a:lnTo>
                  <a:lnTo>
                    <a:pt x="861" y="871"/>
                  </a:lnTo>
                  <a:lnTo>
                    <a:pt x="854" y="873"/>
                  </a:lnTo>
                  <a:lnTo>
                    <a:pt x="843" y="878"/>
                  </a:lnTo>
                  <a:lnTo>
                    <a:pt x="831" y="883"/>
                  </a:lnTo>
                  <a:lnTo>
                    <a:pt x="822" y="883"/>
                  </a:lnTo>
                  <a:lnTo>
                    <a:pt x="815" y="883"/>
                  </a:lnTo>
                  <a:lnTo>
                    <a:pt x="808" y="885"/>
                  </a:lnTo>
                  <a:lnTo>
                    <a:pt x="801" y="885"/>
                  </a:lnTo>
                  <a:lnTo>
                    <a:pt x="792" y="885"/>
                  </a:lnTo>
                  <a:lnTo>
                    <a:pt x="783" y="887"/>
                  </a:lnTo>
                  <a:lnTo>
                    <a:pt x="776" y="889"/>
                  </a:lnTo>
                  <a:lnTo>
                    <a:pt x="767" y="889"/>
                  </a:lnTo>
                  <a:lnTo>
                    <a:pt x="757" y="889"/>
                  </a:lnTo>
                  <a:lnTo>
                    <a:pt x="748" y="892"/>
                  </a:lnTo>
                  <a:lnTo>
                    <a:pt x="736" y="892"/>
                  </a:lnTo>
                  <a:lnTo>
                    <a:pt x="730" y="892"/>
                  </a:lnTo>
                  <a:lnTo>
                    <a:pt x="718" y="892"/>
                  </a:lnTo>
                  <a:lnTo>
                    <a:pt x="711" y="894"/>
                  </a:lnTo>
                  <a:lnTo>
                    <a:pt x="700" y="896"/>
                  </a:lnTo>
                  <a:lnTo>
                    <a:pt x="693" y="896"/>
                  </a:lnTo>
                  <a:lnTo>
                    <a:pt x="681" y="896"/>
                  </a:lnTo>
                  <a:lnTo>
                    <a:pt x="672" y="896"/>
                  </a:lnTo>
                  <a:lnTo>
                    <a:pt x="660" y="896"/>
                  </a:lnTo>
                  <a:lnTo>
                    <a:pt x="651" y="899"/>
                  </a:lnTo>
                  <a:lnTo>
                    <a:pt x="640" y="899"/>
                  </a:lnTo>
                  <a:lnTo>
                    <a:pt x="630" y="899"/>
                  </a:lnTo>
                  <a:lnTo>
                    <a:pt x="621" y="899"/>
                  </a:lnTo>
                  <a:lnTo>
                    <a:pt x="612" y="899"/>
                  </a:lnTo>
                  <a:lnTo>
                    <a:pt x="600" y="899"/>
                  </a:lnTo>
                  <a:lnTo>
                    <a:pt x="591" y="899"/>
                  </a:lnTo>
                  <a:lnTo>
                    <a:pt x="582" y="899"/>
                  </a:lnTo>
                  <a:lnTo>
                    <a:pt x="573" y="901"/>
                  </a:lnTo>
                  <a:lnTo>
                    <a:pt x="566" y="901"/>
                  </a:lnTo>
                  <a:lnTo>
                    <a:pt x="556" y="901"/>
                  </a:lnTo>
                  <a:lnTo>
                    <a:pt x="547" y="901"/>
                  </a:lnTo>
                  <a:lnTo>
                    <a:pt x="540" y="903"/>
                  </a:lnTo>
                  <a:lnTo>
                    <a:pt x="529" y="903"/>
                  </a:lnTo>
                  <a:lnTo>
                    <a:pt x="522" y="903"/>
                  </a:lnTo>
                  <a:lnTo>
                    <a:pt x="512" y="903"/>
                  </a:lnTo>
                  <a:lnTo>
                    <a:pt x="506" y="903"/>
                  </a:lnTo>
                  <a:lnTo>
                    <a:pt x="492" y="903"/>
                  </a:lnTo>
                  <a:lnTo>
                    <a:pt x="478" y="903"/>
                  </a:lnTo>
                  <a:lnTo>
                    <a:pt x="466" y="903"/>
                  </a:lnTo>
                  <a:lnTo>
                    <a:pt x="457" y="903"/>
                  </a:lnTo>
                  <a:lnTo>
                    <a:pt x="450" y="903"/>
                  </a:lnTo>
                  <a:lnTo>
                    <a:pt x="446" y="903"/>
                  </a:lnTo>
                  <a:lnTo>
                    <a:pt x="432" y="899"/>
                  </a:lnTo>
                  <a:lnTo>
                    <a:pt x="420" y="896"/>
                  </a:lnTo>
                  <a:lnTo>
                    <a:pt x="406" y="889"/>
                  </a:lnTo>
                  <a:lnTo>
                    <a:pt x="392" y="880"/>
                  </a:lnTo>
                  <a:lnTo>
                    <a:pt x="383" y="873"/>
                  </a:lnTo>
                  <a:lnTo>
                    <a:pt x="374" y="869"/>
                  </a:lnTo>
                  <a:lnTo>
                    <a:pt x="365" y="864"/>
                  </a:lnTo>
                  <a:lnTo>
                    <a:pt x="358" y="857"/>
                  </a:lnTo>
                  <a:lnTo>
                    <a:pt x="349" y="850"/>
                  </a:lnTo>
                  <a:lnTo>
                    <a:pt x="339" y="846"/>
                  </a:lnTo>
                  <a:lnTo>
                    <a:pt x="332" y="839"/>
                  </a:lnTo>
                  <a:lnTo>
                    <a:pt x="323" y="832"/>
                  </a:lnTo>
                  <a:lnTo>
                    <a:pt x="314" y="825"/>
                  </a:lnTo>
                  <a:lnTo>
                    <a:pt x="307" y="818"/>
                  </a:lnTo>
                  <a:lnTo>
                    <a:pt x="298" y="809"/>
                  </a:lnTo>
                  <a:lnTo>
                    <a:pt x="288" y="804"/>
                  </a:lnTo>
                  <a:lnTo>
                    <a:pt x="275" y="792"/>
                  </a:lnTo>
                  <a:lnTo>
                    <a:pt x="261" y="781"/>
                  </a:lnTo>
                  <a:lnTo>
                    <a:pt x="247" y="767"/>
                  </a:lnTo>
                  <a:lnTo>
                    <a:pt x="238" y="758"/>
                  </a:lnTo>
                  <a:lnTo>
                    <a:pt x="228" y="749"/>
                  </a:lnTo>
                  <a:lnTo>
                    <a:pt x="226" y="744"/>
                  </a:lnTo>
                  <a:lnTo>
                    <a:pt x="221" y="739"/>
                  </a:lnTo>
                  <a:lnTo>
                    <a:pt x="219" y="732"/>
                  </a:lnTo>
                  <a:lnTo>
                    <a:pt x="215" y="723"/>
                  </a:lnTo>
                  <a:lnTo>
                    <a:pt x="210" y="712"/>
                  </a:lnTo>
                  <a:lnTo>
                    <a:pt x="205" y="705"/>
                  </a:lnTo>
                  <a:lnTo>
                    <a:pt x="203" y="698"/>
                  </a:lnTo>
                  <a:lnTo>
                    <a:pt x="198" y="691"/>
                  </a:lnTo>
                  <a:lnTo>
                    <a:pt x="196" y="684"/>
                  </a:lnTo>
                  <a:lnTo>
                    <a:pt x="191" y="672"/>
                  </a:lnTo>
                  <a:lnTo>
                    <a:pt x="187" y="665"/>
                  </a:lnTo>
                  <a:lnTo>
                    <a:pt x="182" y="654"/>
                  </a:lnTo>
                  <a:lnTo>
                    <a:pt x="180" y="647"/>
                  </a:lnTo>
                  <a:lnTo>
                    <a:pt x="175" y="635"/>
                  </a:lnTo>
                  <a:lnTo>
                    <a:pt x="171" y="624"/>
                  </a:lnTo>
                  <a:lnTo>
                    <a:pt x="164" y="612"/>
                  </a:lnTo>
                  <a:lnTo>
                    <a:pt x="159" y="603"/>
                  </a:lnTo>
                  <a:lnTo>
                    <a:pt x="155" y="589"/>
                  </a:lnTo>
                  <a:lnTo>
                    <a:pt x="150" y="580"/>
                  </a:lnTo>
                  <a:lnTo>
                    <a:pt x="145" y="568"/>
                  </a:lnTo>
                  <a:lnTo>
                    <a:pt x="141" y="557"/>
                  </a:lnTo>
                  <a:lnTo>
                    <a:pt x="136" y="543"/>
                  </a:lnTo>
                  <a:lnTo>
                    <a:pt x="129" y="532"/>
                  </a:lnTo>
                  <a:lnTo>
                    <a:pt x="124" y="520"/>
                  </a:lnTo>
                  <a:lnTo>
                    <a:pt x="120" y="506"/>
                  </a:lnTo>
                  <a:lnTo>
                    <a:pt x="115" y="492"/>
                  </a:lnTo>
                  <a:lnTo>
                    <a:pt x="111" y="481"/>
                  </a:lnTo>
                  <a:lnTo>
                    <a:pt x="106" y="469"/>
                  </a:lnTo>
                  <a:lnTo>
                    <a:pt x="101" y="455"/>
                  </a:lnTo>
                  <a:lnTo>
                    <a:pt x="97" y="441"/>
                  </a:lnTo>
                  <a:lnTo>
                    <a:pt x="90" y="430"/>
                  </a:lnTo>
                  <a:lnTo>
                    <a:pt x="85" y="416"/>
                  </a:lnTo>
                  <a:lnTo>
                    <a:pt x="81" y="405"/>
                  </a:lnTo>
                  <a:lnTo>
                    <a:pt x="74" y="391"/>
                  </a:lnTo>
                  <a:lnTo>
                    <a:pt x="71" y="379"/>
                  </a:lnTo>
                  <a:lnTo>
                    <a:pt x="67" y="365"/>
                  </a:lnTo>
                  <a:lnTo>
                    <a:pt x="62" y="354"/>
                  </a:lnTo>
                  <a:lnTo>
                    <a:pt x="55" y="340"/>
                  </a:lnTo>
                  <a:lnTo>
                    <a:pt x="53" y="328"/>
                  </a:lnTo>
                  <a:lnTo>
                    <a:pt x="48" y="317"/>
                  </a:lnTo>
                  <a:lnTo>
                    <a:pt x="44" y="308"/>
                  </a:lnTo>
                  <a:lnTo>
                    <a:pt x="39" y="294"/>
                  </a:lnTo>
                  <a:lnTo>
                    <a:pt x="34" y="284"/>
                  </a:lnTo>
                  <a:lnTo>
                    <a:pt x="32" y="273"/>
                  </a:lnTo>
                  <a:lnTo>
                    <a:pt x="30" y="264"/>
                  </a:lnTo>
                  <a:lnTo>
                    <a:pt x="25" y="252"/>
                  </a:lnTo>
                  <a:lnTo>
                    <a:pt x="21" y="243"/>
                  </a:lnTo>
                  <a:lnTo>
                    <a:pt x="18" y="236"/>
                  </a:lnTo>
                  <a:lnTo>
                    <a:pt x="16" y="227"/>
                  </a:lnTo>
                  <a:lnTo>
                    <a:pt x="11" y="217"/>
                  </a:lnTo>
                  <a:lnTo>
                    <a:pt x="9" y="211"/>
                  </a:lnTo>
                  <a:lnTo>
                    <a:pt x="7" y="204"/>
                  </a:lnTo>
                  <a:lnTo>
                    <a:pt x="7" y="197"/>
                  </a:lnTo>
                  <a:lnTo>
                    <a:pt x="2" y="185"/>
                  </a:lnTo>
                  <a:lnTo>
                    <a:pt x="2" y="176"/>
                  </a:lnTo>
                  <a:lnTo>
                    <a:pt x="0" y="169"/>
                  </a:lnTo>
                  <a:lnTo>
                    <a:pt x="2" y="167"/>
                  </a:lnTo>
                  <a:lnTo>
                    <a:pt x="4" y="155"/>
                  </a:lnTo>
                  <a:lnTo>
                    <a:pt x="9" y="151"/>
                  </a:lnTo>
                  <a:lnTo>
                    <a:pt x="18" y="148"/>
                  </a:lnTo>
                  <a:lnTo>
                    <a:pt x="27" y="153"/>
                  </a:lnTo>
                  <a:lnTo>
                    <a:pt x="32" y="153"/>
                  </a:lnTo>
                  <a:lnTo>
                    <a:pt x="39" y="160"/>
                  </a:lnTo>
                  <a:lnTo>
                    <a:pt x="44" y="164"/>
                  </a:lnTo>
                  <a:lnTo>
                    <a:pt x="48" y="174"/>
                  </a:lnTo>
                  <a:lnTo>
                    <a:pt x="53" y="183"/>
                  </a:lnTo>
                  <a:lnTo>
                    <a:pt x="60" y="194"/>
                  </a:lnTo>
                  <a:lnTo>
                    <a:pt x="60" y="201"/>
                  </a:lnTo>
                  <a:lnTo>
                    <a:pt x="64" y="208"/>
                  </a:lnTo>
                  <a:lnTo>
                    <a:pt x="67" y="217"/>
                  </a:lnTo>
                  <a:lnTo>
                    <a:pt x="69" y="224"/>
                  </a:lnTo>
                  <a:lnTo>
                    <a:pt x="71" y="231"/>
                  </a:lnTo>
                  <a:lnTo>
                    <a:pt x="74" y="243"/>
                  </a:lnTo>
                  <a:lnTo>
                    <a:pt x="78" y="254"/>
                  </a:lnTo>
                  <a:lnTo>
                    <a:pt x="83" y="271"/>
                  </a:lnTo>
                  <a:lnTo>
                    <a:pt x="85" y="275"/>
                  </a:lnTo>
                  <a:lnTo>
                    <a:pt x="88" y="282"/>
                  </a:lnTo>
                  <a:lnTo>
                    <a:pt x="88" y="291"/>
                  </a:lnTo>
                  <a:lnTo>
                    <a:pt x="92" y="301"/>
                  </a:lnTo>
                  <a:lnTo>
                    <a:pt x="97" y="308"/>
                  </a:lnTo>
                  <a:lnTo>
                    <a:pt x="99" y="317"/>
                  </a:lnTo>
                  <a:lnTo>
                    <a:pt x="104" y="326"/>
                  </a:lnTo>
                  <a:lnTo>
                    <a:pt x="106" y="335"/>
                  </a:lnTo>
                  <a:lnTo>
                    <a:pt x="111" y="344"/>
                  </a:lnTo>
                  <a:lnTo>
                    <a:pt x="113" y="354"/>
                  </a:lnTo>
                  <a:lnTo>
                    <a:pt x="115" y="363"/>
                  </a:lnTo>
                  <a:lnTo>
                    <a:pt x="120" y="372"/>
                  </a:lnTo>
                  <a:lnTo>
                    <a:pt x="122" y="381"/>
                  </a:lnTo>
                  <a:lnTo>
                    <a:pt x="127" y="393"/>
                  </a:lnTo>
                  <a:lnTo>
                    <a:pt x="131" y="405"/>
                  </a:lnTo>
                  <a:lnTo>
                    <a:pt x="136" y="414"/>
                  </a:lnTo>
                  <a:lnTo>
                    <a:pt x="138" y="423"/>
                  </a:lnTo>
                  <a:lnTo>
                    <a:pt x="143" y="435"/>
                  </a:lnTo>
                  <a:lnTo>
                    <a:pt x="148" y="444"/>
                  </a:lnTo>
                  <a:lnTo>
                    <a:pt x="152" y="455"/>
                  </a:lnTo>
                  <a:lnTo>
                    <a:pt x="157" y="465"/>
                  </a:lnTo>
                  <a:lnTo>
                    <a:pt x="159" y="476"/>
                  </a:lnTo>
                  <a:lnTo>
                    <a:pt x="164" y="488"/>
                  </a:lnTo>
                  <a:lnTo>
                    <a:pt x="168" y="499"/>
                  </a:lnTo>
                  <a:lnTo>
                    <a:pt x="171" y="508"/>
                  </a:lnTo>
                  <a:lnTo>
                    <a:pt x="175" y="520"/>
                  </a:lnTo>
                  <a:lnTo>
                    <a:pt x="180" y="529"/>
                  </a:lnTo>
                  <a:lnTo>
                    <a:pt x="185" y="541"/>
                  </a:lnTo>
                  <a:lnTo>
                    <a:pt x="187" y="548"/>
                  </a:lnTo>
                  <a:lnTo>
                    <a:pt x="191" y="559"/>
                  </a:lnTo>
                  <a:lnTo>
                    <a:pt x="196" y="568"/>
                  </a:lnTo>
                  <a:lnTo>
                    <a:pt x="201" y="580"/>
                  </a:lnTo>
                  <a:lnTo>
                    <a:pt x="203" y="587"/>
                  </a:lnTo>
                  <a:lnTo>
                    <a:pt x="205" y="599"/>
                  </a:lnTo>
                  <a:lnTo>
                    <a:pt x="210" y="605"/>
                  </a:lnTo>
                  <a:lnTo>
                    <a:pt x="215" y="615"/>
                  </a:lnTo>
                  <a:lnTo>
                    <a:pt x="217" y="624"/>
                  </a:lnTo>
                  <a:lnTo>
                    <a:pt x="221" y="633"/>
                  </a:lnTo>
                  <a:lnTo>
                    <a:pt x="224" y="640"/>
                  </a:lnTo>
                  <a:lnTo>
                    <a:pt x="228" y="649"/>
                  </a:lnTo>
                  <a:lnTo>
                    <a:pt x="233" y="663"/>
                  </a:lnTo>
                  <a:lnTo>
                    <a:pt x="238" y="677"/>
                  </a:lnTo>
                  <a:lnTo>
                    <a:pt x="245" y="686"/>
                  </a:lnTo>
                  <a:lnTo>
                    <a:pt x="249" y="698"/>
                  </a:lnTo>
                  <a:lnTo>
                    <a:pt x="254" y="705"/>
                  </a:lnTo>
                  <a:lnTo>
                    <a:pt x="256" y="714"/>
                  </a:lnTo>
                  <a:lnTo>
                    <a:pt x="261" y="719"/>
                  </a:lnTo>
                  <a:lnTo>
                    <a:pt x="263" y="723"/>
                  </a:lnTo>
                  <a:lnTo>
                    <a:pt x="265" y="726"/>
                  </a:lnTo>
                  <a:lnTo>
                    <a:pt x="272" y="732"/>
                  </a:lnTo>
                  <a:lnTo>
                    <a:pt x="279" y="739"/>
                  </a:lnTo>
                  <a:lnTo>
                    <a:pt x="288" y="749"/>
                  </a:lnTo>
                  <a:lnTo>
                    <a:pt x="298" y="760"/>
                  </a:lnTo>
                  <a:lnTo>
                    <a:pt x="309" y="769"/>
                  </a:lnTo>
                  <a:lnTo>
                    <a:pt x="321" y="781"/>
                  </a:lnTo>
                  <a:lnTo>
                    <a:pt x="332" y="792"/>
                  </a:lnTo>
                  <a:lnTo>
                    <a:pt x="342" y="802"/>
                  </a:lnTo>
                  <a:lnTo>
                    <a:pt x="351" y="811"/>
                  </a:lnTo>
                  <a:lnTo>
                    <a:pt x="360" y="818"/>
                  </a:lnTo>
                  <a:lnTo>
                    <a:pt x="369" y="825"/>
                  </a:lnTo>
                  <a:lnTo>
                    <a:pt x="381" y="829"/>
                  </a:lnTo>
                  <a:lnTo>
                    <a:pt x="383" y="823"/>
                  </a:lnTo>
                  <a:lnTo>
                    <a:pt x="381" y="816"/>
                  </a:lnTo>
                  <a:lnTo>
                    <a:pt x="379" y="806"/>
                  </a:lnTo>
                  <a:lnTo>
                    <a:pt x="374" y="795"/>
                  </a:lnTo>
                  <a:lnTo>
                    <a:pt x="369" y="781"/>
                  </a:lnTo>
                  <a:lnTo>
                    <a:pt x="365" y="772"/>
                  </a:lnTo>
                  <a:lnTo>
                    <a:pt x="360" y="762"/>
                  </a:lnTo>
                  <a:lnTo>
                    <a:pt x="358" y="753"/>
                  </a:lnTo>
                  <a:lnTo>
                    <a:pt x="353" y="744"/>
                  </a:lnTo>
                  <a:lnTo>
                    <a:pt x="351" y="735"/>
                  </a:lnTo>
                  <a:lnTo>
                    <a:pt x="346" y="723"/>
                  </a:lnTo>
                  <a:lnTo>
                    <a:pt x="342" y="712"/>
                  </a:lnTo>
                  <a:lnTo>
                    <a:pt x="337" y="702"/>
                  </a:lnTo>
                  <a:lnTo>
                    <a:pt x="332" y="686"/>
                  </a:lnTo>
                  <a:lnTo>
                    <a:pt x="325" y="675"/>
                  </a:lnTo>
                  <a:lnTo>
                    <a:pt x="321" y="663"/>
                  </a:lnTo>
                  <a:lnTo>
                    <a:pt x="316" y="649"/>
                  </a:lnTo>
                  <a:lnTo>
                    <a:pt x="309" y="635"/>
                  </a:lnTo>
                  <a:lnTo>
                    <a:pt x="305" y="622"/>
                  </a:lnTo>
                  <a:lnTo>
                    <a:pt x="298" y="608"/>
                  </a:lnTo>
                  <a:lnTo>
                    <a:pt x="293" y="594"/>
                  </a:lnTo>
                  <a:lnTo>
                    <a:pt x="286" y="580"/>
                  </a:lnTo>
                  <a:lnTo>
                    <a:pt x="282" y="566"/>
                  </a:lnTo>
                  <a:lnTo>
                    <a:pt x="275" y="550"/>
                  </a:lnTo>
                  <a:lnTo>
                    <a:pt x="270" y="536"/>
                  </a:lnTo>
                  <a:lnTo>
                    <a:pt x="263" y="520"/>
                  </a:lnTo>
                  <a:lnTo>
                    <a:pt x="256" y="506"/>
                  </a:lnTo>
                  <a:lnTo>
                    <a:pt x="249" y="490"/>
                  </a:lnTo>
                  <a:lnTo>
                    <a:pt x="247" y="476"/>
                  </a:lnTo>
                  <a:lnTo>
                    <a:pt x="238" y="460"/>
                  </a:lnTo>
                  <a:lnTo>
                    <a:pt x="233" y="446"/>
                  </a:lnTo>
                  <a:lnTo>
                    <a:pt x="226" y="430"/>
                  </a:lnTo>
                  <a:lnTo>
                    <a:pt x="221" y="414"/>
                  </a:lnTo>
                  <a:lnTo>
                    <a:pt x="215" y="400"/>
                  </a:lnTo>
                  <a:lnTo>
                    <a:pt x="208" y="386"/>
                  </a:lnTo>
                  <a:lnTo>
                    <a:pt x="201" y="370"/>
                  </a:lnTo>
                  <a:lnTo>
                    <a:pt x="196" y="356"/>
                  </a:lnTo>
                  <a:lnTo>
                    <a:pt x="189" y="342"/>
                  </a:lnTo>
                  <a:lnTo>
                    <a:pt x="182" y="328"/>
                  </a:lnTo>
                  <a:lnTo>
                    <a:pt x="178" y="314"/>
                  </a:lnTo>
                  <a:lnTo>
                    <a:pt x="173" y="301"/>
                  </a:lnTo>
                  <a:lnTo>
                    <a:pt x="168" y="289"/>
                  </a:lnTo>
                  <a:lnTo>
                    <a:pt x="164" y="275"/>
                  </a:lnTo>
                  <a:lnTo>
                    <a:pt x="159" y="264"/>
                  </a:lnTo>
                  <a:lnTo>
                    <a:pt x="155" y="252"/>
                  </a:lnTo>
                  <a:lnTo>
                    <a:pt x="150" y="238"/>
                  </a:lnTo>
                  <a:lnTo>
                    <a:pt x="145" y="227"/>
                  </a:lnTo>
                  <a:lnTo>
                    <a:pt x="141" y="217"/>
                  </a:lnTo>
                  <a:lnTo>
                    <a:pt x="138" y="206"/>
                  </a:lnTo>
                  <a:lnTo>
                    <a:pt x="134" y="197"/>
                  </a:lnTo>
                  <a:lnTo>
                    <a:pt x="129" y="187"/>
                  </a:lnTo>
                  <a:lnTo>
                    <a:pt x="127" y="178"/>
                  </a:lnTo>
                  <a:lnTo>
                    <a:pt x="124" y="171"/>
                  </a:lnTo>
                  <a:lnTo>
                    <a:pt x="122" y="162"/>
                  </a:lnTo>
                  <a:lnTo>
                    <a:pt x="120" y="155"/>
                  </a:lnTo>
                  <a:lnTo>
                    <a:pt x="118" y="148"/>
                  </a:lnTo>
                  <a:lnTo>
                    <a:pt x="118" y="146"/>
                  </a:lnTo>
                  <a:lnTo>
                    <a:pt x="115" y="137"/>
                  </a:lnTo>
                  <a:lnTo>
                    <a:pt x="118" y="132"/>
                  </a:lnTo>
                  <a:lnTo>
                    <a:pt x="118" y="125"/>
                  </a:lnTo>
                  <a:lnTo>
                    <a:pt x="118" y="118"/>
                  </a:lnTo>
                  <a:lnTo>
                    <a:pt x="120" y="114"/>
                  </a:lnTo>
                  <a:lnTo>
                    <a:pt x="122" y="114"/>
                  </a:lnTo>
                  <a:lnTo>
                    <a:pt x="127" y="114"/>
                  </a:lnTo>
                  <a:lnTo>
                    <a:pt x="136" y="125"/>
                  </a:lnTo>
                  <a:lnTo>
                    <a:pt x="138" y="130"/>
                  </a:lnTo>
                  <a:lnTo>
                    <a:pt x="145" y="139"/>
                  </a:lnTo>
                  <a:lnTo>
                    <a:pt x="150" y="148"/>
                  </a:lnTo>
                  <a:lnTo>
                    <a:pt x="159" y="162"/>
                  </a:lnTo>
                  <a:lnTo>
                    <a:pt x="161" y="169"/>
                  </a:lnTo>
                  <a:lnTo>
                    <a:pt x="166" y="178"/>
                  </a:lnTo>
                  <a:lnTo>
                    <a:pt x="171" y="185"/>
                  </a:lnTo>
                  <a:lnTo>
                    <a:pt x="175" y="194"/>
                  </a:lnTo>
                  <a:lnTo>
                    <a:pt x="180" y="204"/>
                  </a:lnTo>
                  <a:lnTo>
                    <a:pt x="187" y="213"/>
                  </a:lnTo>
                  <a:lnTo>
                    <a:pt x="191" y="222"/>
                  </a:lnTo>
                  <a:lnTo>
                    <a:pt x="201" y="234"/>
                  </a:lnTo>
                  <a:lnTo>
                    <a:pt x="205" y="243"/>
                  </a:lnTo>
                  <a:lnTo>
                    <a:pt x="215" y="257"/>
                  </a:lnTo>
                  <a:lnTo>
                    <a:pt x="217" y="264"/>
                  </a:lnTo>
                  <a:lnTo>
                    <a:pt x="221" y="271"/>
                  </a:lnTo>
                  <a:lnTo>
                    <a:pt x="224" y="280"/>
                  </a:lnTo>
                  <a:lnTo>
                    <a:pt x="228" y="289"/>
                  </a:lnTo>
                  <a:lnTo>
                    <a:pt x="233" y="296"/>
                  </a:lnTo>
                  <a:lnTo>
                    <a:pt x="238" y="305"/>
                  </a:lnTo>
                  <a:lnTo>
                    <a:pt x="242" y="314"/>
                  </a:lnTo>
                  <a:lnTo>
                    <a:pt x="247" y="326"/>
                  </a:lnTo>
                  <a:lnTo>
                    <a:pt x="249" y="335"/>
                  </a:lnTo>
                  <a:lnTo>
                    <a:pt x="254" y="347"/>
                  </a:lnTo>
                  <a:lnTo>
                    <a:pt x="258" y="356"/>
                  </a:lnTo>
                  <a:lnTo>
                    <a:pt x="263" y="370"/>
                  </a:lnTo>
                  <a:lnTo>
                    <a:pt x="268" y="379"/>
                  </a:lnTo>
                  <a:lnTo>
                    <a:pt x="272" y="391"/>
                  </a:lnTo>
                  <a:lnTo>
                    <a:pt x="277" y="402"/>
                  </a:lnTo>
                  <a:lnTo>
                    <a:pt x="282" y="414"/>
                  </a:lnTo>
                  <a:lnTo>
                    <a:pt x="286" y="428"/>
                  </a:lnTo>
                  <a:lnTo>
                    <a:pt x="291" y="439"/>
                  </a:lnTo>
                  <a:lnTo>
                    <a:pt x="295" y="453"/>
                  </a:lnTo>
                  <a:lnTo>
                    <a:pt x="300" y="465"/>
                  </a:lnTo>
                  <a:lnTo>
                    <a:pt x="305" y="478"/>
                  </a:lnTo>
                  <a:lnTo>
                    <a:pt x="309" y="490"/>
                  </a:lnTo>
                  <a:lnTo>
                    <a:pt x="314" y="504"/>
                  </a:lnTo>
                  <a:lnTo>
                    <a:pt x="321" y="515"/>
                  </a:lnTo>
                  <a:lnTo>
                    <a:pt x="325" y="529"/>
                  </a:lnTo>
                  <a:lnTo>
                    <a:pt x="328" y="543"/>
                  </a:lnTo>
                  <a:lnTo>
                    <a:pt x="335" y="555"/>
                  </a:lnTo>
                  <a:lnTo>
                    <a:pt x="339" y="568"/>
                  </a:lnTo>
                  <a:lnTo>
                    <a:pt x="344" y="580"/>
                  </a:lnTo>
                  <a:lnTo>
                    <a:pt x="349" y="594"/>
                  </a:lnTo>
                  <a:lnTo>
                    <a:pt x="353" y="605"/>
                  </a:lnTo>
                  <a:lnTo>
                    <a:pt x="358" y="619"/>
                  </a:lnTo>
                  <a:lnTo>
                    <a:pt x="362" y="631"/>
                  </a:lnTo>
                  <a:lnTo>
                    <a:pt x="367" y="642"/>
                  </a:lnTo>
                  <a:lnTo>
                    <a:pt x="372" y="654"/>
                  </a:lnTo>
                  <a:lnTo>
                    <a:pt x="376" y="665"/>
                  </a:lnTo>
                  <a:lnTo>
                    <a:pt x="379" y="677"/>
                  </a:lnTo>
                  <a:lnTo>
                    <a:pt x="383" y="686"/>
                  </a:lnTo>
                  <a:lnTo>
                    <a:pt x="388" y="698"/>
                  </a:lnTo>
                  <a:lnTo>
                    <a:pt x="392" y="709"/>
                  </a:lnTo>
                  <a:lnTo>
                    <a:pt x="397" y="719"/>
                  </a:lnTo>
                  <a:lnTo>
                    <a:pt x="399" y="730"/>
                  </a:lnTo>
                  <a:lnTo>
                    <a:pt x="404" y="739"/>
                  </a:lnTo>
                  <a:lnTo>
                    <a:pt x="409" y="751"/>
                  </a:lnTo>
                  <a:lnTo>
                    <a:pt x="411" y="760"/>
                  </a:lnTo>
                  <a:lnTo>
                    <a:pt x="415" y="767"/>
                  </a:lnTo>
                  <a:lnTo>
                    <a:pt x="418" y="776"/>
                  </a:lnTo>
                  <a:lnTo>
                    <a:pt x="422" y="786"/>
                  </a:lnTo>
                  <a:lnTo>
                    <a:pt x="425" y="792"/>
                  </a:lnTo>
                  <a:lnTo>
                    <a:pt x="429" y="799"/>
                  </a:lnTo>
                  <a:lnTo>
                    <a:pt x="432" y="806"/>
                  </a:lnTo>
                  <a:lnTo>
                    <a:pt x="436" y="813"/>
                  </a:lnTo>
                  <a:lnTo>
                    <a:pt x="441" y="823"/>
                  </a:lnTo>
                  <a:lnTo>
                    <a:pt x="448" y="832"/>
                  </a:lnTo>
                  <a:lnTo>
                    <a:pt x="450" y="836"/>
                  </a:lnTo>
                  <a:lnTo>
                    <a:pt x="457" y="841"/>
                  </a:lnTo>
                  <a:lnTo>
                    <a:pt x="459" y="843"/>
                  </a:lnTo>
                  <a:lnTo>
                    <a:pt x="464" y="846"/>
                  </a:lnTo>
                  <a:lnTo>
                    <a:pt x="471" y="846"/>
                  </a:lnTo>
                  <a:lnTo>
                    <a:pt x="480" y="850"/>
                  </a:lnTo>
                  <a:lnTo>
                    <a:pt x="489" y="850"/>
                  </a:lnTo>
                  <a:lnTo>
                    <a:pt x="499" y="853"/>
                  </a:lnTo>
                  <a:lnTo>
                    <a:pt x="508" y="853"/>
                  </a:lnTo>
                  <a:lnTo>
                    <a:pt x="522" y="855"/>
                  </a:lnTo>
                  <a:lnTo>
                    <a:pt x="533" y="855"/>
                  </a:lnTo>
                  <a:lnTo>
                    <a:pt x="545" y="855"/>
                  </a:lnTo>
                  <a:lnTo>
                    <a:pt x="559" y="855"/>
                  </a:lnTo>
                  <a:lnTo>
                    <a:pt x="575" y="857"/>
                  </a:lnTo>
                  <a:lnTo>
                    <a:pt x="586" y="857"/>
                  </a:lnTo>
                  <a:lnTo>
                    <a:pt x="603" y="857"/>
                  </a:lnTo>
                  <a:lnTo>
                    <a:pt x="609" y="857"/>
                  </a:lnTo>
                  <a:lnTo>
                    <a:pt x="619" y="857"/>
                  </a:lnTo>
                  <a:lnTo>
                    <a:pt x="626" y="857"/>
                  </a:lnTo>
                  <a:lnTo>
                    <a:pt x="633" y="857"/>
                  </a:lnTo>
                  <a:lnTo>
                    <a:pt x="646" y="855"/>
                  </a:lnTo>
                  <a:lnTo>
                    <a:pt x="660" y="853"/>
                  </a:lnTo>
                  <a:lnTo>
                    <a:pt x="674" y="853"/>
                  </a:lnTo>
                  <a:lnTo>
                    <a:pt x="688" y="853"/>
                  </a:lnTo>
                  <a:lnTo>
                    <a:pt x="700" y="850"/>
                  </a:lnTo>
                  <a:lnTo>
                    <a:pt x="713" y="848"/>
                  </a:lnTo>
                  <a:lnTo>
                    <a:pt x="725" y="846"/>
                  </a:lnTo>
                  <a:lnTo>
                    <a:pt x="739" y="846"/>
                  </a:lnTo>
                  <a:lnTo>
                    <a:pt x="748" y="841"/>
                  </a:lnTo>
                  <a:lnTo>
                    <a:pt x="757" y="839"/>
                  </a:lnTo>
                  <a:lnTo>
                    <a:pt x="764" y="836"/>
                  </a:lnTo>
                  <a:lnTo>
                    <a:pt x="771" y="834"/>
                  </a:lnTo>
                  <a:lnTo>
                    <a:pt x="783" y="827"/>
                  </a:lnTo>
                  <a:lnTo>
                    <a:pt x="790" y="823"/>
                  </a:lnTo>
                  <a:lnTo>
                    <a:pt x="787" y="816"/>
                  </a:lnTo>
                  <a:lnTo>
                    <a:pt x="785" y="806"/>
                  </a:lnTo>
                  <a:lnTo>
                    <a:pt x="780" y="795"/>
                  </a:lnTo>
                  <a:lnTo>
                    <a:pt x="771" y="781"/>
                  </a:lnTo>
                  <a:lnTo>
                    <a:pt x="767" y="769"/>
                  </a:lnTo>
                  <a:lnTo>
                    <a:pt x="762" y="762"/>
                  </a:lnTo>
                  <a:lnTo>
                    <a:pt x="757" y="753"/>
                  </a:lnTo>
                  <a:lnTo>
                    <a:pt x="753" y="742"/>
                  </a:lnTo>
                  <a:lnTo>
                    <a:pt x="746" y="730"/>
                  </a:lnTo>
                  <a:lnTo>
                    <a:pt x="741" y="719"/>
                  </a:lnTo>
                  <a:lnTo>
                    <a:pt x="734" y="709"/>
                  </a:lnTo>
                  <a:lnTo>
                    <a:pt x="730" y="698"/>
                  </a:lnTo>
                  <a:lnTo>
                    <a:pt x="720" y="684"/>
                  </a:lnTo>
                  <a:lnTo>
                    <a:pt x="711" y="670"/>
                  </a:lnTo>
                  <a:lnTo>
                    <a:pt x="704" y="656"/>
                  </a:lnTo>
                  <a:lnTo>
                    <a:pt x="697" y="645"/>
                  </a:lnTo>
                  <a:lnTo>
                    <a:pt x="688" y="629"/>
                  </a:lnTo>
                  <a:lnTo>
                    <a:pt x="679" y="615"/>
                  </a:lnTo>
                  <a:lnTo>
                    <a:pt x="672" y="601"/>
                  </a:lnTo>
                  <a:lnTo>
                    <a:pt x="663" y="587"/>
                  </a:lnTo>
                  <a:lnTo>
                    <a:pt x="653" y="571"/>
                  </a:lnTo>
                  <a:lnTo>
                    <a:pt x="644" y="555"/>
                  </a:lnTo>
                  <a:lnTo>
                    <a:pt x="633" y="541"/>
                  </a:lnTo>
                  <a:lnTo>
                    <a:pt x="626" y="525"/>
                  </a:lnTo>
                  <a:lnTo>
                    <a:pt x="614" y="508"/>
                  </a:lnTo>
                  <a:lnTo>
                    <a:pt x="607" y="492"/>
                  </a:lnTo>
                  <a:lnTo>
                    <a:pt x="598" y="478"/>
                  </a:lnTo>
                  <a:lnTo>
                    <a:pt x="589" y="462"/>
                  </a:lnTo>
                  <a:lnTo>
                    <a:pt x="577" y="446"/>
                  </a:lnTo>
                  <a:lnTo>
                    <a:pt x="568" y="430"/>
                  </a:lnTo>
                  <a:lnTo>
                    <a:pt x="556" y="414"/>
                  </a:lnTo>
                  <a:lnTo>
                    <a:pt x="547" y="398"/>
                  </a:lnTo>
                  <a:lnTo>
                    <a:pt x="538" y="381"/>
                  </a:lnTo>
                  <a:lnTo>
                    <a:pt x="529" y="365"/>
                  </a:lnTo>
                  <a:lnTo>
                    <a:pt x="517" y="349"/>
                  </a:lnTo>
                  <a:lnTo>
                    <a:pt x="510" y="335"/>
                  </a:lnTo>
                  <a:lnTo>
                    <a:pt x="501" y="319"/>
                  </a:lnTo>
                  <a:lnTo>
                    <a:pt x="489" y="305"/>
                  </a:lnTo>
                  <a:lnTo>
                    <a:pt x="480" y="289"/>
                  </a:lnTo>
                  <a:lnTo>
                    <a:pt x="471" y="275"/>
                  </a:lnTo>
                  <a:lnTo>
                    <a:pt x="464" y="261"/>
                  </a:lnTo>
                  <a:lnTo>
                    <a:pt x="455" y="248"/>
                  </a:lnTo>
                  <a:lnTo>
                    <a:pt x="448" y="236"/>
                  </a:lnTo>
                  <a:lnTo>
                    <a:pt x="439" y="222"/>
                  </a:lnTo>
                  <a:lnTo>
                    <a:pt x="432" y="211"/>
                  </a:lnTo>
                  <a:lnTo>
                    <a:pt x="422" y="197"/>
                  </a:lnTo>
                  <a:lnTo>
                    <a:pt x="415" y="185"/>
                  </a:lnTo>
                  <a:lnTo>
                    <a:pt x="411" y="174"/>
                  </a:lnTo>
                  <a:lnTo>
                    <a:pt x="402" y="162"/>
                  </a:lnTo>
                  <a:lnTo>
                    <a:pt x="397" y="153"/>
                  </a:lnTo>
                  <a:lnTo>
                    <a:pt x="390" y="144"/>
                  </a:lnTo>
                  <a:lnTo>
                    <a:pt x="385" y="134"/>
                  </a:lnTo>
                  <a:lnTo>
                    <a:pt x="381" y="127"/>
                  </a:lnTo>
                  <a:lnTo>
                    <a:pt x="374" y="118"/>
                  </a:lnTo>
                  <a:lnTo>
                    <a:pt x="372" y="111"/>
                  </a:lnTo>
                  <a:lnTo>
                    <a:pt x="367" y="107"/>
                  </a:lnTo>
                  <a:lnTo>
                    <a:pt x="360" y="95"/>
                  </a:lnTo>
                  <a:lnTo>
                    <a:pt x="358" y="90"/>
                  </a:lnTo>
                  <a:lnTo>
                    <a:pt x="351" y="77"/>
                  </a:lnTo>
                  <a:lnTo>
                    <a:pt x="349" y="65"/>
                  </a:lnTo>
                  <a:lnTo>
                    <a:pt x="344" y="56"/>
                  </a:lnTo>
                  <a:lnTo>
                    <a:pt x="342" y="44"/>
                  </a:lnTo>
                  <a:lnTo>
                    <a:pt x="342" y="35"/>
                  </a:lnTo>
                  <a:lnTo>
                    <a:pt x="342" y="26"/>
                  </a:lnTo>
                  <a:lnTo>
                    <a:pt x="342" y="17"/>
                  </a:lnTo>
                  <a:lnTo>
                    <a:pt x="346" y="12"/>
                  </a:lnTo>
                  <a:lnTo>
                    <a:pt x="351" y="3"/>
                  </a:lnTo>
                  <a:lnTo>
                    <a:pt x="358" y="0"/>
                  </a:lnTo>
                  <a:lnTo>
                    <a:pt x="362" y="0"/>
                  </a:lnTo>
                  <a:lnTo>
                    <a:pt x="367" y="5"/>
                  </a:lnTo>
                  <a:lnTo>
                    <a:pt x="372" y="12"/>
                  </a:lnTo>
                  <a:lnTo>
                    <a:pt x="379" y="21"/>
                  </a:lnTo>
                  <a:lnTo>
                    <a:pt x="379" y="21"/>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9"/>
            <p:cNvSpPr>
              <a:spLocks/>
            </p:cNvSpPr>
            <p:nvPr/>
          </p:nvSpPr>
          <p:spPr bwMode="auto">
            <a:xfrm>
              <a:off x="3312196" y="4060685"/>
              <a:ext cx="1441964" cy="1981741"/>
            </a:xfrm>
            <a:custGeom>
              <a:avLst/>
              <a:gdLst>
                <a:gd name="T0" fmla="*/ 730 w 755"/>
                <a:gd name="T1" fmla="*/ 189 h 933"/>
                <a:gd name="T2" fmla="*/ 691 w 755"/>
                <a:gd name="T3" fmla="*/ 291 h 933"/>
                <a:gd name="T4" fmla="*/ 640 w 755"/>
                <a:gd name="T5" fmla="*/ 422 h 933"/>
                <a:gd name="T6" fmla="*/ 587 w 755"/>
                <a:gd name="T7" fmla="*/ 565 h 933"/>
                <a:gd name="T8" fmla="*/ 531 w 755"/>
                <a:gd name="T9" fmla="*/ 702 h 933"/>
                <a:gd name="T10" fmla="*/ 483 w 755"/>
                <a:gd name="T11" fmla="*/ 822 h 933"/>
                <a:gd name="T12" fmla="*/ 444 w 755"/>
                <a:gd name="T13" fmla="*/ 907 h 933"/>
                <a:gd name="T14" fmla="*/ 398 w 755"/>
                <a:gd name="T15" fmla="*/ 933 h 933"/>
                <a:gd name="T16" fmla="*/ 298 w 755"/>
                <a:gd name="T17" fmla="*/ 926 h 933"/>
                <a:gd name="T18" fmla="*/ 185 w 755"/>
                <a:gd name="T19" fmla="*/ 912 h 933"/>
                <a:gd name="T20" fmla="*/ 97 w 755"/>
                <a:gd name="T21" fmla="*/ 891 h 933"/>
                <a:gd name="T22" fmla="*/ 37 w 755"/>
                <a:gd name="T23" fmla="*/ 815 h 933"/>
                <a:gd name="T24" fmla="*/ 0 w 755"/>
                <a:gd name="T25" fmla="*/ 720 h 933"/>
                <a:gd name="T26" fmla="*/ 35 w 755"/>
                <a:gd name="T27" fmla="*/ 646 h 933"/>
                <a:gd name="T28" fmla="*/ 88 w 755"/>
                <a:gd name="T29" fmla="*/ 549 h 933"/>
                <a:gd name="T30" fmla="*/ 155 w 755"/>
                <a:gd name="T31" fmla="*/ 431 h 933"/>
                <a:gd name="T32" fmla="*/ 227 w 755"/>
                <a:gd name="T33" fmla="*/ 307 h 933"/>
                <a:gd name="T34" fmla="*/ 298 w 755"/>
                <a:gd name="T35" fmla="*/ 184 h 933"/>
                <a:gd name="T36" fmla="*/ 356 w 755"/>
                <a:gd name="T37" fmla="*/ 87 h 933"/>
                <a:gd name="T38" fmla="*/ 404 w 755"/>
                <a:gd name="T39" fmla="*/ 13 h 933"/>
                <a:gd name="T40" fmla="*/ 430 w 755"/>
                <a:gd name="T41" fmla="*/ 20 h 933"/>
                <a:gd name="T42" fmla="*/ 400 w 755"/>
                <a:gd name="T43" fmla="*/ 90 h 933"/>
                <a:gd name="T44" fmla="*/ 365 w 755"/>
                <a:gd name="T45" fmla="*/ 157 h 933"/>
                <a:gd name="T46" fmla="*/ 312 w 755"/>
                <a:gd name="T47" fmla="*/ 249 h 933"/>
                <a:gd name="T48" fmla="*/ 252 w 755"/>
                <a:gd name="T49" fmla="*/ 355 h 933"/>
                <a:gd name="T50" fmla="*/ 190 w 755"/>
                <a:gd name="T51" fmla="*/ 461 h 933"/>
                <a:gd name="T52" fmla="*/ 132 w 755"/>
                <a:gd name="T53" fmla="*/ 563 h 933"/>
                <a:gd name="T54" fmla="*/ 88 w 755"/>
                <a:gd name="T55" fmla="*/ 646 h 933"/>
                <a:gd name="T56" fmla="*/ 60 w 755"/>
                <a:gd name="T57" fmla="*/ 713 h 933"/>
                <a:gd name="T58" fmla="*/ 70 w 755"/>
                <a:gd name="T59" fmla="*/ 782 h 933"/>
                <a:gd name="T60" fmla="*/ 113 w 755"/>
                <a:gd name="T61" fmla="*/ 769 h 933"/>
                <a:gd name="T62" fmla="*/ 150 w 755"/>
                <a:gd name="T63" fmla="*/ 699 h 933"/>
                <a:gd name="T64" fmla="*/ 204 w 755"/>
                <a:gd name="T65" fmla="*/ 595 h 933"/>
                <a:gd name="T66" fmla="*/ 268 w 755"/>
                <a:gd name="T67" fmla="*/ 473 h 933"/>
                <a:gd name="T68" fmla="*/ 333 w 755"/>
                <a:gd name="T69" fmla="*/ 339 h 933"/>
                <a:gd name="T70" fmla="*/ 398 w 755"/>
                <a:gd name="T71" fmla="*/ 219 h 933"/>
                <a:gd name="T72" fmla="*/ 451 w 755"/>
                <a:gd name="T73" fmla="*/ 122 h 933"/>
                <a:gd name="T74" fmla="*/ 501 w 755"/>
                <a:gd name="T75" fmla="*/ 57 h 933"/>
                <a:gd name="T76" fmla="*/ 522 w 755"/>
                <a:gd name="T77" fmla="*/ 106 h 933"/>
                <a:gd name="T78" fmla="*/ 485 w 755"/>
                <a:gd name="T79" fmla="*/ 177 h 933"/>
                <a:gd name="T80" fmla="*/ 446 w 755"/>
                <a:gd name="T81" fmla="*/ 242 h 933"/>
                <a:gd name="T82" fmla="*/ 393 w 755"/>
                <a:gd name="T83" fmla="*/ 337 h 933"/>
                <a:gd name="T84" fmla="*/ 335 w 755"/>
                <a:gd name="T85" fmla="*/ 448 h 933"/>
                <a:gd name="T86" fmla="*/ 280 w 755"/>
                <a:gd name="T87" fmla="*/ 561 h 933"/>
                <a:gd name="T88" fmla="*/ 224 w 755"/>
                <a:gd name="T89" fmla="*/ 667 h 933"/>
                <a:gd name="T90" fmla="*/ 185 w 755"/>
                <a:gd name="T91" fmla="*/ 755 h 933"/>
                <a:gd name="T92" fmla="*/ 164 w 755"/>
                <a:gd name="T93" fmla="*/ 824 h 933"/>
                <a:gd name="T94" fmla="*/ 217 w 755"/>
                <a:gd name="T95" fmla="*/ 856 h 933"/>
                <a:gd name="T96" fmla="*/ 301 w 755"/>
                <a:gd name="T97" fmla="*/ 875 h 933"/>
                <a:gd name="T98" fmla="*/ 377 w 755"/>
                <a:gd name="T99" fmla="*/ 875 h 933"/>
                <a:gd name="T100" fmla="*/ 425 w 755"/>
                <a:gd name="T101" fmla="*/ 829 h 933"/>
                <a:gd name="T102" fmla="*/ 458 w 755"/>
                <a:gd name="T103" fmla="*/ 752 h 933"/>
                <a:gd name="T104" fmla="*/ 501 w 755"/>
                <a:gd name="T105" fmla="*/ 644 h 933"/>
                <a:gd name="T106" fmla="*/ 550 w 755"/>
                <a:gd name="T107" fmla="*/ 519 h 933"/>
                <a:gd name="T108" fmla="*/ 598 w 755"/>
                <a:gd name="T109" fmla="*/ 392 h 933"/>
                <a:gd name="T110" fmla="*/ 645 w 755"/>
                <a:gd name="T111" fmla="*/ 274 h 933"/>
                <a:gd name="T112" fmla="*/ 682 w 755"/>
                <a:gd name="T113" fmla="*/ 187 h 933"/>
                <a:gd name="T114" fmla="*/ 709 w 755"/>
                <a:gd name="T115" fmla="*/ 131 h 933"/>
                <a:gd name="T116" fmla="*/ 753 w 755"/>
                <a:gd name="T117" fmla="*/ 13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5" h="933">
                  <a:moveTo>
                    <a:pt x="753" y="131"/>
                  </a:moveTo>
                  <a:lnTo>
                    <a:pt x="749" y="138"/>
                  </a:lnTo>
                  <a:lnTo>
                    <a:pt x="744" y="150"/>
                  </a:lnTo>
                  <a:lnTo>
                    <a:pt x="742" y="154"/>
                  </a:lnTo>
                  <a:lnTo>
                    <a:pt x="739" y="164"/>
                  </a:lnTo>
                  <a:lnTo>
                    <a:pt x="737" y="170"/>
                  </a:lnTo>
                  <a:lnTo>
                    <a:pt x="732" y="182"/>
                  </a:lnTo>
                  <a:lnTo>
                    <a:pt x="730" y="189"/>
                  </a:lnTo>
                  <a:lnTo>
                    <a:pt x="725" y="200"/>
                  </a:lnTo>
                  <a:lnTo>
                    <a:pt x="721" y="212"/>
                  </a:lnTo>
                  <a:lnTo>
                    <a:pt x="716" y="226"/>
                  </a:lnTo>
                  <a:lnTo>
                    <a:pt x="712" y="235"/>
                  </a:lnTo>
                  <a:lnTo>
                    <a:pt x="707" y="249"/>
                  </a:lnTo>
                  <a:lnTo>
                    <a:pt x="700" y="263"/>
                  </a:lnTo>
                  <a:lnTo>
                    <a:pt x="698" y="279"/>
                  </a:lnTo>
                  <a:lnTo>
                    <a:pt x="691" y="291"/>
                  </a:lnTo>
                  <a:lnTo>
                    <a:pt x="684" y="307"/>
                  </a:lnTo>
                  <a:lnTo>
                    <a:pt x="677" y="323"/>
                  </a:lnTo>
                  <a:lnTo>
                    <a:pt x="672" y="339"/>
                  </a:lnTo>
                  <a:lnTo>
                    <a:pt x="665" y="355"/>
                  </a:lnTo>
                  <a:lnTo>
                    <a:pt x="658" y="371"/>
                  </a:lnTo>
                  <a:lnTo>
                    <a:pt x="654" y="388"/>
                  </a:lnTo>
                  <a:lnTo>
                    <a:pt x="647" y="406"/>
                  </a:lnTo>
                  <a:lnTo>
                    <a:pt x="640" y="422"/>
                  </a:lnTo>
                  <a:lnTo>
                    <a:pt x="633" y="441"/>
                  </a:lnTo>
                  <a:lnTo>
                    <a:pt x="626" y="457"/>
                  </a:lnTo>
                  <a:lnTo>
                    <a:pt x="622" y="475"/>
                  </a:lnTo>
                  <a:lnTo>
                    <a:pt x="615" y="491"/>
                  </a:lnTo>
                  <a:lnTo>
                    <a:pt x="608" y="512"/>
                  </a:lnTo>
                  <a:lnTo>
                    <a:pt x="601" y="528"/>
                  </a:lnTo>
                  <a:lnTo>
                    <a:pt x="594" y="549"/>
                  </a:lnTo>
                  <a:lnTo>
                    <a:pt x="587" y="565"/>
                  </a:lnTo>
                  <a:lnTo>
                    <a:pt x="580" y="584"/>
                  </a:lnTo>
                  <a:lnTo>
                    <a:pt x="573" y="600"/>
                  </a:lnTo>
                  <a:lnTo>
                    <a:pt x="566" y="618"/>
                  </a:lnTo>
                  <a:lnTo>
                    <a:pt x="557" y="635"/>
                  </a:lnTo>
                  <a:lnTo>
                    <a:pt x="550" y="653"/>
                  </a:lnTo>
                  <a:lnTo>
                    <a:pt x="543" y="669"/>
                  </a:lnTo>
                  <a:lnTo>
                    <a:pt x="538" y="688"/>
                  </a:lnTo>
                  <a:lnTo>
                    <a:pt x="531" y="702"/>
                  </a:lnTo>
                  <a:lnTo>
                    <a:pt x="527" y="720"/>
                  </a:lnTo>
                  <a:lnTo>
                    <a:pt x="518" y="736"/>
                  </a:lnTo>
                  <a:lnTo>
                    <a:pt x="513" y="750"/>
                  </a:lnTo>
                  <a:lnTo>
                    <a:pt x="506" y="764"/>
                  </a:lnTo>
                  <a:lnTo>
                    <a:pt x="501" y="780"/>
                  </a:lnTo>
                  <a:lnTo>
                    <a:pt x="495" y="794"/>
                  </a:lnTo>
                  <a:lnTo>
                    <a:pt x="490" y="810"/>
                  </a:lnTo>
                  <a:lnTo>
                    <a:pt x="483" y="822"/>
                  </a:lnTo>
                  <a:lnTo>
                    <a:pt x="476" y="833"/>
                  </a:lnTo>
                  <a:lnTo>
                    <a:pt x="471" y="845"/>
                  </a:lnTo>
                  <a:lnTo>
                    <a:pt x="469" y="856"/>
                  </a:lnTo>
                  <a:lnTo>
                    <a:pt x="462" y="868"/>
                  </a:lnTo>
                  <a:lnTo>
                    <a:pt x="458" y="877"/>
                  </a:lnTo>
                  <a:lnTo>
                    <a:pt x="453" y="886"/>
                  </a:lnTo>
                  <a:lnTo>
                    <a:pt x="451" y="896"/>
                  </a:lnTo>
                  <a:lnTo>
                    <a:pt x="444" y="907"/>
                  </a:lnTo>
                  <a:lnTo>
                    <a:pt x="437" y="921"/>
                  </a:lnTo>
                  <a:lnTo>
                    <a:pt x="432" y="928"/>
                  </a:lnTo>
                  <a:lnTo>
                    <a:pt x="430" y="933"/>
                  </a:lnTo>
                  <a:lnTo>
                    <a:pt x="425" y="933"/>
                  </a:lnTo>
                  <a:lnTo>
                    <a:pt x="421" y="933"/>
                  </a:lnTo>
                  <a:lnTo>
                    <a:pt x="414" y="933"/>
                  </a:lnTo>
                  <a:lnTo>
                    <a:pt x="407" y="933"/>
                  </a:lnTo>
                  <a:lnTo>
                    <a:pt x="398" y="933"/>
                  </a:lnTo>
                  <a:lnTo>
                    <a:pt x="388" y="933"/>
                  </a:lnTo>
                  <a:lnTo>
                    <a:pt x="377" y="933"/>
                  </a:lnTo>
                  <a:lnTo>
                    <a:pt x="367" y="933"/>
                  </a:lnTo>
                  <a:lnTo>
                    <a:pt x="354" y="933"/>
                  </a:lnTo>
                  <a:lnTo>
                    <a:pt x="340" y="930"/>
                  </a:lnTo>
                  <a:lnTo>
                    <a:pt x="326" y="930"/>
                  </a:lnTo>
                  <a:lnTo>
                    <a:pt x="314" y="930"/>
                  </a:lnTo>
                  <a:lnTo>
                    <a:pt x="298" y="926"/>
                  </a:lnTo>
                  <a:lnTo>
                    <a:pt x="287" y="926"/>
                  </a:lnTo>
                  <a:lnTo>
                    <a:pt x="270" y="923"/>
                  </a:lnTo>
                  <a:lnTo>
                    <a:pt x="257" y="923"/>
                  </a:lnTo>
                  <a:lnTo>
                    <a:pt x="243" y="921"/>
                  </a:lnTo>
                  <a:lnTo>
                    <a:pt x="229" y="919"/>
                  </a:lnTo>
                  <a:lnTo>
                    <a:pt x="213" y="916"/>
                  </a:lnTo>
                  <a:lnTo>
                    <a:pt x="199" y="914"/>
                  </a:lnTo>
                  <a:lnTo>
                    <a:pt x="185" y="912"/>
                  </a:lnTo>
                  <a:lnTo>
                    <a:pt x="171" y="912"/>
                  </a:lnTo>
                  <a:lnTo>
                    <a:pt x="160" y="907"/>
                  </a:lnTo>
                  <a:lnTo>
                    <a:pt x="148" y="907"/>
                  </a:lnTo>
                  <a:lnTo>
                    <a:pt x="137" y="903"/>
                  </a:lnTo>
                  <a:lnTo>
                    <a:pt x="125" y="900"/>
                  </a:lnTo>
                  <a:lnTo>
                    <a:pt x="116" y="898"/>
                  </a:lnTo>
                  <a:lnTo>
                    <a:pt x="109" y="898"/>
                  </a:lnTo>
                  <a:lnTo>
                    <a:pt x="97" y="891"/>
                  </a:lnTo>
                  <a:lnTo>
                    <a:pt x="88" y="886"/>
                  </a:lnTo>
                  <a:lnTo>
                    <a:pt x="81" y="879"/>
                  </a:lnTo>
                  <a:lnTo>
                    <a:pt x="76" y="872"/>
                  </a:lnTo>
                  <a:lnTo>
                    <a:pt x="67" y="861"/>
                  </a:lnTo>
                  <a:lnTo>
                    <a:pt x="60" y="852"/>
                  </a:lnTo>
                  <a:lnTo>
                    <a:pt x="53" y="840"/>
                  </a:lnTo>
                  <a:lnTo>
                    <a:pt x="46" y="829"/>
                  </a:lnTo>
                  <a:lnTo>
                    <a:pt x="37" y="815"/>
                  </a:lnTo>
                  <a:lnTo>
                    <a:pt x="30" y="803"/>
                  </a:lnTo>
                  <a:lnTo>
                    <a:pt x="21" y="789"/>
                  </a:lnTo>
                  <a:lnTo>
                    <a:pt x="16" y="775"/>
                  </a:lnTo>
                  <a:lnTo>
                    <a:pt x="10" y="762"/>
                  </a:lnTo>
                  <a:lnTo>
                    <a:pt x="7" y="750"/>
                  </a:lnTo>
                  <a:lnTo>
                    <a:pt x="3" y="739"/>
                  </a:lnTo>
                  <a:lnTo>
                    <a:pt x="0" y="729"/>
                  </a:lnTo>
                  <a:lnTo>
                    <a:pt x="0" y="720"/>
                  </a:lnTo>
                  <a:lnTo>
                    <a:pt x="3" y="713"/>
                  </a:lnTo>
                  <a:lnTo>
                    <a:pt x="3" y="706"/>
                  </a:lnTo>
                  <a:lnTo>
                    <a:pt x="7" y="699"/>
                  </a:lnTo>
                  <a:lnTo>
                    <a:pt x="14" y="685"/>
                  </a:lnTo>
                  <a:lnTo>
                    <a:pt x="21" y="674"/>
                  </a:lnTo>
                  <a:lnTo>
                    <a:pt x="26" y="662"/>
                  </a:lnTo>
                  <a:lnTo>
                    <a:pt x="30" y="655"/>
                  </a:lnTo>
                  <a:lnTo>
                    <a:pt x="35" y="646"/>
                  </a:lnTo>
                  <a:lnTo>
                    <a:pt x="42" y="635"/>
                  </a:lnTo>
                  <a:lnTo>
                    <a:pt x="46" y="623"/>
                  </a:lnTo>
                  <a:lnTo>
                    <a:pt x="53" y="614"/>
                  </a:lnTo>
                  <a:lnTo>
                    <a:pt x="58" y="602"/>
                  </a:lnTo>
                  <a:lnTo>
                    <a:pt x="67" y="591"/>
                  </a:lnTo>
                  <a:lnTo>
                    <a:pt x="72" y="577"/>
                  </a:lnTo>
                  <a:lnTo>
                    <a:pt x="79" y="563"/>
                  </a:lnTo>
                  <a:lnTo>
                    <a:pt x="88" y="549"/>
                  </a:lnTo>
                  <a:lnTo>
                    <a:pt x="97" y="535"/>
                  </a:lnTo>
                  <a:lnTo>
                    <a:pt x="104" y="519"/>
                  </a:lnTo>
                  <a:lnTo>
                    <a:pt x="111" y="505"/>
                  </a:lnTo>
                  <a:lnTo>
                    <a:pt x="120" y="491"/>
                  </a:lnTo>
                  <a:lnTo>
                    <a:pt x="130" y="478"/>
                  </a:lnTo>
                  <a:lnTo>
                    <a:pt x="139" y="461"/>
                  </a:lnTo>
                  <a:lnTo>
                    <a:pt x="146" y="448"/>
                  </a:lnTo>
                  <a:lnTo>
                    <a:pt x="155" y="431"/>
                  </a:lnTo>
                  <a:lnTo>
                    <a:pt x="164" y="415"/>
                  </a:lnTo>
                  <a:lnTo>
                    <a:pt x="171" y="401"/>
                  </a:lnTo>
                  <a:lnTo>
                    <a:pt x="183" y="385"/>
                  </a:lnTo>
                  <a:lnTo>
                    <a:pt x="192" y="369"/>
                  </a:lnTo>
                  <a:lnTo>
                    <a:pt x="201" y="355"/>
                  </a:lnTo>
                  <a:lnTo>
                    <a:pt x="210" y="337"/>
                  </a:lnTo>
                  <a:lnTo>
                    <a:pt x="217" y="323"/>
                  </a:lnTo>
                  <a:lnTo>
                    <a:pt x="227" y="307"/>
                  </a:lnTo>
                  <a:lnTo>
                    <a:pt x="236" y="291"/>
                  </a:lnTo>
                  <a:lnTo>
                    <a:pt x="245" y="274"/>
                  </a:lnTo>
                  <a:lnTo>
                    <a:pt x="254" y="258"/>
                  </a:lnTo>
                  <a:lnTo>
                    <a:pt x="264" y="242"/>
                  </a:lnTo>
                  <a:lnTo>
                    <a:pt x="273" y="228"/>
                  </a:lnTo>
                  <a:lnTo>
                    <a:pt x="282" y="214"/>
                  </a:lnTo>
                  <a:lnTo>
                    <a:pt x="289" y="200"/>
                  </a:lnTo>
                  <a:lnTo>
                    <a:pt x="298" y="184"/>
                  </a:lnTo>
                  <a:lnTo>
                    <a:pt x="307" y="170"/>
                  </a:lnTo>
                  <a:lnTo>
                    <a:pt x="314" y="159"/>
                  </a:lnTo>
                  <a:lnTo>
                    <a:pt x="321" y="145"/>
                  </a:lnTo>
                  <a:lnTo>
                    <a:pt x="328" y="134"/>
                  </a:lnTo>
                  <a:lnTo>
                    <a:pt x="337" y="122"/>
                  </a:lnTo>
                  <a:lnTo>
                    <a:pt x="342" y="110"/>
                  </a:lnTo>
                  <a:lnTo>
                    <a:pt x="351" y="99"/>
                  </a:lnTo>
                  <a:lnTo>
                    <a:pt x="356" y="87"/>
                  </a:lnTo>
                  <a:lnTo>
                    <a:pt x="363" y="78"/>
                  </a:lnTo>
                  <a:lnTo>
                    <a:pt x="367" y="67"/>
                  </a:lnTo>
                  <a:lnTo>
                    <a:pt x="374" y="60"/>
                  </a:lnTo>
                  <a:lnTo>
                    <a:pt x="379" y="50"/>
                  </a:lnTo>
                  <a:lnTo>
                    <a:pt x="384" y="43"/>
                  </a:lnTo>
                  <a:lnTo>
                    <a:pt x="391" y="30"/>
                  </a:lnTo>
                  <a:lnTo>
                    <a:pt x="400" y="20"/>
                  </a:lnTo>
                  <a:lnTo>
                    <a:pt x="404" y="13"/>
                  </a:lnTo>
                  <a:lnTo>
                    <a:pt x="407" y="13"/>
                  </a:lnTo>
                  <a:lnTo>
                    <a:pt x="414" y="7"/>
                  </a:lnTo>
                  <a:lnTo>
                    <a:pt x="421" y="2"/>
                  </a:lnTo>
                  <a:lnTo>
                    <a:pt x="425" y="0"/>
                  </a:lnTo>
                  <a:lnTo>
                    <a:pt x="432" y="2"/>
                  </a:lnTo>
                  <a:lnTo>
                    <a:pt x="432" y="7"/>
                  </a:lnTo>
                  <a:lnTo>
                    <a:pt x="430" y="13"/>
                  </a:lnTo>
                  <a:lnTo>
                    <a:pt x="430" y="20"/>
                  </a:lnTo>
                  <a:lnTo>
                    <a:pt x="428" y="27"/>
                  </a:lnTo>
                  <a:lnTo>
                    <a:pt x="425" y="41"/>
                  </a:lnTo>
                  <a:lnTo>
                    <a:pt x="421" y="46"/>
                  </a:lnTo>
                  <a:lnTo>
                    <a:pt x="418" y="53"/>
                  </a:lnTo>
                  <a:lnTo>
                    <a:pt x="416" y="62"/>
                  </a:lnTo>
                  <a:lnTo>
                    <a:pt x="414" y="71"/>
                  </a:lnTo>
                  <a:lnTo>
                    <a:pt x="407" y="78"/>
                  </a:lnTo>
                  <a:lnTo>
                    <a:pt x="400" y="90"/>
                  </a:lnTo>
                  <a:lnTo>
                    <a:pt x="398" y="97"/>
                  </a:lnTo>
                  <a:lnTo>
                    <a:pt x="393" y="103"/>
                  </a:lnTo>
                  <a:lnTo>
                    <a:pt x="388" y="113"/>
                  </a:lnTo>
                  <a:lnTo>
                    <a:pt x="386" y="122"/>
                  </a:lnTo>
                  <a:lnTo>
                    <a:pt x="379" y="129"/>
                  </a:lnTo>
                  <a:lnTo>
                    <a:pt x="374" y="138"/>
                  </a:lnTo>
                  <a:lnTo>
                    <a:pt x="367" y="145"/>
                  </a:lnTo>
                  <a:lnTo>
                    <a:pt x="365" y="157"/>
                  </a:lnTo>
                  <a:lnTo>
                    <a:pt x="358" y="166"/>
                  </a:lnTo>
                  <a:lnTo>
                    <a:pt x="351" y="177"/>
                  </a:lnTo>
                  <a:lnTo>
                    <a:pt x="347" y="189"/>
                  </a:lnTo>
                  <a:lnTo>
                    <a:pt x="340" y="200"/>
                  </a:lnTo>
                  <a:lnTo>
                    <a:pt x="333" y="212"/>
                  </a:lnTo>
                  <a:lnTo>
                    <a:pt x="326" y="224"/>
                  </a:lnTo>
                  <a:lnTo>
                    <a:pt x="319" y="235"/>
                  </a:lnTo>
                  <a:lnTo>
                    <a:pt x="312" y="249"/>
                  </a:lnTo>
                  <a:lnTo>
                    <a:pt x="303" y="261"/>
                  </a:lnTo>
                  <a:lnTo>
                    <a:pt x="296" y="274"/>
                  </a:lnTo>
                  <a:lnTo>
                    <a:pt x="289" y="286"/>
                  </a:lnTo>
                  <a:lnTo>
                    <a:pt x="282" y="300"/>
                  </a:lnTo>
                  <a:lnTo>
                    <a:pt x="275" y="314"/>
                  </a:lnTo>
                  <a:lnTo>
                    <a:pt x="268" y="325"/>
                  </a:lnTo>
                  <a:lnTo>
                    <a:pt x="259" y="339"/>
                  </a:lnTo>
                  <a:lnTo>
                    <a:pt x="252" y="355"/>
                  </a:lnTo>
                  <a:lnTo>
                    <a:pt x="243" y="367"/>
                  </a:lnTo>
                  <a:lnTo>
                    <a:pt x="236" y="381"/>
                  </a:lnTo>
                  <a:lnTo>
                    <a:pt x="229" y="394"/>
                  </a:lnTo>
                  <a:lnTo>
                    <a:pt x="222" y="408"/>
                  </a:lnTo>
                  <a:lnTo>
                    <a:pt x="213" y="422"/>
                  </a:lnTo>
                  <a:lnTo>
                    <a:pt x="204" y="434"/>
                  </a:lnTo>
                  <a:lnTo>
                    <a:pt x="197" y="448"/>
                  </a:lnTo>
                  <a:lnTo>
                    <a:pt x="190" y="461"/>
                  </a:lnTo>
                  <a:lnTo>
                    <a:pt x="180" y="473"/>
                  </a:lnTo>
                  <a:lnTo>
                    <a:pt x="173" y="487"/>
                  </a:lnTo>
                  <a:lnTo>
                    <a:pt x="167" y="501"/>
                  </a:lnTo>
                  <a:lnTo>
                    <a:pt x="160" y="515"/>
                  </a:lnTo>
                  <a:lnTo>
                    <a:pt x="150" y="526"/>
                  </a:lnTo>
                  <a:lnTo>
                    <a:pt x="146" y="538"/>
                  </a:lnTo>
                  <a:lnTo>
                    <a:pt x="137" y="549"/>
                  </a:lnTo>
                  <a:lnTo>
                    <a:pt x="132" y="563"/>
                  </a:lnTo>
                  <a:lnTo>
                    <a:pt x="125" y="572"/>
                  </a:lnTo>
                  <a:lnTo>
                    <a:pt x="118" y="584"/>
                  </a:lnTo>
                  <a:lnTo>
                    <a:pt x="113" y="595"/>
                  </a:lnTo>
                  <a:lnTo>
                    <a:pt x="109" y="607"/>
                  </a:lnTo>
                  <a:lnTo>
                    <a:pt x="102" y="616"/>
                  </a:lnTo>
                  <a:lnTo>
                    <a:pt x="97" y="628"/>
                  </a:lnTo>
                  <a:lnTo>
                    <a:pt x="93" y="635"/>
                  </a:lnTo>
                  <a:lnTo>
                    <a:pt x="88" y="646"/>
                  </a:lnTo>
                  <a:lnTo>
                    <a:pt x="81" y="653"/>
                  </a:lnTo>
                  <a:lnTo>
                    <a:pt x="79" y="662"/>
                  </a:lnTo>
                  <a:lnTo>
                    <a:pt x="74" y="669"/>
                  </a:lnTo>
                  <a:lnTo>
                    <a:pt x="72" y="679"/>
                  </a:lnTo>
                  <a:lnTo>
                    <a:pt x="65" y="688"/>
                  </a:lnTo>
                  <a:lnTo>
                    <a:pt x="63" y="699"/>
                  </a:lnTo>
                  <a:lnTo>
                    <a:pt x="60" y="706"/>
                  </a:lnTo>
                  <a:lnTo>
                    <a:pt x="60" y="713"/>
                  </a:lnTo>
                  <a:lnTo>
                    <a:pt x="60" y="720"/>
                  </a:lnTo>
                  <a:lnTo>
                    <a:pt x="60" y="729"/>
                  </a:lnTo>
                  <a:lnTo>
                    <a:pt x="60" y="739"/>
                  </a:lnTo>
                  <a:lnTo>
                    <a:pt x="63" y="748"/>
                  </a:lnTo>
                  <a:lnTo>
                    <a:pt x="63" y="757"/>
                  </a:lnTo>
                  <a:lnTo>
                    <a:pt x="65" y="764"/>
                  </a:lnTo>
                  <a:lnTo>
                    <a:pt x="67" y="773"/>
                  </a:lnTo>
                  <a:lnTo>
                    <a:pt x="70" y="782"/>
                  </a:lnTo>
                  <a:lnTo>
                    <a:pt x="74" y="792"/>
                  </a:lnTo>
                  <a:lnTo>
                    <a:pt x="81" y="799"/>
                  </a:lnTo>
                  <a:lnTo>
                    <a:pt x="86" y="796"/>
                  </a:lnTo>
                  <a:lnTo>
                    <a:pt x="93" y="796"/>
                  </a:lnTo>
                  <a:lnTo>
                    <a:pt x="97" y="792"/>
                  </a:lnTo>
                  <a:lnTo>
                    <a:pt x="107" y="785"/>
                  </a:lnTo>
                  <a:lnTo>
                    <a:pt x="109" y="778"/>
                  </a:lnTo>
                  <a:lnTo>
                    <a:pt x="113" y="769"/>
                  </a:lnTo>
                  <a:lnTo>
                    <a:pt x="118" y="762"/>
                  </a:lnTo>
                  <a:lnTo>
                    <a:pt x="120" y="755"/>
                  </a:lnTo>
                  <a:lnTo>
                    <a:pt x="125" y="745"/>
                  </a:lnTo>
                  <a:lnTo>
                    <a:pt x="130" y="739"/>
                  </a:lnTo>
                  <a:lnTo>
                    <a:pt x="134" y="729"/>
                  </a:lnTo>
                  <a:lnTo>
                    <a:pt x="139" y="720"/>
                  </a:lnTo>
                  <a:lnTo>
                    <a:pt x="143" y="711"/>
                  </a:lnTo>
                  <a:lnTo>
                    <a:pt x="150" y="699"/>
                  </a:lnTo>
                  <a:lnTo>
                    <a:pt x="155" y="688"/>
                  </a:lnTo>
                  <a:lnTo>
                    <a:pt x="162" y="676"/>
                  </a:lnTo>
                  <a:lnTo>
                    <a:pt x="169" y="662"/>
                  </a:lnTo>
                  <a:lnTo>
                    <a:pt x="176" y="653"/>
                  </a:lnTo>
                  <a:lnTo>
                    <a:pt x="183" y="637"/>
                  </a:lnTo>
                  <a:lnTo>
                    <a:pt x="190" y="623"/>
                  </a:lnTo>
                  <a:lnTo>
                    <a:pt x="197" y="609"/>
                  </a:lnTo>
                  <a:lnTo>
                    <a:pt x="204" y="595"/>
                  </a:lnTo>
                  <a:lnTo>
                    <a:pt x="210" y="582"/>
                  </a:lnTo>
                  <a:lnTo>
                    <a:pt x="217" y="565"/>
                  </a:lnTo>
                  <a:lnTo>
                    <a:pt x="227" y="549"/>
                  </a:lnTo>
                  <a:lnTo>
                    <a:pt x="236" y="535"/>
                  </a:lnTo>
                  <a:lnTo>
                    <a:pt x="243" y="519"/>
                  </a:lnTo>
                  <a:lnTo>
                    <a:pt x="250" y="503"/>
                  </a:lnTo>
                  <a:lnTo>
                    <a:pt x="259" y="487"/>
                  </a:lnTo>
                  <a:lnTo>
                    <a:pt x="268" y="473"/>
                  </a:lnTo>
                  <a:lnTo>
                    <a:pt x="275" y="455"/>
                  </a:lnTo>
                  <a:lnTo>
                    <a:pt x="284" y="441"/>
                  </a:lnTo>
                  <a:lnTo>
                    <a:pt x="294" y="422"/>
                  </a:lnTo>
                  <a:lnTo>
                    <a:pt x="301" y="408"/>
                  </a:lnTo>
                  <a:lnTo>
                    <a:pt x="307" y="390"/>
                  </a:lnTo>
                  <a:lnTo>
                    <a:pt x="317" y="374"/>
                  </a:lnTo>
                  <a:lnTo>
                    <a:pt x="326" y="358"/>
                  </a:lnTo>
                  <a:lnTo>
                    <a:pt x="333" y="339"/>
                  </a:lnTo>
                  <a:lnTo>
                    <a:pt x="342" y="323"/>
                  </a:lnTo>
                  <a:lnTo>
                    <a:pt x="351" y="307"/>
                  </a:lnTo>
                  <a:lnTo>
                    <a:pt x="358" y="293"/>
                  </a:lnTo>
                  <a:lnTo>
                    <a:pt x="367" y="279"/>
                  </a:lnTo>
                  <a:lnTo>
                    <a:pt x="374" y="261"/>
                  </a:lnTo>
                  <a:lnTo>
                    <a:pt x="381" y="247"/>
                  </a:lnTo>
                  <a:lnTo>
                    <a:pt x="388" y="233"/>
                  </a:lnTo>
                  <a:lnTo>
                    <a:pt x="398" y="219"/>
                  </a:lnTo>
                  <a:lnTo>
                    <a:pt x="404" y="205"/>
                  </a:lnTo>
                  <a:lnTo>
                    <a:pt x="411" y="191"/>
                  </a:lnTo>
                  <a:lnTo>
                    <a:pt x="418" y="177"/>
                  </a:lnTo>
                  <a:lnTo>
                    <a:pt x="425" y="168"/>
                  </a:lnTo>
                  <a:lnTo>
                    <a:pt x="432" y="154"/>
                  </a:lnTo>
                  <a:lnTo>
                    <a:pt x="439" y="143"/>
                  </a:lnTo>
                  <a:lnTo>
                    <a:pt x="444" y="131"/>
                  </a:lnTo>
                  <a:lnTo>
                    <a:pt x="451" y="122"/>
                  </a:lnTo>
                  <a:lnTo>
                    <a:pt x="455" y="110"/>
                  </a:lnTo>
                  <a:lnTo>
                    <a:pt x="462" y="103"/>
                  </a:lnTo>
                  <a:lnTo>
                    <a:pt x="467" y="94"/>
                  </a:lnTo>
                  <a:lnTo>
                    <a:pt x="471" y="90"/>
                  </a:lnTo>
                  <a:lnTo>
                    <a:pt x="478" y="76"/>
                  </a:lnTo>
                  <a:lnTo>
                    <a:pt x="488" y="64"/>
                  </a:lnTo>
                  <a:lnTo>
                    <a:pt x="495" y="57"/>
                  </a:lnTo>
                  <a:lnTo>
                    <a:pt x="501" y="57"/>
                  </a:lnTo>
                  <a:lnTo>
                    <a:pt x="511" y="53"/>
                  </a:lnTo>
                  <a:lnTo>
                    <a:pt x="522" y="55"/>
                  </a:lnTo>
                  <a:lnTo>
                    <a:pt x="527" y="60"/>
                  </a:lnTo>
                  <a:lnTo>
                    <a:pt x="529" y="71"/>
                  </a:lnTo>
                  <a:lnTo>
                    <a:pt x="529" y="78"/>
                  </a:lnTo>
                  <a:lnTo>
                    <a:pt x="529" y="85"/>
                  </a:lnTo>
                  <a:lnTo>
                    <a:pt x="527" y="94"/>
                  </a:lnTo>
                  <a:lnTo>
                    <a:pt x="522" y="106"/>
                  </a:lnTo>
                  <a:lnTo>
                    <a:pt x="518" y="115"/>
                  </a:lnTo>
                  <a:lnTo>
                    <a:pt x="511" y="129"/>
                  </a:lnTo>
                  <a:lnTo>
                    <a:pt x="508" y="134"/>
                  </a:lnTo>
                  <a:lnTo>
                    <a:pt x="504" y="140"/>
                  </a:lnTo>
                  <a:lnTo>
                    <a:pt x="501" y="150"/>
                  </a:lnTo>
                  <a:lnTo>
                    <a:pt x="497" y="157"/>
                  </a:lnTo>
                  <a:lnTo>
                    <a:pt x="490" y="164"/>
                  </a:lnTo>
                  <a:lnTo>
                    <a:pt x="485" y="177"/>
                  </a:lnTo>
                  <a:lnTo>
                    <a:pt x="481" y="182"/>
                  </a:lnTo>
                  <a:lnTo>
                    <a:pt x="476" y="189"/>
                  </a:lnTo>
                  <a:lnTo>
                    <a:pt x="471" y="196"/>
                  </a:lnTo>
                  <a:lnTo>
                    <a:pt x="469" y="205"/>
                  </a:lnTo>
                  <a:lnTo>
                    <a:pt x="462" y="214"/>
                  </a:lnTo>
                  <a:lnTo>
                    <a:pt x="458" y="221"/>
                  </a:lnTo>
                  <a:lnTo>
                    <a:pt x="451" y="233"/>
                  </a:lnTo>
                  <a:lnTo>
                    <a:pt x="446" y="242"/>
                  </a:lnTo>
                  <a:lnTo>
                    <a:pt x="439" y="251"/>
                  </a:lnTo>
                  <a:lnTo>
                    <a:pt x="432" y="263"/>
                  </a:lnTo>
                  <a:lnTo>
                    <a:pt x="428" y="274"/>
                  </a:lnTo>
                  <a:lnTo>
                    <a:pt x="421" y="288"/>
                  </a:lnTo>
                  <a:lnTo>
                    <a:pt x="414" y="300"/>
                  </a:lnTo>
                  <a:lnTo>
                    <a:pt x="407" y="311"/>
                  </a:lnTo>
                  <a:lnTo>
                    <a:pt x="400" y="323"/>
                  </a:lnTo>
                  <a:lnTo>
                    <a:pt x="393" y="337"/>
                  </a:lnTo>
                  <a:lnTo>
                    <a:pt x="386" y="351"/>
                  </a:lnTo>
                  <a:lnTo>
                    <a:pt x="379" y="362"/>
                  </a:lnTo>
                  <a:lnTo>
                    <a:pt x="372" y="376"/>
                  </a:lnTo>
                  <a:lnTo>
                    <a:pt x="365" y="390"/>
                  </a:lnTo>
                  <a:lnTo>
                    <a:pt x="358" y="404"/>
                  </a:lnTo>
                  <a:lnTo>
                    <a:pt x="351" y="420"/>
                  </a:lnTo>
                  <a:lnTo>
                    <a:pt x="342" y="431"/>
                  </a:lnTo>
                  <a:lnTo>
                    <a:pt x="335" y="448"/>
                  </a:lnTo>
                  <a:lnTo>
                    <a:pt x="328" y="461"/>
                  </a:lnTo>
                  <a:lnTo>
                    <a:pt x="321" y="475"/>
                  </a:lnTo>
                  <a:lnTo>
                    <a:pt x="314" y="491"/>
                  </a:lnTo>
                  <a:lnTo>
                    <a:pt x="307" y="505"/>
                  </a:lnTo>
                  <a:lnTo>
                    <a:pt x="301" y="519"/>
                  </a:lnTo>
                  <a:lnTo>
                    <a:pt x="294" y="533"/>
                  </a:lnTo>
                  <a:lnTo>
                    <a:pt x="287" y="547"/>
                  </a:lnTo>
                  <a:lnTo>
                    <a:pt x="280" y="561"/>
                  </a:lnTo>
                  <a:lnTo>
                    <a:pt x="270" y="572"/>
                  </a:lnTo>
                  <a:lnTo>
                    <a:pt x="264" y="588"/>
                  </a:lnTo>
                  <a:lnTo>
                    <a:pt x="257" y="602"/>
                  </a:lnTo>
                  <a:lnTo>
                    <a:pt x="250" y="616"/>
                  </a:lnTo>
                  <a:lnTo>
                    <a:pt x="243" y="628"/>
                  </a:lnTo>
                  <a:lnTo>
                    <a:pt x="238" y="642"/>
                  </a:lnTo>
                  <a:lnTo>
                    <a:pt x="231" y="653"/>
                  </a:lnTo>
                  <a:lnTo>
                    <a:pt x="224" y="667"/>
                  </a:lnTo>
                  <a:lnTo>
                    <a:pt x="217" y="679"/>
                  </a:lnTo>
                  <a:lnTo>
                    <a:pt x="213" y="690"/>
                  </a:lnTo>
                  <a:lnTo>
                    <a:pt x="208" y="702"/>
                  </a:lnTo>
                  <a:lnTo>
                    <a:pt x="204" y="713"/>
                  </a:lnTo>
                  <a:lnTo>
                    <a:pt x="199" y="725"/>
                  </a:lnTo>
                  <a:lnTo>
                    <a:pt x="192" y="734"/>
                  </a:lnTo>
                  <a:lnTo>
                    <a:pt x="190" y="743"/>
                  </a:lnTo>
                  <a:lnTo>
                    <a:pt x="185" y="755"/>
                  </a:lnTo>
                  <a:lnTo>
                    <a:pt x="183" y="762"/>
                  </a:lnTo>
                  <a:lnTo>
                    <a:pt x="178" y="771"/>
                  </a:lnTo>
                  <a:lnTo>
                    <a:pt x="176" y="778"/>
                  </a:lnTo>
                  <a:lnTo>
                    <a:pt x="173" y="787"/>
                  </a:lnTo>
                  <a:lnTo>
                    <a:pt x="169" y="801"/>
                  </a:lnTo>
                  <a:lnTo>
                    <a:pt x="164" y="810"/>
                  </a:lnTo>
                  <a:lnTo>
                    <a:pt x="164" y="817"/>
                  </a:lnTo>
                  <a:lnTo>
                    <a:pt x="164" y="824"/>
                  </a:lnTo>
                  <a:lnTo>
                    <a:pt x="169" y="831"/>
                  </a:lnTo>
                  <a:lnTo>
                    <a:pt x="176" y="838"/>
                  </a:lnTo>
                  <a:lnTo>
                    <a:pt x="178" y="840"/>
                  </a:lnTo>
                  <a:lnTo>
                    <a:pt x="185" y="845"/>
                  </a:lnTo>
                  <a:lnTo>
                    <a:pt x="192" y="847"/>
                  </a:lnTo>
                  <a:lnTo>
                    <a:pt x="201" y="852"/>
                  </a:lnTo>
                  <a:lnTo>
                    <a:pt x="208" y="854"/>
                  </a:lnTo>
                  <a:lnTo>
                    <a:pt x="217" y="856"/>
                  </a:lnTo>
                  <a:lnTo>
                    <a:pt x="227" y="859"/>
                  </a:lnTo>
                  <a:lnTo>
                    <a:pt x="236" y="863"/>
                  </a:lnTo>
                  <a:lnTo>
                    <a:pt x="247" y="866"/>
                  </a:lnTo>
                  <a:lnTo>
                    <a:pt x="257" y="868"/>
                  </a:lnTo>
                  <a:lnTo>
                    <a:pt x="268" y="870"/>
                  </a:lnTo>
                  <a:lnTo>
                    <a:pt x="280" y="872"/>
                  </a:lnTo>
                  <a:lnTo>
                    <a:pt x="289" y="872"/>
                  </a:lnTo>
                  <a:lnTo>
                    <a:pt x="301" y="875"/>
                  </a:lnTo>
                  <a:lnTo>
                    <a:pt x="310" y="875"/>
                  </a:lnTo>
                  <a:lnTo>
                    <a:pt x="321" y="877"/>
                  </a:lnTo>
                  <a:lnTo>
                    <a:pt x="331" y="877"/>
                  </a:lnTo>
                  <a:lnTo>
                    <a:pt x="340" y="877"/>
                  </a:lnTo>
                  <a:lnTo>
                    <a:pt x="351" y="877"/>
                  </a:lnTo>
                  <a:lnTo>
                    <a:pt x="361" y="879"/>
                  </a:lnTo>
                  <a:lnTo>
                    <a:pt x="367" y="875"/>
                  </a:lnTo>
                  <a:lnTo>
                    <a:pt x="377" y="875"/>
                  </a:lnTo>
                  <a:lnTo>
                    <a:pt x="384" y="872"/>
                  </a:lnTo>
                  <a:lnTo>
                    <a:pt x="393" y="872"/>
                  </a:lnTo>
                  <a:lnTo>
                    <a:pt x="404" y="866"/>
                  </a:lnTo>
                  <a:lnTo>
                    <a:pt x="414" y="859"/>
                  </a:lnTo>
                  <a:lnTo>
                    <a:pt x="416" y="849"/>
                  </a:lnTo>
                  <a:lnTo>
                    <a:pt x="421" y="842"/>
                  </a:lnTo>
                  <a:lnTo>
                    <a:pt x="421" y="836"/>
                  </a:lnTo>
                  <a:lnTo>
                    <a:pt x="425" y="829"/>
                  </a:lnTo>
                  <a:lnTo>
                    <a:pt x="430" y="822"/>
                  </a:lnTo>
                  <a:lnTo>
                    <a:pt x="432" y="815"/>
                  </a:lnTo>
                  <a:lnTo>
                    <a:pt x="437" y="803"/>
                  </a:lnTo>
                  <a:lnTo>
                    <a:pt x="439" y="794"/>
                  </a:lnTo>
                  <a:lnTo>
                    <a:pt x="444" y="785"/>
                  </a:lnTo>
                  <a:lnTo>
                    <a:pt x="448" y="775"/>
                  </a:lnTo>
                  <a:lnTo>
                    <a:pt x="453" y="764"/>
                  </a:lnTo>
                  <a:lnTo>
                    <a:pt x="458" y="752"/>
                  </a:lnTo>
                  <a:lnTo>
                    <a:pt x="462" y="739"/>
                  </a:lnTo>
                  <a:lnTo>
                    <a:pt x="469" y="727"/>
                  </a:lnTo>
                  <a:lnTo>
                    <a:pt x="471" y="713"/>
                  </a:lnTo>
                  <a:lnTo>
                    <a:pt x="478" y="702"/>
                  </a:lnTo>
                  <a:lnTo>
                    <a:pt x="483" y="688"/>
                  </a:lnTo>
                  <a:lnTo>
                    <a:pt x="490" y="674"/>
                  </a:lnTo>
                  <a:lnTo>
                    <a:pt x="495" y="658"/>
                  </a:lnTo>
                  <a:lnTo>
                    <a:pt x="501" y="644"/>
                  </a:lnTo>
                  <a:lnTo>
                    <a:pt x="506" y="628"/>
                  </a:lnTo>
                  <a:lnTo>
                    <a:pt x="513" y="614"/>
                  </a:lnTo>
                  <a:lnTo>
                    <a:pt x="518" y="598"/>
                  </a:lnTo>
                  <a:lnTo>
                    <a:pt x="527" y="584"/>
                  </a:lnTo>
                  <a:lnTo>
                    <a:pt x="531" y="568"/>
                  </a:lnTo>
                  <a:lnTo>
                    <a:pt x="538" y="551"/>
                  </a:lnTo>
                  <a:lnTo>
                    <a:pt x="543" y="535"/>
                  </a:lnTo>
                  <a:lnTo>
                    <a:pt x="550" y="519"/>
                  </a:lnTo>
                  <a:lnTo>
                    <a:pt x="557" y="505"/>
                  </a:lnTo>
                  <a:lnTo>
                    <a:pt x="564" y="489"/>
                  </a:lnTo>
                  <a:lnTo>
                    <a:pt x="568" y="473"/>
                  </a:lnTo>
                  <a:lnTo>
                    <a:pt x="575" y="455"/>
                  </a:lnTo>
                  <a:lnTo>
                    <a:pt x="580" y="441"/>
                  </a:lnTo>
                  <a:lnTo>
                    <a:pt x="587" y="424"/>
                  </a:lnTo>
                  <a:lnTo>
                    <a:pt x="594" y="408"/>
                  </a:lnTo>
                  <a:lnTo>
                    <a:pt x="598" y="392"/>
                  </a:lnTo>
                  <a:lnTo>
                    <a:pt x="605" y="376"/>
                  </a:lnTo>
                  <a:lnTo>
                    <a:pt x="612" y="362"/>
                  </a:lnTo>
                  <a:lnTo>
                    <a:pt x="617" y="346"/>
                  </a:lnTo>
                  <a:lnTo>
                    <a:pt x="622" y="332"/>
                  </a:lnTo>
                  <a:lnTo>
                    <a:pt x="628" y="316"/>
                  </a:lnTo>
                  <a:lnTo>
                    <a:pt x="633" y="304"/>
                  </a:lnTo>
                  <a:lnTo>
                    <a:pt x="640" y="291"/>
                  </a:lnTo>
                  <a:lnTo>
                    <a:pt x="645" y="274"/>
                  </a:lnTo>
                  <a:lnTo>
                    <a:pt x="652" y="263"/>
                  </a:lnTo>
                  <a:lnTo>
                    <a:pt x="656" y="251"/>
                  </a:lnTo>
                  <a:lnTo>
                    <a:pt x="661" y="240"/>
                  </a:lnTo>
                  <a:lnTo>
                    <a:pt x="665" y="226"/>
                  </a:lnTo>
                  <a:lnTo>
                    <a:pt x="668" y="214"/>
                  </a:lnTo>
                  <a:lnTo>
                    <a:pt x="672" y="207"/>
                  </a:lnTo>
                  <a:lnTo>
                    <a:pt x="677" y="196"/>
                  </a:lnTo>
                  <a:lnTo>
                    <a:pt x="682" y="187"/>
                  </a:lnTo>
                  <a:lnTo>
                    <a:pt x="686" y="177"/>
                  </a:lnTo>
                  <a:lnTo>
                    <a:pt x="691" y="170"/>
                  </a:lnTo>
                  <a:lnTo>
                    <a:pt x="691" y="161"/>
                  </a:lnTo>
                  <a:lnTo>
                    <a:pt x="695" y="154"/>
                  </a:lnTo>
                  <a:lnTo>
                    <a:pt x="698" y="150"/>
                  </a:lnTo>
                  <a:lnTo>
                    <a:pt x="700" y="145"/>
                  </a:lnTo>
                  <a:lnTo>
                    <a:pt x="705" y="136"/>
                  </a:lnTo>
                  <a:lnTo>
                    <a:pt x="709" y="131"/>
                  </a:lnTo>
                  <a:lnTo>
                    <a:pt x="716" y="120"/>
                  </a:lnTo>
                  <a:lnTo>
                    <a:pt x="725" y="113"/>
                  </a:lnTo>
                  <a:lnTo>
                    <a:pt x="732" y="108"/>
                  </a:lnTo>
                  <a:lnTo>
                    <a:pt x="742" y="108"/>
                  </a:lnTo>
                  <a:lnTo>
                    <a:pt x="749" y="108"/>
                  </a:lnTo>
                  <a:lnTo>
                    <a:pt x="753" y="113"/>
                  </a:lnTo>
                  <a:lnTo>
                    <a:pt x="755" y="120"/>
                  </a:lnTo>
                  <a:lnTo>
                    <a:pt x="753" y="131"/>
                  </a:lnTo>
                  <a:lnTo>
                    <a:pt x="753" y="131"/>
                  </a:lnTo>
                  <a:close/>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40"/>
            <p:cNvSpPr>
              <a:spLocks/>
            </p:cNvSpPr>
            <p:nvPr/>
          </p:nvSpPr>
          <p:spPr bwMode="auto">
            <a:xfrm>
              <a:off x="4710231" y="4316275"/>
              <a:ext cx="767774" cy="894227"/>
            </a:xfrm>
            <a:custGeom>
              <a:avLst/>
              <a:gdLst>
                <a:gd name="T0" fmla="*/ 388 w 402"/>
                <a:gd name="T1" fmla="*/ 53 h 421"/>
                <a:gd name="T2" fmla="*/ 391 w 402"/>
                <a:gd name="T3" fmla="*/ 114 h 421"/>
                <a:gd name="T4" fmla="*/ 395 w 402"/>
                <a:gd name="T5" fmla="*/ 157 h 421"/>
                <a:gd name="T6" fmla="*/ 398 w 402"/>
                <a:gd name="T7" fmla="*/ 197 h 421"/>
                <a:gd name="T8" fmla="*/ 400 w 402"/>
                <a:gd name="T9" fmla="*/ 238 h 421"/>
                <a:gd name="T10" fmla="*/ 400 w 402"/>
                <a:gd name="T11" fmla="*/ 275 h 421"/>
                <a:gd name="T12" fmla="*/ 402 w 402"/>
                <a:gd name="T13" fmla="*/ 338 h 421"/>
                <a:gd name="T14" fmla="*/ 393 w 402"/>
                <a:gd name="T15" fmla="*/ 391 h 421"/>
                <a:gd name="T16" fmla="*/ 349 w 402"/>
                <a:gd name="T17" fmla="*/ 407 h 421"/>
                <a:gd name="T18" fmla="*/ 291 w 402"/>
                <a:gd name="T19" fmla="*/ 411 h 421"/>
                <a:gd name="T20" fmla="*/ 227 w 402"/>
                <a:gd name="T21" fmla="*/ 418 h 421"/>
                <a:gd name="T22" fmla="*/ 160 w 402"/>
                <a:gd name="T23" fmla="*/ 418 h 421"/>
                <a:gd name="T24" fmla="*/ 109 w 402"/>
                <a:gd name="T25" fmla="*/ 418 h 421"/>
                <a:gd name="T26" fmla="*/ 81 w 402"/>
                <a:gd name="T27" fmla="*/ 416 h 421"/>
                <a:gd name="T28" fmla="*/ 44 w 402"/>
                <a:gd name="T29" fmla="*/ 374 h 421"/>
                <a:gd name="T30" fmla="*/ 7 w 402"/>
                <a:gd name="T31" fmla="*/ 328 h 421"/>
                <a:gd name="T32" fmla="*/ 3 w 402"/>
                <a:gd name="T33" fmla="*/ 289 h 421"/>
                <a:gd name="T34" fmla="*/ 12 w 402"/>
                <a:gd name="T35" fmla="*/ 245 h 421"/>
                <a:gd name="T36" fmla="*/ 26 w 402"/>
                <a:gd name="T37" fmla="*/ 187 h 421"/>
                <a:gd name="T38" fmla="*/ 40 w 402"/>
                <a:gd name="T39" fmla="*/ 127 h 421"/>
                <a:gd name="T40" fmla="*/ 58 w 402"/>
                <a:gd name="T41" fmla="*/ 77 h 421"/>
                <a:gd name="T42" fmla="*/ 72 w 402"/>
                <a:gd name="T43" fmla="*/ 37 h 421"/>
                <a:gd name="T44" fmla="*/ 104 w 402"/>
                <a:gd name="T45" fmla="*/ 44 h 421"/>
                <a:gd name="T46" fmla="*/ 95 w 402"/>
                <a:gd name="T47" fmla="*/ 86 h 421"/>
                <a:gd name="T48" fmla="*/ 74 w 402"/>
                <a:gd name="T49" fmla="*/ 157 h 421"/>
                <a:gd name="T50" fmla="*/ 63 w 402"/>
                <a:gd name="T51" fmla="*/ 206 h 421"/>
                <a:gd name="T52" fmla="*/ 51 w 402"/>
                <a:gd name="T53" fmla="*/ 271 h 421"/>
                <a:gd name="T54" fmla="*/ 67 w 402"/>
                <a:gd name="T55" fmla="*/ 324 h 421"/>
                <a:gd name="T56" fmla="*/ 97 w 402"/>
                <a:gd name="T57" fmla="*/ 342 h 421"/>
                <a:gd name="T58" fmla="*/ 100 w 402"/>
                <a:gd name="T59" fmla="*/ 307 h 421"/>
                <a:gd name="T60" fmla="*/ 109 w 402"/>
                <a:gd name="T61" fmla="*/ 252 h 421"/>
                <a:gd name="T62" fmla="*/ 118 w 402"/>
                <a:gd name="T63" fmla="*/ 185 h 421"/>
                <a:gd name="T64" fmla="*/ 130 w 402"/>
                <a:gd name="T65" fmla="*/ 118 h 421"/>
                <a:gd name="T66" fmla="*/ 141 w 402"/>
                <a:gd name="T67" fmla="*/ 60 h 421"/>
                <a:gd name="T68" fmla="*/ 162 w 402"/>
                <a:gd name="T69" fmla="*/ 26 h 421"/>
                <a:gd name="T70" fmla="*/ 183 w 402"/>
                <a:gd name="T71" fmla="*/ 56 h 421"/>
                <a:gd name="T72" fmla="*/ 178 w 402"/>
                <a:gd name="T73" fmla="*/ 102 h 421"/>
                <a:gd name="T74" fmla="*/ 167 w 402"/>
                <a:gd name="T75" fmla="*/ 148 h 421"/>
                <a:gd name="T76" fmla="*/ 155 w 402"/>
                <a:gd name="T77" fmla="*/ 197 h 421"/>
                <a:gd name="T78" fmla="*/ 146 w 402"/>
                <a:gd name="T79" fmla="*/ 247 h 421"/>
                <a:gd name="T80" fmla="*/ 134 w 402"/>
                <a:gd name="T81" fmla="*/ 296 h 421"/>
                <a:gd name="T82" fmla="*/ 134 w 402"/>
                <a:gd name="T83" fmla="*/ 335 h 421"/>
                <a:gd name="T84" fmla="*/ 155 w 402"/>
                <a:gd name="T85" fmla="*/ 365 h 421"/>
                <a:gd name="T86" fmla="*/ 211 w 402"/>
                <a:gd name="T87" fmla="*/ 374 h 421"/>
                <a:gd name="T88" fmla="*/ 266 w 402"/>
                <a:gd name="T89" fmla="*/ 377 h 421"/>
                <a:gd name="T90" fmla="*/ 324 w 402"/>
                <a:gd name="T91" fmla="*/ 365 h 421"/>
                <a:gd name="T92" fmla="*/ 340 w 402"/>
                <a:gd name="T93" fmla="*/ 321 h 421"/>
                <a:gd name="T94" fmla="*/ 344 w 402"/>
                <a:gd name="T95" fmla="*/ 261 h 421"/>
                <a:gd name="T96" fmla="*/ 349 w 402"/>
                <a:gd name="T97" fmla="*/ 194 h 421"/>
                <a:gd name="T98" fmla="*/ 349 w 402"/>
                <a:gd name="T99" fmla="*/ 125 h 421"/>
                <a:gd name="T100" fmla="*/ 351 w 402"/>
                <a:gd name="T101" fmla="*/ 70 h 421"/>
                <a:gd name="T102" fmla="*/ 351 w 402"/>
                <a:gd name="T103" fmla="*/ 21 h 421"/>
                <a:gd name="T104" fmla="*/ 375 w 402"/>
                <a:gd name="T105" fmla="*/ 5 h 421"/>
                <a:gd name="T106" fmla="*/ 384 w 402"/>
                <a:gd name="T107" fmla="*/ 2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 h="421">
                  <a:moveTo>
                    <a:pt x="384" y="26"/>
                  </a:moveTo>
                  <a:lnTo>
                    <a:pt x="384" y="30"/>
                  </a:lnTo>
                  <a:lnTo>
                    <a:pt x="384" y="37"/>
                  </a:lnTo>
                  <a:lnTo>
                    <a:pt x="386" y="44"/>
                  </a:lnTo>
                  <a:lnTo>
                    <a:pt x="388" y="53"/>
                  </a:lnTo>
                  <a:lnTo>
                    <a:pt x="388" y="63"/>
                  </a:lnTo>
                  <a:lnTo>
                    <a:pt x="388" y="77"/>
                  </a:lnTo>
                  <a:lnTo>
                    <a:pt x="391" y="86"/>
                  </a:lnTo>
                  <a:lnTo>
                    <a:pt x="391" y="102"/>
                  </a:lnTo>
                  <a:lnTo>
                    <a:pt x="391" y="114"/>
                  </a:lnTo>
                  <a:lnTo>
                    <a:pt x="393" y="127"/>
                  </a:lnTo>
                  <a:lnTo>
                    <a:pt x="393" y="134"/>
                  </a:lnTo>
                  <a:lnTo>
                    <a:pt x="395" y="141"/>
                  </a:lnTo>
                  <a:lnTo>
                    <a:pt x="395" y="150"/>
                  </a:lnTo>
                  <a:lnTo>
                    <a:pt x="395" y="157"/>
                  </a:lnTo>
                  <a:lnTo>
                    <a:pt x="395" y="167"/>
                  </a:lnTo>
                  <a:lnTo>
                    <a:pt x="395" y="174"/>
                  </a:lnTo>
                  <a:lnTo>
                    <a:pt x="395" y="180"/>
                  </a:lnTo>
                  <a:lnTo>
                    <a:pt x="398" y="190"/>
                  </a:lnTo>
                  <a:lnTo>
                    <a:pt x="398" y="197"/>
                  </a:lnTo>
                  <a:lnTo>
                    <a:pt x="400" y="206"/>
                  </a:lnTo>
                  <a:lnTo>
                    <a:pt x="400" y="213"/>
                  </a:lnTo>
                  <a:lnTo>
                    <a:pt x="400" y="222"/>
                  </a:lnTo>
                  <a:lnTo>
                    <a:pt x="400" y="229"/>
                  </a:lnTo>
                  <a:lnTo>
                    <a:pt x="400" y="238"/>
                  </a:lnTo>
                  <a:lnTo>
                    <a:pt x="400" y="245"/>
                  </a:lnTo>
                  <a:lnTo>
                    <a:pt x="400" y="252"/>
                  </a:lnTo>
                  <a:lnTo>
                    <a:pt x="400" y="259"/>
                  </a:lnTo>
                  <a:lnTo>
                    <a:pt x="400" y="268"/>
                  </a:lnTo>
                  <a:lnTo>
                    <a:pt x="400" y="275"/>
                  </a:lnTo>
                  <a:lnTo>
                    <a:pt x="402" y="284"/>
                  </a:lnTo>
                  <a:lnTo>
                    <a:pt x="402" y="298"/>
                  </a:lnTo>
                  <a:lnTo>
                    <a:pt x="402" y="312"/>
                  </a:lnTo>
                  <a:lnTo>
                    <a:pt x="402" y="324"/>
                  </a:lnTo>
                  <a:lnTo>
                    <a:pt x="402" y="338"/>
                  </a:lnTo>
                  <a:lnTo>
                    <a:pt x="400" y="349"/>
                  </a:lnTo>
                  <a:lnTo>
                    <a:pt x="400" y="358"/>
                  </a:lnTo>
                  <a:lnTo>
                    <a:pt x="398" y="370"/>
                  </a:lnTo>
                  <a:lnTo>
                    <a:pt x="398" y="379"/>
                  </a:lnTo>
                  <a:lnTo>
                    <a:pt x="393" y="391"/>
                  </a:lnTo>
                  <a:lnTo>
                    <a:pt x="391" y="400"/>
                  </a:lnTo>
                  <a:lnTo>
                    <a:pt x="381" y="402"/>
                  </a:lnTo>
                  <a:lnTo>
                    <a:pt x="368" y="407"/>
                  </a:lnTo>
                  <a:lnTo>
                    <a:pt x="358" y="407"/>
                  </a:lnTo>
                  <a:lnTo>
                    <a:pt x="349" y="407"/>
                  </a:lnTo>
                  <a:lnTo>
                    <a:pt x="338" y="409"/>
                  </a:lnTo>
                  <a:lnTo>
                    <a:pt x="328" y="409"/>
                  </a:lnTo>
                  <a:lnTo>
                    <a:pt x="317" y="409"/>
                  </a:lnTo>
                  <a:lnTo>
                    <a:pt x="303" y="411"/>
                  </a:lnTo>
                  <a:lnTo>
                    <a:pt x="291" y="411"/>
                  </a:lnTo>
                  <a:lnTo>
                    <a:pt x="280" y="414"/>
                  </a:lnTo>
                  <a:lnTo>
                    <a:pt x="266" y="414"/>
                  </a:lnTo>
                  <a:lnTo>
                    <a:pt x="252" y="414"/>
                  </a:lnTo>
                  <a:lnTo>
                    <a:pt x="238" y="416"/>
                  </a:lnTo>
                  <a:lnTo>
                    <a:pt x="227" y="418"/>
                  </a:lnTo>
                  <a:lnTo>
                    <a:pt x="213" y="418"/>
                  </a:lnTo>
                  <a:lnTo>
                    <a:pt x="199" y="418"/>
                  </a:lnTo>
                  <a:lnTo>
                    <a:pt x="185" y="418"/>
                  </a:lnTo>
                  <a:lnTo>
                    <a:pt x="174" y="418"/>
                  </a:lnTo>
                  <a:lnTo>
                    <a:pt x="160" y="418"/>
                  </a:lnTo>
                  <a:lnTo>
                    <a:pt x="148" y="418"/>
                  </a:lnTo>
                  <a:lnTo>
                    <a:pt x="137" y="418"/>
                  </a:lnTo>
                  <a:lnTo>
                    <a:pt x="127" y="418"/>
                  </a:lnTo>
                  <a:lnTo>
                    <a:pt x="118" y="418"/>
                  </a:lnTo>
                  <a:lnTo>
                    <a:pt x="109" y="418"/>
                  </a:lnTo>
                  <a:lnTo>
                    <a:pt x="102" y="418"/>
                  </a:lnTo>
                  <a:lnTo>
                    <a:pt x="97" y="418"/>
                  </a:lnTo>
                  <a:lnTo>
                    <a:pt x="88" y="418"/>
                  </a:lnTo>
                  <a:lnTo>
                    <a:pt x="86" y="421"/>
                  </a:lnTo>
                  <a:lnTo>
                    <a:pt x="81" y="416"/>
                  </a:lnTo>
                  <a:lnTo>
                    <a:pt x="72" y="407"/>
                  </a:lnTo>
                  <a:lnTo>
                    <a:pt x="65" y="398"/>
                  </a:lnTo>
                  <a:lnTo>
                    <a:pt x="58" y="391"/>
                  </a:lnTo>
                  <a:lnTo>
                    <a:pt x="51" y="381"/>
                  </a:lnTo>
                  <a:lnTo>
                    <a:pt x="44" y="374"/>
                  </a:lnTo>
                  <a:lnTo>
                    <a:pt x="35" y="363"/>
                  </a:lnTo>
                  <a:lnTo>
                    <a:pt x="26" y="354"/>
                  </a:lnTo>
                  <a:lnTo>
                    <a:pt x="19" y="344"/>
                  </a:lnTo>
                  <a:lnTo>
                    <a:pt x="14" y="338"/>
                  </a:lnTo>
                  <a:lnTo>
                    <a:pt x="7" y="328"/>
                  </a:lnTo>
                  <a:lnTo>
                    <a:pt x="5" y="321"/>
                  </a:lnTo>
                  <a:lnTo>
                    <a:pt x="0" y="314"/>
                  </a:lnTo>
                  <a:lnTo>
                    <a:pt x="0" y="310"/>
                  </a:lnTo>
                  <a:lnTo>
                    <a:pt x="0" y="303"/>
                  </a:lnTo>
                  <a:lnTo>
                    <a:pt x="3" y="289"/>
                  </a:lnTo>
                  <a:lnTo>
                    <a:pt x="3" y="280"/>
                  </a:lnTo>
                  <a:lnTo>
                    <a:pt x="5" y="273"/>
                  </a:lnTo>
                  <a:lnTo>
                    <a:pt x="7" y="264"/>
                  </a:lnTo>
                  <a:lnTo>
                    <a:pt x="10" y="257"/>
                  </a:lnTo>
                  <a:lnTo>
                    <a:pt x="12" y="245"/>
                  </a:lnTo>
                  <a:lnTo>
                    <a:pt x="14" y="234"/>
                  </a:lnTo>
                  <a:lnTo>
                    <a:pt x="17" y="222"/>
                  </a:lnTo>
                  <a:lnTo>
                    <a:pt x="19" y="213"/>
                  </a:lnTo>
                  <a:lnTo>
                    <a:pt x="23" y="199"/>
                  </a:lnTo>
                  <a:lnTo>
                    <a:pt x="26" y="187"/>
                  </a:lnTo>
                  <a:lnTo>
                    <a:pt x="28" y="176"/>
                  </a:lnTo>
                  <a:lnTo>
                    <a:pt x="33" y="164"/>
                  </a:lnTo>
                  <a:lnTo>
                    <a:pt x="35" y="150"/>
                  </a:lnTo>
                  <a:lnTo>
                    <a:pt x="37" y="139"/>
                  </a:lnTo>
                  <a:lnTo>
                    <a:pt x="40" y="127"/>
                  </a:lnTo>
                  <a:lnTo>
                    <a:pt x="44" y="116"/>
                  </a:lnTo>
                  <a:lnTo>
                    <a:pt x="49" y="104"/>
                  </a:lnTo>
                  <a:lnTo>
                    <a:pt x="51" y="93"/>
                  </a:lnTo>
                  <a:lnTo>
                    <a:pt x="53" y="83"/>
                  </a:lnTo>
                  <a:lnTo>
                    <a:pt x="58" y="77"/>
                  </a:lnTo>
                  <a:lnTo>
                    <a:pt x="58" y="65"/>
                  </a:lnTo>
                  <a:lnTo>
                    <a:pt x="63" y="58"/>
                  </a:lnTo>
                  <a:lnTo>
                    <a:pt x="65" y="51"/>
                  </a:lnTo>
                  <a:lnTo>
                    <a:pt x="70" y="44"/>
                  </a:lnTo>
                  <a:lnTo>
                    <a:pt x="72" y="37"/>
                  </a:lnTo>
                  <a:lnTo>
                    <a:pt x="77" y="33"/>
                  </a:lnTo>
                  <a:lnTo>
                    <a:pt x="90" y="26"/>
                  </a:lnTo>
                  <a:lnTo>
                    <a:pt x="102" y="30"/>
                  </a:lnTo>
                  <a:lnTo>
                    <a:pt x="104" y="35"/>
                  </a:lnTo>
                  <a:lnTo>
                    <a:pt x="104" y="44"/>
                  </a:lnTo>
                  <a:lnTo>
                    <a:pt x="104" y="51"/>
                  </a:lnTo>
                  <a:lnTo>
                    <a:pt x="104" y="58"/>
                  </a:lnTo>
                  <a:lnTo>
                    <a:pt x="102" y="65"/>
                  </a:lnTo>
                  <a:lnTo>
                    <a:pt x="100" y="77"/>
                  </a:lnTo>
                  <a:lnTo>
                    <a:pt x="95" y="86"/>
                  </a:lnTo>
                  <a:lnTo>
                    <a:pt x="90" y="102"/>
                  </a:lnTo>
                  <a:lnTo>
                    <a:pt x="88" y="114"/>
                  </a:lnTo>
                  <a:lnTo>
                    <a:pt x="84" y="130"/>
                  </a:lnTo>
                  <a:lnTo>
                    <a:pt x="79" y="144"/>
                  </a:lnTo>
                  <a:lnTo>
                    <a:pt x="74" y="157"/>
                  </a:lnTo>
                  <a:lnTo>
                    <a:pt x="72" y="167"/>
                  </a:lnTo>
                  <a:lnTo>
                    <a:pt x="70" y="174"/>
                  </a:lnTo>
                  <a:lnTo>
                    <a:pt x="67" y="183"/>
                  </a:lnTo>
                  <a:lnTo>
                    <a:pt x="67" y="190"/>
                  </a:lnTo>
                  <a:lnTo>
                    <a:pt x="63" y="206"/>
                  </a:lnTo>
                  <a:lnTo>
                    <a:pt x="58" y="220"/>
                  </a:lnTo>
                  <a:lnTo>
                    <a:pt x="56" y="234"/>
                  </a:lnTo>
                  <a:lnTo>
                    <a:pt x="56" y="247"/>
                  </a:lnTo>
                  <a:lnTo>
                    <a:pt x="53" y="259"/>
                  </a:lnTo>
                  <a:lnTo>
                    <a:pt x="51" y="271"/>
                  </a:lnTo>
                  <a:lnTo>
                    <a:pt x="51" y="280"/>
                  </a:lnTo>
                  <a:lnTo>
                    <a:pt x="56" y="289"/>
                  </a:lnTo>
                  <a:lnTo>
                    <a:pt x="58" y="298"/>
                  </a:lnTo>
                  <a:lnTo>
                    <a:pt x="63" y="312"/>
                  </a:lnTo>
                  <a:lnTo>
                    <a:pt x="67" y="324"/>
                  </a:lnTo>
                  <a:lnTo>
                    <a:pt x="74" y="338"/>
                  </a:lnTo>
                  <a:lnTo>
                    <a:pt x="81" y="344"/>
                  </a:lnTo>
                  <a:lnTo>
                    <a:pt x="88" y="349"/>
                  </a:lnTo>
                  <a:lnTo>
                    <a:pt x="90" y="349"/>
                  </a:lnTo>
                  <a:lnTo>
                    <a:pt x="97" y="342"/>
                  </a:lnTo>
                  <a:lnTo>
                    <a:pt x="97" y="335"/>
                  </a:lnTo>
                  <a:lnTo>
                    <a:pt x="97" y="331"/>
                  </a:lnTo>
                  <a:lnTo>
                    <a:pt x="97" y="324"/>
                  </a:lnTo>
                  <a:lnTo>
                    <a:pt x="100" y="317"/>
                  </a:lnTo>
                  <a:lnTo>
                    <a:pt x="100" y="307"/>
                  </a:lnTo>
                  <a:lnTo>
                    <a:pt x="102" y="298"/>
                  </a:lnTo>
                  <a:lnTo>
                    <a:pt x="102" y="289"/>
                  </a:lnTo>
                  <a:lnTo>
                    <a:pt x="104" y="277"/>
                  </a:lnTo>
                  <a:lnTo>
                    <a:pt x="104" y="266"/>
                  </a:lnTo>
                  <a:lnTo>
                    <a:pt x="109" y="252"/>
                  </a:lnTo>
                  <a:lnTo>
                    <a:pt x="109" y="241"/>
                  </a:lnTo>
                  <a:lnTo>
                    <a:pt x="114" y="227"/>
                  </a:lnTo>
                  <a:lnTo>
                    <a:pt x="114" y="213"/>
                  </a:lnTo>
                  <a:lnTo>
                    <a:pt x="116" y="199"/>
                  </a:lnTo>
                  <a:lnTo>
                    <a:pt x="118" y="185"/>
                  </a:lnTo>
                  <a:lnTo>
                    <a:pt x="120" y="174"/>
                  </a:lnTo>
                  <a:lnTo>
                    <a:pt x="123" y="157"/>
                  </a:lnTo>
                  <a:lnTo>
                    <a:pt x="125" y="144"/>
                  </a:lnTo>
                  <a:lnTo>
                    <a:pt x="127" y="130"/>
                  </a:lnTo>
                  <a:lnTo>
                    <a:pt x="130" y="118"/>
                  </a:lnTo>
                  <a:lnTo>
                    <a:pt x="130" y="104"/>
                  </a:lnTo>
                  <a:lnTo>
                    <a:pt x="134" y="93"/>
                  </a:lnTo>
                  <a:lnTo>
                    <a:pt x="137" y="79"/>
                  </a:lnTo>
                  <a:lnTo>
                    <a:pt x="141" y="72"/>
                  </a:lnTo>
                  <a:lnTo>
                    <a:pt x="141" y="60"/>
                  </a:lnTo>
                  <a:lnTo>
                    <a:pt x="146" y="51"/>
                  </a:lnTo>
                  <a:lnTo>
                    <a:pt x="148" y="44"/>
                  </a:lnTo>
                  <a:lnTo>
                    <a:pt x="150" y="37"/>
                  </a:lnTo>
                  <a:lnTo>
                    <a:pt x="155" y="28"/>
                  </a:lnTo>
                  <a:lnTo>
                    <a:pt x="162" y="26"/>
                  </a:lnTo>
                  <a:lnTo>
                    <a:pt x="169" y="26"/>
                  </a:lnTo>
                  <a:lnTo>
                    <a:pt x="176" y="28"/>
                  </a:lnTo>
                  <a:lnTo>
                    <a:pt x="178" y="35"/>
                  </a:lnTo>
                  <a:lnTo>
                    <a:pt x="183" y="44"/>
                  </a:lnTo>
                  <a:lnTo>
                    <a:pt x="183" y="56"/>
                  </a:lnTo>
                  <a:lnTo>
                    <a:pt x="183" y="70"/>
                  </a:lnTo>
                  <a:lnTo>
                    <a:pt x="181" y="77"/>
                  </a:lnTo>
                  <a:lnTo>
                    <a:pt x="181" y="83"/>
                  </a:lnTo>
                  <a:lnTo>
                    <a:pt x="178" y="93"/>
                  </a:lnTo>
                  <a:lnTo>
                    <a:pt x="178" y="102"/>
                  </a:lnTo>
                  <a:lnTo>
                    <a:pt x="176" y="111"/>
                  </a:lnTo>
                  <a:lnTo>
                    <a:pt x="174" y="125"/>
                  </a:lnTo>
                  <a:lnTo>
                    <a:pt x="169" y="132"/>
                  </a:lnTo>
                  <a:lnTo>
                    <a:pt x="169" y="141"/>
                  </a:lnTo>
                  <a:lnTo>
                    <a:pt x="167" y="148"/>
                  </a:lnTo>
                  <a:lnTo>
                    <a:pt x="167" y="157"/>
                  </a:lnTo>
                  <a:lnTo>
                    <a:pt x="162" y="167"/>
                  </a:lnTo>
                  <a:lnTo>
                    <a:pt x="160" y="176"/>
                  </a:lnTo>
                  <a:lnTo>
                    <a:pt x="157" y="185"/>
                  </a:lnTo>
                  <a:lnTo>
                    <a:pt x="155" y="197"/>
                  </a:lnTo>
                  <a:lnTo>
                    <a:pt x="153" y="206"/>
                  </a:lnTo>
                  <a:lnTo>
                    <a:pt x="153" y="217"/>
                  </a:lnTo>
                  <a:lnTo>
                    <a:pt x="148" y="227"/>
                  </a:lnTo>
                  <a:lnTo>
                    <a:pt x="148" y="238"/>
                  </a:lnTo>
                  <a:lnTo>
                    <a:pt x="146" y="247"/>
                  </a:lnTo>
                  <a:lnTo>
                    <a:pt x="144" y="259"/>
                  </a:lnTo>
                  <a:lnTo>
                    <a:pt x="141" y="266"/>
                  </a:lnTo>
                  <a:lnTo>
                    <a:pt x="139" y="277"/>
                  </a:lnTo>
                  <a:lnTo>
                    <a:pt x="137" y="287"/>
                  </a:lnTo>
                  <a:lnTo>
                    <a:pt x="134" y="296"/>
                  </a:lnTo>
                  <a:lnTo>
                    <a:pt x="134" y="303"/>
                  </a:lnTo>
                  <a:lnTo>
                    <a:pt x="134" y="312"/>
                  </a:lnTo>
                  <a:lnTo>
                    <a:pt x="134" y="321"/>
                  </a:lnTo>
                  <a:lnTo>
                    <a:pt x="134" y="328"/>
                  </a:lnTo>
                  <a:lnTo>
                    <a:pt x="134" y="335"/>
                  </a:lnTo>
                  <a:lnTo>
                    <a:pt x="134" y="342"/>
                  </a:lnTo>
                  <a:lnTo>
                    <a:pt x="137" y="349"/>
                  </a:lnTo>
                  <a:lnTo>
                    <a:pt x="141" y="358"/>
                  </a:lnTo>
                  <a:lnTo>
                    <a:pt x="146" y="361"/>
                  </a:lnTo>
                  <a:lnTo>
                    <a:pt x="155" y="365"/>
                  </a:lnTo>
                  <a:lnTo>
                    <a:pt x="164" y="368"/>
                  </a:lnTo>
                  <a:lnTo>
                    <a:pt x="176" y="372"/>
                  </a:lnTo>
                  <a:lnTo>
                    <a:pt x="190" y="374"/>
                  </a:lnTo>
                  <a:lnTo>
                    <a:pt x="204" y="374"/>
                  </a:lnTo>
                  <a:lnTo>
                    <a:pt x="211" y="374"/>
                  </a:lnTo>
                  <a:lnTo>
                    <a:pt x="220" y="377"/>
                  </a:lnTo>
                  <a:lnTo>
                    <a:pt x="227" y="377"/>
                  </a:lnTo>
                  <a:lnTo>
                    <a:pt x="236" y="379"/>
                  </a:lnTo>
                  <a:lnTo>
                    <a:pt x="250" y="377"/>
                  </a:lnTo>
                  <a:lnTo>
                    <a:pt x="266" y="377"/>
                  </a:lnTo>
                  <a:lnTo>
                    <a:pt x="280" y="377"/>
                  </a:lnTo>
                  <a:lnTo>
                    <a:pt x="294" y="377"/>
                  </a:lnTo>
                  <a:lnTo>
                    <a:pt x="305" y="372"/>
                  </a:lnTo>
                  <a:lnTo>
                    <a:pt x="317" y="370"/>
                  </a:lnTo>
                  <a:lnTo>
                    <a:pt x="324" y="365"/>
                  </a:lnTo>
                  <a:lnTo>
                    <a:pt x="331" y="361"/>
                  </a:lnTo>
                  <a:lnTo>
                    <a:pt x="333" y="351"/>
                  </a:lnTo>
                  <a:lnTo>
                    <a:pt x="338" y="338"/>
                  </a:lnTo>
                  <a:lnTo>
                    <a:pt x="338" y="328"/>
                  </a:lnTo>
                  <a:lnTo>
                    <a:pt x="340" y="321"/>
                  </a:lnTo>
                  <a:lnTo>
                    <a:pt x="342" y="310"/>
                  </a:lnTo>
                  <a:lnTo>
                    <a:pt x="344" y="298"/>
                  </a:lnTo>
                  <a:lnTo>
                    <a:pt x="344" y="287"/>
                  </a:lnTo>
                  <a:lnTo>
                    <a:pt x="344" y="273"/>
                  </a:lnTo>
                  <a:lnTo>
                    <a:pt x="344" y="261"/>
                  </a:lnTo>
                  <a:lnTo>
                    <a:pt x="347" y="247"/>
                  </a:lnTo>
                  <a:lnTo>
                    <a:pt x="347" y="234"/>
                  </a:lnTo>
                  <a:lnTo>
                    <a:pt x="349" y="222"/>
                  </a:lnTo>
                  <a:lnTo>
                    <a:pt x="349" y="208"/>
                  </a:lnTo>
                  <a:lnTo>
                    <a:pt x="349" y="194"/>
                  </a:lnTo>
                  <a:lnTo>
                    <a:pt x="349" y="180"/>
                  </a:lnTo>
                  <a:lnTo>
                    <a:pt x="349" y="167"/>
                  </a:lnTo>
                  <a:lnTo>
                    <a:pt x="349" y="150"/>
                  </a:lnTo>
                  <a:lnTo>
                    <a:pt x="349" y="139"/>
                  </a:lnTo>
                  <a:lnTo>
                    <a:pt x="349" y="125"/>
                  </a:lnTo>
                  <a:lnTo>
                    <a:pt x="349" y="114"/>
                  </a:lnTo>
                  <a:lnTo>
                    <a:pt x="349" y="102"/>
                  </a:lnTo>
                  <a:lnTo>
                    <a:pt x="351" y="90"/>
                  </a:lnTo>
                  <a:lnTo>
                    <a:pt x="351" y="77"/>
                  </a:lnTo>
                  <a:lnTo>
                    <a:pt x="351" y="70"/>
                  </a:lnTo>
                  <a:lnTo>
                    <a:pt x="351" y="58"/>
                  </a:lnTo>
                  <a:lnTo>
                    <a:pt x="351" y="51"/>
                  </a:lnTo>
                  <a:lnTo>
                    <a:pt x="351" y="40"/>
                  </a:lnTo>
                  <a:lnTo>
                    <a:pt x="351" y="33"/>
                  </a:lnTo>
                  <a:lnTo>
                    <a:pt x="351" y="21"/>
                  </a:lnTo>
                  <a:lnTo>
                    <a:pt x="356" y="12"/>
                  </a:lnTo>
                  <a:lnTo>
                    <a:pt x="358" y="5"/>
                  </a:lnTo>
                  <a:lnTo>
                    <a:pt x="363" y="0"/>
                  </a:lnTo>
                  <a:lnTo>
                    <a:pt x="368" y="0"/>
                  </a:lnTo>
                  <a:lnTo>
                    <a:pt x="375" y="5"/>
                  </a:lnTo>
                  <a:lnTo>
                    <a:pt x="377" y="7"/>
                  </a:lnTo>
                  <a:lnTo>
                    <a:pt x="379" y="12"/>
                  </a:lnTo>
                  <a:lnTo>
                    <a:pt x="381" y="19"/>
                  </a:lnTo>
                  <a:lnTo>
                    <a:pt x="384" y="26"/>
                  </a:lnTo>
                  <a:lnTo>
                    <a:pt x="384" y="26"/>
                  </a:lnTo>
                  <a:close/>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9" name="Picture 47"/>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91584" y="1981200"/>
              <a:ext cx="4227422" cy="2814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AutoShape 26"/>
            <p:cNvSpPr>
              <a:spLocks noChangeAspect="1" noChangeArrowheads="1" noTextEdit="1"/>
            </p:cNvSpPr>
            <p:nvPr/>
          </p:nvSpPr>
          <p:spPr bwMode="auto">
            <a:xfrm>
              <a:off x="2057400" y="2252524"/>
              <a:ext cx="6841211" cy="475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 name="TextBox 30"/>
          <p:cNvSpPr txBox="1"/>
          <p:nvPr/>
        </p:nvSpPr>
        <p:spPr>
          <a:xfrm>
            <a:off x="533400" y="2448745"/>
            <a:ext cx="3810000" cy="3693319"/>
          </a:xfrm>
          <a:prstGeom prst="rect">
            <a:avLst/>
          </a:prstGeom>
          <a:noFill/>
        </p:spPr>
        <p:txBody>
          <a:bodyPr wrap="square" rtlCol="0">
            <a:spAutoFit/>
          </a:bodyPr>
          <a:lstStyle/>
          <a:p>
            <a:r>
              <a:rPr lang="en-US" sz="5400" dirty="0" smtClean="0"/>
              <a:t>Labs</a:t>
            </a:r>
          </a:p>
          <a:p>
            <a:r>
              <a:rPr lang="en-US" sz="5400" dirty="0" smtClean="0"/>
              <a:t>Programs</a:t>
            </a:r>
          </a:p>
          <a:p>
            <a:r>
              <a:rPr lang="en-US" sz="5400" dirty="0" smtClean="0"/>
              <a:t>Partners</a:t>
            </a:r>
          </a:p>
          <a:p>
            <a:pPr marL="517525"/>
            <a:r>
              <a:rPr lang="en-US" sz="2400" b="1" dirty="0" smtClean="0"/>
              <a:t>Key OAR Partners: </a:t>
            </a:r>
            <a:r>
              <a:rPr lang="en-US" sz="2400" dirty="0" smtClean="0"/>
              <a:t>Cooperative Institutes and Sea Grant Programs</a:t>
            </a:r>
            <a:endParaRPr lang="en-US" sz="5400" dirty="0"/>
          </a:p>
        </p:txBody>
      </p:sp>
    </p:spTree>
    <p:extLst>
      <p:ext uri="{BB962C8B-B14F-4D97-AF65-F5344CB8AC3E}">
        <p14:creationId xmlns:p14="http://schemas.microsoft.com/office/powerpoint/2010/main" val="36011903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r>
              <a:rPr lang="en-US" dirty="0" smtClean="0"/>
              <a:t>Are NOAA supported, non‐federal organizations located at degree-granting institutions whose research reinforces NOAA’s mission and priorities</a:t>
            </a:r>
          </a:p>
          <a:p>
            <a:r>
              <a:rPr lang="en-US" dirty="0" smtClean="0"/>
              <a:t>Are often </a:t>
            </a:r>
            <a:r>
              <a:rPr lang="en-US" dirty="0" err="1" smtClean="0"/>
              <a:t>colocated</a:t>
            </a:r>
            <a:r>
              <a:rPr lang="en-US" dirty="0" smtClean="0"/>
              <a:t> and collaborate directly with NOAA’s diverse research communities, programs and labs</a:t>
            </a:r>
          </a:p>
          <a:p>
            <a:r>
              <a:rPr lang="en-US" dirty="0" smtClean="0"/>
              <a:t>Have portfolios ranging from satellite climatology and fisheries biology to atmospheric chemistry and coastal ecology</a:t>
            </a:r>
          </a:p>
          <a:p>
            <a:r>
              <a:rPr lang="en-US" dirty="0" smtClean="0"/>
              <a:t>Provide </a:t>
            </a:r>
            <a:r>
              <a:rPr lang="en-US" dirty="0"/>
              <a:t>complementary scientific </a:t>
            </a:r>
            <a:r>
              <a:rPr lang="en-US" dirty="0" smtClean="0"/>
              <a:t>expertise</a:t>
            </a:r>
          </a:p>
          <a:p>
            <a:r>
              <a:rPr lang="en-US" dirty="0"/>
              <a:t>Widen pool of young scientists in topics of interest to NOAA</a:t>
            </a:r>
          </a:p>
        </p:txBody>
      </p:sp>
      <p:sp>
        <p:nvSpPr>
          <p:cNvPr id="2" name="Title 1"/>
          <p:cNvSpPr>
            <a:spLocks noGrp="1"/>
          </p:cNvSpPr>
          <p:nvPr>
            <p:ph type="title"/>
          </p:nvPr>
        </p:nvSpPr>
        <p:spPr/>
        <p:txBody>
          <a:bodyPr/>
          <a:lstStyle/>
          <a:p>
            <a:r>
              <a:rPr lang="en-US" dirty="0" smtClean="0"/>
              <a:t>COOPERATIVE INSTITUTES</a:t>
            </a:r>
            <a:endParaRPr lang="en-US" dirty="0"/>
          </a:p>
        </p:txBody>
      </p:sp>
      <p:sp>
        <p:nvSpPr>
          <p:cNvPr id="3" name="Slide Number Placeholder 2"/>
          <p:cNvSpPr>
            <a:spLocks noGrp="1"/>
          </p:cNvSpPr>
          <p:nvPr>
            <p:ph type="sldNum" sz="quarter" idx="11"/>
          </p:nvPr>
        </p:nvSpPr>
        <p:spPr/>
        <p:txBody>
          <a:bodyPr/>
          <a:lstStyle/>
          <a:p>
            <a:fld id="{62B12271-1131-4966-AFA8-9FD78DCB52DA}" type="slidenum">
              <a:rPr lang="en-US" smtClean="0"/>
              <a:t>7</a:t>
            </a:fld>
            <a:endParaRPr lang="en-US" dirty="0"/>
          </a:p>
        </p:txBody>
      </p:sp>
    </p:spTree>
    <p:extLst>
      <p:ext uri="{BB962C8B-B14F-4D97-AF65-F5344CB8AC3E}">
        <p14:creationId xmlns:p14="http://schemas.microsoft.com/office/powerpoint/2010/main" val="17342479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20977568">
            <a:off x="162219" y="3036644"/>
            <a:ext cx="2594895" cy="2005146"/>
          </a:xfrm>
          <a:prstGeom prst="rect">
            <a:avLst/>
          </a:prstGeom>
          <a:noFill/>
          <a:ln>
            <a:noFill/>
          </a:ln>
          <a:effectLst>
            <a:outerShdw blurRad="50800" dist="38100" dir="2700000" algn="tl" rotWithShape="0">
              <a:prstClr val="black">
                <a:alpha val="40000"/>
              </a:prstClr>
            </a:outerShdw>
          </a:effectLst>
        </p:spPr>
      </p:pic>
      <p:sp>
        <p:nvSpPr>
          <p:cNvPr id="3" name="Content Placeholder 2"/>
          <p:cNvSpPr>
            <a:spLocks noGrp="1"/>
          </p:cNvSpPr>
          <p:nvPr>
            <p:ph idx="1"/>
          </p:nvPr>
        </p:nvSpPr>
        <p:spPr>
          <a:xfrm>
            <a:off x="2590800" y="1524000"/>
            <a:ext cx="6477000" cy="5019747"/>
          </a:xfrm>
        </p:spPr>
        <p:txBody>
          <a:bodyPr>
            <a:noAutofit/>
          </a:bodyPr>
          <a:lstStyle/>
          <a:p>
            <a:pPr>
              <a:spcBef>
                <a:spcPts val="2400"/>
              </a:spcBef>
            </a:pPr>
            <a:r>
              <a:rPr lang="en-US" sz="1800" dirty="0"/>
              <a:t>LEGISLATIVE </a:t>
            </a:r>
            <a:r>
              <a:rPr lang="en-US" sz="1800" dirty="0" smtClean="0"/>
              <a:t>DRIVERS</a:t>
            </a:r>
          </a:p>
          <a:p>
            <a:pPr lvl="1"/>
            <a:r>
              <a:rPr lang="en-US" sz="1600" dirty="0"/>
              <a:t>National Weather Service Organic Act (15 U.S.C. §313</a:t>
            </a:r>
            <a:r>
              <a:rPr lang="en-US" sz="1600" dirty="0" smtClean="0"/>
              <a:t>)</a:t>
            </a:r>
          </a:p>
          <a:p>
            <a:pPr lvl="1"/>
            <a:r>
              <a:rPr lang="en-US" sz="1600" dirty="0"/>
              <a:t>United States Weather Research Program (USWRP), </a:t>
            </a:r>
            <a:r>
              <a:rPr lang="en-US" sz="1600" dirty="0" smtClean="0"/>
              <a:t>(15 </a:t>
            </a:r>
            <a:r>
              <a:rPr lang="en-US" sz="1600" dirty="0"/>
              <a:t>U.S.C. § </a:t>
            </a:r>
            <a:r>
              <a:rPr lang="en-US" sz="1600" dirty="0" smtClean="0"/>
              <a:t>313c)</a:t>
            </a:r>
          </a:p>
          <a:p>
            <a:pPr lvl="1"/>
            <a:r>
              <a:rPr lang="en-US" sz="1600" dirty="0"/>
              <a:t>Windstorm Impact Reduction, </a:t>
            </a:r>
            <a:r>
              <a:rPr lang="en-US" sz="1600" dirty="0" smtClean="0"/>
              <a:t>(42</a:t>
            </a:r>
            <a:r>
              <a:rPr lang="en-US" sz="1600" dirty="0"/>
              <a:t> U.S.C. § </a:t>
            </a:r>
            <a:r>
              <a:rPr lang="en-US" sz="1600" dirty="0" smtClean="0"/>
              <a:t>15701-15707)</a:t>
            </a:r>
            <a:endParaRPr lang="en-US" sz="1600" dirty="0"/>
          </a:p>
          <a:p>
            <a:pPr lvl="1"/>
            <a:r>
              <a:rPr lang="en-US" sz="1600" dirty="0" smtClean="0"/>
              <a:t>Meteorological </a:t>
            </a:r>
            <a:r>
              <a:rPr lang="en-US" sz="1600" dirty="0"/>
              <a:t>Services to Support Aviation (49 U.S.C. 44720</a:t>
            </a:r>
            <a:r>
              <a:rPr lang="en-US" sz="1600" dirty="0" smtClean="0"/>
              <a:t>)</a:t>
            </a:r>
          </a:p>
          <a:p>
            <a:pPr lvl="1"/>
            <a:r>
              <a:rPr lang="en-US" sz="1600" dirty="0" smtClean="0"/>
              <a:t>Weather Impact Reduction, 42 U.S.C</a:t>
            </a:r>
            <a:r>
              <a:rPr lang="en-US" sz="1600" dirty="0"/>
              <a:t>. </a:t>
            </a:r>
            <a:r>
              <a:rPr lang="en-US" sz="1600" dirty="0" smtClean="0"/>
              <a:t>§ 15701-15707)</a:t>
            </a:r>
            <a:endParaRPr lang="en-US" sz="1600" dirty="0"/>
          </a:p>
          <a:p>
            <a:pPr indent="-250825"/>
            <a:r>
              <a:rPr lang="en-US" sz="2000" dirty="0" smtClean="0"/>
              <a:t>POLICY DRIVERS</a:t>
            </a:r>
          </a:p>
          <a:p>
            <a:pPr lvl="1"/>
            <a:r>
              <a:rPr lang="en-US" sz="1600" dirty="0" smtClean="0"/>
              <a:t>Weather </a:t>
            </a:r>
            <a:r>
              <a:rPr lang="en-US" sz="1600" dirty="0"/>
              <a:t>Bureau Technical Note 2-NSSL23 (1964</a:t>
            </a:r>
            <a:r>
              <a:rPr lang="en-US" sz="1600" dirty="0" smtClean="0"/>
              <a:t>)</a:t>
            </a:r>
            <a:endParaRPr lang="en-US" sz="1600" dirty="0"/>
          </a:p>
          <a:p>
            <a:pPr lvl="1"/>
            <a:r>
              <a:rPr lang="en-US" sz="1600" dirty="0" smtClean="0"/>
              <a:t>National </a:t>
            </a:r>
            <a:r>
              <a:rPr lang="en-US" sz="1600" dirty="0"/>
              <a:t>Research Council - Completing the Forecast:  Characterizing and </a:t>
            </a:r>
          </a:p>
          <a:p>
            <a:pPr lvl="1"/>
            <a:r>
              <a:rPr lang="en-US" sz="1600" dirty="0" smtClean="0"/>
              <a:t>Communicating </a:t>
            </a:r>
            <a:r>
              <a:rPr lang="en-US" sz="1600" dirty="0"/>
              <a:t>Uncertainty for Better Decisions Using Weather and Climate Forecasts </a:t>
            </a:r>
            <a:r>
              <a:rPr lang="en-US" sz="1600" dirty="0" smtClean="0"/>
              <a:t> (2006)</a:t>
            </a:r>
          </a:p>
          <a:p>
            <a:pPr lvl="1"/>
            <a:r>
              <a:rPr lang="en-US" sz="1600" dirty="0" smtClean="0"/>
              <a:t>NOAA </a:t>
            </a:r>
            <a:r>
              <a:rPr lang="en-US" sz="1600" dirty="0"/>
              <a:t>Next Generation Strategic Plan (2010)</a:t>
            </a:r>
          </a:p>
          <a:p>
            <a:pPr lvl="1"/>
            <a:r>
              <a:rPr lang="en-US" sz="1600" dirty="0" smtClean="0"/>
              <a:t>NWS </a:t>
            </a:r>
            <a:r>
              <a:rPr lang="en-US" sz="1600" dirty="0"/>
              <a:t>Strategic Plan (2011)</a:t>
            </a:r>
          </a:p>
          <a:p>
            <a:pPr lvl="1"/>
            <a:r>
              <a:rPr lang="en-US" sz="1600" dirty="0" smtClean="0"/>
              <a:t>National </a:t>
            </a:r>
            <a:r>
              <a:rPr lang="en-US" sz="1600" dirty="0"/>
              <a:t>Research Council Report:  Weather Services for the Nation:  Becoming Second </a:t>
            </a:r>
            <a:r>
              <a:rPr lang="en-US" sz="1600" dirty="0" smtClean="0"/>
              <a:t> to </a:t>
            </a:r>
            <a:r>
              <a:rPr lang="en-US" sz="1600" dirty="0"/>
              <a:t>None (2012) </a:t>
            </a:r>
          </a:p>
          <a:p>
            <a:pPr lvl="1"/>
            <a:r>
              <a:rPr lang="en-US" sz="1600" dirty="0" smtClean="0"/>
              <a:t>National </a:t>
            </a:r>
            <a:r>
              <a:rPr lang="en-US" sz="1600" dirty="0"/>
              <a:t>Academy of Public Administration (for the U.S. Congress):  Forecast for the </a:t>
            </a:r>
            <a:r>
              <a:rPr lang="en-US" sz="1600" dirty="0" smtClean="0"/>
              <a:t>Future</a:t>
            </a:r>
            <a:r>
              <a:rPr lang="en-US" sz="1600" dirty="0"/>
              <a:t>: Assuring the Capacity of the National Weather Service (</a:t>
            </a:r>
            <a:r>
              <a:rPr lang="en-US" sz="1600" dirty="0" smtClean="0"/>
              <a:t>2013)</a:t>
            </a:r>
          </a:p>
          <a:p>
            <a:pPr lvl="1"/>
            <a:r>
              <a:rPr lang="en-US" sz="1600" dirty="0" smtClean="0"/>
              <a:t>OAR </a:t>
            </a:r>
            <a:r>
              <a:rPr lang="en-US" sz="1600" dirty="0"/>
              <a:t>Strategic Plan (2014)</a:t>
            </a:r>
          </a:p>
          <a:p>
            <a:pPr lvl="1"/>
            <a:r>
              <a:rPr lang="en-US" sz="1600" dirty="0" smtClean="0"/>
              <a:t>Annual </a:t>
            </a:r>
            <a:r>
              <a:rPr lang="en-US" sz="1600" dirty="0"/>
              <a:t>Report of the UCAR Community Advisory Committee for NCEP (2013)</a:t>
            </a:r>
          </a:p>
          <a:p>
            <a:pPr lvl="1"/>
            <a:r>
              <a:rPr lang="en-US" sz="1600" dirty="0" smtClean="0"/>
              <a:t>Memorandum </a:t>
            </a:r>
            <a:r>
              <a:rPr lang="en-US" sz="1600" dirty="0"/>
              <a:t>of agreement for scientific collaboration between the UK Met Office (</a:t>
            </a:r>
            <a:r>
              <a:rPr lang="en-US" sz="1600" dirty="0" smtClean="0"/>
              <a:t>Met Office</a:t>
            </a:r>
            <a:r>
              <a:rPr lang="en-US" sz="1600" dirty="0"/>
              <a:t>) and the U.S. NOAA/OAR/National Severe Storms Laboratory (2014)</a:t>
            </a:r>
          </a:p>
        </p:txBody>
      </p:sp>
      <p:sp>
        <p:nvSpPr>
          <p:cNvPr id="2" name="Title 1"/>
          <p:cNvSpPr>
            <a:spLocks noGrp="1"/>
          </p:cNvSpPr>
          <p:nvPr>
            <p:ph type="title"/>
          </p:nvPr>
        </p:nvSpPr>
        <p:spPr/>
        <p:txBody>
          <a:bodyPr/>
          <a:lstStyle/>
          <a:p>
            <a:r>
              <a:rPr lang="en-US" dirty="0" smtClean="0"/>
              <a:t>NSSL RESEARCH DRIVERS</a:t>
            </a:r>
            <a:endParaRPr lang="en-US" dirty="0"/>
          </a:p>
        </p:txBody>
      </p:sp>
      <p:sp>
        <p:nvSpPr>
          <p:cNvPr id="6" name="Slide Number Placeholder 5"/>
          <p:cNvSpPr>
            <a:spLocks noGrp="1"/>
          </p:cNvSpPr>
          <p:nvPr>
            <p:ph type="sldNum" sz="quarter" idx="11"/>
          </p:nvPr>
        </p:nvSpPr>
        <p:spPr/>
        <p:txBody>
          <a:bodyPr/>
          <a:lstStyle/>
          <a:p>
            <a:fld id="{62B12271-1131-4966-AFA8-9FD78DCB52DA}" type="slidenum">
              <a:rPr lang="en-US" smtClean="0"/>
              <a:t>8</a:t>
            </a:fld>
            <a:endParaRPr lang="en-US" dirty="0"/>
          </a:p>
        </p:txBody>
      </p:sp>
    </p:spTree>
    <p:extLst>
      <p:ext uri="{BB962C8B-B14F-4D97-AF65-F5344CB8AC3E}">
        <p14:creationId xmlns:p14="http://schemas.microsoft.com/office/powerpoint/2010/main" val="2699739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NOAA’S FUNDING PROCESS</a:t>
            </a:r>
            <a:endParaRPr lang="en-US" dirty="0"/>
          </a:p>
        </p:txBody>
      </p:sp>
      <p:sp>
        <p:nvSpPr>
          <p:cNvPr id="5" name="Slide Number Placeholder 4"/>
          <p:cNvSpPr>
            <a:spLocks noGrp="1"/>
          </p:cNvSpPr>
          <p:nvPr>
            <p:ph type="sldNum" sz="quarter" idx="11"/>
          </p:nvPr>
        </p:nvSpPr>
        <p:spPr/>
        <p:txBody>
          <a:bodyPr/>
          <a:lstStyle/>
          <a:p>
            <a:fld id="{62B12271-1131-4966-AFA8-9FD78DCB52DA}" type="slidenum">
              <a:rPr lang="en-US" smtClean="0"/>
              <a:t>9</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900" y="1285379"/>
            <a:ext cx="5410200" cy="5420218"/>
          </a:xfrm>
          <a:prstGeom prst="rect">
            <a:avLst/>
          </a:prstGeom>
        </p:spPr>
      </p:pic>
    </p:spTree>
    <p:extLst>
      <p:ext uri="{BB962C8B-B14F-4D97-AF65-F5344CB8AC3E}">
        <p14:creationId xmlns:p14="http://schemas.microsoft.com/office/powerpoint/2010/main" val="225871290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0</TotalTime>
  <Words>1436</Words>
  <Application>Microsoft Macintosh PowerPoint</Application>
  <PresentationFormat>On-screen Show (4:3)</PresentationFormat>
  <Paragraphs>207</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Tw Cen MT</vt:lpstr>
      <vt:lpstr>Arial Narrow</vt:lpstr>
      <vt:lpstr>Tw Cen MT Condensed</vt:lpstr>
      <vt:lpstr>Tw Cen MT Condensed Extra Bold</vt:lpstr>
      <vt:lpstr>Calibri</vt:lpstr>
      <vt:lpstr>Perspective</vt:lpstr>
      <vt:lpstr>CONTEXT FOR THE REVIEW</vt:lpstr>
      <vt:lpstr>NOAA’S NEXT GENERATION STRATEGIC PLAN GOALS</vt:lpstr>
      <vt:lpstr>America’s Environmental Intelligence Agency: 2014 - 2018 Priorities</vt:lpstr>
      <vt:lpstr>NOAA’S ORGANIZATION</vt:lpstr>
      <vt:lpstr>OAR’S VISION &amp; MISSION</vt:lpstr>
      <vt:lpstr>POWER OF PARTNERSHIPS</vt:lpstr>
      <vt:lpstr>COOPERATIVE INSTITUTES</vt:lpstr>
      <vt:lpstr>NSSL RESEARCH DRIVERS</vt:lpstr>
      <vt:lpstr>NOAA’S FUNDING PROCESS</vt:lpstr>
      <vt:lpstr>NOAA’S FUNDING PROCESS</vt:lpstr>
      <vt:lpstr>NOTIONAL APPROACH TO PLANNING R&amp;D</vt:lpstr>
      <vt:lpstr>CHARGE TO REVIEWERS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2013-03-07T13:22:07Z</cp:lastPrinted>
  <dcterms:created xsi:type="dcterms:W3CDTF">2013-03-07T13:04:43Z</dcterms:created>
  <dcterms:modified xsi:type="dcterms:W3CDTF">2015-02-24T22:17:03Z</dcterms:modified>
</cp:coreProperties>
</file>