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5051" r:id="rId1"/>
  </p:sldMasterIdLst>
  <p:notesMasterIdLst>
    <p:notesMasterId r:id="rId15"/>
  </p:notesMasterIdLst>
  <p:handoutMasterIdLst>
    <p:handoutMasterId r:id="rId16"/>
  </p:handoutMasterIdLst>
  <p:sldIdLst>
    <p:sldId id="256" r:id="rId2"/>
    <p:sldId id="261" r:id="rId3"/>
    <p:sldId id="262" r:id="rId4"/>
    <p:sldId id="263" r:id="rId5"/>
    <p:sldId id="264" r:id="rId6"/>
    <p:sldId id="265" r:id="rId7"/>
    <p:sldId id="266" r:id="rId8"/>
    <p:sldId id="267" r:id="rId9"/>
    <p:sldId id="268" r:id="rId10"/>
    <p:sldId id="269" r:id="rId11"/>
    <p:sldId id="270" r:id="rId12"/>
    <p:sldId id="271" r:id="rId13"/>
    <p:sldId id="283"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85" autoAdjust="0"/>
    <p:restoredTop sz="86743" autoAdjust="0"/>
  </p:normalViewPr>
  <p:slideViewPr>
    <p:cSldViewPr snapToGrid="0" snapToObjects="1">
      <p:cViewPr>
        <p:scale>
          <a:sx n="100" d="100"/>
          <a:sy n="100" d="100"/>
        </p:scale>
        <p:origin x="-2656" y="-824"/>
      </p:cViewPr>
      <p:guideLst>
        <p:guide orient="horz" pos="269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C1DB7F8-5096-C24D-A554-7000DED36531}" type="datetimeFigureOut">
              <a:rPr lang="en-US" smtClean="0"/>
              <a:t>2/24/15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EA5527C-FF65-7E45-8C08-C143030C5125}" type="slidenum">
              <a:rPr lang="en-US" smtClean="0"/>
              <a:t>‹#›</a:t>
            </a:fld>
            <a:endParaRPr lang="en-US"/>
          </a:p>
        </p:txBody>
      </p:sp>
    </p:spTree>
    <p:extLst>
      <p:ext uri="{BB962C8B-B14F-4D97-AF65-F5344CB8AC3E}">
        <p14:creationId xmlns:p14="http://schemas.microsoft.com/office/powerpoint/2010/main" val="1967654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AFE238-AD58-F64E-85D7-52F93FA94EB0}" type="datetimeFigureOut">
              <a:rPr lang="en-US" smtClean="0"/>
              <a:t>2/24/15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8C3057-D8C7-3446-9A91-8A752B787481}" type="slidenum">
              <a:rPr lang="en-US" smtClean="0"/>
              <a:t>‹#›</a:t>
            </a:fld>
            <a:endParaRPr lang="en-US"/>
          </a:p>
        </p:txBody>
      </p:sp>
    </p:spTree>
    <p:extLst>
      <p:ext uri="{BB962C8B-B14F-4D97-AF65-F5344CB8AC3E}">
        <p14:creationId xmlns:p14="http://schemas.microsoft.com/office/powerpoint/2010/main" val="330273460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neighboring mPING observations don’t match, people may not be providing reliable data. When neighboring observations do NOT match, what’s the nature of the disagreement? Sometimes, the</a:t>
            </a:r>
            <a:r>
              <a:rPr lang="en-US" baseline="0" dirty="0" smtClean="0"/>
              <a:t> pattern of how observations disagree may yield information about observer capability. Other times, the pattern of how observations disagree yields insight into physical processes. This result makes physical sense because the environment that supports freezing rain is highly constrained: if the surface-layer temperature increases slightly to above freezing, rain won’t freeze. If the surface-layer temperature decreases slightly, the raindrops will freeze and produce ice pellets.</a:t>
            </a:r>
            <a:endParaRPr lang="en-US" dirty="0"/>
          </a:p>
        </p:txBody>
      </p:sp>
      <p:sp>
        <p:nvSpPr>
          <p:cNvPr id="4" name="Slide Number Placeholder 3"/>
          <p:cNvSpPr>
            <a:spLocks noGrp="1"/>
          </p:cNvSpPr>
          <p:nvPr>
            <p:ph type="sldNum" sz="quarter" idx="10"/>
          </p:nvPr>
        </p:nvSpPr>
        <p:spPr/>
        <p:txBody>
          <a:bodyPr/>
          <a:lstStyle/>
          <a:p>
            <a:fld id="{0F8C3057-D8C7-3446-9A91-8A752B787481}" type="slidenum">
              <a:rPr lang="en-US" smtClean="0"/>
              <a:t>7</a:t>
            </a:fld>
            <a:endParaRPr lang="en-US"/>
          </a:p>
        </p:txBody>
      </p:sp>
    </p:spTree>
    <p:extLst>
      <p:ext uri="{BB962C8B-B14F-4D97-AF65-F5344CB8AC3E}">
        <p14:creationId xmlns:p14="http://schemas.microsoft.com/office/powerpoint/2010/main" val="1871270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smtClean="0"/>
              <a:t>skill depicted </a:t>
            </a:r>
            <a:r>
              <a:rPr lang="en-US" dirty="0" smtClean="0"/>
              <a:t>for the random forest does not use a</a:t>
            </a:r>
            <a:r>
              <a:rPr lang="en-US" baseline="0" dirty="0" smtClean="0"/>
              <a:t> forecast, but instead uses the hourly analysis generated by the HRRR. This colored area on the y-axis shows a potential improvement in </a:t>
            </a:r>
            <a:r>
              <a:rPr lang="en-US" baseline="0" dirty="0" err="1" smtClean="0"/>
              <a:t>ptype</a:t>
            </a:r>
            <a:r>
              <a:rPr lang="en-US" baseline="0" dirty="0" smtClean="0"/>
              <a:t> classification using environmental information.</a:t>
            </a:r>
            <a:endParaRPr lang="en-US" dirty="0"/>
          </a:p>
        </p:txBody>
      </p:sp>
      <p:sp>
        <p:nvSpPr>
          <p:cNvPr id="4" name="Slide Number Placeholder 3"/>
          <p:cNvSpPr>
            <a:spLocks noGrp="1"/>
          </p:cNvSpPr>
          <p:nvPr>
            <p:ph type="sldNum" sz="quarter" idx="10"/>
          </p:nvPr>
        </p:nvSpPr>
        <p:spPr/>
        <p:txBody>
          <a:bodyPr/>
          <a:lstStyle/>
          <a:p>
            <a:fld id="{0F8C3057-D8C7-3446-9A91-8A752B787481}" type="slidenum">
              <a:rPr lang="en-US" smtClean="0"/>
              <a:t>9</a:t>
            </a:fld>
            <a:endParaRPr lang="en-US"/>
          </a:p>
        </p:txBody>
      </p:sp>
    </p:spTree>
    <p:extLst>
      <p:ext uri="{BB962C8B-B14F-4D97-AF65-F5344CB8AC3E}">
        <p14:creationId xmlns:p14="http://schemas.microsoft.com/office/powerpoint/2010/main" val="5937980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 Id="rId3"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 Id="rId3"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 Id="rId3"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 Id="rId3"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 Id="rId3"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Three Pictures">
    <p:bg>
      <p:bgRef idx="1001">
        <a:schemeClr val="bg2"/>
      </p:bgRef>
    </p:bg>
    <p:spTree>
      <p:nvGrpSpPr>
        <p:cNvPr id="1" name=""/>
        <p:cNvGrpSpPr/>
        <p:nvPr/>
      </p:nvGrpSpPr>
      <p:grpSpPr>
        <a:xfrm>
          <a:off x="0" y="0"/>
          <a:ext cx="0" cy="0"/>
          <a:chOff x="0" y="0"/>
          <a:chExt cx="0" cy="0"/>
        </a:xfrm>
      </p:grpSpPr>
      <p:pic>
        <p:nvPicPr>
          <p:cNvPr id="11" name="Picture Placeholder 12" descr="BlueDome_w_scud.psd"/>
          <p:cNvPicPr>
            <a:picLocks noChangeAspect="1"/>
          </p:cNvPicPr>
          <p:nvPr userDrawn="1"/>
        </p:nvPicPr>
        <p:blipFill rotWithShape="1">
          <a:blip r:embed="rId2" cstate="print">
            <a:extLst>
              <a:ext uri="{28A0092B-C50C-407E-A947-70E740481C1C}">
                <a14:useLocalDpi xmlns:a14="http://schemas.microsoft.com/office/drawing/2010/main"/>
              </a:ext>
            </a:extLst>
          </a:blip>
          <a:srcRect t="-315"/>
          <a:stretch/>
        </p:blipFill>
        <p:spPr>
          <a:xfrm>
            <a:off x="0" y="-9339"/>
            <a:ext cx="2234144" cy="4281714"/>
          </a:xfrm>
          <a:prstGeom prst="rect">
            <a:avLst/>
          </a:prstGeom>
        </p:spPr>
      </p:pic>
      <p:pic>
        <p:nvPicPr>
          <p:cNvPr id="13" name="Picture Placeholder 11" descr="090605_Wyoming6_Coniglio.psd"/>
          <p:cNvPicPr>
            <a:picLocks noChangeAspect="1"/>
          </p:cNvPicPr>
          <p:nvPr userDrawn="1"/>
        </p:nvPicPr>
        <p:blipFill rotWithShape="1">
          <a:blip r:embed="rId3" cstate="print">
            <a:extLst>
              <a:ext uri="{28A0092B-C50C-407E-A947-70E740481C1C}">
                <a14:useLocalDpi xmlns:a14="http://schemas.microsoft.com/office/drawing/2010/main"/>
              </a:ext>
            </a:extLst>
          </a:blip>
          <a:srcRect t="-315"/>
          <a:stretch/>
        </p:blipFill>
        <p:spPr>
          <a:xfrm>
            <a:off x="2319004" y="-9339"/>
            <a:ext cx="4505991" cy="4281714"/>
          </a:xfrm>
          <a:prstGeom prst="rect">
            <a:avLst/>
          </a:prstGeom>
        </p:spPr>
      </p:pic>
      <p:pic>
        <p:nvPicPr>
          <p:cNvPr id="14" name="Picture Placeholder 13" descr="15764.psd"/>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6909855" y="2924"/>
            <a:ext cx="2234144" cy="4272375"/>
          </a:xfrm>
          <a:prstGeom prst="rect">
            <a:avLst/>
          </a:prstGeom>
        </p:spPr>
      </p:pic>
      <p:sp>
        <p:nvSpPr>
          <p:cNvPr id="2" name="Title 1"/>
          <p:cNvSpPr>
            <a:spLocks noGrp="1"/>
          </p:cNvSpPr>
          <p:nvPr>
            <p:ph type="ctrTitle"/>
          </p:nvPr>
        </p:nvSpPr>
        <p:spPr>
          <a:xfrm>
            <a:off x="0" y="4295141"/>
            <a:ext cx="9143999" cy="1162085"/>
          </a:xfrm>
          <a:prstGeom prst="rect">
            <a:avLst/>
          </a:prstGeom>
        </p:spPr>
        <p:txBody>
          <a:bodyPr anchor="ctr" anchorCtr="0">
            <a:normAutofit/>
          </a:bodyPr>
          <a:lstStyle>
            <a:lvl1pPr algn="r">
              <a:defRPr sz="3200" baseline="0">
                <a:solidFill>
                  <a:schemeClr val="tx1"/>
                </a:solidFill>
              </a:defRPr>
            </a:lvl1pPr>
          </a:lstStyle>
          <a:p>
            <a:r>
              <a:rPr lang="en-US" dirty="0" smtClean="0"/>
              <a:t>Click to edit Master title style</a:t>
            </a:r>
            <a:endParaRPr dirty="0"/>
          </a:p>
        </p:txBody>
      </p:sp>
      <p:sp>
        <p:nvSpPr>
          <p:cNvPr id="3" name="Subtitle 2"/>
          <p:cNvSpPr>
            <a:spLocks noGrp="1"/>
          </p:cNvSpPr>
          <p:nvPr>
            <p:ph type="subTitle" idx="1"/>
          </p:nvPr>
        </p:nvSpPr>
        <p:spPr>
          <a:xfrm>
            <a:off x="3552484" y="5717218"/>
            <a:ext cx="5591516" cy="1139145"/>
          </a:xfrm>
          <a:prstGeom prst="rect">
            <a:avLst/>
          </a:prstGeom>
        </p:spPr>
        <p:txBody>
          <a:bodyPr>
            <a:noAutofit/>
          </a:bodyPr>
          <a:lstStyle>
            <a:lvl1pPr marL="0" indent="0" algn="r">
              <a:spcBef>
                <a:spcPct val="0"/>
              </a:spcBef>
              <a:buNone/>
              <a:defRPr sz="18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grpSp>
        <p:nvGrpSpPr>
          <p:cNvPr id="7" name="Group 6"/>
          <p:cNvGrpSpPr/>
          <p:nvPr userDrawn="1"/>
        </p:nvGrpSpPr>
        <p:grpSpPr>
          <a:xfrm>
            <a:off x="214652" y="6032501"/>
            <a:ext cx="2476501" cy="698500"/>
            <a:chOff x="1823332" y="6023429"/>
            <a:chExt cx="2476501" cy="698500"/>
          </a:xfrm>
        </p:grpSpPr>
        <p:pic>
          <p:nvPicPr>
            <p:cNvPr id="4" name="Picture 3" descr="noaa_wt.png"/>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2713204" y="6023429"/>
              <a:ext cx="696758" cy="698500"/>
            </a:xfrm>
            <a:prstGeom prst="rect">
              <a:avLst/>
            </a:prstGeom>
          </p:spPr>
        </p:pic>
        <p:pic>
          <p:nvPicPr>
            <p:cNvPr id="5" name="Picture 4" descr="US-DeptOfCommerce-Seal.png"/>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823332" y="6032501"/>
              <a:ext cx="680357" cy="680357"/>
            </a:xfrm>
            <a:prstGeom prst="rect">
              <a:avLst/>
            </a:prstGeom>
          </p:spPr>
        </p:pic>
        <p:pic>
          <p:nvPicPr>
            <p:cNvPr id="6" name="Picture 5" descr="universal_gold_b.png"/>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3619476" y="6032501"/>
              <a:ext cx="680357" cy="680357"/>
            </a:xfrm>
            <a:prstGeom prst="rect">
              <a:avLst/>
            </a:prstGeom>
          </p:spPr>
        </p:pic>
      </p:grpSp>
    </p:spTree>
    <p:extLst>
      <p:ext uri="{BB962C8B-B14F-4D97-AF65-F5344CB8AC3E}">
        <p14:creationId xmlns:p14="http://schemas.microsoft.com/office/powerpoint/2010/main" val="1407048149"/>
      </p:ext>
    </p:extLst>
  </p:cSld>
  <p:clrMapOvr>
    <a:overrideClrMapping bg1="dk1" tx1="lt1" bg2="dk2"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No Pictures">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638300" y="2106544"/>
            <a:ext cx="5867400" cy="1470025"/>
          </a:xfrm>
          <a:prstGeom prst="rect">
            <a:avLst/>
          </a:prstGeom>
        </p:spPr>
        <p:txBody>
          <a:bodyPr>
            <a:normAutofit/>
          </a:bodyPr>
          <a:lstStyle>
            <a:lvl1pPr algn="ctr">
              <a:defRPr sz="4600">
                <a:solidFill>
                  <a:schemeClr val="tx1"/>
                </a:solidFill>
              </a:defRPr>
            </a:lvl1pPr>
          </a:lstStyle>
          <a:p>
            <a:r>
              <a:rPr lang="en-US" smtClean="0"/>
              <a:t>Click to edit Master title style</a:t>
            </a:r>
            <a:endParaRPr dirty="0"/>
          </a:p>
        </p:txBody>
      </p:sp>
      <p:sp>
        <p:nvSpPr>
          <p:cNvPr id="3" name="Subtitle 2"/>
          <p:cNvSpPr>
            <a:spLocks noGrp="1"/>
          </p:cNvSpPr>
          <p:nvPr>
            <p:ph type="subTitle" idx="1"/>
          </p:nvPr>
        </p:nvSpPr>
        <p:spPr>
          <a:xfrm>
            <a:off x="1638300" y="4081949"/>
            <a:ext cx="5867400" cy="573741"/>
          </a:xfrm>
          <a:prstGeom prst="rect">
            <a:avLst/>
          </a:prstGeom>
        </p:spPr>
        <p:txBody>
          <a:bodyPr>
            <a:normAutofit/>
          </a:bodyPr>
          <a:lstStyle>
            <a:lvl1pPr marL="0" indent="0" algn="ctr">
              <a:spcBef>
                <a:spcPct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grpSp>
        <p:nvGrpSpPr>
          <p:cNvPr id="7" name="Group 6"/>
          <p:cNvGrpSpPr/>
          <p:nvPr userDrawn="1"/>
        </p:nvGrpSpPr>
        <p:grpSpPr>
          <a:xfrm>
            <a:off x="3333750" y="6014357"/>
            <a:ext cx="2476501" cy="698500"/>
            <a:chOff x="3409962" y="6014357"/>
            <a:chExt cx="2476501" cy="698500"/>
          </a:xfrm>
        </p:grpSpPr>
        <p:pic>
          <p:nvPicPr>
            <p:cNvPr id="4" name="Picture 3" descr="noaa_wt.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299834" y="6014357"/>
              <a:ext cx="696758" cy="698500"/>
            </a:xfrm>
            <a:prstGeom prst="rect">
              <a:avLst/>
            </a:prstGeom>
          </p:spPr>
        </p:pic>
        <p:pic>
          <p:nvPicPr>
            <p:cNvPr id="5" name="Picture 4" descr="US-DeptOfCommerce-Seal.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409962" y="6023429"/>
              <a:ext cx="680357" cy="680357"/>
            </a:xfrm>
            <a:prstGeom prst="rect">
              <a:avLst/>
            </a:prstGeom>
          </p:spPr>
        </p:pic>
        <p:pic>
          <p:nvPicPr>
            <p:cNvPr id="6" name="Picture 5" descr="universal_gold_b.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206106" y="6023429"/>
              <a:ext cx="680357" cy="680357"/>
            </a:xfrm>
            <a:prstGeom prst="rect">
              <a:avLst/>
            </a:prstGeom>
          </p:spPr>
        </p:pic>
      </p:gr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6408385"/>
            <a:ext cx="9144000" cy="453920"/>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l"/>
            <a:endParaRPr lang="en-US" dirty="0">
              <a:solidFill>
                <a:schemeClr val="bg1"/>
              </a:solidFill>
            </a:endParaRPr>
          </a:p>
        </p:txBody>
      </p:sp>
      <p:sp>
        <p:nvSpPr>
          <p:cNvPr id="2" name="Title 1"/>
          <p:cNvSpPr>
            <a:spLocks noGrp="1"/>
          </p:cNvSpPr>
          <p:nvPr>
            <p:ph type="title"/>
          </p:nvPr>
        </p:nvSpPr>
        <p:spPr>
          <a:xfrm>
            <a:off x="779463" y="917081"/>
            <a:ext cx="7583488" cy="1143000"/>
          </a:xfrm>
          <a:prstGeom prst="rect">
            <a:avLst/>
          </a:prstGeom>
        </p:spPr>
        <p:txBody>
          <a:bodyPr/>
          <a:lstStyle>
            <a:lvl1pPr>
              <a:defRPr>
                <a:solidFill>
                  <a:schemeClr val="bg2"/>
                </a:solidFill>
              </a:defRPr>
            </a:lvl1pPr>
          </a:lstStyle>
          <a:p>
            <a:r>
              <a:rPr lang="en-US" dirty="0" smtClean="0"/>
              <a:t>Click to edit Master title style</a:t>
            </a:r>
            <a:endParaRPr dirty="0"/>
          </a:p>
        </p:txBody>
      </p:sp>
      <p:sp>
        <p:nvSpPr>
          <p:cNvPr id="3" name="Content Placeholder 2"/>
          <p:cNvSpPr>
            <a:spLocks noGrp="1"/>
          </p:cNvSpPr>
          <p:nvPr>
            <p:ph idx="1"/>
          </p:nvPr>
        </p:nvSpPr>
        <p:spPr>
          <a:xfrm>
            <a:off x="779463" y="2265820"/>
            <a:ext cx="7583488" cy="3919510"/>
          </a:xfrm>
          <a:prstGeom prst="rect">
            <a:avLst/>
          </a:prstGeom>
        </p:spPr>
        <p:txBody>
          <a:bodyPr/>
          <a:lstStyle>
            <a:lvl1pPr marL="342900" indent="-342900">
              <a:buClr>
                <a:schemeClr val="tx1"/>
              </a:buClr>
              <a:buFont typeface="Arial"/>
              <a:buChar char="•"/>
              <a:defRPr>
                <a:latin typeface="Arial"/>
                <a:cs typeface="Arial"/>
              </a:defRPr>
            </a:lvl1pPr>
            <a:lvl2pPr marL="685800" indent="-336550">
              <a:buClr>
                <a:schemeClr val="tx1"/>
              </a:buClr>
              <a:buFont typeface="Arial"/>
              <a:buChar char="•"/>
              <a:defRPr>
                <a:latin typeface="Arial"/>
                <a:cs typeface="Arial"/>
              </a:defRPr>
            </a:lvl2pPr>
            <a:lvl3pPr marL="1035050" indent="-349250">
              <a:buClr>
                <a:schemeClr val="tx1"/>
              </a:buClr>
              <a:buFont typeface="Arial"/>
              <a:buChar char="•"/>
              <a:defRPr>
                <a:latin typeface="Arial"/>
                <a:cs typeface="Arial"/>
              </a:defRPr>
            </a:lvl3pPr>
            <a:lvl4pPr marL="1371600" indent="-336550">
              <a:buClr>
                <a:schemeClr val="tx1"/>
              </a:buClr>
              <a:buFont typeface="Arial"/>
              <a:buChar char="•"/>
              <a:defRPr>
                <a:latin typeface="Arial"/>
                <a:cs typeface="Arial"/>
              </a:defRPr>
            </a:lvl4pPr>
            <a:lvl5pPr marL="1720850" indent="-349250">
              <a:buClr>
                <a:schemeClr val="tx1"/>
              </a:buClr>
              <a:buFont typeface="Arial"/>
              <a:buChar char="•"/>
              <a:defRPr>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Footer Placeholder 8"/>
          <p:cNvSpPr>
            <a:spLocks noGrp="1"/>
          </p:cNvSpPr>
          <p:nvPr>
            <p:ph type="ftr" sz="quarter" idx="3"/>
          </p:nvPr>
        </p:nvSpPr>
        <p:spPr>
          <a:xfrm>
            <a:off x="779463" y="6452783"/>
            <a:ext cx="4174404" cy="365125"/>
          </a:xfrm>
          <a:prstGeom prst="rect">
            <a:avLst/>
          </a:prstGeom>
        </p:spPr>
        <p:txBody>
          <a:bodyPr vert="horz" lIns="91440" tIns="45720" rIns="91440" bIns="45720" rtlCol="0" anchor="ctr"/>
          <a:lstStyle>
            <a:lvl1pPr algn="l">
              <a:defRPr sz="1400">
                <a:solidFill>
                  <a:schemeClr val="bg1"/>
                </a:solidFill>
                <a:latin typeface="Arial"/>
                <a:cs typeface="Arial"/>
              </a:defRPr>
            </a:lvl1pPr>
          </a:lstStyle>
          <a:p>
            <a:r>
              <a:rPr lang="en-US" smtClean="0"/>
              <a:t>NSSL Lab Review Feb 25–27, 2015</a:t>
            </a:r>
            <a:endParaRPr lang="en-US" dirty="0"/>
          </a:p>
        </p:txBody>
      </p:sp>
      <p:sp>
        <p:nvSpPr>
          <p:cNvPr id="17" name="Slide Number Placeholder 10"/>
          <p:cNvSpPr>
            <a:spLocks noGrp="1"/>
          </p:cNvSpPr>
          <p:nvPr>
            <p:ph type="sldNum" sz="quarter" idx="4"/>
          </p:nvPr>
        </p:nvSpPr>
        <p:spPr>
          <a:xfrm>
            <a:off x="6836447" y="6452783"/>
            <a:ext cx="2133600" cy="365125"/>
          </a:xfrm>
          <a:prstGeom prst="rect">
            <a:avLst/>
          </a:prstGeom>
        </p:spPr>
        <p:txBody>
          <a:bodyPr vert="horz" lIns="91440" tIns="45720" rIns="91440" bIns="45720" rtlCol="0" anchor="ctr"/>
          <a:lstStyle>
            <a:lvl1pPr algn="r">
              <a:defRPr sz="1400">
                <a:solidFill>
                  <a:schemeClr val="bg1"/>
                </a:solidFill>
                <a:latin typeface="Arial"/>
                <a:cs typeface="Arial"/>
              </a:defRPr>
            </a:lvl1pPr>
          </a:lstStyle>
          <a:p>
            <a:fld id="{2AE81A39-2840-ED4D-A514-D08330109612}" type="slidenum">
              <a:rPr lang="en-US" smtClean="0"/>
              <a:pPr/>
              <a:t>‹#›</a:t>
            </a:fld>
            <a:endParaRPr lang="en-US" dirty="0"/>
          </a:p>
        </p:txBody>
      </p:sp>
      <p:pic>
        <p:nvPicPr>
          <p:cNvPr id="9" name="Picture 8" descr="pan1a.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9144000" cy="731520"/>
          </a:xfrm>
          <a:prstGeom prst="rect">
            <a:avLst/>
          </a:prstGeom>
        </p:spPr>
      </p:pic>
      <p:pic>
        <p:nvPicPr>
          <p:cNvPr id="11" name="Picture 10" descr="pan1a.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731520"/>
          </a:xfrm>
          <a:prstGeom prst="rect">
            <a:avLst/>
          </a:prstGeom>
        </p:spPr>
      </p:pic>
      <p:pic>
        <p:nvPicPr>
          <p:cNvPr id="12" name="Picture 11" descr="universal_gold_b.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2922" y="6068206"/>
            <a:ext cx="680357" cy="6803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79463" y="917081"/>
            <a:ext cx="7583488" cy="1143000"/>
          </a:xfrm>
          <a:prstGeom prst="rect">
            <a:avLst/>
          </a:prstGeom>
        </p:spPr>
        <p:txBody>
          <a:bodyPr/>
          <a:lstStyle/>
          <a:p>
            <a:r>
              <a:rPr lang="en-US" smtClean="0"/>
              <a:t>Click to edit Master title style</a:t>
            </a:r>
            <a:endParaRPr dirty="0"/>
          </a:p>
        </p:txBody>
      </p:sp>
      <p:sp>
        <p:nvSpPr>
          <p:cNvPr id="3" name="Content Placeholder 2"/>
          <p:cNvSpPr>
            <a:spLocks noGrp="1"/>
          </p:cNvSpPr>
          <p:nvPr>
            <p:ph sz="half" idx="1"/>
          </p:nvPr>
        </p:nvSpPr>
        <p:spPr>
          <a:xfrm>
            <a:off x="779463" y="2241971"/>
            <a:ext cx="3657600" cy="3975100"/>
          </a:xfrm>
          <a:prstGeom prst="rect">
            <a:avLst/>
          </a:prstGeom>
        </p:spPr>
        <p:txBody>
          <a:bodyPr>
            <a:normAutofit/>
          </a:bodyPr>
          <a:lstStyle>
            <a:lvl1pPr>
              <a:defRPr sz="2200">
                <a:latin typeface="Arial"/>
                <a:cs typeface="Arial"/>
              </a:defRPr>
            </a:lvl1pPr>
            <a:lvl2pPr>
              <a:defRPr sz="2000">
                <a:latin typeface="Arial"/>
                <a:cs typeface="Arial"/>
              </a:defRPr>
            </a:lvl2pPr>
            <a:lvl3pPr>
              <a:defRPr sz="1800">
                <a:latin typeface="Arial"/>
                <a:cs typeface="Arial"/>
              </a:defRPr>
            </a:lvl3pPr>
            <a:lvl4pPr>
              <a:defRPr sz="1800">
                <a:latin typeface="Arial"/>
                <a:cs typeface="Arial"/>
              </a:defRPr>
            </a:lvl4pPr>
            <a:lvl5pPr>
              <a:defRPr sz="1800">
                <a:latin typeface="Arial"/>
                <a:cs typeface="Arial"/>
              </a:defRPr>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Content Placeholder 3"/>
          <p:cNvSpPr>
            <a:spLocks noGrp="1"/>
          </p:cNvSpPr>
          <p:nvPr>
            <p:ph sz="half" idx="2"/>
          </p:nvPr>
        </p:nvSpPr>
        <p:spPr>
          <a:xfrm>
            <a:off x="4705353" y="2241971"/>
            <a:ext cx="3657600" cy="3975100"/>
          </a:xfrm>
          <a:prstGeom prst="rect">
            <a:avLst/>
          </a:prstGeom>
        </p:spPr>
        <p:txBody>
          <a:bodyPr>
            <a:normAutofit/>
          </a:bodyPr>
          <a:lstStyle>
            <a:lvl1pPr>
              <a:defRPr sz="2200">
                <a:latin typeface="Arial"/>
                <a:cs typeface="Arial"/>
              </a:defRPr>
            </a:lvl1pPr>
            <a:lvl2pPr>
              <a:defRPr sz="2000">
                <a:latin typeface="Arial"/>
                <a:cs typeface="Arial"/>
              </a:defRPr>
            </a:lvl2pPr>
            <a:lvl3pPr>
              <a:defRPr sz="1800">
                <a:latin typeface="Arial"/>
                <a:cs typeface="Arial"/>
              </a:defRPr>
            </a:lvl3pPr>
            <a:lvl4pPr>
              <a:defRPr sz="1800">
                <a:latin typeface="Arial"/>
                <a:cs typeface="Arial"/>
              </a:defRPr>
            </a:lvl4pPr>
            <a:lvl5pPr>
              <a:defRPr sz="1800">
                <a:latin typeface="Arial"/>
                <a:cs typeface="Arial"/>
              </a:defRPr>
            </a:lvl5pPr>
            <a:lvl6pPr marL="1946275" indent="-344488">
              <a:defRPr sz="1800"/>
            </a:lvl6pPr>
            <a:lvl7pPr marL="1946275" indent="-344488">
              <a:defRPr sz="1800"/>
            </a:lvl7pPr>
            <a:lvl8pPr marL="1946275" indent="-344488">
              <a:defRPr sz="1800"/>
            </a:lvl8pPr>
            <a:lvl9pPr marL="1946275"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pic>
        <p:nvPicPr>
          <p:cNvPr id="9" name="Picture 8" descr="pan1a.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9144000" cy="731520"/>
          </a:xfrm>
          <a:prstGeom prst="rect">
            <a:avLst/>
          </a:prstGeom>
        </p:spPr>
      </p:pic>
      <p:pic>
        <p:nvPicPr>
          <p:cNvPr id="11" name="Picture 10" descr="pan1a.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731520"/>
          </a:xfrm>
          <a:prstGeom prst="rect">
            <a:avLst/>
          </a:prstGeom>
        </p:spPr>
      </p:pic>
      <p:sp>
        <p:nvSpPr>
          <p:cNvPr id="12" name="Rectangle 11"/>
          <p:cNvSpPr/>
          <p:nvPr userDrawn="1"/>
        </p:nvSpPr>
        <p:spPr>
          <a:xfrm>
            <a:off x="0" y="6408385"/>
            <a:ext cx="9144000" cy="453920"/>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l"/>
            <a:endParaRPr lang="en-US" dirty="0">
              <a:solidFill>
                <a:schemeClr val="bg1"/>
              </a:solidFill>
              <a:latin typeface="Arial"/>
              <a:cs typeface="Arial"/>
            </a:endParaRPr>
          </a:p>
        </p:txBody>
      </p:sp>
      <p:sp>
        <p:nvSpPr>
          <p:cNvPr id="13" name="Footer Placeholder 8"/>
          <p:cNvSpPr>
            <a:spLocks noGrp="1"/>
          </p:cNvSpPr>
          <p:nvPr>
            <p:ph type="ftr" sz="quarter" idx="3"/>
          </p:nvPr>
        </p:nvSpPr>
        <p:spPr>
          <a:xfrm>
            <a:off x="779463" y="6452783"/>
            <a:ext cx="4174404" cy="365125"/>
          </a:xfrm>
          <a:prstGeom prst="rect">
            <a:avLst/>
          </a:prstGeom>
        </p:spPr>
        <p:txBody>
          <a:bodyPr vert="horz" lIns="91440" tIns="45720" rIns="91440" bIns="45720" rtlCol="0" anchor="ctr"/>
          <a:lstStyle>
            <a:lvl1pPr algn="l">
              <a:defRPr sz="1400">
                <a:solidFill>
                  <a:schemeClr val="bg1"/>
                </a:solidFill>
                <a:latin typeface="Arial"/>
                <a:cs typeface="Arial"/>
              </a:defRPr>
            </a:lvl1pPr>
          </a:lstStyle>
          <a:p>
            <a:r>
              <a:rPr lang="en-US" smtClean="0"/>
              <a:t>NSSL Lab Review Feb 25–27, 2015</a:t>
            </a:r>
            <a:endParaRPr lang="en-US" dirty="0"/>
          </a:p>
        </p:txBody>
      </p:sp>
      <p:sp>
        <p:nvSpPr>
          <p:cNvPr id="14" name="Slide Number Placeholder 10"/>
          <p:cNvSpPr>
            <a:spLocks noGrp="1"/>
          </p:cNvSpPr>
          <p:nvPr>
            <p:ph type="sldNum" sz="quarter" idx="4"/>
          </p:nvPr>
        </p:nvSpPr>
        <p:spPr>
          <a:xfrm>
            <a:off x="6836447" y="6452783"/>
            <a:ext cx="2133600" cy="365125"/>
          </a:xfrm>
          <a:prstGeom prst="rect">
            <a:avLst/>
          </a:prstGeom>
        </p:spPr>
        <p:txBody>
          <a:bodyPr vert="horz" lIns="91440" tIns="45720" rIns="91440" bIns="45720" rtlCol="0" anchor="ctr"/>
          <a:lstStyle>
            <a:lvl1pPr algn="r">
              <a:defRPr sz="1400">
                <a:solidFill>
                  <a:schemeClr val="bg1"/>
                </a:solidFill>
              </a:defRPr>
            </a:lvl1pPr>
          </a:lstStyle>
          <a:p>
            <a:fld id="{2AE81A39-2840-ED4D-A514-D08330109612}" type="slidenum">
              <a:rPr lang="en-US" smtClean="0"/>
              <a:pPr/>
              <a:t>‹#›</a:t>
            </a:fld>
            <a:endParaRPr lang="en-US" dirty="0"/>
          </a:p>
        </p:txBody>
      </p:sp>
      <p:pic>
        <p:nvPicPr>
          <p:cNvPr id="18" name="Picture 17" descr="universal_gold_b.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2922" y="6068206"/>
            <a:ext cx="680357" cy="6803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79463" y="907945"/>
            <a:ext cx="7583488" cy="1143000"/>
          </a:xfrm>
          <a:prstGeom prst="rect">
            <a:avLst/>
          </a:prstGeom>
        </p:spPr>
        <p:txBody>
          <a:bodyPr/>
          <a:lstStyle>
            <a:lvl1pPr>
              <a:defRPr/>
            </a:lvl1pPr>
          </a:lstStyle>
          <a:p>
            <a:r>
              <a:rPr lang="en-US" smtClean="0"/>
              <a:t>Click to edit Master title style</a:t>
            </a:r>
            <a:endParaRPr dirty="0"/>
          </a:p>
        </p:txBody>
      </p:sp>
      <p:sp>
        <p:nvSpPr>
          <p:cNvPr id="3" name="Text Placeholder 2"/>
          <p:cNvSpPr>
            <a:spLocks noGrp="1"/>
          </p:cNvSpPr>
          <p:nvPr>
            <p:ph type="body" idx="1"/>
          </p:nvPr>
        </p:nvSpPr>
        <p:spPr>
          <a:xfrm>
            <a:off x="779463" y="2208730"/>
            <a:ext cx="3657600" cy="868362"/>
          </a:xfrm>
          <a:prstGeom prst="rect">
            <a:avLst/>
          </a:prstGeom>
        </p:spPr>
        <p:txBody>
          <a:bodyPr anchor="ctr" anchorCtr="0">
            <a:noAutofit/>
          </a:bodyPr>
          <a:lstStyle>
            <a:lvl1pPr marL="0" indent="0" algn="ctr">
              <a:spcBef>
                <a:spcPct val="0"/>
              </a:spcBef>
              <a:buNone/>
              <a:defRPr sz="2600" b="0">
                <a:solidFill>
                  <a:schemeClr val="accent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779463" y="3099504"/>
            <a:ext cx="3657600" cy="3131510"/>
          </a:xfrm>
          <a:prstGeom prst="rect">
            <a:avLst/>
          </a:prstGeom>
        </p:spPr>
        <p:txBody>
          <a:bodyPr>
            <a:normAutofit/>
          </a:bodyPr>
          <a:lstStyle>
            <a:lvl1pPr>
              <a:defRPr sz="2000">
                <a:latin typeface="Arial"/>
                <a:cs typeface="Arial"/>
              </a:defRPr>
            </a:lvl1pPr>
            <a:lvl2pPr>
              <a:defRPr sz="1800">
                <a:latin typeface="Arial"/>
                <a:cs typeface="Arial"/>
              </a:defRPr>
            </a:lvl2pPr>
            <a:lvl3pPr>
              <a:defRPr sz="1800">
                <a:latin typeface="Arial"/>
                <a:cs typeface="Arial"/>
              </a:defRPr>
            </a:lvl3pPr>
            <a:lvl4pPr>
              <a:defRPr sz="1800">
                <a:latin typeface="Arial"/>
                <a:cs typeface="Arial"/>
              </a:defRPr>
            </a:lvl4pPr>
            <a:lvl5pPr>
              <a:defRPr sz="1800">
                <a:latin typeface="Arial"/>
                <a:cs typeface="Arial"/>
              </a:defRPr>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Text Placeholder 4"/>
          <p:cNvSpPr>
            <a:spLocks noGrp="1"/>
          </p:cNvSpPr>
          <p:nvPr>
            <p:ph type="body" sz="quarter" idx="3"/>
          </p:nvPr>
        </p:nvSpPr>
        <p:spPr>
          <a:xfrm>
            <a:off x="4705351" y="2208730"/>
            <a:ext cx="3657600" cy="868362"/>
          </a:xfrm>
          <a:prstGeom prst="rect">
            <a:avLst/>
          </a:prstGeom>
        </p:spPr>
        <p:txBody>
          <a:bodyPr anchor="ctr" anchorCtr="0">
            <a:noAutofit/>
          </a:bodyPr>
          <a:lstStyle>
            <a:lvl1pPr marL="0" indent="0" algn="ctr">
              <a:spcBef>
                <a:spcPct val="0"/>
              </a:spcBef>
              <a:buNone/>
              <a:defRPr sz="2600" b="0">
                <a:solidFill>
                  <a:schemeClr val="accent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05351" y="3099504"/>
            <a:ext cx="3657600" cy="3131510"/>
          </a:xfrm>
          <a:prstGeom prst="rect">
            <a:avLst/>
          </a:prstGeom>
        </p:spPr>
        <p:txBody>
          <a:bodyPr>
            <a:normAutofit/>
          </a:bodyPr>
          <a:lstStyle>
            <a:lvl1pPr>
              <a:defRPr sz="2000">
                <a:latin typeface="Arial"/>
                <a:cs typeface="Arial"/>
              </a:defRPr>
            </a:lvl1pPr>
            <a:lvl2pPr>
              <a:defRPr sz="1800">
                <a:latin typeface="Arial"/>
                <a:cs typeface="Arial"/>
              </a:defRPr>
            </a:lvl2pPr>
            <a:lvl3pPr>
              <a:defRPr sz="1800">
                <a:latin typeface="Arial"/>
                <a:cs typeface="Arial"/>
              </a:defRPr>
            </a:lvl3pPr>
            <a:lvl4pPr>
              <a:defRPr sz="1800">
                <a:latin typeface="Arial"/>
                <a:cs typeface="Arial"/>
              </a:defRPr>
            </a:lvl4pPr>
            <a:lvl5pPr>
              <a:defRPr sz="1800">
                <a:latin typeface="Arial"/>
                <a:cs typeface="Arial"/>
              </a:defRPr>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pic>
        <p:nvPicPr>
          <p:cNvPr id="11" name="Picture 10" descr="pan1a.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9144000" cy="731520"/>
          </a:xfrm>
          <a:prstGeom prst="rect">
            <a:avLst/>
          </a:prstGeom>
        </p:spPr>
      </p:pic>
      <p:pic>
        <p:nvPicPr>
          <p:cNvPr id="13" name="Picture 12" descr="pan1a.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731520"/>
          </a:xfrm>
          <a:prstGeom prst="rect">
            <a:avLst/>
          </a:prstGeom>
        </p:spPr>
      </p:pic>
      <p:sp>
        <p:nvSpPr>
          <p:cNvPr id="17" name="Rectangle 16"/>
          <p:cNvSpPr/>
          <p:nvPr userDrawn="1"/>
        </p:nvSpPr>
        <p:spPr>
          <a:xfrm>
            <a:off x="0" y="6408385"/>
            <a:ext cx="9144000" cy="453920"/>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l"/>
            <a:endParaRPr lang="en-US" dirty="0">
              <a:solidFill>
                <a:schemeClr val="bg1"/>
              </a:solidFill>
            </a:endParaRPr>
          </a:p>
        </p:txBody>
      </p:sp>
      <p:sp>
        <p:nvSpPr>
          <p:cNvPr id="18" name="Footer Placeholder 8"/>
          <p:cNvSpPr>
            <a:spLocks noGrp="1"/>
          </p:cNvSpPr>
          <p:nvPr>
            <p:ph type="ftr" sz="quarter" idx="10"/>
          </p:nvPr>
        </p:nvSpPr>
        <p:spPr>
          <a:xfrm>
            <a:off x="779463" y="6452783"/>
            <a:ext cx="4174404" cy="365125"/>
          </a:xfrm>
          <a:prstGeom prst="rect">
            <a:avLst/>
          </a:prstGeom>
        </p:spPr>
        <p:txBody>
          <a:bodyPr vert="horz" lIns="91440" tIns="45720" rIns="91440" bIns="45720" rtlCol="0" anchor="ctr"/>
          <a:lstStyle>
            <a:lvl1pPr algn="l">
              <a:defRPr sz="1400">
                <a:solidFill>
                  <a:schemeClr val="bg1"/>
                </a:solidFill>
                <a:latin typeface="Arial"/>
                <a:cs typeface="Arial"/>
              </a:defRPr>
            </a:lvl1pPr>
          </a:lstStyle>
          <a:p>
            <a:r>
              <a:rPr lang="en-US" smtClean="0"/>
              <a:t>NSSL Lab Review Feb 25–27, 2015</a:t>
            </a:r>
            <a:endParaRPr lang="en-US" dirty="0"/>
          </a:p>
        </p:txBody>
      </p:sp>
      <p:sp>
        <p:nvSpPr>
          <p:cNvPr id="19" name="Slide Number Placeholder 10"/>
          <p:cNvSpPr>
            <a:spLocks noGrp="1"/>
          </p:cNvSpPr>
          <p:nvPr>
            <p:ph type="sldNum" sz="quarter" idx="11"/>
          </p:nvPr>
        </p:nvSpPr>
        <p:spPr>
          <a:xfrm>
            <a:off x="6836447" y="6452783"/>
            <a:ext cx="2133600" cy="365125"/>
          </a:xfrm>
          <a:prstGeom prst="rect">
            <a:avLst/>
          </a:prstGeom>
        </p:spPr>
        <p:txBody>
          <a:bodyPr vert="horz" lIns="91440" tIns="45720" rIns="91440" bIns="45720" rtlCol="0" anchor="ctr"/>
          <a:lstStyle>
            <a:lvl1pPr algn="r">
              <a:defRPr sz="1400">
                <a:solidFill>
                  <a:schemeClr val="bg1"/>
                </a:solidFill>
                <a:latin typeface="Arial"/>
                <a:cs typeface="Arial"/>
              </a:defRPr>
            </a:lvl1pPr>
          </a:lstStyle>
          <a:p>
            <a:fld id="{2AE81A39-2840-ED4D-A514-D08330109612}" type="slidenum">
              <a:rPr lang="en-US" smtClean="0"/>
              <a:pPr/>
              <a:t>‹#›</a:t>
            </a:fld>
            <a:endParaRPr lang="en-US" dirty="0"/>
          </a:p>
        </p:txBody>
      </p:sp>
      <p:pic>
        <p:nvPicPr>
          <p:cNvPr id="20" name="Picture 19" descr="universal_gold_b.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2922" y="6068206"/>
            <a:ext cx="680357" cy="6803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79463" y="898809"/>
            <a:ext cx="7583488" cy="1143000"/>
          </a:xfrm>
          <a:prstGeom prst="rect">
            <a:avLst/>
          </a:prstGeom>
        </p:spPr>
        <p:txBody>
          <a:bodyPr/>
          <a:lstStyle/>
          <a:p>
            <a:r>
              <a:rPr lang="en-US" smtClean="0"/>
              <a:t>Click to edit Master title style</a:t>
            </a:r>
            <a:endParaRPr dirty="0"/>
          </a:p>
        </p:txBody>
      </p:sp>
      <p:pic>
        <p:nvPicPr>
          <p:cNvPr id="7" name="Picture 6" descr="pan1a.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9144000" cy="731520"/>
          </a:xfrm>
          <a:prstGeom prst="rect">
            <a:avLst/>
          </a:prstGeom>
        </p:spPr>
      </p:pic>
      <p:pic>
        <p:nvPicPr>
          <p:cNvPr id="10" name="Picture 9" descr="pan1a.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731520"/>
          </a:xfrm>
          <a:prstGeom prst="rect">
            <a:avLst/>
          </a:prstGeom>
        </p:spPr>
      </p:pic>
      <p:sp>
        <p:nvSpPr>
          <p:cNvPr id="13" name="Rectangle 12"/>
          <p:cNvSpPr/>
          <p:nvPr userDrawn="1"/>
        </p:nvSpPr>
        <p:spPr>
          <a:xfrm>
            <a:off x="0" y="6408385"/>
            <a:ext cx="9144000" cy="453920"/>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l"/>
            <a:endParaRPr lang="en-US" dirty="0">
              <a:solidFill>
                <a:schemeClr val="bg1"/>
              </a:solidFill>
            </a:endParaRPr>
          </a:p>
        </p:txBody>
      </p:sp>
      <p:sp>
        <p:nvSpPr>
          <p:cNvPr id="14" name="Footer Placeholder 8"/>
          <p:cNvSpPr>
            <a:spLocks noGrp="1"/>
          </p:cNvSpPr>
          <p:nvPr>
            <p:ph type="ftr" sz="quarter" idx="3"/>
          </p:nvPr>
        </p:nvSpPr>
        <p:spPr>
          <a:xfrm>
            <a:off x="779463" y="6452783"/>
            <a:ext cx="4174404" cy="365125"/>
          </a:xfrm>
          <a:prstGeom prst="rect">
            <a:avLst/>
          </a:prstGeom>
        </p:spPr>
        <p:txBody>
          <a:bodyPr vert="horz" lIns="91440" tIns="45720" rIns="91440" bIns="45720" rtlCol="0" anchor="ctr"/>
          <a:lstStyle>
            <a:lvl1pPr algn="l">
              <a:defRPr sz="1400">
                <a:solidFill>
                  <a:schemeClr val="bg1"/>
                </a:solidFill>
              </a:defRPr>
            </a:lvl1pPr>
          </a:lstStyle>
          <a:p>
            <a:r>
              <a:rPr lang="en-US" dirty="0" smtClean="0"/>
              <a:t>NSSL Lab Review Feb 25–27, 2015</a:t>
            </a:r>
            <a:endParaRPr lang="en-US" dirty="0"/>
          </a:p>
        </p:txBody>
      </p:sp>
      <p:sp>
        <p:nvSpPr>
          <p:cNvPr id="15" name="Slide Number Placeholder 10"/>
          <p:cNvSpPr>
            <a:spLocks noGrp="1"/>
          </p:cNvSpPr>
          <p:nvPr>
            <p:ph type="sldNum" sz="quarter" idx="4"/>
          </p:nvPr>
        </p:nvSpPr>
        <p:spPr>
          <a:xfrm>
            <a:off x="6836447" y="6452783"/>
            <a:ext cx="2133600" cy="365125"/>
          </a:xfrm>
          <a:prstGeom prst="rect">
            <a:avLst/>
          </a:prstGeom>
        </p:spPr>
        <p:txBody>
          <a:bodyPr vert="horz" lIns="91440" tIns="45720" rIns="91440" bIns="45720" rtlCol="0" anchor="ctr"/>
          <a:lstStyle>
            <a:lvl1pPr algn="r">
              <a:defRPr sz="1400">
                <a:solidFill>
                  <a:schemeClr val="bg1"/>
                </a:solidFill>
                <a:latin typeface="Arial"/>
                <a:cs typeface="Arial"/>
              </a:defRPr>
            </a:lvl1pPr>
          </a:lstStyle>
          <a:p>
            <a:fld id="{2AE81A39-2840-ED4D-A514-D08330109612}" type="slidenum">
              <a:rPr lang="en-US" smtClean="0"/>
              <a:pPr/>
              <a:t>‹#›</a:t>
            </a:fld>
            <a:endParaRPr lang="en-US" dirty="0"/>
          </a:p>
        </p:txBody>
      </p:sp>
      <p:pic>
        <p:nvPicPr>
          <p:cNvPr id="16" name="Picture 15" descr="universal_gold_b.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2922" y="6068206"/>
            <a:ext cx="680357" cy="6803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pan1a.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9144000" cy="731520"/>
          </a:xfrm>
          <a:prstGeom prst="rect">
            <a:avLst/>
          </a:prstGeom>
        </p:spPr>
      </p:pic>
      <p:pic>
        <p:nvPicPr>
          <p:cNvPr id="11" name="Picture 10" descr="pan1a.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731520"/>
          </a:xfrm>
          <a:prstGeom prst="rect">
            <a:avLst/>
          </a:prstGeom>
        </p:spPr>
      </p:pic>
      <p:sp>
        <p:nvSpPr>
          <p:cNvPr id="12" name="Rectangle 11"/>
          <p:cNvSpPr/>
          <p:nvPr userDrawn="1"/>
        </p:nvSpPr>
        <p:spPr>
          <a:xfrm>
            <a:off x="0" y="6408385"/>
            <a:ext cx="9144000" cy="453920"/>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l"/>
            <a:endParaRPr lang="en-US" dirty="0">
              <a:solidFill>
                <a:schemeClr val="bg1"/>
              </a:solidFill>
            </a:endParaRPr>
          </a:p>
        </p:txBody>
      </p:sp>
      <p:sp>
        <p:nvSpPr>
          <p:cNvPr id="13" name="Footer Placeholder 8"/>
          <p:cNvSpPr>
            <a:spLocks noGrp="1"/>
          </p:cNvSpPr>
          <p:nvPr>
            <p:ph type="ftr" sz="quarter" idx="3"/>
          </p:nvPr>
        </p:nvSpPr>
        <p:spPr>
          <a:xfrm>
            <a:off x="779463" y="6452783"/>
            <a:ext cx="4174404" cy="365125"/>
          </a:xfrm>
          <a:prstGeom prst="rect">
            <a:avLst/>
          </a:prstGeom>
        </p:spPr>
        <p:txBody>
          <a:bodyPr vert="horz" lIns="91440" tIns="45720" rIns="91440" bIns="45720" rtlCol="0" anchor="ctr"/>
          <a:lstStyle>
            <a:lvl1pPr algn="l">
              <a:defRPr sz="1400">
                <a:solidFill>
                  <a:schemeClr val="bg1"/>
                </a:solidFill>
                <a:latin typeface="Arial"/>
                <a:cs typeface="Arial"/>
              </a:defRPr>
            </a:lvl1pPr>
          </a:lstStyle>
          <a:p>
            <a:r>
              <a:rPr lang="en-US" smtClean="0"/>
              <a:t>NSSL Lab Review Feb 25–27, 2015</a:t>
            </a:r>
            <a:endParaRPr lang="en-US" dirty="0"/>
          </a:p>
        </p:txBody>
      </p:sp>
      <p:sp>
        <p:nvSpPr>
          <p:cNvPr id="14" name="Slide Number Placeholder 10"/>
          <p:cNvSpPr>
            <a:spLocks noGrp="1"/>
          </p:cNvSpPr>
          <p:nvPr>
            <p:ph type="sldNum" sz="quarter" idx="4"/>
          </p:nvPr>
        </p:nvSpPr>
        <p:spPr>
          <a:xfrm>
            <a:off x="6836447" y="6452783"/>
            <a:ext cx="2133600" cy="365125"/>
          </a:xfrm>
          <a:prstGeom prst="rect">
            <a:avLst/>
          </a:prstGeom>
        </p:spPr>
        <p:txBody>
          <a:bodyPr vert="horz" lIns="91440" tIns="45720" rIns="91440" bIns="45720" rtlCol="0" anchor="ctr"/>
          <a:lstStyle>
            <a:lvl1pPr algn="r">
              <a:defRPr sz="1400">
                <a:solidFill>
                  <a:schemeClr val="bg1"/>
                </a:solidFill>
                <a:latin typeface="Arial"/>
                <a:cs typeface="Arial"/>
              </a:defRPr>
            </a:lvl1pPr>
          </a:lstStyle>
          <a:p>
            <a:fld id="{2AE81A39-2840-ED4D-A514-D08330109612}" type="slidenum">
              <a:rPr lang="en-US" smtClean="0"/>
              <a:pPr/>
              <a:t>‹#›</a:t>
            </a:fld>
            <a:endParaRPr lang="en-US" dirty="0"/>
          </a:p>
        </p:txBody>
      </p:sp>
      <p:pic>
        <p:nvPicPr>
          <p:cNvPr id="15" name="Picture 14" descr="universal_gold_b.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2922" y="6068206"/>
            <a:ext cx="680357" cy="6803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779463" y="295833"/>
            <a:ext cx="7583488" cy="1143000"/>
          </a:xfrm>
          <a:prstGeom prst="rect">
            <a:avLst/>
          </a:prstGeom>
        </p:spPr>
        <p:txBody>
          <a:bodyPr vert="horz" lIns="91440" tIns="45720" rIns="91440" bIns="45720" rtlCol="0" anchor="b" anchorCtr="0">
            <a:normAutofit/>
          </a:bodyPr>
          <a:lstStyle/>
          <a:p>
            <a:r>
              <a:rPr lang="en-US" dirty="0" smtClean="0"/>
              <a:t>Click to edit Master title style</a:t>
            </a:r>
            <a:endParaRPr dirty="0"/>
          </a:p>
        </p:txBody>
      </p:sp>
      <p:sp>
        <p:nvSpPr>
          <p:cNvPr id="5" name="Text Placeholder 2"/>
          <p:cNvSpPr>
            <a:spLocks noGrp="1"/>
          </p:cNvSpPr>
          <p:nvPr>
            <p:ph type="body" idx="1"/>
          </p:nvPr>
        </p:nvSpPr>
        <p:spPr>
          <a:xfrm>
            <a:off x="779463" y="1949824"/>
            <a:ext cx="7583488" cy="400722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Tree>
  </p:cSld>
  <p:clrMap bg1="lt1" tx1="dk1" bg2="lt2" tx2="dk2" accent1="accent1" accent2="accent2" accent3="accent3" accent4="accent4" accent5="accent5" accent6="accent6" hlink="hlink" folHlink="folHlink"/>
  <p:sldLayoutIdLst>
    <p:sldLayoutId id="2147485075" r:id="rId1"/>
    <p:sldLayoutId id="2147485054" r:id="rId2"/>
    <p:sldLayoutId id="2147485055" r:id="rId3"/>
    <p:sldLayoutId id="2147485058" r:id="rId4"/>
    <p:sldLayoutId id="2147485060" r:id="rId5"/>
    <p:sldLayoutId id="2147485062" r:id="rId6"/>
    <p:sldLayoutId id="2147485064" r:id="rId7"/>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hf hdr="0" dt="0"/>
  <p:txStyles>
    <p:titleStyle>
      <a:lvl1pPr algn="l" defTabSz="914400" rtl="0" eaLnBrk="1" latinLnBrk="0" hangingPunct="1">
        <a:spcBef>
          <a:spcPct val="0"/>
        </a:spcBef>
        <a:buNone/>
        <a:defRPr sz="4000" kern="1200">
          <a:solidFill>
            <a:schemeClr val="bg2"/>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ts val="2000"/>
        </a:spcBef>
        <a:buClr>
          <a:schemeClr val="tx1"/>
        </a:buClr>
        <a:buSzPct val="90000"/>
        <a:buFont typeface="Arial"/>
        <a:buChar char="•"/>
        <a:defRPr sz="2200" kern="1200">
          <a:solidFill>
            <a:schemeClr val="tx1">
              <a:lumMod val="90000"/>
              <a:lumOff val="10000"/>
            </a:schemeClr>
          </a:solidFill>
          <a:latin typeface="Arial"/>
          <a:ea typeface="+mn-ea"/>
          <a:cs typeface="Arial"/>
        </a:defRPr>
      </a:lvl1pPr>
      <a:lvl2pPr marL="685800" indent="-336550" algn="l" defTabSz="914400" rtl="0" eaLnBrk="1" latinLnBrk="0" hangingPunct="1">
        <a:spcBef>
          <a:spcPts val="600"/>
        </a:spcBef>
        <a:buClr>
          <a:schemeClr val="tx1"/>
        </a:buClr>
        <a:buSzPct val="90000"/>
        <a:buFont typeface="Arial"/>
        <a:buChar char="•"/>
        <a:defRPr sz="2000" kern="1200">
          <a:solidFill>
            <a:schemeClr val="tx1">
              <a:lumMod val="90000"/>
              <a:lumOff val="10000"/>
            </a:schemeClr>
          </a:solidFill>
          <a:latin typeface="Arial"/>
          <a:ea typeface="+mn-ea"/>
          <a:cs typeface="Arial"/>
        </a:defRPr>
      </a:lvl2pPr>
      <a:lvl3pPr marL="1035050" indent="-349250" algn="l" defTabSz="914400" rtl="0" eaLnBrk="1" latinLnBrk="0" hangingPunct="1">
        <a:spcBef>
          <a:spcPts val="600"/>
        </a:spcBef>
        <a:buClr>
          <a:schemeClr val="tx1"/>
        </a:buClr>
        <a:buSzPct val="90000"/>
        <a:buFont typeface="Arial"/>
        <a:buChar char="•"/>
        <a:defRPr sz="1800" kern="1200">
          <a:solidFill>
            <a:schemeClr val="tx1">
              <a:lumMod val="90000"/>
              <a:lumOff val="10000"/>
            </a:schemeClr>
          </a:solidFill>
          <a:latin typeface="Arial"/>
          <a:ea typeface="+mn-ea"/>
          <a:cs typeface="Arial"/>
        </a:defRPr>
      </a:lvl3pPr>
      <a:lvl4pPr marL="1371600" indent="-336550" algn="l" defTabSz="914400" rtl="0" eaLnBrk="1" latinLnBrk="0" hangingPunct="1">
        <a:spcBef>
          <a:spcPts val="600"/>
        </a:spcBef>
        <a:buClr>
          <a:schemeClr val="tx1"/>
        </a:buClr>
        <a:buSzPct val="90000"/>
        <a:buFont typeface="Arial"/>
        <a:buChar char="•"/>
        <a:defRPr sz="1800" kern="1200">
          <a:solidFill>
            <a:schemeClr val="tx1">
              <a:lumMod val="90000"/>
              <a:lumOff val="10000"/>
            </a:schemeClr>
          </a:solidFill>
          <a:latin typeface="Arial"/>
          <a:ea typeface="+mn-ea"/>
          <a:cs typeface="Arial"/>
        </a:defRPr>
      </a:lvl4pPr>
      <a:lvl5pPr marL="1720850" indent="-349250" algn="l" defTabSz="914400" rtl="0" eaLnBrk="1" latinLnBrk="0" hangingPunct="1">
        <a:spcBef>
          <a:spcPts val="600"/>
        </a:spcBef>
        <a:buClr>
          <a:schemeClr val="tx1"/>
        </a:buClr>
        <a:buSzPct val="90000"/>
        <a:buFont typeface="Arial"/>
        <a:buChar char="•"/>
        <a:defRPr sz="1800" kern="1200">
          <a:solidFill>
            <a:schemeClr val="tx1">
              <a:lumMod val="90000"/>
              <a:lumOff val="10000"/>
            </a:schemeClr>
          </a:solidFill>
          <a:latin typeface="Arial"/>
          <a:ea typeface="+mn-ea"/>
          <a:cs typeface="Arial"/>
        </a:defRPr>
      </a:lvl5pPr>
      <a:lvl6pPr marL="20558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7pPr>
      <a:lvl8pPr marL="2743200"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2" pitchFamily="18" charset="2"/>
        <a:buChar char=""/>
        <a:defRPr lang="en-US" sz="1800" kern="1200" dirty="0">
          <a:solidFill>
            <a:schemeClr val="tx1">
              <a:lumMod val="90000"/>
              <a:lumOff val="10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WMF"/></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0" y="4275299"/>
            <a:ext cx="9143999" cy="1320073"/>
          </a:xfrm>
        </p:spPr>
        <p:txBody>
          <a:bodyPr>
            <a:normAutofit/>
          </a:bodyPr>
          <a:lstStyle/>
          <a:p>
            <a:r>
              <a:rPr lang="en-US" b="1" dirty="0" smtClean="0"/>
              <a:t>Meteorological </a:t>
            </a:r>
            <a:r>
              <a:rPr lang="en-US" b="1" dirty="0"/>
              <a:t>Phenomena Identification Near the </a:t>
            </a:r>
            <a:r>
              <a:rPr lang="en-US" b="1" dirty="0" smtClean="0"/>
              <a:t>Ground (mPING)</a:t>
            </a:r>
            <a:endParaRPr lang="en-US" dirty="0">
              <a:latin typeface="Abadi MT Condensed Light"/>
              <a:cs typeface="Abadi MT Condensed Light"/>
            </a:endParaRPr>
          </a:p>
        </p:txBody>
      </p:sp>
      <p:sp>
        <p:nvSpPr>
          <p:cNvPr id="8" name="Subtitle 7"/>
          <p:cNvSpPr>
            <a:spLocks noGrp="1"/>
          </p:cNvSpPr>
          <p:nvPr>
            <p:ph type="subTitle" idx="1"/>
          </p:nvPr>
        </p:nvSpPr>
        <p:spPr>
          <a:xfrm>
            <a:off x="4599214" y="5530787"/>
            <a:ext cx="4544786" cy="1275971"/>
          </a:xfrm>
        </p:spPr>
        <p:txBody>
          <a:bodyPr/>
          <a:lstStyle/>
          <a:p>
            <a:r>
              <a:rPr lang="en-US" sz="1800" dirty="0" smtClean="0">
                <a:latin typeface="Abadi MT Condensed Light"/>
                <a:cs typeface="Abadi MT Condensed Light"/>
              </a:rPr>
              <a:t>Dr. Kimberly L. Elmore </a:t>
            </a:r>
            <a:r>
              <a:rPr lang="en-US" dirty="0" smtClean="0">
                <a:latin typeface="Abadi MT Condensed Light"/>
                <a:cs typeface="Abadi MT Condensed Light"/>
              </a:rPr>
              <a:t>(CIMMS/NSSL)</a:t>
            </a:r>
          </a:p>
          <a:p>
            <a:r>
              <a:rPr lang="en-US" sz="1600" dirty="0" smtClean="0">
                <a:latin typeface="Abadi MT Condensed Light"/>
                <a:cs typeface="Abadi MT Condensed Light"/>
              </a:rPr>
              <a:t>February 25–27, 2015 </a:t>
            </a:r>
          </a:p>
          <a:p>
            <a:pPr>
              <a:lnSpc>
                <a:spcPct val="110000"/>
              </a:lnSpc>
            </a:pPr>
            <a:r>
              <a:rPr lang="en-US" sz="1600" dirty="0" smtClean="0">
                <a:latin typeface="Abadi MT Condensed Light"/>
                <a:cs typeface="Abadi MT Condensed Light"/>
              </a:rPr>
              <a:t>National Weather Center</a:t>
            </a:r>
          </a:p>
          <a:p>
            <a:pPr>
              <a:lnSpc>
                <a:spcPct val="110000"/>
              </a:lnSpc>
            </a:pPr>
            <a:r>
              <a:rPr lang="en-US" sz="1600" dirty="0" smtClean="0">
                <a:latin typeface="Abadi MT Condensed Light"/>
                <a:cs typeface="Abadi MT Condensed Light"/>
              </a:rPr>
              <a:t>Norman, Oklahoma</a:t>
            </a:r>
            <a:endParaRPr lang="en-US" sz="1600" dirty="0">
              <a:latin typeface="Abadi MT Condensed Light"/>
              <a:cs typeface="Abadi MT Condensed Light"/>
            </a:endParaRPr>
          </a:p>
        </p:txBody>
      </p:sp>
    </p:spTree>
    <p:extLst>
      <p:ext uri="{BB962C8B-B14F-4D97-AF65-F5344CB8AC3E}">
        <p14:creationId xmlns:p14="http://schemas.microsoft.com/office/powerpoint/2010/main" val="3438858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r>
              <a:rPr lang="en-US" smtClean="0"/>
              <a:t>NSSL Lab Review Feb 25–27, 2015</a:t>
            </a:r>
            <a:endParaRPr lang="en-US" dirty="0"/>
          </a:p>
        </p:txBody>
      </p:sp>
      <p:sp>
        <p:nvSpPr>
          <p:cNvPr id="5" name="Slide Number Placeholder 4"/>
          <p:cNvSpPr>
            <a:spLocks noGrp="1"/>
          </p:cNvSpPr>
          <p:nvPr>
            <p:ph type="sldNum" sz="quarter" idx="4"/>
          </p:nvPr>
        </p:nvSpPr>
        <p:spPr/>
        <p:txBody>
          <a:bodyPr/>
          <a:lstStyle/>
          <a:p>
            <a:fld id="{2AE81A39-2840-ED4D-A514-D08330109612}" type="slidenum">
              <a:rPr lang="en-US" smtClean="0"/>
              <a:pPr/>
              <a:t>10</a:t>
            </a:fld>
            <a:endParaRPr lang="en-US" dirty="0"/>
          </a:p>
        </p:txBody>
      </p:sp>
      <p:sp>
        <p:nvSpPr>
          <p:cNvPr id="2" name="Title 1"/>
          <p:cNvSpPr>
            <a:spLocks noGrp="1"/>
          </p:cNvSpPr>
          <p:nvPr>
            <p:ph type="title" idx="4294967295"/>
          </p:nvPr>
        </p:nvSpPr>
        <p:spPr>
          <a:xfrm>
            <a:off x="0" y="819150"/>
            <a:ext cx="7583488" cy="1143000"/>
          </a:xfrm>
        </p:spPr>
        <p:txBody>
          <a:bodyPr>
            <a:normAutofit fontScale="90000"/>
          </a:bodyPr>
          <a:lstStyle/>
          <a:p>
            <a:r>
              <a:rPr lang="en-US" dirty="0"/>
              <a:t>M</a:t>
            </a:r>
            <a:r>
              <a:rPr lang="en-US" dirty="0" smtClean="0"/>
              <a:t>ore Statistical Background Classifier Results</a:t>
            </a:r>
            <a:endParaRPr lang="en-US" dirty="0"/>
          </a:p>
        </p:txBody>
      </p:sp>
      <p:sp>
        <p:nvSpPr>
          <p:cNvPr id="12" name="TextBox 11"/>
          <p:cNvSpPr txBox="1"/>
          <p:nvPr/>
        </p:nvSpPr>
        <p:spPr>
          <a:xfrm>
            <a:off x="101640" y="2454370"/>
            <a:ext cx="3869636" cy="3400931"/>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000" dirty="0" err="1" smtClean="0">
                <a:latin typeface="Arial" panose="020B0604020202020204" pitchFamily="34" charset="0"/>
                <a:cs typeface="Arial" panose="020B0604020202020204" pitchFamily="34" charset="0"/>
              </a:rPr>
              <a:t>mPING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obs</a:t>
            </a:r>
            <a:r>
              <a:rPr lang="en-US" sz="2000" dirty="0" smtClean="0">
                <a:latin typeface="Arial" panose="020B0604020202020204" pitchFamily="34" charset="0"/>
                <a:cs typeface="Arial" panose="020B0604020202020204" pitchFamily="34" charset="0"/>
              </a:rPr>
              <a:t> revealed a problem in the RAP – effectively no ice pellets</a:t>
            </a:r>
          </a:p>
          <a:p>
            <a:pPr marL="285750" indent="-285750">
              <a:spcAft>
                <a:spcPts val="60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ESRL notified; discovered and fixed an </a:t>
            </a:r>
            <a:r>
              <a:rPr lang="en-US" sz="2000" dirty="0">
                <a:latin typeface="Arial" panose="020B0604020202020204" pitchFamily="34" charset="0"/>
                <a:cs typeface="Arial" panose="020B0604020202020204" pitchFamily="34" charset="0"/>
              </a:rPr>
              <a:t>o</a:t>
            </a:r>
            <a:r>
              <a:rPr lang="en-US" sz="2000" dirty="0" smtClean="0">
                <a:latin typeface="Arial" panose="020B0604020202020204" pitchFamily="34" charset="0"/>
                <a:cs typeface="Arial" panose="020B0604020202020204" pitchFamily="34" charset="0"/>
              </a:rPr>
              <a:t>therwise unknown problem</a:t>
            </a:r>
          </a:p>
          <a:p>
            <a:pPr marL="285750" indent="-285750">
              <a:spcAft>
                <a:spcPts val="60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Relevance: </a:t>
            </a:r>
            <a:r>
              <a:rPr lang="en-US" sz="2000" dirty="0" err="1" smtClean="0">
                <a:latin typeface="Arial" panose="020B0604020202020204" pitchFamily="34" charset="0"/>
                <a:cs typeface="Arial" panose="020B0604020202020204" pitchFamily="34" charset="0"/>
              </a:rPr>
              <a:t>mPING</a:t>
            </a:r>
            <a:r>
              <a:rPr lang="en-US" sz="2000" dirty="0" smtClean="0">
                <a:latin typeface="Arial" panose="020B0604020202020204" pitchFamily="34" charset="0"/>
                <a:cs typeface="Arial" panose="020B0604020202020204" pitchFamily="34" charset="0"/>
              </a:rPr>
              <a:t> leads directly to RAP improvement</a:t>
            </a:r>
          </a:p>
          <a:p>
            <a:pPr marL="285750" indent="-285750">
              <a:spcAft>
                <a:spcPts val="60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RF is even better: 3X improvement in PSS.</a:t>
            </a:r>
            <a:endParaRPr lang="en-US" sz="2000" dirty="0">
              <a:latin typeface="Arial" panose="020B0604020202020204" pitchFamily="34" charset="0"/>
              <a:cs typeface="Arial" panose="020B0604020202020204" pitchFamily="34" charset="0"/>
            </a:endParaRPr>
          </a:p>
        </p:txBody>
      </p:sp>
      <p:grpSp>
        <p:nvGrpSpPr>
          <p:cNvPr id="11" name="Group 10"/>
          <p:cNvGrpSpPr/>
          <p:nvPr/>
        </p:nvGrpSpPr>
        <p:grpSpPr>
          <a:xfrm>
            <a:off x="5641285" y="3173988"/>
            <a:ext cx="2531165" cy="2424284"/>
            <a:chOff x="6003235" y="2889838"/>
            <a:chExt cx="2531165" cy="2424284"/>
          </a:xfrm>
        </p:grpSpPr>
        <p:cxnSp>
          <p:nvCxnSpPr>
            <p:cNvPr id="9" name="Straight Arrow Connector 8"/>
            <p:cNvCxnSpPr/>
            <p:nvPr/>
          </p:nvCxnSpPr>
          <p:spPr>
            <a:xfrm flipH="1">
              <a:off x="6096000" y="3286539"/>
              <a:ext cx="1073426" cy="20275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6003235" y="2889838"/>
              <a:ext cx="2531165" cy="646331"/>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What happened to the RAP?</a:t>
              </a:r>
              <a:endParaRPr lang="en-US" dirty="0">
                <a:latin typeface="Arial" panose="020B0604020202020204" pitchFamily="34" charset="0"/>
                <a:cs typeface="Arial" panose="020B0604020202020204" pitchFamily="34" charset="0"/>
              </a:endParaRPr>
            </a:p>
          </p:txBody>
        </p:sp>
      </p:gr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5690" y="1500755"/>
            <a:ext cx="6343058" cy="4900820"/>
          </a:xfrm>
          <a:prstGeom prst="rect">
            <a:avLst/>
          </a:prstGeom>
        </p:spPr>
      </p:pic>
    </p:spTree>
    <p:extLst>
      <p:ext uri="{BB962C8B-B14F-4D97-AF65-F5344CB8AC3E}">
        <p14:creationId xmlns:p14="http://schemas.microsoft.com/office/powerpoint/2010/main" val="301674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260157" y="4484345"/>
            <a:ext cx="1475295" cy="158434"/>
          </a:xfrm>
          <a:prstGeom prst="rect">
            <a:avLst/>
          </a:prstGeom>
          <a:solidFill>
            <a:srgbClr val="FFFF00"/>
          </a:solidFill>
          <a:ln>
            <a:noFill/>
          </a:ln>
          <a:effectLst>
            <a:glow rad="127000">
              <a:schemeClr val="bg1"/>
            </a:glow>
          </a:effectLst>
          <a:scene3d>
            <a:camera prst="orthographicFront">
              <a:rot lat="0" lon="0" rev="0"/>
            </a:camera>
            <a:lightRig rig="glow" dir="tl"/>
          </a:scene3d>
          <a:sp3d contourW="12700">
            <a:contourClr>
              <a:schemeClr val="bg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893190" y="4642779"/>
            <a:ext cx="3019719" cy="158434"/>
          </a:xfrm>
          <a:prstGeom prst="rect">
            <a:avLst/>
          </a:prstGeom>
          <a:solidFill>
            <a:srgbClr val="FFFF00"/>
          </a:solidFill>
          <a:ln>
            <a:noFill/>
          </a:ln>
          <a:effectLst>
            <a:glow rad="127000">
              <a:schemeClr val="bg1"/>
            </a:glow>
          </a:effectLst>
          <a:scene3d>
            <a:camera prst="orthographicFront">
              <a:rot lat="0" lon="0" rev="0"/>
            </a:camera>
            <a:lightRig rig="glow" dir="tl"/>
          </a:scene3d>
          <a:sp3d contourW="12700">
            <a:contourClr>
              <a:schemeClr val="bg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816990" y="2401027"/>
            <a:ext cx="6408036" cy="3970318"/>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437 </a:t>
            </a:r>
          </a:p>
          <a:p>
            <a:r>
              <a:rPr lang="en-US" sz="1200" dirty="0">
                <a:latin typeface="Arial" panose="020B0604020202020204" pitchFamily="34" charset="0"/>
                <a:cs typeface="Arial" panose="020B0604020202020204" pitchFamily="34" charset="0"/>
              </a:rPr>
              <a:t>FXUS64 KFWD 130157 AAB</a:t>
            </a:r>
          </a:p>
          <a:p>
            <a:r>
              <a:rPr lang="en-US" sz="1200" dirty="0">
                <a:latin typeface="Arial" panose="020B0604020202020204" pitchFamily="34" charset="0"/>
                <a:cs typeface="Arial" panose="020B0604020202020204" pitchFamily="34" charset="0"/>
              </a:rPr>
              <a:t>AFDFWD</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AREA FORECAST DISCUSSION...UPDATED</a:t>
            </a:r>
          </a:p>
          <a:p>
            <a:r>
              <a:rPr lang="en-US" sz="1200" dirty="0">
                <a:latin typeface="Arial" panose="020B0604020202020204" pitchFamily="34" charset="0"/>
                <a:cs typeface="Arial" panose="020B0604020202020204" pitchFamily="34" charset="0"/>
              </a:rPr>
              <a:t>NATIONAL WEATHER SERVICE FORT WORTH TX</a:t>
            </a:r>
          </a:p>
          <a:p>
            <a:r>
              <a:rPr lang="en-US" sz="1200" dirty="0">
                <a:latin typeface="Arial" panose="020B0604020202020204" pitchFamily="34" charset="0"/>
                <a:cs typeface="Arial" panose="020B0604020202020204" pitchFamily="34" charset="0"/>
              </a:rPr>
              <a:t>757 PM CST WED NOV 12 2014</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.DISCUSSION...</a:t>
            </a:r>
          </a:p>
          <a:p>
            <a:r>
              <a:rPr lang="en-US" sz="1200" dirty="0">
                <a:latin typeface="Arial" panose="020B0604020202020204" pitchFamily="34" charset="0"/>
                <a:cs typeface="Arial" panose="020B0604020202020204" pitchFamily="34" charset="0"/>
              </a:rPr>
              <a:t>A SHORTWAVE CONTINUES MOVE INTO WEST TEXAS EARLY THIS EVENING. MID</a:t>
            </a:r>
          </a:p>
          <a:p>
            <a:r>
              <a:rPr lang="en-US" sz="1200" dirty="0">
                <a:latin typeface="Arial" panose="020B0604020202020204" pitchFamily="34" charset="0"/>
                <a:cs typeface="Arial" panose="020B0604020202020204" pitchFamily="34" charset="0"/>
              </a:rPr>
              <a:t>LEVEL MOISTURE AND SOME ENHANCEMENT INDICATING VERTICAL MOTIONS</a:t>
            </a:r>
          </a:p>
          <a:p>
            <a:r>
              <a:rPr lang="en-US" sz="1200" dirty="0">
                <a:latin typeface="Arial" panose="020B0604020202020204" pitchFamily="34" charset="0"/>
                <a:cs typeface="Arial" panose="020B0604020202020204" pitchFamily="34" charset="0"/>
              </a:rPr>
              <a:t>ALOFT HAVE BEEN NOTED ALONG THE RED RIVER VALLEY WITH A FEW MPING</a:t>
            </a:r>
          </a:p>
          <a:p>
            <a:r>
              <a:rPr lang="en-US" sz="1200" dirty="0">
                <a:latin typeface="Arial" panose="020B0604020202020204" pitchFamily="34" charset="0"/>
                <a:cs typeface="Arial" panose="020B0604020202020204" pitchFamily="34" charset="0"/>
              </a:rPr>
              <a:t>REPORTS OF SOME VERY LIGHT SLEET. ANALYSIS OF OUR LATEST 00Z FWD</a:t>
            </a:r>
          </a:p>
          <a:p>
            <a:r>
              <a:rPr lang="en-US" sz="1200" dirty="0">
                <a:latin typeface="Arial" panose="020B0604020202020204" pitchFamily="34" charset="0"/>
                <a:cs typeface="Arial" panose="020B0604020202020204" pitchFamily="34" charset="0"/>
              </a:rPr>
              <a:t>SOUNDING SEEMS TO CONFIRM THAT SLEET WOULD BE THE MAIN PRECIPITATION</a:t>
            </a:r>
          </a:p>
          <a:p>
            <a:r>
              <a:rPr lang="en-US" sz="1200" dirty="0">
                <a:latin typeface="Arial" panose="020B0604020202020204" pitchFamily="34" charset="0"/>
                <a:cs typeface="Arial" panose="020B0604020202020204" pitchFamily="34" charset="0"/>
              </a:rPr>
              <a:t>TYPE WITH AN ELEVATED ENVIRONMENTAL WARM NOSE OF NEAR 6 DEG C AT</a:t>
            </a:r>
          </a:p>
          <a:p>
            <a:r>
              <a:rPr lang="en-US" sz="1200" dirty="0">
                <a:latin typeface="Arial" panose="020B0604020202020204" pitchFamily="34" charset="0"/>
                <a:cs typeface="Arial" panose="020B0604020202020204" pitchFamily="34" charset="0"/>
              </a:rPr>
              <a:t>740MB BUT FALLING BELOW FREEZING AROUND 800MB WITH AN INCREASINGLY</a:t>
            </a:r>
          </a:p>
          <a:p>
            <a:r>
              <a:rPr lang="en-US" sz="1200" dirty="0">
                <a:latin typeface="Arial" panose="020B0604020202020204" pitchFamily="34" charset="0"/>
                <a:cs typeface="Arial" panose="020B0604020202020204" pitchFamily="34" charset="0"/>
              </a:rPr>
              <a:t>DRY LOW LEVEL AIRMASS. </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BOTTOM LINE IS YES SOME VERY LIGHT SLEET IS POSSIBLE HERE AND</a:t>
            </a:r>
          </a:p>
          <a:p>
            <a:r>
              <a:rPr lang="en-US" sz="1200" dirty="0">
                <a:latin typeface="Arial" panose="020B0604020202020204" pitchFamily="34" charset="0"/>
                <a:cs typeface="Arial" panose="020B0604020202020204" pitchFamily="34" charset="0"/>
              </a:rPr>
              <a:t>THERE OVERNIGHT BUT IS NOT LIKELY TO ACCUMULATE OR CAUSE TRAVEL</a:t>
            </a:r>
          </a:p>
          <a:p>
            <a:r>
              <a:rPr lang="en-US" sz="1200" dirty="0">
                <a:latin typeface="Arial" panose="020B0604020202020204" pitchFamily="34" charset="0"/>
                <a:cs typeface="Arial" panose="020B0604020202020204" pitchFamily="34" charset="0"/>
              </a:rPr>
              <a:t>IMPACTS</a:t>
            </a:r>
            <a:r>
              <a:rPr lang="en-US" sz="1200" dirty="0" smtClean="0">
                <a:latin typeface="Arial" panose="020B0604020202020204" pitchFamily="34" charset="0"/>
                <a:cs typeface="Arial" panose="020B0604020202020204" pitchFamily="34" charset="0"/>
              </a:rPr>
              <a:t>.</a:t>
            </a:r>
            <a:endParaRPr lang="en-US" sz="12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779461" y="783731"/>
            <a:ext cx="7583488" cy="606919"/>
          </a:xfrm>
        </p:spPr>
        <p:txBody>
          <a:bodyPr>
            <a:normAutofit fontScale="90000"/>
          </a:bodyPr>
          <a:lstStyle/>
          <a:p>
            <a:r>
              <a:rPr lang="en-US" dirty="0" smtClean="0"/>
              <a:t>mPING Directly Helps NWS</a:t>
            </a:r>
            <a:endParaRPr lang="en-US" dirty="0"/>
          </a:p>
        </p:txBody>
      </p:sp>
      <p:sp>
        <p:nvSpPr>
          <p:cNvPr id="3" name="Content Placeholder 2"/>
          <p:cNvSpPr>
            <a:spLocks noGrp="1"/>
          </p:cNvSpPr>
          <p:nvPr>
            <p:ph idx="1"/>
          </p:nvPr>
        </p:nvSpPr>
        <p:spPr>
          <a:xfrm>
            <a:off x="816990" y="1495425"/>
            <a:ext cx="7583488" cy="981076"/>
          </a:xfrm>
        </p:spPr>
        <p:txBody>
          <a:bodyPr>
            <a:normAutofit/>
          </a:bodyPr>
          <a:lstStyle/>
          <a:p>
            <a:pPr>
              <a:spcBef>
                <a:spcPts val="600"/>
              </a:spcBef>
            </a:pPr>
            <a:r>
              <a:rPr lang="en-US" sz="1900" dirty="0" smtClean="0"/>
              <a:t>Relevance: </a:t>
            </a:r>
            <a:r>
              <a:rPr lang="en-US" sz="1900" dirty="0" err="1" smtClean="0"/>
              <a:t>mPING</a:t>
            </a:r>
            <a:r>
              <a:rPr lang="en-US" sz="1900" dirty="0" smtClean="0"/>
              <a:t> data used operationally by NWS leading to an updated  forecast:</a:t>
            </a:r>
          </a:p>
          <a:p>
            <a:pPr marL="0" indent="0">
              <a:buNone/>
            </a:pPr>
            <a:endParaRPr lang="en-US" dirty="0"/>
          </a:p>
        </p:txBody>
      </p:sp>
      <p:sp>
        <p:nvSpPr>
          <p:cNvPr id="4" name="Footer Placeholder 3"/>
          <p:cNvSpPr>
            <a:spLocks noGrp="1"/>
          </p:cNvSpPr>
          <p:nvPr>
            <p:ph type="ftr" sz="quarter" idx="3"/>
          </p:nvPr>
        </p:nvSpPr>
        <p:spPr/>
        <p:txBody>
          <a:bodyPr/>
          <a:lstStyle/>
          <a:p>
            <a:r>
              <a:rPr lang="en-US" smtClean="0"/>
              <a:t>NSSL Lab Review Feb 25–27, 2015</a:t>
            </a:r>
            <a:endParaRPr lang="en-US" dirty="0"/>
          </a:p>
        </p:txBody>
      </p:sp>
      <p:sp>
        <p:nvSpPr>
          <p:cNvPr id="5" name="Slide Number Placeholder 4"/>
          <p:cNvSpPr>
            <a:spLocks noGrp="1"/>
          </p:cNvSpPr>
          <p:nvPr>
            <p:ph type="sldNum" sz="quarter" idx="4"/>
          </p:nvPr>
        </p:nvSpPr>
        <p:spPr/>
        <p:txBody>
          <a:bodyPr/>
          <a:lstStyle/>
          <a:p>
            <a:fld id="{2AE81A39-2840-ED4D-A514-D08330109612}" type="slidenum">
              <a:rPr lang="en-US" smtClean="0"/>
              <a:pPr/>
              <a:t>11</a:t>
            </a:fld>
            <a:endParaRPr lang="en-US" dirty="0"/>
          </a:p>
        </p:txBody>
      </p:sp>
    </p:spTree>
    <p:extLst>
      <p:ext uri="{BB962C8B-B14F-4D97-AF65-F5344CB8AC3E}">
        <p14:creationId xmlns:p14="http://schemas.microsoft.com/office/powerpoint/2010/main" val="4247049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125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par>
                                <p:cTn id="11" presetID="10" presetClass="entr" presetSubtype="0" fill="hold" grpId="0" nodeType="withEffect">
                                  <p:stCondLst>
                                    <p:cond delay="200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3000"/>
                                        <p:tgtEl>
                                          <p:spTgt spid="13"/>
                                        </p:tgtEl>
                                      </p:cBhvr>
                                    </p:animEffect>
                                  </p:childTnLst>
                                </p:cTn>
                              </p:par>
                              <p:par>
                                <p:cTn id="14" presetID="10" presetClass="entr" presetSubtype="0" fill="hold" grpId="0" nodeType="withEffect">
                                  <p:stCondLst>
                                    <p:cond delay="200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3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757690"/>
            <a:ext cx="7583488" cy="673180"/>
          </a:xfrm>
        </p:spPr>
        <p:txBody>
          <a:bodyPr>
            <a:normAutofit fontScale="90000"/>
          </a:bodyPr>
          <a:lstStyle/>
          <a:p>
            <a:r>
              <a:rPr lang="en-US" dirty="0" smtClean="0"/>
              <a:t>Summary</a:t>
            </a:r>
            <a:endParaRPr lang="en-US" dirty="0"/>
          </a:p>
        </p:txBody>
      </p:sp>
      <p:sp>
        <p:nvSpPr>
          <p:cNvPr id="3" name="Content Placeholder 2"/>
          <p:cNvSpPr>
            <a:spLocks noGrp="1"/>
          </p:cNvSpPr>
          <p:nvPr>
            <p:ph idx="1"/>
          </p:nvPr>
        </p:nvSpPr>
        <p:spPr>
          <a:xfrm>
            <a:off x="779463" y="1430871"/>
            <a:ext cx="7583488" cy="4886040"/>
          </a:xfrm>
        </p:spPr>
        <p:txBody>
          <a:bodyPr>
            <a:normAutofit fontScale="77500" lnSpcReduction="20000"/>
          </a:bodyPr>
          <a:lstStyle/>
          <a:p>
            <a:r>
              <a:rPr lang="en-US" sz="2400" dirty="0" smtClean="0"/>
              <a:t>Successes</a:t>
            </a:r>
          </a:p>
          <a:p>
            <a:pPr lvl="1"/>
            <a:r>
              <a:rPr lang="en-US" dirty="0" smtClean="0"/>
              <a:t>Quality: </a:t>
            </a:r>
          </a:p>
          <a:p>
            <a:pPr lvl="2"/>
            <a:r>
              <a:rPr lang="en-US" dirty="0" smtClean="0"/>
              <a:t>Data </a:t>
            </a:r>
            <a:r>
              <a:rPr lang="en-US" dirty="0"/>
              <a:t>from participants are reliable and </a:t>
            </a:r>
            <a:r>
              <a:rPr lang="en-US" dirty="0" smtClean="0"/>
              <a:t>accurate</a:t>
            </a:r>
          </a:p>
          <a:p>
            <a:pPr lvl="2"/>
            <a:r>
              <a:rPr lang="en-US" dirty="0" err="1"/>
              <a:t>mPING</a:t>
            </a:r>
            <a:r>
              <a:rPr lang="en-US" dirty="0"/>
              <a:t> data are without precedent – no equivalent exists anywhere</a:t>
            </a:r>
          </a:p>
          <a:p>
            <a:pPr lvl="2"/>
            <a:r>
              <a:rPr lang="en-US" dirty="0"/>
              <a:t>Each observation is tagged with GPS location and </a:t>
            </a:r>
            <a:r>
              <a:rPr lang="en-US" dirty="0" smtClean="0"/>
              <a:t>time</a:t>
            </a:r>
          </a:p>
          <a:p>
            <a:pPr lvl="1"/>
            <a:r>
              <a:rPr lang="en-US" dirty="0" smtClean="0"/>
              <a:t>Relevance: </a:t>
            </a:r>
          </a:p>
          <a:p>
            <a:pPr lvl="2"/>
            <a:r>
              <a:rPr lang="en-US" dirty="0" smtClean="0"/>
              <a:t>Since inception, between 200 and 300 “tweets” about mPING from NWS forecast offices</a:t>
            </a:r>
          </a:p>
          <a:p>
            <a:pPr lvl="2"/>
            <a:r>
              <a:rPr lang="en-US" dirty="0" smtClean="0"/>
              <a:t>Encourage downloading the app</a:t>
            </a:r>
          </a:p>
          <a:p>
            <a:pPr lvl="2"/>
            <a:r>
              <a:rPr lang="en-US" dirty="0" smtClean="0"/>
              <a:t>Solicit mPING report submissions during events</a:t>
            </a:r>
          </a:p>
          <a:p>
            <a:pPr lvl="2"/>
            <a:r>
              <a:rPr lang="en-US" dirty="0" smtClean="0"/>
              <a:t>Comments on forecasts influenced by </a:t>
            </a:r>
            <a:r>
              <a:rPr lang="en-US" dirty="0" err="1" smtClean="0"/>
              <a:t>mPING</a:t>
            </a:r>
            <a:r>
              <a:rPr lang="en-US" dirty="0" smtClean="0"/>
              <a:t> observations</a:t>
            </a:r>
          </a:p>
          <a:p>
            <a:pPr lvl="2"/>
            <a:r>
              <a:rPr lang="en-US" dirty="0" err="1"/>
              <a:t>mPING</a:t>
            </a:r>
            <a:r>
              <a:rPr lang="en-US" dirty="0"/>
              <a:t> data are </a:t>
            </a:r>
            <a:r>
              <a:rPr lang="en-US" i="1" dirty="0"/>
              <a:t>essential</a:t>
            </a:r>
            <a:r>
              <a:rPr lang="en-US" dirty="0"/>
              <a:t> to winter surface HCA </a:t>
            </a:r>
            <a:r>
              <a:rPr lang="en-US" dirty="0" smtClean="0"/>
              <a:t>development</a:t>
            </a:r>
          </a:p>
          <a:p>
            <a:pPr lvl="2"/>
            <a:r>
              <a:rPr lang="en-US" dirty="0"/>
              <a:t>Only data available for assessing performance of </a:t>
            </a:r>
            <a:r>
              <a:rPr lang="en-US" i="1" dirty="0"/>
              <a:t>any</a:t>
            </a:r>
            <a:r>
              <a:rPr lang="en-US" dirty="0"/>
              <a:t> Winter Surface HCA algorithms</a:t>
            </a:r>
          </a:p>
          <a:p>
            <a:pPr lvl="2"/>
            <a:r>
              <a:rPr lang="en-US" dirty="0"/>
              <a:t>Has already directly lead to improvements in operational NWP models</a:t>
            </a:r>
          </a:p>
          <a:p>
            <a:pPr lvl="2"/>
            <a:r>
              <a:rPr lang="en-US" i="1" dirty="0"/>
              <a:t>Required</a:t>
            </a:r>
            <a:r>
              <a:rPr lang="en-US" dirty="0"/>
              <a:t> for driving </a:t>
            </a:r>
            <a:r>
              <a:rPr lang="en-US" dirty="0" smtClean="0"/>
              <a:t>developing any classifiers</a:t>
            </a:r>
          </a:p>
          <a:p>
            <a:pPr lvl="2"/>
            <a:r>
              <a:rPr lang="en-US" dirty="0" err="1" smtClean="0"/>
              <a:t>mPING</a:t>
            </a:r>
            <a:r>
              <a:rPr lang="en-US" dirty="0" smtClean="0"/>
              <a:t> data are global</a:t>
            </a:r>
          </a:p>
          <a:p>
            <a:pPr lvl="1"/>
            <a:r>
              <a:rPr lang="en-US" dirty="0" smtClean="0"/>
              <a:t>Performance: </a:t>
            </a:r>
          </a:p>
          <a:p>
            <a:pPr lvl="2"/>
            <a:r>
              <a:rPr lang="en-US" dirty="0" err="1" smtClean="0"/>
              <a:t>mPING</a:t>
            </a:r>
            <a:r>
              <a:rPr lang="en-US" dirty="0" smtClean="0"/>
              <a:t> data used to drive a RF that can generate very skillful </a:t>
            </a:r>
            <a:r>
              <a:rPr lang="en-US" dirty="0" err="1" smtClean="0"/>
              <a:t>ptype</a:t>
            </a:r>
            <a:r>
              <a:rPr lang="en-US" dirty="0" smtClean="0"/>
              <a:t> classifications </a:t>
            </a:r>
          </a:p>
        </p:txBody>
      </p:sp>
      <p:sp>
        <p:nvSpPr>
          <p:cNvPr id="4" name="Footer Placeholder 3"/>
          <p:cNvSpPr>
            <a:spLocks noGrp="1"/>
          </p:cNvSpPr>
          <p:nvPr>
            <p:ph type="ftr" sz="quarter" idx="3"/>
          </p:nvPr>
        </p:nvSpPr>
        <p:spPr/>
        <p:txBody>
          <a:bodyPr/>
          <a:lstStyle/>
          <a:p>
            <a:r>
              <a:rPr lang="en-US" smtClean="0"/>
              <a:t>NSSL Lab Review Feb 25–27, 2015</a:t>
            </a:r>
            <a:endParaRPr lang="en-US" dirty="0"/>
          </a:p>
        </p:txBody>
      </p:sp>
      <p:sp>
        <p:nvSpPr>
          <p:cNvPr id="5" name="Slide Number Placeholder 4"/>
          <p:cNvSpPr>
            <a:spLocks noGrp="1"/>
          </p:cNvSpPr>
          <p:nvPr>
            <p:ph type="sldNum" sz="quarter" idx="4"/>
          </p:nvPr>
        </p:nvSpPr>
        <p:spPr/>
        <p:txBody>
          <a:bodyPr/>
          <a:lstStyle/>
          <a:p>
            <a:fld id="{2AE81A39-2840-ED4D-A514-D08330109612}" type="slidenum">
              <a:rPr lang="en-US" smtClean="0"/>
              <a:pPr/>
              <a:t>12</a:t>
            </a:fld>
            <a:endParaRPr lang="en-US" dirty="0"/>
          </a:p>
        </p:txBody>
      </p:sp>
    </p:spTree>
    <p:extLst>
      <p:ext uri="{BB962C8B-B14F-4D97-AF65-F5344CB8AC3E}">
        <p14:creationId xmlns:p14="http://schemas.microsoft.com/office/powerpoint/2010/main" val="9830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1000"/>
                                        <p:tgtEl>
                                          <p:spTgt spid="3">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1000"/>
                                        <p:tgtEl>
                                          <p:spTgt spid="3">
                                            <p:txEl>
                                              <p:p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10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10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1000"/>
                                        <p:tgtEl>
                                          <p:spTgt spid="3">
                                            <p:txEl>
                                              <p:pRg st="9" end="9"/>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fade">
                                      <p:cBhvr>
                                        <p:cTn id="45" dur="1000"/>
                                        <p:tgtEl>
                                          <p:spTgt spid="3">
                                            <p:txEl>
                                              <p:pRg st="10" end="1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
                                            <p:txEl>
                                              <p:pRg st="11" end="11"/>
                                            </p:txEl>
                                          </p:spTgt>
                                        </p:tgtEl>
                                        <p:attrNameLst>
                                          <p:attrName>style.visibility</p:attrName>
                                        </p:attrNameLst>
                                      </p:cBhvr>
                                      <p:to>
                                        <p:strVal val="visible"/>
                                      </p:to>
                                    </p:set>
                                    <p:animEffect transition="in" filter="fade">
                                      <p:cBhvr>
                                        <p:cTn id="50" dur="1000"/>
                                        <p:tgtEl>
                                          <p:spTgt spid="3">
                                            <p:txEl>
                                              <p:pRg st="11" end="1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animEffect transition="in" filter="fade">
                                      <p:cBhvr>
                                        <p:cTn id="55" dur="1000"/>
                                        <p:tgtEl>
                                          <p:spTgt spid="3">
                                            <p:txEl>
                                              <p:pRg st="12" end="12"/>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3">
                                            <p:txEl>
                                              <p:pRg st="13" end="13"/>
                                            </p:txEl>
                                          </p:spTgt>
                                        </p:tgtEl>
                                        <p:attrNameLst>
                                          <p:attrName>style.visibility</p:attrName>
                                        </p:attrNameLst>
                                      </p:cBhvr>
                                      <p:to>
                                        <p:strVal val="visible"/>
                                      </p:to>
                                    </p:set>
                                    <p:animEffect transition="in" filter="fade">
                                      <p:cBhvr>
                                        <p:cTn id="60" dur="1000"/>
                                        <p:tgtEl>
                                          <p:spTgt spid="3">
                                            <p:txEl>
                                              <p:pRg st="13" end="13"/>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
                                            <p:txEl>
                                              <p:pRg st="14" end="14"/>
                                            </p:txEl>
                                          </p:spTgt>
                                        </p:tgtEl>
                                        <p:attrNameLst>
                                          <p:attrName>style.visibility</p:attrName>
                                        </p:attrNameLst>
                                      </p:cBhvr>
                                      <p:to>
                                        <p:strVal val="visible"/>
                                      </p:to>
                                    </p:set>
                                    <p:animEffect transition="in" filter="fade">
                                      <p:cBhvr>
                                        <p:cTn id="65" dur="1000"/>
                                        <p:tgtEl>
                                          <p:spTgt spid="3">
                                            <p:txEl>
                                              <p:pRg st="14" end="14"/>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3">
                                            <p:txEl>
                                              <p:pRg st="15" end="15"/>
                                            </p:txEl>
                                          </p:spTgt>
                                        </p:tgtEl>
                                        <p:attrNameLst>
                                          <p:attrName>style.visibility</p:attrName>
                                        </p:attrNameLst>
                                      </p:cBhvr>
                                      <p:to>
                                        <p:strVal val="visible"/>
                                      </p:to>
                                    </p:set>
                                    <p:animEffect transition="in" filter="fade">
                                      <p:cBhvr>
                                        <p:cTn id="70" dur="1000"/>
                                        <p:tgtEl>
                                          <p:spTgt spid="3">
                                            <p:txEl>
                                              <p:pRg st="15" end="15"/>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3">
                                            <p:txEl>
                                              <p:pRg st="16" end="16"/>
                                            </p:txEl>
                                          </p:spTgt>
                                        </p:tgtEl>
                                        <p:attrNameLst>
                                          <p:attrName>style.visibility</p:attrName>
                                        </p:attrNameLst>
                                      </p:cBhvr>
                                      <p:to>
                                        <p:strVal val="visible"/>
                                      </p:to>
                                    </p:set>
                                    <p:animEffect transition="in" filter="fade">
                                      <p:cBhvr>
                                        <p:cTn id="75" dur="10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917081"/>
            <a:ext cx="7583488" cy="727161"/>
          </a:xfrm>
        </p:spPr>
        <p:txBody>
          <a:bodyPr/>
          <a:lstStyle/>
          <a:p>
            <a:r>
              <a:rPr lang="en-US" dirty="0" smtClean="0"/>
              <a:t>Summary</a:t>
            </a:r>
            <a:endParaRPr lang="en-US" dirty="0"/>
          </a:p>
        </p:txBody>
      </p:sp>
      <p:sp>
        <p:nvSpPr>
          <p:cNvPr id="3" name="Content Placeholder 2"/>
          <p:cNvSpPr>
            <a:spLocks noGrp="1"/>
          </p:cNvSpPr>
          <p:nvPr>
            <p:ph idx="1"/>
          </p:nvPr>
        </p:nvSpPr>
        <p:spPr>
          <a:xfrm>
            <a:off x="779463" y="1644242"/>
            <a:ext cx="7583488" cy="4541088"/>
          </a:xfrm>
        </p:spPr>
        <p:txBody>
          <a:bodyPr/>
          <a:lstStyle/>
          <a:p>
            <a:r>
              <a:rPr lang="en-US" smtClean="0"/>
              <a:t>Remaining Challenges</a:t>
            </a:r>
            <a:endParaRPr lang="en-US" dirty="0" smtClean="0"/>
          </a:p>
          <a:p>
            <a:pPr lvl="1"/>
            <a:r>
              <a:rPr lang="en-US" dirty="0" smtClean="0"/>
              <a:t>Publicity </a:t>
            </a:r>
          </a:p>
          <a:p>
            <a:pPr lvl="2"/>
            <a:r>
              <a:rPr lang="en-US" dirty="0" smtClean="0"/>
              <a:t>Address through public release of the </a:t>
            </a:r>
            <a:r>
              <a:rPr lang="en-US" dirty="0" err="1" smtClean="0"/>
              <a:t>mPING</a:t>
            </a:r>
            <a:r>
              <a:rPr lang="en-US" dirty="0" smtClean="0"/>
              <a:t> interface specifications – </a:t>
            </a:r>
            <a:r>
              <a:rPr lang="en-US" dirty="0" err="1" smtClean="0"/>
              <a:t>mPING</a:t>
            </a:r>
            <a:r>
              <a:rPr lang="en-US" dirty="0" smtClean="0"/>
              <a:t> capability can be integrated into other apps, which leads to more exposure, etc.</a:t>
            </a:r>
          </a:p>
          <a:p>
            <a:pPr lvl="1"/>
            <a:r>
              <a:rPr lang="en-US" dirty="0" smtClean="0"/>
              <a:t>Better spatial coverage: is there a bias based on population density?</a:t>
            </a:r>
          </a:p>
          <a:p>
            <a:pPr lvl="2"/>
            <a:r>
              <a:rPr lang="en-US" dirty="0" smtClean="0"/>
              <a:t>More users won’t eliminate bias, but will allow enough data in otherwise sparse areas to characterize any bias</a:t>
            </a:r>
          </a:p>
          <a:p>
            <a:pPr lvl="1"/>
            <a:r>
              <a:rPr lang="en-US" dirty="0" smtClean="0"/>
              <a:t>Incorporate </a:t>
            </a:r>
            <a:r>
              <a:rPr lang="en-US" dirty="0" err="1" smtClean="0"/>
              <a:t>mPING</a:t>
            </a:r>
            <a:r>
              <a:rPr lang="en-US" dirty="0" smtClean="0"/>
              <a:t> data into NWS WFOs and NCEP verification </a:t>
            </a:r>
            <a:endParaRPr lang="en-US" dirty="0"/>
          </a:p>
        </p:txBody>
      </p:sp>
      <p:sp>
        <p:nvSpPr>
          <p:cNvPr id="4" name="Footer Placeholder 3"/>
          <p:cNvSpPr>
            <a:spLocks noGrp="1"/>
          </p:cNvSpPr>
          <p:nvPr>
            <p:ph type="ftr" sz="quarter" idx="3"/>
          </p:nvPr>
        </p:nvSpPr>
        <p:spPr/>
        <p:txBody>
          <a:bodyPr/>
          <a:lstStyle/>
          <a:p>
            <a:r>
              <a:rPr lang="en-US" smtClean="0"/>
              <a:t>NSSL Lab Review Feb 25–27, 2015</a:t>
            </a:r>
            <a:endParaRPr lang="en-US" dirty="0"/>
          </a:p>
        </p:txBody>
      </p:sp>
      <p:sp>
        <p:nvSpPr>
          <p:cNvPr id="5" name="Slide Number Placeholder 4"/>
          <p:cNvSpPr>
            <a:spLocks noGrp="1"/>
          </p:cNvSpPr>
          <p:nvPr>
            <p:ph type="sldNum" sz="quarter" idx="4"/>
          </p:nvPr>
        </p:nvSpPr>
        <p:spPr/>
        <p:txBody>
          <a:bodyPr/>
          <a:lstStyle/>
          <a:p>
            <a:fld id="{2AE81A39-2840-ED4D-A514-D08330109612}" type="slidenum">
              <a:rPr lang="en-US" smtClean="0"/>
              <a:pPr/>
              <a:t>13</a:t>
            </a:fld>
            <a:endParaRPr lang="en-US" dirty="0"/>
          </a:p>
        </p:txBody>
      </p:sp>
    </p:spTree>
    <p:extLst>
      <p:ext uri="{BB962C8B-B14F-4D97-AF65-F5344CB8AC3E}">
        <p14:creationId xmlns:p14="http://schemas.microsoft.com/office/powerpoint/2010/main" val="3728737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917081"/>
            <a:ext cx="7583488" cy="712936"/>
          </a:xfrm>
        </p:spPr>
        <p:txBody>
          <a:bodyPr>
            <a:normAutofit/>
          </a:bodyPr>
          <a:lstStyle/>
          <a:p>
            <a:r>
              <a:rPr lang="en-US" dirty="0" smtClean="0"/>
              <a:t>A </a:t>
            </a:r>
            <a:r>
              <a:rPr lang="en-US" dirty="0"/>
              <a:t>B</a:t>
            </a:r>
            <a:r>
              <a:rPr lang="en-US" dirty="0" smtClean="0"/>
              <a:t>rief History of </a:t>
            </a:r>
            <a:r>
              <a:rPr lang="en-US" dirty="0" err="1" smtClean="0"/>
              <a:t>mPING</a:t>
            </a:r>
            <a:endParaRPr lang="en-US" dirty="0"/>
          </a:p>
        </p:txBody>
      </p:sp>
      <p:sp>
        <p:nvSpPr>
          <p:cNvPr id="3" name="Content Placeholder 2"/>
          <p:cNvSpPr>
            <a:spLocks noGrp="1"/>
          </p:cNvSpPr>
          <p:nvPr>
            <p:ph idx="1"/>
          </p:nvPr>
        </p:nvSpPr>
        <p:spPr>
          <a:xfrm>
            <a:off x="779463" y="1736035"/>
            <a:ext cx="7583488" cy="4449295"/>
          </a:xfrm>
        </p:spPr>
        <p:txBody>
          <a:bodyPr>
            <a:normAutofit fontScale="77500" lnSpcReduction="20000"/>
          </a:bodyPr>
          <a:lstStyle/>
          <a:p>
            <a:r>
              <a:rPr lang="en-US" dirty="0" smtClean="0"/>
              <a:t>Relevance: Knowing winter surface precipitation type is critical to city and emergency managers, aircraft operations, and quantitative precipitation estimation</a:t>
            </a:r>
            <a:endParaRPr lang="en-US" dirty="0" smtClean="0">
              <a:latin typeface="Arial"/>
              <a:cs typeface="Arial"/>
            </a:endParaRPr>
          </a:p>
          <a:p>
            <a:r>
              <a:rPr lang="en-US" dirty="0" smtClean="0">
                <a:latin typeface="Arial"/>
                <a:cs typeface="Arial"/>
              </a:rPr>
              <a:t>Started as an exercise to determine original HCA applicability to surface precipitation type </a:t>
            </a:r>
            <a:r>
              <a:rPr lang="en-US" i="1" dirty="0" smtClean="0"/>
              <a:t>– a misapplication!</a:t>
            </a:r>
          </a:p>
          <a:p>
            <a:pPr lvl="1"/>
            <a:r>
              <a:rPr lang="en-US" dirty="0" smtClean="0"/>
              <a:t>Results showed very limited skill at surface</a:t>
            </a:r>
            <a:endParaRPr lang="en-US" dirty="0" smtClean="0">
              <a:latin typeface="Arial"/>
              <a:cs typeface="Arial"/>
            </a:endParaRPr>
          </a:p>
          <a:p>
            <a:r>
              <a:rPr lang="en-US" dirty="0" smtClean="0">
                <a:latin typeface="Arial"/>
                <a:cs typeface="Arial"/>
              </a:rPr>
              <a:t>HCA2 Working </a:t>
            </a:r>
            <a:r>
              <a:rPr lang="en-US" dirty="0"/>
              <a:t>G</a:t>
            </a:r>
            <a:r>
              <a:rPr lang="en-US" dirty="0" smtClean="0">
                <a:latin typeface="Arial"/>
                <a:cs typeface="Arial"/>
              </a:rPr>
              <a:t>roup created through Director’s discretionary funds to create a winter surface precipitation type algorithm</a:t>
            </a:r>
          </a:p>
          <a:p>
            <a:pPr lvl="1"/>
            <a:r>
              <a:rPr lang="en-US" dirty="0" smtClean="0"/>
              <a:t>Success hinges on CONUS-scale verification/development data that includes ice pellets – ASOS does not qualify</a:t>
            </a:r>
          </a:p>
          <a:p>
            <a:pPr lvl="1"/>
            <a:r>
              <a:rPr lang="en-US" dirty="0" smtClean="0">
                <a:latin typeface="Arial"/>
                <a:cs typeface="Arial"/>
              </a:rPr>
              <a:t>Prior experience demonstrated that Citizen Scientists can properly identify winter precipitation types</a:t>
            </a:r>
          </a:p>
          <a:p>
            <a:r>
              <a:rPr lang="en-US" dirty="0" smtClean="0">
                <a:latin typeface="Arial"/>
                <a:cs typeface="Arial"/>
              </a:rPr>
              <a:t>“There should be an app for that…”</a:t>
            </a:r>
          </a:p>
          <a:p>
            <a:pPr lvl="1"/>
            <a:r>
              <a:rPr lang="en-US" dirty="0" smtClean="0"/>
              <a:t>mPING app appears in Apple App Store and Google Play on 19 Dec 2012</a:t>
            </a:r>
            <a:endParaRPr lang="en-US" dirty="0" smtClean="0">
              <a:latin typeface="Arial"/>
              <a:cs typeface="Arial"/>
            </a:endParaRPr>
          </a:p>
        </p:txBody>
      </p:sp>
      <p:sp>
        <p:nvSpPr>
          <p:cNvPr id="4" name="Footer Placeholder 3"/>
          <p:cNvSpPr>
            <a:spLocks noGrp="1"/>
          </p:cNvSpPr>
          <p:nvPr>
            <p:ph type="ftr" sz="quarter" idx="3"/>
          </p:nvPr>
        </p:nvSpPr>
        <p:spPr/>
        <p:txBody>
          <a:bodyPr/>
          <a:lstStyle/>
          <a:p>
            <a:r>
              <a:rPr lang="en-US" dirty="0" smtClean="0">
                <a:latin typeface="Arial"/>
                <a:cs typeface="Arial"/>
              </a:rPr>
              <a:t>NSSL Lab Review Feb 25–27, 2015</a:t>
            </a:r>
            <a:endParaRPr lang="en-US" dirty="0">
              <a:latin typeface="Arial"/>
              <a:cs typeface="Arial"/>
            </a:endParaRPr>
          </a:p>
        </p:txBody>
      </p:sp>
      <p:sp>
        <p:nvSpPr>
          <p:cNvPr id="5" name="Slide Number Placeholder 4"/>
          <p:cNvSpPr>
            <a:spLocks noGrp="1"/>
          </p:cNvSpPr>
          <p:nvPr>
            <p:ph type="sldNum" sz="quarter" idx="4"/>
          </p:nvPr>
        </p:nvSpPr>
        <p:spPr/>
        <p:txBody>
          <a:bodyPr/>
          <a:lstStyle/>
          <a:p>
            <a:fld id="{2AE81A39-2840-ED4D-A514-D08330109612}" type="slidenum">
              <a:rPr lang="en-US" smtClean="0">
                <a:latin typeface="Arial"/>
                <a:cs typeface="Arial"/>
              </a:rPr>
              <a:pPr/>
              <a:t>2</a:t>
            </a:fld>
            <a:endParaRPr lang="en-US" dirty="0">
              <a:latin typeface="Arial"/>
              <a:cs typeface="Arial"/>
            </a:endParaRPr>
          </a:p>
        </p:txBody>
      </p:sp>
    </p:spTree>
    <p:extLst>
      <p:ext uri="{BB962C8B-B14F-4D97-AF65-F5344CB8AC3E}">
        <p14:creationId xmlns:p14="http://schemas.microsoft.com/office/powerpoint/2010/main" val="2772294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r>
              <a:rPr lang="en-US" smtClean="0"/>
              <a:t>NSSL Lab Review Feb 25–27, 2015</a:t>
            </a:r>
            <a:endParaRPr lang="en-US" dirty="0"/>
          </a:p>
        </p:txBody>
      </p:sp>
      <p:sp>
        <p:nvSpPr>
          <p:cNvPr id="5" name="Slide Number Placeholder 4"/>
          <p:cNvSpPr>
            <a:spLocks noGrp="1"/>
          </p:cNvSpPr>
          <p:nvPr>
            <p:ph type="sldNum" sz="quarter" idx="4"/>
          </p:nvPr>
        </p:nvSpPr>
        <p:spPr/>
        <p:txBody>
          <a:bodyPr/>
          <a:lstStyle/>
          <a:p>
            <a:fld id="{2AE81A39-2840-ED4D-A514-D08330109612}" type="slidenum">
              <a:rPr lang="en-US" smtClean="0"/>
              <a:pPr/>
              <a:t>3</a:t>
            </a:fld>
            <a:endParaRPr lang="en-US" dirty="0"/>
          </a:p>
        </p:txBody>
      </p:sp>
      <p:sp>
        <p:nvSpPr>
          <p:cNvPr id="9" name="Content Placeholder 2"/>
          <p:cNvSpPr>
            <a:spLocks noGrp="1"/>
          </p:cNvSpPr>
          <p:nvPr>
            <p:ph idx="4294967295"/>
          </p:nvPr>
        </p:nvSpPr>
        <p:spPr>
          <a:xfrm>
            <a:off x="3375451" y="1644530"/>
            <a:ext cx="2476500" cy="4120993"/>
          </a:xfrm>
        </p:spPr>
        <p:txBody>
          <a:bodyPr>
            <a:normAutofit fontScale="85000" lnSpcReduction="20000"/>
          </a:bodyPr>
          <a:lstStyle/>
          <a:p>
            <a:r>
              <a:rPr lang="en-US" dirty="0" smtClean="0"/>
              <a:t>Precipitation</a:t>
            </a:r>
          </a:p>
          <a:p>
            <a:pPr lvl="1"/>
            <a:r>
              <a:rPr lang="en-US" dirty="0" smtClean="0"/>
              <a:t>None</a:t>
            </a:r>
          </a:p>
          <a:p>
            <a:pPr lvl="1"/>
            <a:r>
              <a:rPr lang="en-US" dirty="0" smtClean="0"/>
              <a:t>Drizzle</a:t>
            </a:r>
          </a:p>
          <a:p>
            <a:pPr lvl="1"/>
            <a:r>
              <a:rPr lang="en-US" dirty="0" smtClean="0"/>
              <a:t>Rain</a:t>
            </a:r>
          </a:p>
          <a:p>
            <a:pPr lvl="1"/>
            <a:r>
              <a:rPr lang="en-US" dirty="0" smtClean="0"/>
              <a:t>Freezing Drizzle</a:t>
            </a:r>
          </a:p>
          <a:p>
            <a:pPr lvl="1"/>
            <a:r>
              <a:rPr lang="en-US" dirty="0" smtClean="0"/>
              <a:t>Freezing Rain</a:t>
            </a:r>
          </a:p>
          <a:p>
            <a:pPr lvl="1"/>
            <a:r>
              <a:rPr lang="en-US" dirty="0" smtClean="0"/>
              <a:t>Snow</a:t>
            </a:r>
          </a:p>
          <a:p>
            <a:pPr lvl="1"/>
            <a:r>
              <a:rPr lang="en-US" dirty="0" smtClean="0"/>
              <a:t>Ice Pellets</a:t>
            </a:r>
          </a:p>
          <a:p>
            <a:pPr lvl="1"/>
            <a:r>
              <a:rPr lang="en-US" dirty="0" smtClean="0"/>
              <a:t>Mixed Rain &amp; Snow</a:t>
            </a:r>
          </a:p>
          <a:p>
            <a:pPr lvl="1"/>
            <a:r>
              <a:rPr lang="en-US" dirty="0" smtClean="0"/>
              <a:t>Mixed Rain &amp; Ice Pellets</a:t>
            </a:r>
          </a:p>
          <a:p>
            <a:pPr lvl="1"/>
            <a:r>
              <a:rPr lang="en-US" dirty="0" smtClean="0"/>
              <a:t>Mixed Ice Pellets &amp; Snow</a:t>
            </a:r>
          </a:p>
          <a:p>
            <a:pPr lvl="1"/>
            <a:endParaRPr lang="en-US" dirty="0" smtClean="0"/>
          </a:p>
        </p:txBody>
      </p:sp>
      <p:sp>
        <p:nvSpPr>
          <p:cNvPr id="2" name="Title 1"/>
          <p:cNvSpPr>
            <a:spLocks noGrp="1"/>
          </p:cNvSpPr>
          <p:nvPr>
            <p:ph type="title" idx="4294967295"/>
          </p:nvPr>
        </p:nvSpPr>
        <p:spPr>
          <a:xfrm>
            <a:off x="0" y="768350"/>
            <a:ext cx="7583488" cy="763587"/>
          </a:xfrm>
        </p:spPr>
        <p:txBody>
          <a:bodyPr/>
          <a:lstStyle/>
          <a:p>
            <a:r>
              <a:rPr lang="en-US" dirty="0" smtClean="0"/>
              <a:t>The </a:t>
            </a:r>
            <a:r>
              <a:rPr lang="en-US" dirty="0" err="1" smtClean="0"/>
              <a:t>mPING</a:t>
            </a:r>
            <a:r>
              <a:rPr lang="en-US" dirty="0" smtClean="0"/>
              <a:t> App</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7165" y="1781912"/>
            <a:ext cx="2214776" cy="3936608"/>
          </a:xfrm>
          <a:prstGeom prst="rect">
            <a:avLst/>
          </a:prstGeom>
        </p:spPr>
      </p:pic>
      <p:grpSp>
        <p:nvGrpSpPr>
          <p:cNvPr id="10" name="Group 9"/>
          <p:cNvGrpSpPr/>
          <p:nvPr/>
        </p:nvGrpSpPr>
        <p:grpSpPr>
          <a:xfrm>
            <a:off x="5715157" y="1644530"/>
            <a:ext cx="2648482" cy="3569433"/>
            <a:chOff x="4846846" y="850440"/>
            <a:chExt cx="4264156" cy="6906982"/>
          </a:xfrm>
        </p:grpSpPr>
        <p:sp>
          <p:nvSpPr>
            <p:cNvPr id="11" name="TextBox 10"/>
            <p:cNvSpPr txBox="1"/>
            <p:nvPr/>
          </p:nvSpPr>
          <p:spPr>
            <a:xfrm>
              <a:off x="4846846" y="850440"/>
              <a:ext cx="2989193" cy="1786677"/>
            </a:xfrm>
            <a:prstGeom prst="rect">
              <a:avLst/>
            </a:prstGeom>
            <a:noFill/>
          </p:spPr>
          <p:txBody>
            <a:bodyPr wrap="none" rtlCol="0">
              <a:spAutoFit/>
            </a:bodyPr>
            <a:lstStyle/>
            <a:p>
              <a:pPr marL="285750" indent="-285750">
                <a:buFont typeface="Arial"/>
                <a:buChar char="•"/>
              </a:pPr>
              <a:r>
                <a:rPr lang="en-US" sz="1700" dirty="0" smtClean="0">
                  <a:latin typeface="Arial" panose="020B0604020202020204" pitchFamily="34" charset="0"/>
                  <a:cs typeface="Arial" panose="020B0604020202020204" pitchFamily="34" charset="0"/>
                </a:rPr>
                <a:t>Wind Damage</a:t>
              </a:r>
            </a:p>
            <a:p>
              <a:pPr marL="742950" lvl="1" indent="-285750">
                <a:buFont typeface="Arial"/>
                <a:buChar char="•"/>
              </a:pPr>
              <a:r>
                <a:rPr lang="en-US" sz="1700" dirty="0" smtClean="0">
                  <a:latin typeface="Arial" panose="020B0604020202020204" pitchFamily="34" charset="0"/>
                  <a:cs typeface="Arial" panose="020B0604020202020204" pitchFamily="34" charset="0"/>
                </a:rPr>
                <a:t>5 Levels</a:t>
              </a:r>
            </a:p>
            <a:p>
              <a:endParaRPr lang="en-US" sz="2000" dirty="0">
                <a:latin typeface="Arial" panose="020B0604020202020204" pitchFamily="34" charset="0"/>
                <a:cs typeface="Arial" panose="020B0604020202020204" pitchFamily="34" charset="0"/>
              </a:endParaRPr>
            </a:p>
          </p:txBody>
        </p:sp>
        <p:sp>
          <p:nvSpPr>
            <p:cNvPr id="12" name="TextBox 11"/>
            <p:cNvSpPr txBox="1"/>
            <p:nvPr/>
          </p:nvSpPr>
          <p:spPr>
            <a:xfrm>
              <a:off x="4846846" y="1911022"/>
              <a:ext cx="2816273" cy="1786677"/>
            </a:xfrm>
            <a:prstGeom prst="rect">
              <a:avLst/>
            </a:prstGeom>
            <a:noFill/>
          </p:spPr>
          <p:txBody>
            <a:bodyPr wrap="none" rtlCol="0">
              <a:spAutoFit/>
            </a:bodyPr>
            <a:lstStyle/>
            <a:p>
              <a:pPr marL="285750" indent="-285750">
                <a:buFont typeface="Arial"/>
                <a:buChar char="•"/>
              </a:pPr>
              <a:r>
                <a:rPr lang="en-US" sz="1700" dirty="0" smtClean="0">
                  <a:latin typeface="Arial" panose="020B0604020202020204" pitchFamily="34" charset="0"/>
                  <a:cs typeface="Arial" panose="020B0604020202020204" pitchFamily="34" charset="0"/>
                </a:rPr>
                <a:t>Flooding</a:t>
              </a:r>
            </a:p>
            <a:p>
              <a:pPr marL="742950" lvl="1" indent="-285750">
                <a:buFont typeface="Arial"/>
                <a:buChar char="•"/>
              </a:pPr>
              <a:r>
                <a:rPr lang="en-US" sz="1700" dirty="0">
                  <a:latin typeface="Arial" panose="020B0604020202020204" pitchFamily="34" charset="0"/>
                  <a:cs typeface="Arial" panose="020B0604020202020204" pitchFamily="34" charset="0"/>
                </a:rPr>
                <a:t>4</a:t>
              </a:r>
              <a:r>
                <a:rPr lang="en-US" sz="1700" dirty="0" smtClean="0">
                  <a:latin typeface="Arial" panose="020B0604020202020204" pitchFamily="34" charset="0"/>
                  <a:cs typeface="Arial" panose="020B0604020202020204" pitchFamily="34" charset="0"/>
                </a:rPr>
                <a:t> Levels</a:t>
              </a:r>
            </a:p>
            <a:p>
              <a:endParaRPr lang="en-US" sz="2000" dirty="0">
                <a:latin typeface="Arial" panose="020B0604020202020204" pitchFamily="34" charset="0"/>
                <a:cs typeface="Arial" panose="020B0604020202020204" pitchFamily="34" charset="0"/>
              </a:endParaRPr>
            </a:p>
          </p:txBody>
        </p:sp>
        <p:sp>
          <p:nvSpPr>
            <p:cNvPr id="13" name="TextBox 12"/>
            <p:cNvSpPr txBox="1"/>
            <p:nvPr/>
          </p:nvSpPr>
          <p:spPr>
            <a:xfrm>
              <a:off x="4846846" y="2933396"/>
              <a:ext cx="4264156" cy="4824026"/>
            </a:xfrm>
            <a:prstGeom prst="rect">
              <a:avLst/>
            </a:prstGeom>
            <a:noFill/>
          </p:spPr>
          <p:txBody>
            <a:bodyPr wrap="none" rtlCol="0">
              <a:spAutoFit/>
            </a:bodyPr>
            <a:lstStyle/>
            <a:p>
              <a:pPr marL="285750" indent="-285750">
                <a:buFont typeface="Arial"/>
                <a:buChar char="•"/>
              </a:pPr>
              <a:r>
                <a:rPr lang="en-US" sz="1700" dirty="0" smtClean="0">
                  <a:latin typeface="Arial" panose="020B0604020202020204" pitchFamily="34" charset="0"/>
                  <a:cs typeface="Arial" panose="020B0604020202020204" pitchFamily="34" charset="0"/>
                </a:rPr>
                <a:t>Hail</a:t>
              </a:r>
            </a:p>
            <a:p>
              <a:pPr marL="742950" lvl="1" indent="-285750">
                <a:buFont typeface="Arial"/>
                <a:buChar char="•"/>
              </a:pPr>
              <a:r>
                <a:rPr lang="en-US" sz="1700" dirty="0" smtClean="0">
                  <a:latin typeface="Arial" panose="020B0604020202020204" pitchFamily="34" charset="0"/>
                  <a:cs typeface="Arial" panose="020B0604020202020204" pitchFamily="34" charset="0"/>
                </a:rPr>
                <a:t>0-10”, 0.25” steps</a:t>
              </a:r>
            </a:p>
            <a:p>
              <a:pPr marL="285750" indent="-285750">
                <a:buFont typeface="Arial"/>
                <a:buChar char="•"/>
              </a:pPr>
              <a:r>
                <a:rPr lang="en-US" sz="1700" dirty="0" smtClean="0">
                  <a:latin typeface="Arial" panose="020B0604020202020204" pitchFamily="34" charset="0"/>
                  <a:cs typeface="Arial" panose="020B0604020202020204" pitchFamily="34" charset="0"/>
                </a:rPr>
                <a:t>Tornado*</a:t>
              </a:r>
            </a:p>
            <a:p>
              <a:pPr marL="285750" indent="-285750">
                <a:buFont typeface="Arial"/>
                <a:buChar char="•"/>
              </a:pPr>
              <a:r>
                <a:rPr lang="en-US" sz="1700" dirty="0" smtClean="0">
                  <a:latin typeface="Arial" panose="020B0604020202020204" pitchFamily="34" charset="0"/>
                  <a:cs typeface="Arial" panose="020B0604020202020204" pitchFamily="34" charset="0"/>
                </a:rPr>
                <a:t>Landslide</a:t>
              </a:r>
            </a:p>
            <a:p>
              <a:pPr marL="285750" indent="-285750">
                <a:buFont typeface="Arial"/>
                <a:buChar char="•"/>
              </a:pPr>
              <a:r>
                <a:rPr lang="en-US" sz="1700" dirty="0" smtClean="0">
                  <a:latin typeface="Arial" panose="020B0604020202020204" pitchFamily="34" charset="0"/>
                  <a:cs typeface="Arial" panose="020B0604020202020204" pitchFamily="34" charset="0"/>
                </a:rPr>
                <a:t>Blowing Dust</a:t>
              </a:r>
            </a:p>
            <a:p>
              <a:pPr marL="285750" indent="-285750">
                <a:buFont typeface="Arial"/>
                <a:buChar char="•"/>
              </a:pPr>
              <a:r>
                <a:rPr lang="en-US" sz="1700" dirty="0" smtClean="0">
                  <a:latin typeface="Arial" panose="020B0604020202020204" pitchFamily="34" charset="0"/>
                  <a:cs typeface="Arial" panose="020B0604020202020204" pitchFamily="34" charset="0"/>
                </a:rPr>
                <a:t>Fog</a:t>
              </a:r>
            </a:p>
            <a:p>
              <a:endParaRPr lang="en-US" sz="1700" dirty="0" smtClean="0">
                <a:latin typeface="Arial" panose="020B0604020202020204" pitchFamily="34" charset="0"/>
                <a:cs typeface="Arial" panose="020B0604020202020204" pitchFamily="34" charset="0"/>
              </a:endParaRPr>
            </a:p>
            <a:p>
              <a:r>
                <a:rPr lang="en-US" sz="1700" dirty="0">
                  <a:latin typeface="Arial" panose="020B0604020202020204" pitchFamily="34" charset="0"/>
                  <a:cs typeface="Arial" panose="020B0604020202020204" pitchFamily="34" charset="0"/>
                </a:rPr>
                <a:t>*</a:t>
              </a:r>
              <a:r>
                <a:rPr lang="en-US" sz="1700" dirty="0" smtClean="0">
                  <a:latin typeface="Arial" panose="020B0604020202020204" pitchFamily="34" charset="0"/>
                  <a:cs typeface="Arial" panose="020B0604020202020204" pitchFamily="34" charset="0"/>
                </a:rPr>
                <a:t>Only  to NWS</a:t>
              </a:r>
            </a:p>
            <a:p>
              <a:endParaRPr lang="en-US" sz="2000" dirty="0">
                <a:latin typeface="Arial" panose="020B0604020202020204" pitchFamily="34" charset="0"/>
                <a:cs typeface="Arial" panose="020B0604020202020204" pitchFamily="34" charset="0"/>
              </a:endParaRPr>
            </a:p>
          </p:txBody>
        </p:sp>
      </p:grpSp>
      <p:sp>
        <p:nvSpPr>
          <p:cNvPr id="3" name="TextBox 2"/>
          <p:cNvSpPr txBox="1"/>
          <p:nvPr/>
        </p:nvSpPr>
        <p:spPr>
          <a:xfrm>
            <a:off x="4976846" y="5395723"/>
            <a:ext cx="4184289" cy="461665"/>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78,000 downloads of the app</a:t>
            </a:r>
          </a:p>
        </p:txBody>
      </p:sp>
      <p:sp>
        <p:nvSpPr>
          <p:cNvPr id="7" name="TextBox 6"/>
          <p:cNvSpPr txBox="1"/>
          <p:nvPr/>
        </p:nvSpPr>
        <p:spPr>
          <a:xfrm>
            <a:off x="3657600" y="5761628"/>
            <a:ext cx="5713593"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720,000 </a:t>
            </a:r>
            <a:r>
              <a:rPr lang="en-US" sz="2400" dirty="0" smtClean="0">
                <a:latin typeface="Arial" panose="020B0604020202020204" pitchFamily="34" charset="0"/>
                <a:cs typeface="Arial" panose="020B0604020202020204" pitchFamily="34" charset="0"/>
              </a:rPr>
              <a:t>reports submitted via mPING</a:t>
            </a:r>
            <a:endParaRPr lang="en-US" sz="2400" dirty="0">
              <a:latin typeface="Arial" panose="020B0604020202020204" pitchFamily="34" charset="0"/>
              <a:cs typeface="Arial" panose="020B0604020202020204" pitchFamily="34" charset="0"/>
            </a:endParaRPr>
          </a:p>
        </p:txBody>
      </p:sp>
      <p:sp>
        <p:nvSpPr>
          <p:cNvPr id="8" name="TextBox 7"/>
          <p:cNvSpPr txBox="1"/>
          <p:nvPr/>
        </p:nvSpPr>
        <p:spPr>
          <a:xfrm>
            <a:off x="5851951" y="4951152"/>
            <a:ext cx="3292048" cy="523220"/>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How is </a:t>
            </a:r>
            <a:r>
              <a:rPr lang="en-US" sz="2400" dirty="0" err="1" smtClean="0">
                <a:latin typeface="Arial" panose="020B0604020202020204" pitchFamily="34" charset="0"/>
                <a:cs typeface="Arial" panose="020B0604020202020204" pitchFamily="34" charset="0"/>
              </a:rPr>
              <a:t>mPING</a:t>
            </a:r>
            <a:r>
              <a:rPr lang="en-US" sz="2400" dirty="0" smtClean="0">
                <a:latin typeface="Arial" panose="020B0604020202020204" pitchFamily="34" charset="0"/>
                <a:cs typeface="Arial" panose="020B0604020202020204" pitchFamily="34" charset="0"/>
              </a:rPr>
              <a:t> doing</a:t>
            </a:r>
            <a:r>
              <a:rPr lang="en-US" sz="2800" dirty="0" smtClean="0">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1081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1000"/>
                                        <p:tgtEl>
                                          <p:spTgt spid="9">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fade">
                                      <p:cBhvr>
                                        <p:cTn id="15" dur="1000"/>
                                        <p:tgtEl>
                                          <p:spTgt spid="9">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xEl>
                                              <p:pRg st="2" end="2"/>
                                            </p:txEl>
                                          </p:spTgt>
                                        </p:tgtEl>
                                        <p:attrNameLst>
                                          <p:attrName>style.visibility</p:attrName>
                                        </p:attrNameLst>
                                      </p:cBhvr>
                                      <p:to>
                                        <p:strVal val="visible"/>
                                      </p:to>
                                    </p:set>
                                    <p:animEffect transition="in" filter="fade">
                                      <p:cBhvr>
                                        <p:cTn id="18" dur="1000"/>
                                        <p:tgtEl>
                                          <p:spTgt spid="9">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animEffect transition="in" filter="fade">
                                      <p:cBhvr>
                                        <p:cTn id="21" dur="1000"/>
                                        <p:tgtEl>
                                          <p:spTgt spid="9">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xEl>
                                              <p:pRg st="4" end="4"/>
                                            </p:txEl>
                                          </p:spTgt>
                                        </p:tgtEl>
                                        <p:attrNameLst>
                                          <p:attrName>style.visibility</p:attrName>
                                        </p:attrNameLst>
                                      </p:cBhvr>
                                      <p:to>
                                        <p:strVal val="visible"/>
                                      </p:to>
                                    </p:set>
                                    <p:animEffect transition="in" filter="fade">
                                      <p:cBhvr>
                                        <p:cTn id="24" dur="1000"/>
                                        <p:tgtEl>
                                          <p:spTgt spid="9">
                                            <p:txEl>
                                              <p:pRg st="4" end="4"/>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fade">
                                      <p:cBhvr>
                                        <p:cTn id="27" dur="1000"/>
                                        <p:tgtEl>
                                          <p:spTgt spid="9">
                                            <p:txEl>
                                              <p:pRg st="5" end="5"/>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
                                            <p:txEl>
                                              <p:pRg st="6" end="6"/>
                                            </p:txEl>
                                          </p:spTgt>
                                        </p:tgtEl>
                                        <p:attrNameLst>
                                          <p:attrName>style.visibility</p:attrName>
                                        </p:attrNameLst>
                                      </p:cBhvr>
                                      <p:to>
                                        <p:strVal val="visible"/>
                                      </p:to>
                                    </p:set>
                                    <p:animEffect transition="in" filter="fade">
                                      <p:cBhvr>
                                        <p:cTn id="30" dur="1000"/>
                                        <p:tgtEl>
                                          <p:spTgt spid="9">
                                            <p:txEl>
                                              <p:pRg st="6" end="6"/>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9">
                                            <p:txEl>
                                              <p:pRg st="7" end="7"/>
                                            </p:txEl>
                                          </p:spTgt>
                                        </p:tgtEl>
                                        <p:attrNameLst>
                                          <p:attrName>style.visibility</p:attrName>
                                        </p:attrNameLst>
                                      </p:cBhvr>
                                      <p:to>
                                        <p:strVal val="visible"/>
                                      </p:to>
                                    </p:set>
                                    <p:animEffect transition="in" filter="fade">
                                      <p:cBhvr>
                                        <p:cTn id="33" dur="1000"/>
                                        <p:tgtEl>
                                          <p:spTgt spid="9">
                                            <p:txEl>
                                              <p:pRg st="7" end="7"/>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9">
                                            <p:txEl>
                                              <p:pRg st="8" end="8"/>
                                            </p:txEl>
                                          </p:spTgt>
                                        </p:tgtEl>
                                        <p:attrNameLst>
                                          <p:attrName>style.visibility</p:attrName>
                                        </p:attrNameLst>
                                      </p:cBhvr>
                                      <p:to>
                                        <p:strVal val="visible"/>
                                      </p:to>
                                    </p:set>
                                    <p:animEffect transition="in" filter="fade">
                                      <p:cBhvr>
                                        <p:cTn id="36" dur="1000"/>
                                        <p:tgtEl>
                                          <p:spTgt spid="9">
                                            <p:txEl>
                                              <p:pRg st="8" end="8"/>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9">
                                            <p:txEl>
                                              <p:pRg st="9" end="9"/>
                                            </p:txEl>
                                          </p:spTgt>
                                        </p:tgtEl>
                                        <p:attrNameLst>
                                          <p:attrName>style.visibility</p:attrName>
                                        </p:attrNameLst>
                                      </p:cBhvr>
                                      <p:to>
                                        <p:strVal val="visible"/>
                                      </p:to>
                                    </p:set>
                                    <p:animEffect transition="in" filter="fade">
                                      <p:cBhvr>
                                        <p:cTn id="39" dur="1000"/>
                                        <p:tgtEl>
                                          <p:spTgt spid="9">
                                            <p:txEl>
                                              <p:pRg st="9" end="9"/>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9">
                                            <p:txEl>
                                              <p:pRg st="10" end="10"/>
                                            </p:txEl>
                                          </p:spTgt>
                                        </p:tgtEl>
                                        <p:attrNameLst>
                                          <p:attrName>style.visibility</p:attrName>
                                        </p:attrNameLst>
                                      </p:cBhvr>
                                      <p:to>
                                        <p:strVal val="visible"/>
                                      </p:to>
                                    </p:set>
                                    <p:animEffect transition="in" filter="fade">
                                      <p:cBhvr>
                                        <p:cTn id="42" dur="1000"/>
                                        <p:tgtEl>
                                          <p:spTgt spid="9">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10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fade">
                                      <p:cBhvr>
                                        <p:cTn id="57" dur="1000"/>
                                        <p:tgtEl>
                                          <p:spTgt spid="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fade">
                                      <p:cBhvr>
                                        <p:cTn id="6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3"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79463" y="898809"/>
            <a:ext cx="7583488" cy="691866"/>
          </a:xfrm>
        </p:spPr>
        <p:txBody>
          <a:bodyPr>
            <a:normAutofit fontScale="90000"/>
          </a:bodyPr>
          <a:lstStyle/>
          <a:p>
            <a:r>
              <a:rPr lang="en-US" dirty="0" smtClean="0"/>
              <a:t>The Public-Facing mPING Display </a:t>
            </a:r>
            <a:endParaRPr lang="en-US" dirty="0"/>
          </a:p>
        </p:txBody>
      </p:sp>
      <p:sp>
        <p:nvSpPr>
          <p:cNvPr id="2" name="Footer Placeholder 1"/>
          <p:cNvSpPr>
            <a:spLocks noGrp="1"/>
          </p:cNvSpPr>
          <p:nvPr>
            <p:ph type="ftr" sz="quarter" idx="3"/>
          </p:nvPr>
        </p:nvSpPr>
        <p:spPr/>
        <p:txBody>
          <a:bodyPr/>
          <a:lstStyle/>
          <a:p>
            <a:r>
              <a:rPr lang="en-US" smtClean="0"/>
              <a:t>NSSL Lab Review Feb 25–27, 2015</a:t>
            </a:r>
            <a:endParaRPr lang="en-US" dirty="0"/>
          </a:p>
        </p:txBody>
      </p:sp>
      <p:sp>
        <p:nvSpPr>
          <p:cNvPr id="3" name="Slide Number Placeholder 2"/>
          <p:cNvSpPr>
            <a:spLocks noGrp="1"/>
          </p:cNvSpPr>
          <p:nvPr>
            <p:ph type="sldNum" sz="quarter" idx="4"/>
          </p:nvPr>
        </p:nvSpPr>
        <p:spPr/>
        <p:txBody>
          <a:bodyPr/>
          <a:lstStyle/>
          <a:p>
            <a:fld id="{2AE81A39-2840-ED4D-A514-D08330109612}" type="slidenum">
              <a:rPr lang="en-US" smtClean="0"/>
              <a:pPr/>
              <a:t>4</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9722" y="1858616"/>
            <a:ext cx="6410325" cy="4081010"/>
          </a:xfrm>
          <a:prstGeom prst="rect">
            <a:avLst/>
          </a:prstGeom>
        </p:spPr>
      </p:pic>
      <p:sp>
        <p:nvSpPr>
          <p:cNvPr id="6" name="TextBox 5"/>
          <p:cNvSpPr txBox="1"/>
          <p:nvPr/>
        </p:nvSpPr>
        <p:spPr>
          <a:xfrm>
            <a:off x="104774" y="2152650"/>
            <a:ext cx="2454948" cy="1754326"/>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The busiest 24 h yet recorded by mPING: 9744 reports; approximately 1,600 reports within this 2 h period.</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0275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898809"/>
            <a:ext cx="7583488" cy="710916"/>
          </a:xfrm>
        </p:spPr>
        <p:txBody>
          <a:bodyPr/>
          <a:lstStyle/>
          <a:p>
            <a:r>
              <a:rPr lang="en-US" dirty="0" smtClean="0"/>
              <a:t>mPING on MRMS</a:t>
            </a:r>
            <a:endParaRPr lang="en-US" dirty="0"/>
          </a:p>
        </p:txBody>
      </p:sp>
      <p:sp>
        <p:nvSpPr>
          <p:cNvPr id="3" name="Footer Placeholder 2"/>
          <p:cNvSpPr>
            <a:spLocks noGrp="1"/>
          </p:cNvSpPr>
          <p:nvPr>
            <p:ph type="ftr" sz="quarter" idx="3"/>
          </p:nvPr>
        </p:nvSpPr>
        <p:spPr/>
        <p:txBody>
          <a:bodyPr/>
          <a:lstStyle/>
          <a:p>
            <a:r>
              <a:rPr lang="en-US" smtClean="0"/>
              <a:t>NSSL Lab Review Feb 25–27, 2015</a:t>
            </a:r>
            <a:endParaRPr lang="en-US" dirty="0"/>
          </a:p>
        </p:txBody>
      </p:sp>
      <p:sp>
        <p:nvSpPr>
          <p:cNvPr id="4" name="Slide Number Placeholder 3"/>
          <p:cNvSpPr>
            <a:spLocks noGrp="1"/>
          </p:cNvSpPr>
          <p:nvPr>
            <p:ph type="sldNum" sz="quarter" idx="4"/>
          </p:nvPr>
        </p:nvSpPr>
        <p:spPr/>
        <p:txBody>
          <a:bodyPr/>
          <a:lstStyle/>
          <a:p>
            <a:fld id="{2AE81A39-2840-ED4D-A514-D08330109612}" type="slidenum">
              <a:rPr lang="en-US" smtClean="0"/>
              <a:pPr/>
              <a:t>5</a:t>
            </a:fld>
            <a:endParaRPr lang="en-US" dirty="0"/>
          </a:p>
        </p:txBody>
      </p:sp>
      <p:sp>
        <p:nvSpPr>
          <p:cNvPr id="6" name="TextBox 5"/>
          <p:cNvSpPr txBox="1"/>
          <p:nvPr/>
        </p:nvSpPr>
        <p:spPr>
          <a:xfrm>
            <a:off x="190501" y="2514600"/>
            <a:ext cx="2514600" cy="1477328"/>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Approximately the same data period shown previously, but now on top of radar reflectivity.</a:t>
            </a:r>
            <a:endParaRPr lang="en-US"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6083" y="1743075"/>
            <a:ext cx="6432667" cy="4463721"/>
          </a:xfrm>
          <a:prstGeom prst="rect">
            <a:avLst/>
          </a:prstGeom>
        </p:spPr>
      </p:pic>
    </p:spTree>
    <p:extLst>
      <p:ext uri="{BB962C8B-B14F-4D97-AF65-F5344CB8AC3E}">
        <p14:creationId xmlns:p14="http://schemas.microsoft.com/office/powerpoint/2010/main" val="4226914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6348" y="814502"/>
            <a:ext cx="8413755" cy="6500697"/>
          </a:xfrm>
          <a:prstGeom prst="rect">
            <a:avLst/>
          </a:prstGeom>
        </p:spPr>
      </p:pic>
      <p:sp>
        <p:nvSpPr>
          <p:cNvPr id="4" name="Footer Placeholder 3"/>
          <p:cNvSpPr>
            <a:spLocks noGrp="1"/>
          </p:cNvSpPr>
          <p:nvPr>
            <p:ph type="ftr" sz="quarter" idx="3"/>
          </p:nvPr>
        </p:nvSpPr>
        <p:spPr/>
        <p:txBody>
          <a:bodyPr/>
          <a:lstStyle/>
          <a:p>
            <a:r>
              <a:rPr lang="en-US" smtClean="0"/>
              <a:t>NSSL Lab Review Feb 25–27, 2015</a:t>
            </a:r>
            <a:endParaRPr lang="en-US" dirty="0"/>
          </a:p>
        </p:txBody>
      </p:sp>
      <p:sp>
        <p:nvSpPr>
          <p:cNvPr id="5" name="Slide Number Placeholder 4"/>
          <p:cNvSpPr>
            <a:spLocks noGrp="1"/>
          </p:cNvSpPr>
          <p:nvPr>
            <p:ph type="sldNum" sz="quarter" idx="4"/>
          </p:nvPr>
        </p:nvSpPr>
        <p:spPr/>
        <p:txBody>
          <a:bodyPr/>
          <a:lstStyle/>
          <a:p>
            <a:fld id="{2AE81A39-2840-ED4D-A514-D08330109612}" type="slidenum">
              <a:rPr lang="en-US" smtClean="0"/>
              <a:pPr/>
              <a:t>6</a:t>
            </a:fld>
            <a:endParaRPr lang="en-US" dirty="0"/>
          </a:p>
        </p:txBody>
      </p:sp>
      <p:sp>
        <p:nvSpPr>
          <p:cNvPr id="2" name="Title 1"/>
          <p:cNvSpPr>
            <a:spLocks noGrp="1"/>
          </p:cNvSpPr>
          <p:nvPr>
            <p:ph type="title" idx="4294967295"/>
          </p:nvPr>
        </p:nvSpPr>
        <p:spPr>
          <a:xfrm>
            <a:off x="487915" y="706092"/>
            <a:ext cx="7583488" cy="1143000"/>
          </a:xfrm>
        </p:spPr>
        <p:txBody>
          <a:bodyPr>
            <a:normAutofit fontScale="90000"/>
          </a:bodyPr>
          <a:lstStyle/>
          <a:p>
            <a:r>
              <a:rPr lang="en-US" dirty="0" smtClean="0"/>
              <a:t>Where do </a:t>
            </a:r>
            <a:r>
              <a:rPr lang="en-US" dirty="0" err="1" smtClean="0"/>
              <a:t>mPING</a:t>
            </a:r>
            <a:r>
              <a:rPr lang="en-US" dirty="0" smtClean="0"/>
              <a:t> Observations </a:t>
            </a:r>
            <a:r>
              <a:rPr lang="en-US" dirty="0"/>
              <a:t>C</a:t>
            </a:r>
            <a:r>
              <a:rPr lang="en-US" dirty="0" smtClean="0"/>
              <a:t>ome From?</a:t>
            </a:r>
            <a:endParaRPr lang="en-US" dirty="0"/>
          </a:p>
        </p:txBody>
      </p:sp>
      <p:sp>
        <p:nvSpPr>
          <p:cNvPr id="7" name="TextBox 6"/>
          <p:cNvSpPr txBox="1"/>
          <p:nvPr/>
        </p:nvSpPr>
        <p:spPr>
          <a:xfrm>
            <a:off x="316465" y="5234609"/>
            <a:ext cx="3744936" cy="523220"/>
          </a:xfrm>
          <a:prstGeom prst="rect">
            <a:avLst/>
          </a:prstGeom>
          <a:noFill/>
        </p:spPr>
        <p:txBody>
          <a:bodyPr wrap="none" rtlCol="0">
            <a:spAutoFit/>
          </a:bodyPr>
          <a:lstStyle/>
          <a:p>
            <a:r>
              <a:rPr lang="en-US" sz="2800" dirty="0" smtClean="0">
                <a:latin typeface="Arial" panose="020B0604020202020204" pitchFamily="34" charset="0"/>
                <a:cs typeface="Arial" panose="020B0604020202020204" pitchFamily="34" charset="0"/>
              </a:rPr>
              <a:t>Where the people are!</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1464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0" presetClass="entr" presetSubtype="0" fill="hold" grpId="0" nodeType="withEffect">
                                  <p:stCondLst>
                                    <p:cond delay="15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r>
              <a:rPr lang="en-US" dirty="0" smtClean="0"/>
              <a:t>NSSL Lab Review Feb 25–27, 2015</a:t>
            </a:r>
            <a:endParaRPr lang="en-US" dirty="0"/>
          </a:p>
        </p:txBody>
      </p:sp>
      <p:sp>
        <p:nvSpPr>
          <p:cNvPr id="5" name="Slide Number Placeholder 4"/>
          <p:cNvSpPr>
            <a:spLocks noGrp="1"/>
          </p:cNvSpPr>
          <p:nvPr>
            <p:ph type="sldNum" sz="quarter" idx="4"/>
          </p:nvPr>
        </p:nvSpPr>
        <p:spPr/>
        <p:txBody>
          <a:bodyPr/>
          <a:lstStyle/>
          <a:p>
            <a:fld id="{2AE81A39-2840-ED4D-A514-D08330109612}" type="slidenum">
              <a:rPr lang="en-US" smtClean="0"/>
              <a:pPr/>
              <a:t>7</a:t>
            </a:fld>
            <a:endParaRPr lang="en-US" dirty="0"/>
          </a:p>
        </p:txBody>
      </p:sp>
      <p:sp>
        <p:nvSpPr>
          <p:cNvPr id="2" name="Title 1"/>
          <p:cNvSpPr>
            <a:spLocks noGrp="1"/>
          </p:cNvSpPr>
          <p:nvPr>
            <p:ph type="title" idx="4294967295"/>
          </p:nvPr>
        </p:nvSpPr>
        <p:spPr>
          <a:xfrm>
            <a:off x="762000" y="689113"/>
            <a:ext cx="7977187" cy="782638"/>
          </a:xfrm>
        </p:spPr>
        <p:txBody>
          <a:bodyPr>
            <a:normAutofit fontScale="90000"/>
          </a:bodyPr>
          <a:lstStyle/>
          <a:p>
            <a:r>
              <a:rPr lang="en-US" dirty="0" smtClean="0"/>
              <a:t>Are </a:t>
            </a:r>
            <a:r>
              <a:rPr lang="en-US" dirty="0" err="1" smtClean="0"/>
              <a:t>mPING</a:t>
            </a:r>
            <a:r>
              <a:rPr lang="en-US" dirty="0" smtClean="0"/>
              <a:t> Observations </a:t>
            </a:r>
            <a:r>
              <a:rPr lang="en-US" dirty="0"/>
              <a:t>A</a:t>
            </a:r>
            <a:r>
              <a:rPr lang="en-US" dirty="0" smtClean="0"/>
              <a:t>ny </a:t>
            </a:r>
            <a:r>
              <a:rPr lang="en-US" dirty="0"/>
              <a:t>G</a:t>
            </a:r>
            <a:r>
              <a:rPr lang="en-US" dirty="0" smtClean="0"/>
              <a:t>ood?</a:t>
            </a:r>
            <a:endParaRPr lang="en-US" dirty="0"/>
          </a:p>
        </p:txBody>
      </p:sp>
      <p:sp>
        <p:nvSpPr>
          <p:cNvPr id="12" name="TextBox 11"/>
          <p:cNvSpPr txBox="1"/>
          <p:nvPr/>
        </p:nvSpPr>
        <p:spPr>
          <a:xfrm>
            <a:off x="762001" y="4933523"/>
            <a:ext cx="3829050" cy="830997"/>
          </a:xfrm>
          <a:prstGeom prst="rect">
            <a:avLst/>
          </a:prstGeom>
          <a:noFill/>
        </p:spPr>
        <p:txBody>
          <a:bodyPr wrap="square" rtlCol="0">
            <a:spAutoFit/>
          </a:bodyPr>
          <a:lstStyle/>
          <a:p>
            <a:r>
              <a:rPr lang="en-US" sz="1600" dirty="0" smtClean="0">
                <a:latin typeface="Arial" panose="020B0604020202020204" pitchFamily="34" charset="0"/>
                <a:cs typeface="Arial" panose="020B0604020202020204" pitchFamily="34" charset="0"/>
              </a:rPr>
              <a:t>Only 17% of disagreeing observations are rain (the most likely error) but 60% are ice pellets </a:t>
            </a:r>
            <a:endParaRPr lang="en-US" dirty="0">
              <a:latin typeface="Arial" panose="020B0604020202020204" pitchFamily="34" charset="0"/>
              <a:cs typeface="Arial" panose="020B0604020202020204" pitchFamily="34" charset="0"/>
            </a:endParaRPr>
          </a:p>
        </p:txBody>
      </p:sp>
      <p:sp>
        <p:nvSpPr>
          <p:cNvPr id="13" name="TextBox 12"/>
          <p:cNvSpPr txBox="1"/>
          <p:nvPr/>
        </p:nvSpPr>
        <p:spPr>
          <a:xfrm>
            <a:off x="4953867" y="4933523"/>
            <a:ext cx="4016179" cy="584775"/>
          </a:xfrm>
          <a:prstGeom prst="rect">
            <a:avLst/>
          </a:prstGeom>
          <a:noFill/>
        </p:spPr>
        <p:txBody>
          <a:bodyPr wrap="square" rtlCol="0">
            <a:spAutoFit/>
          </a:bodyPr>
          <a:lstStyle/>
          <a:p>
            <a:r>
              <a:rPr lang="en-US" sz="1600" dirty="0" smtClean="0">
                <a:latin typeface="Arial" panose="020B0604020202020204" pitchFamily="34" charset="0"/>
                <a:cs typeface="Arial" panose="020B0604020202020204" pitchFamily="34" charset="0"/>
              </a:rPr>
              <a:t>Of disagreeing observations for ice pellets, approximately 66% are snow</a:t>
            </a:r>
            <a:endParaRPr lang="en-US" sz="1600" dirty="0">
              <a:latin typeface="Arial" panose="020B0604020202020204" pitchFamily="34" charset="0"/>
              <a:cs typeface="Arial" panose="020B0604020202020204" pitchFamily="34" charset="0"/>
            </a:endParaRPr>
          </a:p>
        </p:txBody>
      </p:sp>
      <p:grpSp>
        <p:nvGrpSpPr>
          <p:cNvPr id="8" name="Group 7"/>
          <p:cNvGrpSpPr/>
          <p:nvPr/>
        </p:nvGrpSpPr>
        <p:grpSpPr>
          <a:xfrm>
            <a:off x="353316" y="1481841"/>
            <a:ext cx="8464946" cy="3413625"/>
            <a:chOff x="353316" y="1471751"/>
            <a:chExt cx="8464946" cy="3413625"/>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316" y="1491933"/>
              <a:ext cx="4424863" cy="339344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2473" y="1471751"/>
              <a:ext cx="4345789" cy="3413625"/>
            </a:xfrm>
            <a:prstGeom prst="rect">
              <a:avLst/>
            </a:prstGeom>
          </p:spPr>
        </p:pic>
      </p:grpSp>
      <p:sp>
        <p:nvSpPr>
          <p:cNvPr id="6" name="TextBox 5"/>
          <p:cNvSpPr txBox="1"/>
          <p:nvPr/>
        </p:nvSpPr>
        <p:spPr>
          <a:xfrm>
            <a:off x="811811" y="1467857"/>
            <a:ext cx="7558479"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Quality: How consistent are mPING observations (do neighbors match)?</a:t>
            </a:r>
            <a:endParaRPr lang="en-US" dirty="0">
              <a:latin typeface="Arial" panose="020B0604020202020204" pitchFamily="34" charset="0"/>
              <a:cs typeface="Arial" panose="020B0604020202020204" pitchFamily="34" charset="0"/>
            </a:endParaRPr>
          </a:p>
        </p:txBody>
      </p:sp>
      <p:sp>
        <p:nvSpPr>
          <p:cNvPr id="9" name="Oval 8"/>
          <p:cNvSpPr/>
          <p:nvPr/>
        </p:nvSpPr>
        <p:spPr>
          <a:xfrm>
            <a:off x="4778179" y="2348917"/>
            <a:ext cx="540441" cy="394283"/>
          </a:xfrm>
          <a:prstGeom prst="ellipse">
            <a:avLst/>
          </a:prstGeom>
          <a:noFill/>
          <a:ln>
            <a:solidFill>
              <a:srgbClr val="FF0000"/>
            </a:solidFill>
          </a:ln>
          <a:effectLst>
            <a:outerShdw blurRad="50800" dist="63500" dir="2700000" sx="102000" sy="102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964783" y="5761243"/>
            <a:ext cx="7757544" cy="646331"/>
          </a:xfrm>
          <a:prstGeom prst="rect">
            <a:avLst/>
          </a:prstGeom>
          <a:noFill/>
        </p:spPr>
        <p:txBody>
          <a:bodyPr wrap="square" rtlCol="0">
            <a:spAutoFit/>
          </a:bodyPr>
          <a:lstStyle/>
          <a:p>
            <a:r>
              <a:rPr lang="en-US" dirty="0">
                <a:solidFill>
                  <a:srgbClr val="0070C0"/>
                </a:solidFill>
                <a:latin typeface="Arial" panose="020B0604020202020204" pitchFamily="34" charset="0"/>
                <a:cs typeface="Arial" panose="020B0604020202020204" pitchFamily="34" charset="0"/>
              </a:rPr>
              <a:t>Observers are most likely </a:t>
            </a:r>
            <a:r>
              <a:rPr lang="en-US" dirty="0" smtClean="0">
                <a:solidFill>
                  <a:srgbClr val="0070C0"/>
                </a:solidFill>
                <a:latin typeface="Arial" panose="020B0604020202020204" pitchFamily="34" charset="0"/>
                <a:cs typeface="Arial" panose="020B0604020202020204" pitchFamily="34" charset="0"/>
              </a:rPr>
              <a:t>correct: freezing </a:t>
            </a:r>
            <a:r>
              <a:rPr lang="en-US" dirty="0">
                <a:solidFill>
                  <a:srgbClr val="0070C0"/>
                </a:solidFill>
                <a:latin typeface="Arial" panose="020B0604020202020204" pitchFamily="34" charset="0"/>
                <a:cs typeface="Arial" panose="020B0604020202020204" pitchFamily="34" charset="0"/>
              </a:rPr>
              <a:t>rain is highly variable in time and </a:t>
            </a:r>
            <a:r>
              <a:rPr lang="en-US" dirty="0" smtClean="0">
                <a:solidFill>
                  <a:srgbClr val="0070C0"/>
                </a:solidFill>
                <a:latin typeface="Arial" panose="020B0604020202020204" pitchFamily="34" charset="0"/>
                <a:cs typeface="Arial" panose="020B0604020202020204" pitchFamily="34" charset="0"/>
              </a:rPr>
              <a:t>space</a:t>
            </a:r>
            <a:endParaRPr lang="en-US" dirty="0">
              <a:solidFill>
                <a:srgbClr val="0070C0"/>
              </a:solidFill>
              <a:latin typeface="Arial" panose="020B0604020202020204" pitchFamily="34" charset="0"/>
              <a:cs typeface="Arial" panose="020B0604020202020204" pitchFamily="34" charset="0"/>
            </a:endParaRPr>
          </a:p>
        </p:txBody>
      </p:sp>
      <p:grpSp>
        <p:nvGrpSpPr>
          <p:cNvPr id="14" name="Group 13"/>
          <p:cNvGrpSpPr/>
          <p:nvPr/>
        </p:nvGrpSpPr>
        <p:grpSpPr>
          <a:xfrm>
            <a:off x="694563" y="3154152"/>
            <a:ext cx="769030" cy="630681"/>
            <a:chOff x="694563" y="3154152"/>
            <a:chExt cx="769030" cy="630681"/>
          </a:xfrm>
        </p:grpSpPr>
        <p:sp>
          <p:nvSpPr>
            <p:cNvPr id="17" name="Oval 16"/>
            <p:cNvSpPr/>
            <p:nvPr/>
          </p:nvSpPr>
          <p:spPr>
            <a:xfrm>
              <a:off x="694563" y="3390550"/>
              <a:ext cx="540441" cy="394283"/>
            </a:xfrm>
            <a:prstGeom prst="ellipse">
              <a:avLst/>
            </a:prstGeom>
            <a:noFill/>
            <a:ln>
              <a:solidFill>
                <a:srgbClr val="FF0000"/>
              </a:solidFill>
            </a:ln>
            <a:effectLst>
              <a:outerShdw blurRad="50800" dist="63500" dir="2700000" sx="102000" sy="102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1075345" y="3154152"/>
              <a:ext cx="388248"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706457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6" grpId="0"/>
      <p:bldP spid="9" grpId="0" animBg="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96385"/>
            <a:ext cx="9144000" cy="4251765"/>
          </a:xfrm>
          <a:prstGeom prst="rect">
            <a:avLst/>
          </a:prstGeom>
        </p:spPr>
      </p:pic>
      <p:sp>
        <p:nvSpPr>
          <p:cNvPr id="4" name="Title 3"/>
          <p:cNvSpPr>
            <a:spLocks noGrp="1"/>
          </p:cNvSpPr>
          <p:nvPr>
            <p:ph type="title"/>
          </p:nvPr>
        </p:nvSpPr>
        <p:spPr>
          <a:xfrm>
            <a:off x="439838" y="898998"/>
            <a:ext cx="8530209" cy="994774"/>
          </a:xfrm>
        </p:spPr>
        <p:txBody>
          <a:bodyPr>
            <a:normAutofit fontScale="90000"/>
          </a:bodyPr>
          <a:lstStyle/>
          <a:p>
            <a:r>
              <a:rPr lang="en-US" dirty="0" smtClean="0"/>
              <a:t>mPING Overlaid on Model Precipitation Type Forecast</a:t>
            </a:r>
            <a:endParaRPr lang="en-US" dirty="0"/>
          </a:p>
        </p:txBody>
      </p:sp>
      <p:sp>
        <p:nvSpPr>
          <p:cNvPr id="2" name="Footer Placeholder 1"/>
          <p:cNvSpPr>
            <a:spLocks noGrp="1"/>
          </p:cNvSpPr>
          <p:nvPr>
            <p:ph type="ftr" sz="quarter" idx="3"/>
          </p:nvPr>
        </p:nvSpPr>
        <p:spPr/>
        <p:txBody>
          <a:bodyPr/>
          <a:lstStyle/>
          <a:p>
            <a:r>
              <a:rPr lang="en-US" smtClean="0"/>
              <a:t>NSSL Lab Review Feb 25–27, 2015</a:t>
            </a:r>
            <a:endParaRPr lang="en-US" dirty="0"/>
          </a:p>
        </p:txBody>
      </p:sp>
      <p:sp>
        <p:nvSpPr>
          <p:cNvPr id="3" name="Slide Number Placeholder 2"/>
          <p:cNvSpPr>
            <a:spLocks noGrp="1"/>
          </p:cNvSpPr>
          <p:nvPr>
            <p:ph type="sldNum" sz="quarter" idx="4"/>
          </p:nvPr>
        </p:nvSpPr>
        <p:spPr/>
        <p:txBody>
          <a:bodyPr/>
          <a:lstStyle/>
          <a:p>
            <a:fld id="{2AE81A39-2840-ED4D-A514-D08330109612}" type="slidenum">
              <a:rPr lang="en-US" smtClean="0"/>
              <a:pPr/>
              <a:t>8</a:t>
            </a:fld>
            <a:endParaRPr lang="en-US" dirty="0"/>
          </a:p>
        </p:txBody>
      </p:sp>
      <p:sp>
        <p:nvSpPr>
          <p:cNvPr id="7" name="TextBox 6"/>
          <p:cNvSpPr txBox="1"/>
          <p:nvPr/>
        </p:nvSpPr>
        <p:spPr>
          <a:xfrm>
            <a:off x="1747776" y="4955653"/>
            <a:ext cx="5845215" cy="369332"/>
          </a:xfrm>
          <a:prstGeom prst="rect">
            <a:avLst/>
          </a:prstGeom>
          <a:solidFill>
            <a:schemeClr val="bg1"/>
          </a:solidFill>
        </p:spPr>
        <p:txBody>
          <a:bodyPr wrap="square" rtlCol="0">
            <a:spAutoFit/>
          </a:bodyPr>
          <a:lstStyle/>
          <a:p>
            <a:r>
              <a:rPr lang="en-US" dirty="0" smtClean="0">
                <a:latin typeface="Arial" panose="020B0604020202020204" pitchFamily="34" charset="0"/>
                <a:cs typeface="Arial" panose="020B0604020202020204" pitchFamily="34" charset="0"/>
              </a:rPr>
              <a:t>   Rain              Snow          Freezing Rain   Ice Pellets</a:t>
            </a:r>
            <a:endParaRPr lang="en-US" dirty="0">
              <a:latin typeface="Arial" panose="020B0604020202020204" pitchFamily="34" charset="0"/>
              <a:cs typeface="Arial" panose="020B0604020202020204" pitchFamily="34" charset="0"/>
            </a:endParaRPr>
          </a:p>
        </p:txBody>
      </p:sp>
      <p:sp>
        <p:nvSpPr>
          <p:cNvPr id="8" name="TextBox 7"/>
          <p:cNvSpPr txBox="1"/>
          <p:nvPr/>
        </p:nvSpPr>
        <p:spPr>
          <a:xfrm>
            <a:off x="610895" y="5324985"/>
            <a:ext cx="8533105" cy="923330"/>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Dots are mPING observations within the hour centered on the forecast valid time</a:t>
            </a:r>
            <a:r>
              <a:rPr lang="en-US" dirty="0">
                <a:latin typeface="Arial" panose="020B0604020202020204" pitchFamily="34" charset="0"/>
                <a:cs typeface="Arial" panose="020B0604020202020204" pitchFamily="34" charset="0"/>
              </a:rPr>
              <a:t>,</a:t>
            </a:r>
            <a:r>
              <a:rPr lang="en-US" dirty="0" smtClean="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c</a:t>
            </a:r>
            <a:r>
              <a:rPr lang="en-US" dirty="0" smtClean="0">
                <a:latin typeface="Arial" panose="020B0604020202020204" pitchFamily="34" charset="0"/>
                <a:cs typeface="Arial" panose="020B0604020202020204" pitchFamily="34" charset="0"/>
              </a:rPr>
              <a:t>olor indicates </a:t>
            </a:r>
            <a:r>
              <a:rPr lang="en-US" dirty="0" err="1" smtClean="0">
                <a:latin typeface="Arial" panose="020B0604020202020204" pitchFamily="34" charset="0"/>
                <a:cs typeface="Arial" panose="020B0604020202020204" pitchFamily="34" charset="0"/>
              </a:rPr>
              <a:t>precip</a:t>
            </a:r>
            <a:r>
              <a:rPr lang="en-US" dirty="0" smtClean="0">
                <a:latin typeface="Arial" panose="020B0604020202020204" pitchFamily="34" charset="0"/>
                <a:cs typeface="Arial" panose="020B0604020202020204" pitchFamily="34" charset="0"/>
              </a:rPr>
              <a:t> type, shaded areas are model forecast precipitation extent</a:t>
            </a:r>
          </a:p>
          <a:p>
            <a:r>
              <a:rPr lang="en-US" dirty="0" smtClean="0">
                <a:latin typeface="Arial" panose="020B0604020202020204" pitchFamily="34" charset="0"/>
                <a:cs typeface="Arial" panose="020B0604020202020204" pitchFamily="34" charset="0"/>
              </a:rPr>
              <a:t>and type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8289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0948" y="1705031"/>
            <a:ext cx="6067956" cy="4688269"/>
          </a:xfrm>
          <a:prstGeom prst="rect">
            <a:avLst/>
          </a:prstGeom>
        </p:spPr>
      </p:pic>
      <p:sp>
        <p:nvSpPr>
          <p:cNvPr id="4" name="Footer Placeholder 3"/>
          <p:cNvSpPr>
            <a:spLocks noGrp="1"/>
          </p:cNvSpPr>
          <p:nvPr>
            <p:ph type="ftr" sz="quarter" idx="3"/>
          </p:nvPr>
        </p:nvSpPr>
        <p:spPr/>
        <p:txBody>
          <a:bodyPr/>
          <a:lstStyle/>
          <a:p>
            <a:r>
              <a:rPr lang="en-US" smtClean="0"/>
              <a:t>NSSL Lab Review Feb 25–27, 2015</a:t>
            </a:r>
            <a:endParaRPr lang="en-US" dirty="0"/>
          </a:p>
        </p:txBody>
      </p:sp>
      <p:sp>
        <p:nvSpPr>
          <p:cNvPr id="5" name="Slide Number Placeholder 4"/>
          <p:cNvSpPr>
            <a:spLocks noGrp="1"/>
          </p:cNvSpPr>
          <p:nvPr>
            <p:ph type="sldNum" sz="quarter" idx="4"/>
          </p:nvPr>
        </p:nvSpPr>
        <p:spPr/>
        <p:txBody>
          <a:bodyPr/>
          <a:lstStyle/>
          <a:p>
            <a:fld id="{2AE81A39-2840-ED4D-A514-D08330109612}" type="slidenum">
              <a:rPr lang="en-US" smtClean="0"/>
              <a:pPr/>
              <a:t>9</a:t>
            </a:fld>
            <a:endParaRPr lang="en-US" dirty="0"/>
          </a:p>
        </p:txBody>
      </p:sp>
      <p:sp>
        <p:nvSpPr>
          <p:cNvPr id="2" name="Title 1"/>
          <p:cNvSpPr>
            <a:spLocks noGrp="1"/>
          </p:cNvSpPr>
          <p:nvPr>
            <p:ph type="title" idx="4294967295"/>
          </p:nvPr>
        </p:nvSpPr>
        <p:spPr>
          <a:xfrm>
            <a:off x="569913" y="735945"/>
            <a:ext cx="8574087" cy="846413"/>
          </a:xfrm>
        </p:spPr>
        <p:txBody>
          <a:bodyPr>
            <a:normAutofit fontScale="90000"/>
          </a:bodyPr>
          <a:lstStyle/>
          <a:p>
            <a:r>
              <a:rPr lang="en-US" sz="2800" dirty="0" smtClean="0"/>
              <a:t>What About a Better Winter Surface HCA? Use </a:t>
            </a:r>
            <a:r>
              <a:rPr lang="en-US" sz="2800" dirty="0" err="1" smtClean="0"/>
              <a:t>mPING</a:t>
            </a:r>
            <a:r>
              <a:rPr lang="en-US" sz="2800" dirty="0" smtClean="0"/>
              <a:t> Data to Drive a Statistical Background Classifier</a:t>
            </a:r>
            <a:endParaRPr lang="en-US" sz="2800" dirty="0"/>
          </a:p>
        </p:txBody>
      </p:sp>
      <p:sp>
        <p:nvSpPr>
          <p:cNvPr id="9" name="TextBox 8"/>
          <p:cNvSpPr txBox="1"/>
          <p:nvPr/>
        </p:nvSpPr>
        <p:spPr>
          <a:xfrm>
            <a:off x="0" y="1925506"/>
            <a:ext cx="3665988" cy="4247317"/>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700" dirty="0" smtClean="0">
                <a:latin typeface="Arial" panose="020B0604020202020204" pitchFamily="34" charset="0"/>
                <a:cs typeface="Arial" panose="020B0604020202020204" pitchFamily="34" charset="0"/>
              </a:rPr>
              <a:t>Drive a Random Forest (RF) statistical classifier using mPING data and HRRR analysis fields for background classification</a:t>
            </a:r>
          </a:p>
          <a:p>
            <a:pPr marL="285750" indent="-285750">
              <a:spcAft>
                <a:spcPts val="600"/>
              </a:spcAft>
              <a:buFont typeface="Arial" panose="020B0604020202020204" pitchFamily="34" charset="0"/>
              <a:buChar char="•"/>
            </a:pPr>
            <a:r>
              <a:rPr lang="en-US" sz="1700" dirty="0" smtClean="0">
                <a:latin typeface="Arial" panose="020B0604020202020204" pitchFamily="34" charset="0"/>
                <a:cs typeface="Arial" panose="020B0604020202020204" pitchFamily="34" charset="0"/>
              </a:rPr>
              <a:t>Evaluate quality using the Peirce Skill Score (PSS), which is equitable</a:t>
            </a:r>
          </a:p>
          <a:p>
            <a:pPr marL="285750" indent="-285750">
              <a:spcAft>
                <a:spcPts val="600"/>
              </a:spcAft>
              <a:buFont typeface="Arial" panose="020B0604020202020204" pitchFamily="34" charset="0"/>
              <a:buChar char="•"/>
            </a:pPr>
            <a:r>
              <a:rPr lang="en-US" sz="1700" dirty="0" smtClean="0">
                <a:latin typeface="Arial" panose="020B0604020202020204" pitchFamily="34" charset="0"/>
                <a:cs typeface="Arial" panose="020B0604020202020204" pitchFamily="34" charset="0"/>
              </a:rPr>
              <a:t>Dashed lines show 95% confidence interval around PSS for each operational models</a:t>
            </a:r>
          </a:p>
          <a:p>
            <a:pPr marL="285750" indent="-285750">
              <a:buFont typeface="Arial" panose="020B0604020202020204" pitchFamily="34" charset="0"/>
              <a:buChar char="•"/>
            </a:pPr>
            <a:r>
              <a:rPr lang="en-US" sz="1700" dirty="0" smtClean="0">
                <a:latin typeface="Arial" panose="020B0604020202020204" pitchFamily="34" charset="0"/>
                <a:cs typeface="Arial" panose="020B0604020202020204" pitchFamily="34" charset="0"/>
              </a:rPr>
              <a:t>Colored square indicates RF performance, width shows 95% confidence interval; </a:t>
            </a:r>
            <a:r>
              <a:rPr lang="en-US" sz="1700" i="1" dirty="0" smtClean="0">
                <a:latin typeface="Arial" panose="020B0604020202020204" pitchFamily="34" charset="0"/>
                <a:cs typeface="Arial" panose="020B0604020202020204" pitchFamily="34" charset="0"/>
              </a:rPr>
              <a:t>very significant potential performance             improvement!</a:t>
            </a:r>
            <a:endParaRPr lang="en-US" sz="1700" i="1" dirty="0">
              <a:latin typeface="Arial" panose="020B0604020202020204" pitchFamily="34" charset="0"/>
              <a:cs typeface="Arial" panose="020B0604020202020204" pitchFamily="34" charset="0"/>
            </a:endParaRPr>
          </a:p>
        </p:txBody>
      </p:sp>
      <p:sp>
        <p:nvSpPr>
          <p:cNvPr id="10" name="TextBox 9"/>
          <p:cNvSpPr txBox="1"/>
          <p:nvPr/>
        </p:nvSpPr>
        <p:spPr>
          <a:xfrm>
            <a:off x="402672" y="1504976"/>
            <a:ext cx="8098692" cy="400110"/>
          </a:xfrm>
          <a:prstGeom prst="rect">
            <a:avLst/>
          </a:prstGeom>
          <a:noFill/>
        </p:spPr>
        <p:txBody>
          <a:bodyPr wrap="none" rtlCol="0">
            <a:spAutoFit/>
          </a:bodyPr>
          <a:lstStyle/>
          <a:p>
            <a:r>
              <a:rPr lang="en-US" sz="2000" dirty="0" smtClean="0">
                <a:latin typeface="Arial" panose="020B0604020202020204" pitchFamily="34" charset="0"/>
                <a:cs typeface="Arial" panose="020B0604020202020204" pitchFamily="34" charset="0"/>
              </a:rPr>
              <a:t>Performance: Use model forecast </a:t>
            </a:r>
            <a:r>
              <a:rPr lang="en-US" sz="2000" dirty="0" err="1" smtClean="0">
                <a:latin typeface="Arial" panose="020B0604020202020204" pitchFamily="34" charset="0"/>
                <a:cs typeface="Arial" panose="020B0604020202020204" pitchFamily="34" charset="0"/>
              </a:rPr>
              <a:t>ptype</a:t>
            </a:r>
            <a:r>
              <a:rPr lang="en-US" sz="2000" dirty="0" smtClean="0">
                <a:latin typeface="Arial" panose="020B0604020202020204" pitchFamily="34" charset="0"/>
                <a:cs typeface="Arial" panose="020B0604020202020204" pitchFamily="34" charset="0"/>
              </a:rPr>
              <a:t> performance as a benchmark</a:t>
            </a:r>
            <a:endParaRPr lang="en-US" sz="2000" dirty="0">
              <a:latin typeface="Arial" panose="020B0604020202020204" pitchFamily="34" charset="0"/>
              <a:cs typeface="Arial" panose="020B0604020202020204" pitchFamily="34" charset="0"/>
            </a:endParaRPr>
          </a:p>
        </p:txBody>
      </p:sp>
      <p:grpSp>
        <p:nvGrpSpPr>
          <p:cNvPr id="16" name="Group 15"/>
          <p:cNvGrpSpPr/>
          <p:nvPr/>
        </p:nvGrpSpPr>
        <p:grpSpPr>
          <a:xfrm>
            <a:off x="4374413" y="3145871"/>
            <a:ext cx="3094435" cy="846370"/>
            <a:chOff x="3928090" y="2827090"/>
            <a:chExt cx="3094435" cy="846370"/>
          </a:xfrm>
        </p:grpSpPr>
        <p:cxnSp>
          <p:nvCxnSpPr>
            <p:cNvPr id="8" name="Straight Arrow Connector 7"/>
            <p:cNvCxnSpPr/>
            <p:nvPr/>
          </p:nvCxnSpPr>
          <p:spPr>
            <a:xfrm flipH="1" flipV="1">
              <a:off x="3928090" y="2827090"/>
              <a:ext cx="402672" cy="13422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330762" y="2888630"/>
              <a:ext cx="2691763" cy="784830"/>
            </a:xfrm>
            <a:prstGeom prst="rect">
              <a:avLst/>
            </a:prstGeom>
            <a:noFill/>
          </p:spPr>
          <p:txBody>
            <a:bodyPr wrap="none" rtlCol="0">
              <a:spAutoFit/>
            </a:bodyPr>
            <a:lstStyle/>
            <a:p>
              <a:r>
                <a:rPr lang="en-US" sz="1500" dirty="0" smtClean="0">
                  <a:latin typeface="Arial" panose="020B0604020202020204" pitchFamily="34" charset="0"/>
                  <a:cs typeface="Arial" panose="020B0604020202020204" pitchFamily="34" charset="0"/>
                </a:rPr>
                <a:t>RF skill using HRRR analysis</a:t>
              </a:r>
            </a:p>
            <a:p>
              <a:r>
                <a:rPr lang="en-US" sz="1500" dirty="0" smtClean="0">
                  <a:latin typeface="Arial" panose="020B0604020202020204" pitchFamily="34" charset="0"/>
                  <a:cs typeface="Arial" panose="020B0604020202020204" pitchFamily="34" charset="0"/>
                </a:rPr>
                <a:t>valid at analysis time only;</a:t>
              </a:r>
            </a:p>
            <a:p>
              <a:r>
                <a:rPr lang="en-US" sz="1500" dirty="0" smtClean="0">
                  <a:latin typeface="Arial" panose="020B0604020202020204" pitchFamily="34" charset="0"/>
                  <a:cs typeface="Arial" panose="020B0604020202020204" pitchFamily="34" charset="0"/>
                </a:rPr>
                <a:t>not forecast data</a:t>
              </a:r>
              <a:endParaRPr lang="en-US" sz="15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070932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10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10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
                                            <p:txEl>
                                              <p:pRg st="2" end="2"/>
                                            </p:txEl>
                                          </p:spTgt>
                                        </p:tgtEl>
                                        <p:attrNameLst>
                                          <p:attrName>style.visibility</p:attrName>
                                        </p:attrNameLst>
                                      </p:cBhvr>
                                      <p:to>
                                        <p:strVal val="visible"/>
                                      </p:to>
                                    </p:set>
                                    <p:animEffect transition="in" filter="fade">
                                      <p:cBhvr>
                                        <p:cTn id="31" dur="1000"/>
                                        <p:tgtEl>
                                          <p:spTgt spid="9">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9">
                                            <p:txEl>
                                              <p:pRg st="3" end="3"/>
                                            </p:txEl>
                                          </p:spTgt>
                                        </p:tgtEl>
                                        <p:attrNameLst>
                                          <p:attrName>style.visibility</p:attrName>
                                        </p:attrNameLst>
                                      </p:cBhvr>
                                      <p:to>
                                        <p:strVal val="visible"/>
                                      </p:to>
                                    </p:set>
                                    <p:animEffect transition="in" filter="fade">
                                      <p:cBhvr>
                                        <p:cTn id="36" dur="10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2015-review-template">
  <a:themeElements>
    <a:clrScheme name="NSSL Review 2015">
      <a:dk1>
        <a:srgbClr val="000000"/>
      </a:dk1>
      <a:lt1>
        <a:srgbClr val="FFFFFF"/>
      </a:lt1>
      <a:dk2>
        <a:srgbClr val="001526"/>
      </a:dk2>
      <a:lt2>
        <a:srgbClr val="0A4595"/>
      </a:lt2>
      <a:accent1>
        <a:srgbClr val="0099D8"/>
      </a:accent1>
      <a:accent2>
        <a:srgbClr val="FF8100"/>
      </a:accent2>
      <a:accent3>
        <a:srgbClr val="A3001B"/>
      </a:accent3>
      <a:accent4>
        <a:srgbClr val="004C0D"/>
      </a:accent4>
      <a:accent5>
        <a:srgbClr val="CCCCCC"/>
      </a:accent5>
      <a:accent6>
        <a:srgbClr val="E50026"/>
      </a:accent6>
      <a:hlink>
        <a:srgbClr val="0099D8"/>
      </a:hlink>
      <a:folHlink>
        <a:srgbClr val="002D4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Pixel">
      <a:fillStyleLst>
        <a:solidFill>
          <a:schemeClr val="phClr"/>
        </a:solidFill>
        <a:solidFill>
          <a:schemeClr val="phClr">
            <a:satMod val="150000"/>
          </a:schemeClr>
        </a:solidFill>
        <a:solidFill>
          <a:schemeClr val="phClr">
            <a:shade val="80000"/>
            <a:lumMod val="90000"/>
          </a:scheme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50800" cap="flat" cmpd="sng" algn="ctr">
          <a:solidFill>
            <a:schemeClr val="phClr">
              <a:alpha val="80000"/>
            </a:schemeClr>
          </a:solidFill>
          <a:prstDash val="solid"/>
        </a:ln>
      </a:lnStyleLst>
      <a:effectStyleLst>
        <a:effectStyle>
          <a:effectLst/>
        </a:effectStyle>
        <a:effectStyle>
          <a:effectLst>
            <a:outerShdw blurRad="50800" dist="63500" dir="2700000" sx="102000" sy="102000" rotWithShape="0">
              <a:srgbClr val="000000">
                <a:alpha val="50000"/>
              </a:srgbClr>
            </a:outerShdw>
          </a:effectLst>
          <a:scene3d>
            <a:camera prst="orthographicFront">
              <a:rot lat="0" lon="0" rev="0"/>
            </a:camera>
            <a:lightRig rig="glow" dir="tl"/>
          </a:scene3d>
          <a:sp3d>
            <a:bevelT w="0" h="0"/>
          </a:sp3d>
        </a:effectStyle>
        <a:effectStyle>
          <a:effectLst>
            <a:outerShdw blurRad="63500" dist="38100" dir="3600000" sx="103000" sy="103000" rotWithShape="0">
              <a:srgbClr val="000000">
                <a:alpha val="60000"/>
              </a:srgbClr>
            </a:outerShdw>
          </a:effectLst>
          <a:scene3d>
            <a:camera prst="orthographicFront">
              <a:rot lat="0" lon="0" rev="0"/>
            </a:camera>
            <a:lightRig rig="flat" dir="t">
              <a:rot lat="0" lon="0" rev="5400000"/>
            </a:lightRig>
          </a:scene3d>
          <a:sp3d prstMaterial="softmetal">
            <a:bevelT w="63500" h="38100"/>
          </a:sp3d>
        </a:effectStyle>
      </a:effectStyleLst>
      <a:bgFillStyleLst>
        <a:solidFill>
          <a:schemeClr val="phClr"/>
        </a:solidFill>
        <a:gradFill rotWithShape="1">
          <a:gsLst>
            <a:gs pos="0">
              <a:schemeClr val="phClr">
                <a:tint val="100000"/>
                <a:shade val="95000"/>
                <a:satMod val="350000"/>
              </a:schemeClr>
            </a:gs>
            <a:gs pos="100000">
              <a:schemeClr val="phClr">
                <a:shade val="20000"/>
                <a:satMod val="150000"/>
              </a:schemeClr>
            </a:gs>
          </a:gsLst>
          <a:lin ang="5400000" scaled="0"/>
        </a:gradFill>
        <a:blipFill rotWithShape="1">
          <a:blip xmlns:r="http://schemas.openxmlformats.org/officeDocument/2006/relationships" r:embed="rId1">
            <a:duotone>
              <a:schemeClr val="phClr">
                <a:shade val="1000"/>
                <a:satMod val="400000"/>
              </a:schemeClr>
              <a:schemeClr val="phClr">
                <a:tint val="50000"/>
                <a:satMod val="4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2015-review-template.potx</Template>
  <TotalTime>5546</TotalTime>
  <Words>1176</Words>
  <Application>Microsoft Macintosh PowerPoint</Application>
  <PresentationFormat>On-screen Show (4:3)</PresentationFormat>
  <Paragraphs>149</Paragraphs>
  <Slides>13</Slides>
  <Notes>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2015-review-template</vt:lpstr>
      <vt:lpstr>Meteorological Phenomena Identification Near the Ground (mPING)</vt:lpstr>
      <vt:lpstr>A Brief History of mPING</vt:lpstr>
      <vt:lpstr>The mPING App</vt:lpstr>
      <vt:lpstr>The Public-Facing mPING Display </vt:lpstr>
      <vt:lpstr>mPING on MRMS</vt:lpstr>
      <vt:lpstr>Where do mPING Observations Come From?</vt:lpstr>
      <vt:lpstr>Are mPING Observations Any Good?</vt:lpstr>
      <vt:lpstr>mPING Overlaid on Model Precipitation Type Forecast</vt:lpstr>
      <vt:lpstr>What About a Better Winter Surface HCA? Use mPING Data to Drive a Statistical Background Classifier</vt:lpstr>
      <vt:lpstr>More Statistical Background Classifier Results</vt:lpstr>
      <vt:lpstr>mPING Directly Helps NWS</vt:lpstr>
      <vt:lpstr>Summary</vt:lpstr>
      <vt:lpstr>Summary</vt:lpstr>
    </vt:vector>
  </TitlesOfParts>
  <Company>National Severe Storms Laboratory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Vicki Farmer</dc:creator>
  <cp:lastModifiedBy>Vicki Farmer</cp:lastModifiedBy>
  <cp:revision>101</cp:revision>
  <dcterms:created xsi:type="dcterms:W3CDTF">2014-10-24T15:10:25Z</dcterms:created>
  <dcterms:modified xsi:type="dcterms:W3CDTF">2015-02-24T22:17:24Z</dcterms:modified>
</cp:coreProperties>
</file>